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C33FF-8C9B-4B95-8745-E9F2B59E5109}"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995BF4A6-5370-4F62-B648-F04C10110FE4}">
      <dgm:prSet phldrT="[Text]" custT="1"/>
      <dgm:spPr/>
      <dgm:t>
        <a:bodyPr/>
        <a:lstStyle/>
        <a:p>
          <a:r>
            <a:rPr lang="en-US" sz="3600" b="1" dirty="0" smtClean="0"/>
            <a:t>Nightingale 1860: </a:t>
          </a:r>
          <a:endParaRPr lang="en-US" sz="3600" dirty="0"/>
        </a:p>
      </dgm:t>
    </dgm:pt>
    <dgm:pt modelId="{8794D124-78C7-4754-AFCD-8EC3AAB5EB15}" type="parTrans" cxnId="{CFEEBBD2-AFD6-48BD-97E5-BD3911613086}">
      <dgm:prSet/>
      <dgm:spPr/>
      <dgm:t>
        <a:bodyPr/>
        <a:lstStyle/>
        <a:p>
          <a:endParaRPr lang="en-US"/>
        </a:p>
      </dgm:t>
    </dgm:pt>
    <dgm:pt modelId="{BBD8D6D0-806A-4436-B353-3A19A402AC4B}" type="sibTrans" cxnId="{CFEEBBD2-AFD6-48BD-97E5-BD3911613086}">
      <dgm:prSet/>
      <dgm:spPr/>
      <dgm:t>
        <a:bodyPr/>
        <a:lstStyle/>
        <a:p>
          <a:endParaRPr lang="en-US"/>
        </a:p>
      </dgm:t>
    </dgm:pt>
    <dgm:pt modelId="{C0485237-87B3-4F66-A908-3B90B1303FCE}">
      <dgm:prSet phldrT="[Text]" custT="1"/>
      <dgm:spPr/>
      <dgm:t>
        <a:bodyPr/>
        <a:lstStyle/>
        <a:p>
          <a:r>
            <a:rPr lang="en-US" sz="2000" dirty="0" smtClean="0"/>
            <a:t>To facilitate “the body’s reparative processes” by manipulating client’s environment</a:t>
          </a:r>
          <a:endParaRPr lang="en-US" sz="2000" dirty="0"/>
        </a:p>
      </dgm:t>
    </dgm:pt>
    <dgm:pt modelId="{93934AB6-900A-4C91-AC7D-4568CA212D94}" type="parTrans" cxnId="{C0924052-6D6E-4792-B6A8-72DB273A0E9B}">
      <dgm:prSet/>
      <dgm:spPr/>
      <dgm:t>
        <a:bodyPr/>
        <a:lstStyle/>
        <a:p>
          <a:endParaRPr lang="en-US"/>
        </a:p>
      </dgm:t>
    </dgm:pt>
    <dgm:pt modelId="{7A3998A2-56A2-4144-9C2B-0B57F9F173EC}" type="sibTrans" cxnId="{C0924052-6D6E-4792-B6A8-72DB273A0E9B}">
      <dgm:prSet/>
      <dgm:spPr/>
      <dgm:t>
        <a:bodyPr/>
        <a:lstStyle/>
        <a:p>
          <a:endParaRPr lang="en-US"/>
        </a:p>
      </dgm:t>
    </dgm:pt>
    <dgm:pt modelId="{AF6874BB-2FEA-45A7-93C1-E5BAFD5AE456}">
      <dgm:prSet phldrT="[Text]" custT="1"/>
      <dgm:spPr/>
      <dgm:t>
        <a:bodyPr/>
        <a:lstStyle/>
        <a:p>
          <a:r>
            <a:rPr lang="en-US" sz="3600" b="1" dirty="0" smtClean="0"/>
            <a:t>Peplau 1952: </a:t>
          </a:r>
          <a:endParaRPr lang="en-US" sz="3600" dirty="0"/>
        </a:p>
      </dgm:t>
    </dgm:pt>
    <dgm:pt modelId="{80220699-1B01-4951-9D0E-E1D29293A707}" type="parTrans" cxnId="{7E573690-3D6D-452A-8C5C-442F57C55D03}">
      <dgm:prSet/>
      <dgm:spPr/>
      <dgm:t>
        <a:bodyPr/>
        <a:lstStyle/>
        <a:p>
          <a:endParaRPr lang="en-US"/>
        </a:p>
      </dgm:t>
    </dgm:pt>
    <dgm:pt modelId="{B0FA73EE-5966-476F-8671-6FF342A983F2}" type="sibTrans" cxnId="{7E573690-3D6D-452A-8C5C-442F57C55D03}">
      <dgm:prSet/>
      <dgm:spPr/>
      <dgm:t>
        <a:bodyPr/>
        <a:lstStyle/>
        <a:p>
          <a:endParaRPr lang="en-US"/>
        </a:p>
      </dgm:t>
    </dgm:pt>
    <dgm:pt modelId="{12C71F6A-57DE-4788-9911-21B581008F24}">
      <dgm:prSet phldrT="[Text]" custT="1"/>
      <dgm:spPr/>
      <dgm:t>
        <a:bodyPr/>
        <a:lstStyle/>
        <a:p>
          <a:r>
            <a:rPr lang="en-US" sz="2000" dirty="0" smtClean="0"/>
            <a:t>Nursing is; therapeutic interpersonal process.</a:t>
          </a:r>
          <a:endParaRPr lang="en-US" sz="2000" dirty="0"/>
        </a:p>
      </dgm:t>
    </dgm:pt>
    <dgm:pt modelId="{82F55212-89B5-4C8F-BC8B-C94795B3C71D}" type="parTrans" cxnId="{55FF30E2-AFE1-43D3-BDBC-E354134417B7}">
      <dgm:prSet/>
      <dgm:spPr/>
      <dgm:t>
        <a:bodyPr/>
        <a:lstStyle/>
        <a:p>
          <a:endParaRPr lang="en-US"/>
        </a:p>
      </dgm:t>
    </dgm:pt>
    <dgm:pt modelId="{1B44A0E0-331F-4EC8-9FD7-8BD86D0CDB95}" type="sibTrans" cxnId="{55FF30E2-AFE1-43D3-BDBC-E354134417B7}">
      <dgm:prSet/>
      <dgm:spPr/>
      <dgm:t>
        <a:bodyPr/>
        <a:lstStyle/>
        <a:p>
          <a:endParaRPr lang="en-US"/>
        </a:p>
      </dgm:t>
    </dgm:pt>
    <dgm:pt modelId="{90D6FCC1-31B8-45DA-99E8-5D60389D52A1}">
      <dgm:prSet phldrT="[Text]" custT="1"/>
      <dgm:spPr/>
      <dgm:t>
        <a:bodyPr/>
        <a:lstStyle/>
        <a:p>
          <a:r>
            <a:rPr lang="en-US" sz="3600" b="1" dirty="0" smtClean="0"/>
            <a:t>Henderson 1955: </a:t>
          </a:r>
          <a:endParaRPr lang="en-US" sz="3600" dirty="0"/>
        </a:p>
      </dgm:t>
    </dgm:pt>
    <dgm:pt modelId="{E76AA93C-0CA1-4B40-8D34-86E228C8D797}" type="parTrans" cxnId="{FFBEC075-BB12-4D92-9ED9-D6390DEFF1B6}">
      <dgm:prSet/>
      <dgm:spPr/>
      <dgm:t>
        <a:bodyPr/>
        <a:lstStyle/>
        <a:p>
          <a:endParaRPr lang="en-US"/>
        </a:p>
      </dgm:t>
    </dgm:pt>
    <dgm:pt modelId="{8725AACE-749F-4A97-A624-0265AB0FA655}" type="sibTrans" cxnId="{FFBEC075-BB12-4D92-9ED9-D6390DEFF1B6}">
      <dgm:prSet/>
      <dgm:spPr/>
      <dgm:t>
        <a:bodyPr/>
        <a:lstStyle/>
        <a:p>
          <a:endParaRPr lang="en-US"/>
        </a:p>
      </dgm:t>
    </dgm:pt>
    <dgm:pt modelId="{1605676D-A858-4A17-B16F-052D699219E3}">
      <dgm:prSet phldrT="[Text]" custT="1"/>
      <dgm:spPr/>
      <dgm:t>
        <a:bodyPr/>
        <a:lstStyle/>
        <a:p>
          <a:r>
            <a:rPr lang="en-US" sz="2000" dirty="0" smtClean="0"/>
            <a:t>The needs often called Henderson’s 14 basic needs</a:t>
          </a:r>
          <a:endParaRPr lang="en-US" sz="2000" dirty="0"/>
        </a:p>
      </dgm:t>
    </dgm:pt>
    <dgm:pt modelId="{3971DE87-CCB2-410D-BC88-03FA8D000F1A}" type="parTrans" cxnId="{2BF11236-ECC9-43BC-B992-C7B44AAA3CD8}">
      <dgm:prSet/>
      <dgm:spPr/>
      <dgm:t>
        <a:bodyPr/>
        <a:lstStyle/>
        <a:p>
          <a:endParaRPr lang="en-US"/>
        </a:p>
      </dgm:t>
    </dgm:pt>
    <dgm:pt modelId="{CF944F2E-87D2-403A-BE71-4B2FED0C6148}" type="sibTrans" cxnId="{2BF11236-ECC9-43BC-B992-C7B44AAA3CD8}">
      <dgm:prSet/>
      <dgm:spPr/>
      <dgm:t>
        <a:bodyPr/>
        <a:lstStyle/>
        <a:p>
          <a:endParaRPr lang="en-US"/>
        </a:p>
      </dgm:t>
    </dgm:pt>
    <dgm:pt modelId="{673F8024-523F-4883-A01A-D69D26928300}" type="pres">
      <dgm:prSet presAssocID="{7F7C33FF-8C9B-4B95-8745-E9F2B59E5109}" presName="Name0" presStyleCnt="0">
        <dgm:presLayoutVars>
          <dgm:chMax val="7"/>
          <dgm:dir/>
          <dgm:animLvl val="lvl"/>
          <dgm:resizeHandles val="exact"/>
        </dgm:presLayoutVars>
      </dgm:prSet>
      <dgm:spPr/>
      <dgm:t>
        <a:bodyPr/>
        <a:lstStyle/>
        <a:p>
          <a:endParaRPr lang="en-US"/>
        </a:p>
      </dgm:t>
    </dgm:pt>
    <dgm:pt modelId="{654C98F9-0CD2-4D8D-8C9C-4B1BBE9DCD51}" type="pres">
      <dgm:prSet presAssocID="{995BF4A6-5370-4F62-B648-F04C10110FE4}" presName="circle1" presStyleLbl="node1" presStyleIdx="0" presStyleCnt="3"/>
      <dgm:spPr/>
    </dgm:pt>
    <dgm:pt modelId="{C01F0567-7CEF-49E6-AA0C-2406B5D64C65}" type="pres">
      <dgm:prSet presAssocID="{995BF4A6-5370-4F62-B648-F04C10110FE4}" presName="space" presStyleCnt="0"/>
      <dgm:spPr/>
    </dgm:pt>
    <dgm:pt modelId="{927747CD-BAAB-47D7-A3D2-9C6F50E3B092}" type="pres">
      <dgm:prSet presAssocID="{995BF4A6-5370-4F62-B648-F04C10110FE4}" presName="rect1" presStyleLbl="alignAcc1" presStyleIdx="0" presStyleCnt="3" custLinFactNeighborX="-612"/>
      <dgm:spPr/>
      <dgm:t>
        <a:bodyPr/>
        <a:lstStyle/>
        <a:p>
          <a:endParaRPr lang="en-US"/>
        </a:p>
      </dgm:t>
    </dgm:pt>
    <dgm:pt modelId="{C8C421AC-6B07-4B1B-8F1C-4451EE78B2FF}" type="pres">
      <dgm:prSet presAssocID="{AF6874BB-2FEA-45A7-93C1-E5BAFD5AE456}" presName="vertSpace2" presStyleLbl="node1" presStyleIdx="0" presStyleCnt="3"/>
      <dgm:spPr/>
    </dgm:pt>
    <dgm:pt modelId="{B5E86619-BD2B-4F9F-A0A4-FD21A1925034}" type="pres">
      <dgm:prSet presAssocID="{AF6874BB-2FEA-45A7-93C1-E5BAFD5AE456}" presName="circle2" presStyleLbl="node1" presStyleIdx="1" presStyleCnt="3"/>
      <dgm:spPr/>
    </dgm:pt>
    <dgm:pt modelId="{CC67B071-2669-48AB-87CE-39B839E67297}" type="pres">
      <dgm:prSet presAssocID="{AF6874BB-2FEA-45A7-93C1-E5BAFD5AE456}" presName="rect2" presStyleLbl="alignAcc1" presStyleIdx="1" presStyleCnt="3"/>
      <dgm:spPr/>
      <dgm:t>
        <a:bodyPr/>
        <a:lstStyle/>
        <a:p>
          <a:endParaRPr lang="en-US"/>
        </a:p>
      </dgm:t>
    </dgm:pt>
    <dgm:pt modelId="{D0EDE6E0-734B-4185-9AF4-607C9E31697A}" type="pres">
      <dgm:prSet presAssocID="{90D6FCC1-31B8-45DA-99E8-5D60389D52A1}" presName="vertSpace3" presStyleLbl="node1" presStyleIdx="1" presStyleCnt="3"/>
      <dgm:spPr/>
    </dgm:pt>
    <dgm:pt modelId="{426F710D-D70E-4919-A429-A07E4B4EECC2}" type="pres">
      <dgm:prSet presAssocID="{90D6FCC1-31B8-45DA-99E8-5D60389D52A1}" presName="circle3" presStyleLbl="node1" presStyleIdx="2" presStyleCnt="3"/>
      <dgm:spPr/>
    </dgm:pt>
    <dgm:pt modelId="{6A33B1D1-F4C7-4E1A-AC1C-F43401079B34}" type="pres">
      <dgm:prSet presAssocID="{90D6FCC1-31B8-45DA-99E8-5D60389D52A1}" presName="rect3" presStyleLbl="alignAcc1" presStyleIdx="2" presStyleCnt="3"/>
      <dgm:spPr/>
      <dgm:t>
        <a:bodyPr/>
        <a:lstStyle/>
        <a:p>
          <a:endParaRPr lang="en-US"/>
        </a:p>
      </dgm:t>
    </dgm:pt>
    <dgm:pt modelId="{E5BB3A47-159B-40A3-9F59-13EEB48DA126}" type="pres">
      <dgm:prSet presAssocID="{995BF4A6-5370-4F62-B648-F04C10110FE4}" presName="rect1ParTx" presStyleLbl="alignAcc1" presStyleIdx="2" presStyleCnt="3">
        <dgm:presLayoutVars>
          <dgm:chMax val="1"/>
          <dgm:bulletEnabled val="1"/>
        </dgm:presLayoutVars>
      </dgm:prSet>
      <dgm:spPr/>
      <dgm:t>
        <a:bodyPr/>
        <a:lstStyle/>
        <a:p>
          <a:endParaRPr lang="en-US"/>
        </a:p>
      </dgm:t>
    </dgm:pt>
    <dgm:pt modelId="{77A79EA8-866C-4EFC-B4E4-671AB966324F}" type="pres">
      <dgm:prSet presAssocID="{995BF4A6-5370-4F62-B648-F04C10110FE4}" presName="rect1ChTx" presStyleLbl="alignAcc1" presStyleIdx="2" presStyleCnt="3">
        <dgm:presLayoutVars>
          <dgm:bulletEnabled val="1"/>
        </dgm:presLayoutVars>
      </dgm:prSet>
      <dgm:spPr/>
      <dgm:t>
        <a:bodyPr/>
        <a:lstStyle/>
        <a:p>
          <a:endParaRPr lang="en-US"/>
        </a:p>
      </dgm:t>
    </dgm:pt>
    <dgm:pt modelId="{9457FA02-5C46-4BC0-BF8B-94977F63F6E7}" type="pres">
      <dgm:prSet presAssocID="{AF6874BB-2FEA-45A7-93C1-E5BAFD5AE456}" presName="rect2ParTx" presStyleLbl="alignAcc1" presStyleIdx="2" presStyleCnt="3">
        <dgm:presLayoutVars>
          <dgm:chMax val="1"/>
          <dgm:bulletEnabled val="1"/>
        </dgm:presLayoutVars>
      </dgm:prSet>
      <dgm:spPr/>
      <dgm:t>
        <a:bodyPr/>
        <a:lstStyle/>
        <a:p>
          <a:endParaRPr lang="en-US"/>
        </a:p>
      </dgm:t>
    </dgm:pt>
    <dgm:pt modelId="{EC6F3A3D-3C77-4BDC-8865-47A99EBF4D35}" type="pres">
      <dgm:prSet presAssocID="{AF6874BB-2FEA-45A7-93C1-E5BAFD5AE456}" presName="rect2ChTx" presStyleLbl="alignAcc1" presStyleIdx="2" presStyleCnt="3">
        <dgm:presLayoutVars>
          <dgm:bulletEnabled val="1"/>
        </dgm:presLayoutVars>
      </dgm:prSet>
      <dgm:spPr/>
      <dgm:t>
        <a:bodyPr/>
        <a:lstStyle/>
        <a:p>
          <a:endParaRPr lang="en-US"/>
        </a:p>
      </dgm:t>
    </dgm:pt>
    <dgm:pt modelId="{3B770A73-4B80-457B-9FC9-D56C97BD7E0B}" type="pres">
      <dgm:prSet presAssocID="{90D6FCC1-31B8-45DA-99E8-5D60389D52A1}" presName="rect3ParTx" presStyleLbl="alignAcc1" presStyleIdx="2" presStyleCnt="3">
        <dgm:presLayoutVars>
          <dgm:chMax val="1"/>
          <dgm:bulletEnabled val="1"/>
        </dgm:presLayoutVars>
      </dgm:prSet>
      <dgm:spPr/>
      <dgm:t>
        <a:bodyPr/>
        <a:lstStyle/>
        <a:p>
          <a:endParaRPr lang="en-US"/>
        </a:p>
      </dgm:t>
    </dgm:pt>
    <dgm:pt modelId="{26B86714-7066-4810-BC86-4C2691930127}" type="pres">
      <dgm:prSet presAssocID="{90D6FCC1-31B8-45DA-99E8-5D60389D52A1}" presName="rect3ChTx" presStyleLbl="alignAcc1" presStyleIdx="2" presStyleCnt="3">
        <dgm:presLayoutVars>
          <dgm:bulletEnabled val="1"/>
        </dgm:presLayoutVars>
      </dgm:prSet>
      <dgm:spPr/>
      <dgm:t>
        <a:bodyPr/>
        <a:lstStyle/>
        <a:p>
          <a:endParaRPr lang="en-US"/>
        </a:p>
      </dgm:t>
    </dgm:pt>
  </dgm:ptLst>
  <dgm:cxnLst>
    <dgm:cxn modelId="{FFBEC075-BB12-4D92-9ED9-D6390DEFF1B6}" srcId="{7F7C33FF-8C9B-4B95-8745-E9F2B59E5109}" destId="{90D6FCC1-31B8-45DA-99E8-5D60389D52A1}" srcOrd="2" destOrd="0" parTransId="{E76AA93C-0CA1-4B40-8D34-86E228C8D797}" sibTransId="{8725AACE-749F-4A97-A624-0265AB0FA655}"/>
    <dgm:cxn modelId="{123CD2F1-163E-4EED-A9F8-6465B48EB5DB}" type="presOf" srcId="{AF6874BB-2FEA-45A7-93C1-E5BAFD5AE456}" destId="{9457FA02-5C46-4BC0-BF8B-94977F63F6E7}" srcOrd="1" destOrd="0" presId="urn:microsoft.com/office/officeart/2005/8/layout/target3"/>
    <dgm:cxn modelId="{C8655D11-DDA6-4909-AAA9-383AFA17CFDA}" type="presOf" srcId="{12C71F6A-57DE-4788-9911-21B581008F24}" destId="{EC6F3A3D-3C77-4BDC-8865-47A99EBF4D35}" srcOrd="0" destOrd="0" presId="urn:microsoft.com/office/officeart/2005/8/layout/target3"/>
    <dgm:cxn modelId="{2E634424-99B5-40A5-8F25-269E38CB92F9}" type="presOf" srcId="{995BF4A6-5370-4F62-B648-F04C10110FE4}" destId="{E5BB3A47-159B-40A3-9F59-13EEB48DA126}" srcOrd="1" destOrd="0" presId="urn:microsoft.com/office/officeart/2005/8/layout/target3"/>
    <dgm:cxn modelId="{4BB46DF2-23A1-4CA6-B5E3-39BEE5D0EFD7}" type="presOf" srcId="{90D6FCC1-31B8-45DA-99E8-5D60389D52A1}" destId="{6A33B1D1-F4C7-4E1A-AC1C-F43401079B34}" srcOrd="0" destOrd="0" presId="urn:microsoft.com/office/officeart/2005/8/layout/target3"/>
    <dgm:cxn modelId="{9259D0D8-45E4-4597-9597-39028C9969D0}" type="presOf" srcId="{C0485237-87B3-4F66-A908-3B90B1303FCE}" destId="{77A79EA8-866C-4EFC-B4E4-671AB966324F}" srcOrd="0" destOrd="0" presId="urn:microsoft.com/office/officeart/2005/8/layout/target3"/>
    <dgm:cxn modelId="{7E573690-3D6D-452A-8C5C-442F57C55D03}" srcId="{7F7C33FF-8C9B-4B95-8745-E9F2B59E5109}" destId="{AF6874BB-2FEA-45A7-93C1-E5BAFD5AE456}" srcOrd="1" destOrd="0" parTransId="{80220699-1B01-4951-9D0E-E1D29293A707}" sibTransId="{B0FA73EE-5966-476F-8671-6FF342A983F2}"/>
    <dgm:cxn modelId="{8323FC98-D9E4-41EF-8D8E-8EA0A6816BA8}" type="presOf" srcId="{995BF4A6-5370-4F62-B648-F04C10110FE4}" destId="{927747CD-BAAB-47D7-A3D2-9C6F50E3B092}" srcOrd="0" destOrd="0" presId="urn:microsoft.com/office/officeart/2005/8/layout/target3"/>
    <dgm:cxn modelId="{BF43A49C-B086-4B48-ABF1-6DE221810D39}" type="presOf" srcId="{90D6FCC1-31B8-45DA-99E8-5D60389D52A1}" destId="{3B770A73-4B80-457B-9FC9-D56C97BD7E0B}" srcOrd="1" destOrd="0" presId="urn:microsoft.com/office/officeart/2005/8/layout/target3"/>
    <dgm:cxn modelId="{90E90937-CB6E-42BF-B5B5-BBAEBBF603CA}" type="presOf" srcId="{1605676D-A858-4A17-B16F-052D699219E3}" destId="{26B86714-7066-4810-BC86-4C2691930127}" srcOrd="0" destOrd="0" presId="urn:microsoft.com/office/officeart/2005/8/layout/target3"/>
    <dgm:cxn modelId="{C0924052-6D6E-4792-B6A8-72DB273A0E9B}" srcId="{995BF4A6-5370-4F62-B648-F04C10110FE4}" destId="{C0485237-87B3-4F66-A908-3B90B1303FCE}" srcOrd="0" destOrd="0" parTransId="{93934AB6-900A-4C91-AC7D-4568CA212D94}" sibTransId="{7A3998A2-56A2-4144-9C2B-0B57F9F173EC}"/>
    <dgm:cxn modelId="{CFEEBBD2-AFD6-48BD-97E5-BD3911613086}" srcId="{7F7C33FF-8C9B-4B95-8745-E9F2B59E5109}" destId="{995BF4A6-5370-4F62-B648-F04C10110FE4}" srcOrd="0" destOrd="0" parTransId="{8794D124-78C7-4754-AFCD-8EC3AAB5EB15}" sibTransId="{BBD8D6D0-806A-4436-B353-3A19A402AC4B}"/>
    <dgm:cxn modelId="{2BF11236-ECC9-43BC-B992-C7B44AAA3CD8}" srcId="{90D6FCC1-31B8-45DA-99E8-5D60389D52A1}" destId="{1605676D-A858-4A17-B16F-052D699219E3}" srcOrd="0" destOrd="0" parTransId="{3971DE87-CCB2-410D-BC88-03FA8D000F1A}" sibTransId="{CF944F2E-87D2-403A-BE71-4B2FED0C6148}"/>
    <dgm:cxn modelId="{8EDCE4BF-486C-4390-B1D1-997266AE84BC}" type="presOf" srcId="{AF6874BB-2FEA-45A7-93C1-E5BAFD5AE456}" destId="{CC67B071-2669-48AB-87CE-39B839E67297}" srcOrd="0" destOrd="0" presId="urn:microsoft.com/office/officeart/2005/8/layout/target3"/>
    <dgm:cxn modelId="{55FF30E2-AFE1-43D3-BDBC-E354134417B7}" srcId="{AF6874BB-2FEA-45A7-93C1-E5BAFD5AE456}" destId="{12C71F6A-57DE-4788-9911-21B581008F24}" srcOrd="0" destOrd="0" parTransId="{82F55212-89B5-4C8F-BC8B-C94795B3C71D}" sibTransId="{1B44A0E0-331F-4EC8-9FD7-8BD86D0CDB95}"/>
    <dgm:cxn modelId="{DABF96CA-56C0-447A-BB0B-C60EB743CFD5}" type="presOf" srcId="{7F7C33FF-8C9B-4B95-8745-E9F2B59E5109}" destId="{673F8024-523F-4883-A01A-D69D26928300}" srcOrd="0" destOrd="0" presId="urn:microsoft.com/office/officeart/2005/8/layout/target3"/>
    <dgm:cxn modelId="{12275234-9629-4A91-993E-33A3D99AC90C}" type="presParOf" srcId="{673F8024-523F-4883-A01A-D69D26928300}" destId="{654C98F9-0CD2-4D8D-8C9C-4B1BBE9DCD51}" srcOrd="0" destOrd="0" presId="urn:microsoft.com/office/officeart/2005/8/layout/target3"/>
    <dgm:cxn modelId="{2DA1A66E-D73C-4920-BA63-C199E55BC53A}" type="presParOf" srcId="{673F8024-523F-4883-A01A-D69D26928300}" destId="{C01F0567-7CEF-49E6-AA0C-2406B5D64C65}" srcOrd="1" destOrd="0" presId="urn:microsoft.com/office/officeart/2005/8/layout/target3"/>
    <dgm:cxn modelId="{CA922C36-44EE-4651-9A84-D823EC10C4F4}" type="presParOf" srcId="{673F8024-523F-4883-A01A-D69D26928300}" destId="{927747CD-BAAB-47D7-A3D2-9C6F50E3B092}" srcOrd="2" destOrd="0" presId="urn:microsoft.com/office/officeart/2005/8/layout/target3"/>
    <dgm:cxn modelId="{E12034D2-49A8-44D3-9077-4EC6BB8CE7F9}" type="presParOf" srcId="{673F8024-523F-4883-A01A-D69D26928300}" destId="{C8C421AC-6B07-4B1B-8F1C-4451EE78B2FF}" srcOrd="3" destOrd="0" presId="urn:microsoft.com/office/officeart/2005/8/layout/target3"/>
    <dgm:cxn modelId="{B452E002-8794-4722-A90D-78A7972037FD}" type="presParOf" srcId="{673F8024-523F-4883-A01A-D69D26928300}" destId="{B5E86619-BD2B-4F9F-A0A4-FD21A1925034}" srcOrd="4" destOrd="0" presId="urn:microsoft.com/office/officeart/2005/8/layout/target3"/>
    <dgm:cxn modelId="{AF816447-18E0-4C1D-8F8A-EB8AAAE88014}" type="presParOf" srcId="{673F8024-523F-4883-A01A-D69D26928300}" destId="{CC67B071-2669-48AB-87CE-39B839E67297}" srcOrd="5" destOrd="0" presId="urn:microsoft.com/office/officeart/2005/8/layout/target3"/>
    <dgm:cxn modelId="{70C605BB-DFE2-4591-9F8A-D809C15CE600}" type="presParOf" srcId="{673F8024-523F-4883-A01A-D69D26928300}" destId="{D0EDE6E0-734B-4185-9AF4-607C9E31697A}" srcOrd="6" destOrd="0" presId="urn:microsoft.com/office/officeart/2005/8/layout/target3"/>
    <dgm:cxn modelId="{B7FF0BC6-71B6-461A-A616-E16D5F96BBDB}" type="presParOf" srcId="{673F8024-523F-4883-A01A-D69D26928300}" destId="{426F710D-D70E-4919-A429-A07E4B4EECC2}" srcOrd="7" destOrd="0" presId="urn:microsoft.com/office/officeart/2005/8/layout/target3"/>
    <dgm:cxn modelId="{14EADFAE-CAD9-43A4-AE24-0FD5B5A50E16}" type="presParOf" srcId="{673F8024-523F-4883-A01A-D69D26928300}" destId="{6A33B1D1-F4C7-4E1A-AC1C-F43401079B34}" srcOrd="8" destOrd="0" presId="urn:microsoft.com/office/officeart/2005/8/layout/target3"/>
    <dgm:cxn modelId="{C9AAC7FA-987A-4732-A31E-EACF045D63D6}" type="presParOf" srcId="{673F8024-523F-4883-A01A-D69D26928300}" destId="{E5BB3A47-159B-40A3-9F59-13EEB48DA126}" srcOrd="9" destOrd="0" presId="urn:microsoft.com/office/officeart/2005/8/layout/target3"/>
    <dgm:cxn modelId="{134F7EB0-2CB5-4651-BA86-09CF6D924313}" type="presParOf" srcId="{673F8024-523F-4883-A01A-D69D26928300}" destId="{77A79EA8-866C-4EFC-B4E4-671AB966324F}" srcOrd="10" destOrd="0" presId="urn:microsoft.com/office/officeart/2005/8/layout/target3"/>
    <dgm:cxn modelId="{5266FAAD-AF05-46D9-BA73-6328CBCF8FDA}" type="presParOf" srcId="{673F8024-523F-4883-A01A-D69D26928300}" destId="{9457FA02-5C46-4BC0-BF8B-94977F63F6E7}" srcOrd="11" destOrd="0" presId="urn:microsoft.com/office/officeart/2005/8/layout/target3"/>
    <dgm:cxn modelId="{DEF4D17C-C724-4DAE-9B41-C092E83604C6}" type="presParOf" srcId="{673F8024-523F-4883-A01A-D69D26928300}" destId="{EC6F3A3D-3C77-4BDC-8865-47A99EBF4D35}" srcOrd="12" destOrd="0" presId="urn:microsoft.com/office/officeart/2005/8/layout/target3"/>
    <dgm:cxn modelId="{21D2551A-9E21-4F05-84F6-2FA544539E23}" type="presParOf" srcId="{673F8024-523F-4883-A01A-D69D26928300}" destId="{3B770A73-4B80-457B-9FC9-D56C97BD7E0B}" srcOrd="13" destOrd="0" presId="urn:microsoft.com/office/officeart/2005/8/layout/target3"/>
    <dgm:cxn modelId="{E45FE73A-AB68-43DF-B32B-B78B91485BBD}" type="presParOf" srcId="{673F8024-523F-4883-A01A-D69D26928300}" destId="{26B86714-7066-4810-BC86-4C269193012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D9204-6A7C-446B-97EF-3E9D7F8D7E93}"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495E6AE8-8B5F-4E19-A6E5-9357D41F3F0F}">
      <dgm:prSet phldrT="[Text]" custT="1"/>
      <dgm:spPr/>
      <dgm:t>
        <a:bodyPr/>
        <a:lstStyle/>
        <a:p>
          <a:r>
            <a:rPr lang="en-US" sz="3600" b="1" dirty="0" smtClean="0"/>
            <a:t>Abdellah 1960: </a:t>
          </a:r>
          <a:endParaRPr lang="en-US" sz="3600" dirty="0"/>
        </a:p>
      </dgm:t>
    </dgm:pt>
    <dgm:pt modelId="{9683F430-E675-4EFE-B3B1-1100B7779673}" type="parTrans" cxnId="{A659B607-BC78-4205-99AA-6053E98E29A9}">
      <dgm:prSet/>
      <dgm:spPr/>
      <dgm:t>
        <a:bodyPr/>
        <a:lstStyle/>
        <a:p>
          <a:endParaRPr lang="en-US"/>
        </a:p>
      </dgm:t>
    </dgm:pt>
    <dgm:pt modelId="{BF066E0E-1AF6-44F6-81D6-8619CF1F48AB}" type="sibTrans" cxnId="{A659B607-BC78-4205-99AA-6053E98E29A9}">
      <dgm:prSet/>
      <dgm:spPr/>
      <dgm:t>
        <a:bodyPr/>
        <a:lstStyle/>
        <a:p>
          <a:endParaRPr lang="en-US"/>
        </a:p>
      </dgm:t>
    </dgm:pt>
    <dgm:pt modelId="{B8FABCB1-A01E-4D19-8329-83A385ED089B}">
      <dgm:prSet phldrT="[Text]"/>
      <dgm:spPr/>
      <dgm:t>
        <a:bodyPr/>
        <a:lstStyle/>
        <a:p>
          <a:r>
            <a:rPr lang="en-US" dirty="0" smtClean="0"/>
            <a:t>delivering nursing care for the whole person to meet the physical, emotional, intellectual, social, and spiritual needs of the client and family.</a:t>
          </a:r>
          <a:endParaRPr lang="en-US" dirty="0"/>
        </a:p>
      </dgm:t>
    </dgm:pt>
    <dgm:pt modelId="{8371CE60-7186-43C5-AB63-519E00BB9C2E}" type="parTrans" cxnId="{4476C9C0-6588-4D5F-AE94-038EFDA9A1E1}">
      <dgm:prSet/>
      <dgm:spPr/>
      <dgm:t>
        <a:bodyPr/>
        <a:lstStyle/>
        <a:p>
          <a:endParaRPr lang="en-US"/>
        </a:p>
      </dgm:t>
    </dgm:pt>
    <dgm:pt modelId="{2CA74399-F4FE-460F-9BFE-200C67F9B40E}" type="sibTrans" cxnId="{4476C9C0-6588-4D5F-AE94-038EFDA9A1E1}">
      <dgm:prSet/>
      <dgm:spPr/>
      <dgm:t>
        <a:bodyPr/>
        <a:lstStyle/>
        <a:p>
          <a:endParaRPr lang="en-US"/>
        </a:p>
      </dgm:t>
    </dgm:pt>
    <dgm:pt modelId="{CC97F297-C5C5-4027-8B74-195B5726A397}">
      <dgm:prSet phldrT="[Text]" custT="1"/>
      <dgm:spPr/>
      <dgm:t>
        <a:bodyPr/>
        <a:lstStyle/>
        <a:p>
          <a:r>
            <a:rPr lang="en-US" sz="3600" b="1" dirty="0" smtClean="0"/>
            <a:t>Orlando 1962: </a:t>
          </a:r>
          <a:endParaRPr lang="en-US" sz="3600" dirty="0"/>
        </a:p>
      </dgm:t>
    </dgm:pt>
    <dgm:pt modelId="{CF5436B3-C34C-482D-9CA8-789DE96CFF29}" type="parTrans" cxnId="{918DD494-5844-40EC-B036-BE362B87E0E0}">
      <dgm:prSet/>
      <dgm:spPr/>
      <dgm:t>
        <a:bodyPr/>
        <a:lstStyle/>
        <a:p>
          <a:endParaRPr lang="en-US"/>
        </a:p>
      </dgm:t>
    </dgm:pt>
    <dgm:pt modelId="{3203D351-13A0-4452-8802-FEDC18204AD5}" type="sibTrans" cxnId="{918DD494-5844-40EC-B036-BE362B87E0E0}">
      <dgm:prSet/>
      <dgm:spPr/>
      <dgm:t>
        <a:bodyPr/>
        <a:lstStyle/>
        <a:p>
          <a:endParaRPr lang="en-US"/>
        </a:p>
      </dgm:t>
    </dgm:pt>
    <dgm:pt modelId="{A2E3C753-ACF6-44F3-AE6D-ACC3DCB499A9}">
      <dgm:prSet phldrT="[Text]"/>
      <dgm:spPr/>
      <dgm:t>
        <a:bodyPr/>
        <a:lstStyle/>
        <a:p>
          <a:r>
            <a:rPr lang="en-US" dirty="0" smtClean="0"/>
            <a:t>the client is an individual; with a need; that, when met, diminishes distress, increases adequacy, or enhances well-being.</a:t>
          </a:r>
          <a:endParaRPr lang="en-US" dirty="0"/>
        </a:p>
      </dgm:t>
    </dgm:pt>
    <dgm:pt modelId="{7E0BA485-7E24-403A-BEC0-29431817CAB7}" type="parTrans" cxnId="{2320D630-BFF3-46D8-AB6C-0059EA7234AA}">
      <dgm:prSet/>
      <dgm:spPr/>
      <dgm:t>
        <a:bodyPr/>
        <a:lstStyle/>
        <a:p>
          <a:endParaRPr lang="en-US"/>
        </a:p>
      </dgm:t>
    </dgm:pt>
    <dgm:pt modelId="{6FD9D259-B99C-4C0F-9A84-8CC1EC7E419B}" type="sibTrans" cxnId="{2320D630-BFF3-46D8-AB6C-0059EA7234AA}">
      <dgm:prSet/>
      <dgm:spPr/>
      <dgm:t>
        <a:bodyPr/>
        <a:lstStyle/>
        <a:p>
          <a:endParaRPr lang="en-US"/>
        </a:p>
      </dgm:t>
    </dgm:pt>
    <dgm:pt modelId="{939E9050-E575-4C7E-859C-B4461C1AEB5F}">
      <dgm:prSet phldrT="[Text]" custT="1"/>
      <dgm:spPr/>
      <dgm:t>
        <a:bodyPr/>
        <a:lstStyle/>
        <a:p>
          <a:r>
            <a:rPr lang="en-US" sz="3600" b="1" dirty="0" smtClean="0"/>
            <a:t>Johnson’s Theory 1968</a:t>
          </a:r>
          <a:r>
            <a:rPr lang="en-US" sz="3600" dirty="0" smtClean="0"/>
            <a:t>: </a:t>
          </a:r>
          <a:endParaRPr lang="en-US" sz="3600" dirty="0"/>
        </a:p>
      </dgm:t>
    </dgm:pt>
    <dgm:pt modelId="{EF2BD38A-D1EC-43DD-A3A0-C40BE0C4B479}" type="parTrans" cxnId="{9C4B987F-23FC-4170-B3D8-CC647BC3C891}">
      <dgm:prSet/>
      <dgm:spPr/>
      <dgm:t>
        <a:bodyPr/>
        <a:lstStyle/>
        <a:p>
          <a:endParaRPr lang="en-US"/>
        </a:p>
      </dgm:t>
    </dgm:pt>
    <dgm:pt modelId="{30234E35-D809-42DC-BFE5-5EF4A4419DD8}" type="sibTrans" cxnId="{9C4B987F-23FC-4170-B3D8-CC647BC3C891}">
      <dgm:prSet/>
      <dgm:spPr/>
      <dgm:t>
        <a:bodyPr/>
        <a:lstStyle/>
        <a:p>
          <a:endParaRPr lang="en-US"/>
        </a:p>
      </dgm:t>
    </dgm:pt>
    <dgm:pt modelId="{31A4DD0C-908D-4679-B48D-BF041EB11B96}">
      <dgm:prSet phldrT="[Text]"/>
      <dgm:spPr/>
      <dgm:t>
        <a:bodyPr/>
        <a:lstStyle/>
        <a:p>
          <a:r>
            <a:rPr lang="en-US" dirty="0" smtClean="0"/>
            <a:t>focuses on how the client adapts to illness and how actual or potential stress can affect the ability to adapt. The goal of nursing to reduce stress so that; the client can move more easily through recovery.</a:t>
          </a:r>
          <a:endParaRPr lang="en-US" dirty="0"/>
        </a:p>
      </dgm:t>
    </dgm:pt>
    <dgm:pt modelId="{744E68AE-6D61-4B94-8F38-09E9B484E907}" type="parTrans" cxnId="{FB45FDC7-84D6-4F07-B72F-FA80499A772F}">
      <dgm:prSet/>
      <dgm:spPr/>
      <dgm:t>
        <a:bodyPr/>
        <a:lstStyle/>
        <a:p>
          <a:endParaRPr lang="en-US"/>
        </a:p>
      </dgm:t>
    </dgm:pt>
    <dgm:pt modelId="{AEF97204-F3D4-481A-BDBF-B91B431D4F23}" type="sibTrans" cxnId="{FB45FDC7-84D6-4F07-B72F-FA80499A772F}">
      <dgm:prSet/>
      <dgm:spPr/>
      <dgm:t>
        <a:bodyPr/>
        <a:lstStyle/>
        <a:p>
          <a:endParaRPr lang="en-US"/>
        </a:p>
      </dgm:t>
    </dgm:pt>
    <dgm:pt modelId="{15EE7A0E-5D6B-4EE3-8343-246B91EFAF2C}" type="pres">
      <dgm:prSet presAssocID="{CBBD9204-6A7C-446B-97EF-3E9D7F8D7E93}" presName="Name0" presStyleCnt="0">
        <dgm:presLayoutVars>
          <dgm:chMax val="7"/>
          <dgm:dir/>
          <dgm:animLvl val="lvl"/>
          <dgm:resizeHandles val="exact"/>
        </dgm:presLayoutVars>
      </dgm:prSet>
      <dgm:spPr/>
      <dgm:t>
        <a:bodyPr/>
        <a:lstStyle/>
        <a:p>
          <a:endParaRPr lang="en-US"/>
        </a:p>
      </dgm:t>
    </dgm:pt>
    <dgm:pt modelId="{E7F33804-BD96-406C-964F-DD377C35219F}" type="pres">
      <dgm:prSet presAssocID="{495E6AE8-8B5F-4E19-A6E5-9357D41F3F0F}" presName="circle1" presStyleLbl="node1" presStyleIdx="0" presStyleCnt="3" custLinFactNeighborX="-210" custLinFactNeighborY="629"/>
      <dgm:spPr/>
    </dgm:pt>
    <dgm:pt modelId="{F7C0398E-6ABA-4F27-AC7A-D33467CFCD64}" type="pres">
      <dgm:prSet presAssocID="{495E6AE8-8B5F-4E19-A6E5-9357D41F3F0F}" presName="space" presStyleCnt="0"/>
      <dgm:spPr/>
    </dgm:pt>
    <dgm:pt modelId="{8032F462-602C-478C-A231-68D852E5933F}" type="pres">
      <dgm:prSet presAssocID="{495E6AE8-8B5F-4E19-A6E5-9357D41F3F0F}" presName="rect1" presStyleLbl="alignAcc1" presStyleIdx="0" presStyleCnt="3"/>
      <dgm:spPr/>
      <dgm:t>
        <a:bodyPr/>
        <a:lstStyle/>
        <a:p>
          <a:endParaRPr lang="en-US"/>
        </a:p>
      </dgm:t>
    </dgm:pt>
    <dgm:pt modelId="{AEB3BEF0-76FA-4344-BEC1-2863D1D79A60}" type="pres">
      <dgm:prSet presAssocID="{CC97F297-C5C5-4027-8B74-195B5726A397}" presName="vertSpace2" presStyleLbl="node1" presStyleIdx="0" presStyleCnt="3"/>
      <dgm:spPr/>
    </dgm:pt>
    <dgm:pt modelId="{CFC9169A-5AD0-4231-9484-482BECDF75D3}" type="pres">
      <dgm:prSet presAssocID="{CC97F297-C5C5-4027-8B74-195B5726A397}" presName="circle2" presStyleLbl="node1" presStyleIdx="1" presStyleCnt="3"/>
      <dgm:spPr/>
    </dgm:pt>
    <dgm:pt modelId="{C07A10FA-8F8D-4252-B54D-AA27C832E28B}" type="pres">
      <dgm:prSet presAssocID="{CC97F297-C5C5-4027-8B74-195B5726A397}" presName="rect2" presStyleLbl="alignAcc1" presStyleIdx="1" presStyleCnt="3"/>
      <dgm:spPr/>
      <dgm:t>
        <a:bodyPr/>
        <a:lstStyle/>
        <a:p>
          <a:endParaRPr lang="en-US"/>
        </a:p>
      </dgm:t>
    </dgm:pt>
    <dgm:pt modelId="{6FFB927D-7962-43EA-8F3C-A49006C50655}" type="pres">
      <dgm:prSet presAssocID="{939E9050-E575-4C7E-859C-B4461C1AEB5F}" presName="vertSpace3" presStyleLbl="node1" presStyleIdx="1" presStyleCnt="3"/>
      <dgm:spPr/>
    </dgm:pt>
    <dgm:pt modelId="{0734C8EF-ACAA-4BF4-A306-10F68A43A5DA}" type="pres">
      <dgm:prSet presAssocID="{939E9050-E575-4C7E-859C-B4461C1AEB5F}" presName="circle3" presStyleLbl="node1" presStyleIdx="2" presStyleCnt="3"/>
      <dgm:spPr/>
    </dgm:pt>
    <dgm:pt modelId="{8BFF6082-DEEB-4CAB-ADBD-D06BB92E471B}" type="pres">
      <dgm:prSet presAssocID="{939E9050-E575-4C7E-859C-B4461C1AEB5F}" presName="rect3" presStyleLbl="alignAcc1" presStyleIdx="2" presStyleCnt="3"/>
      <dgm:spPr/>
      <dgm:t>
        <a:bodyPr/>
        <a:lstStyle/>
        <a:p>
          <a:endParaRPr lang="en-US"/>
        </a:p>
      </dgm:t>
    </dgm:pt>
    <dgm:pt modelId="{85655E1F-762B-431A-BDFA-375E8BE6381D}" type="pres">
      <dgm:prSet presAssocID="{495E6AE8-8B5F-4E19-A6E5-9357D41F3F0F}" presName="rect1ParTx" presStyleLbl="alignAcc1" presStyleIdx="2" presStyleCnt="3">
        <dgm:presLayoutVars>
          <dgm:chMax val="1"/>
          <dgm:bulletEnabled val="1"/>
        </dgm:presLayoutVars>
      </dgm:prSet>
      <dgm:spPr/>
      <dgm:t>
        <a:bodyPr/>
        <a:lstStyle/>
        <a:p>
          <a:endParaRPr lang="en-US"/>
        </a:p>
      </dgm:t>
    </dgm:pt>
    <dgm:pt modelId="{5D29C3D7-FAE7-49FF-A1FF-CDA1A805A5DC}" type="pres">
      <dgm:prSet presAssocID="{495E6AE8-8B5F-4E19-A6E5-9357D41F3F0F}" presName="rect1ChTx" presStyleLbl="alignAcc1" presStyleIdx="2" presStyleCnt="3">
        <dgm:presLayoutVars>
          <dgm:bulletEnabled val="1"/>
        </dgm:presLayoutVars>
      </dgm:prSet>
      <dgm:spPr/>
      <dgm:t>
        <a:bodyPr/>
        <a:lstStyle/>
        <a:p>
          <a:endParaRPr lang="en-US"/>
        </a:p>
      </dgm:t>
    </dgm:pt>
    <dgm:pt modelId="{5C1F035F-5F80-4205-83F3-AB356EDC03DA}" type="pres">
      <dgm:prSet presAssocID="{CC97F297-C5C5-4027-8B74-195B5726A397}" presName="rect2ParTx" presStyleLbl="alignAcc1" presStyleIdx="2" presStyleCnt="3">
        <dgm:presLayoutVars>
          <dgm:chMax val="1"/>
          <dgm:bulletEnabled val="1"/>
        </dgm:presLayoutVars>
      </dgm:prSet>
      <dgm:spPr/>
      <dgm:t>
        <a:bodyPr/>
        <a:lstStyle/>
        <a:p>
          <a:endParaRPr lang="en-US"/>
        </a:p>
      </dgm:t>
    </dgm:pt>
    <dgm:pt modelId="{550A5902-DBE8-42AA-A6D8-5157AACEF236}" type="pres">
      <dgm:prSet presAssocID="{CC97F297-C5C5-4027-8B74-195B5726A397}" presName="rect2ChTx" presStyleLbl="alignAcc1" presStyleIdx="2" presStyleCnt="3">
        <dgm:presLayoutVars>
          <dgm:bulletEnabled val="1"/>
        </dgm:presLayoutVars>
      </dgm:prSet>
      <dgm:spPr/>
      <dgm:t>
        <a:bodyPr/>
        <a:lstStyle/>
        <a:p>
          <a:endParaRPr lang="en-US"/>
        </a:p>
      </dgm:t>
    </dgm:pt>
    <dgm:pt modelId="{45DA572C-F57F-4125-A6FF-5D9FF7015381}" type="pres">
      <dgm:prSet presAssocID="{939E9050-E575-4C7E-859C-B4461C1AEB5F}" presName="rect3ParTx" presStyleLbl="alignAcc1" presStyleIdx="2" presStyleCnt="3">
        <dgm:presLayoutVars>
          <dgm:chMax val="1"/>
          <dgm:bulletEnabled val="1"/>
        </dgm:presLayoutVars>
      </dgm:prSet>
      <dgm:spPr/>
      <dgm:t>
        <a:bodyPr/>
        <a:lstStyle/>
        <a:p>
          <a:endParaRPr lang="en-US"/>
        </a:p>
      </dgm:t>
    </dgm:pt>
    <dgm:pt modelId="{09FC5236-2468-45F2-83AE-2D0066114B65}" type="pres">
      <dgm:prSet presAssocID="{939E9050-E575-4C7E-859C-B4461C1AEB5F}" presName="rect3ChTx" presStyleLbl="alignAcc1" presStyleIdx="2" presStyleCnt="3">
        <dgm:presLayoutVars>
          <dgm:bulletEnabled val="1"/>
        </dgm:presLayoutVars>
      </dgm:prSet>
      <dgm:spPr/>
      <dgm:t>
        <a:bodyPr/>
        <a:lstStyle/>
        <a:p>
          <a:endParaRPr lang="en-US"/>
        </a:p>
      </dgm:t>
    </dgm:pt>
  </dgm:ptLst>
  <dgm:cxnLst>
    <dgm:cxn modelId="{A659B607-BC78-4205-99AA-6053E98E29A9}" srcId="{CBBD9204-6A7C-446B-97EF-3E9D7F8D7E93}" destId="{495E6AE8-8B5F-4E19-A6E5-9357D41F3F0F}" srcOrd="0" destOrd="0" parTransId="{9683F430-E675-4EFE-B3B1-1100B7779673}" sibTransId="{BF066E0E-1AF6-44F6-81D6-8619CF1F48AB}"/>
    <dgm:cxn modelId="{A92A1B03-3690-4251-B28B-E7E94474D1B7}" type="presOf" srcId="{CC97F297-C5C5-4027-8B74-195B5726A397}" destId="{C07A10FA-8F8D-4252-B54D-AA27C832E28B}" srcOrd="0" destOrd="0" presId="urn:microsoft.com/office/officeart/2005/8/layout/target3"/>
    <dgm:cxn modelId="{4476C9C0-6588-4D5F-AE94-038EFDA9A1E1}" srcId="{495E6AE8-8B5F-4E19-A6E5-9357D41F3F0F}" destId="{B8FABCB1-A01E-4D19-8329-83A385ED089B}" srcOrd="0" destOrd="0" parTransId="{8371CE60-7186-43C5-AB63-519E00BB9C2E}" sibTransId="{2CA74399-F4FE-460F-9BFE-200C67F9B40E}"/>
    <dgm:cxn modelId="{D0B14805-C96F-4100-9140-099DB5896393}" type="presOf" srcId="{939E9050-E575-4C7E-859C-B4461C1AEB5F}" destId="{45DA572C-F57F-4125-A6FF-5D9FF7015381}" srcOrd="1" destOrd="0" presId="urn:microsoft.com/office/officeart/2005/8/layout/target3"/>
    <dgm:cxn modelId="{231FDA0E-9E62-4C2A-8EB2-5DBC27EBDA38}" type="presOf" srcId="{939E9050-E575-4C7E-859C-B4461C1AEB5F}" destId="{8BFF6082-DEEB-4CAB-ADBD-D06BB92E471B}" srcOrd="0" destOrd="0" presId="urn:microsoft.com/office/officeart/2005/8/layout/target3"/>
    <dgm:cxn modelId="{FB45FDC7-84D6-4F07-B72F-FA80499A772F}" srcId="{939E9050-E575-4C7E-859C-B4461C1AEB5F}" destId="{31A4DD0C-908D-4679-B48D-BF041EB11B96}" srcOrd="0" destOrd="0" parTransId="{744E68AE-6D61-4B94-8F38-09E9B484E907}" sibTransId="{AEF97204-F3D4-481A-BDBF-B91B431D4F23}"/>
    <dgm:cxn modelId="{2320D630-BFF3-46D8-AB6C-0059EA7234AA}" srcId="{CC97F297-C5C5-4027-8B74-195B5726A397}" destId="{A2E3C753-ACF6-44F3-AE6D-ACC3DCB499A9}" srcOrd="0" destOrd="0" parTransId="{7E0BA485-7E24-403A-BEC0-29431817CAB7}" sibTransId="{6FD9D259-B99C-4C0F-9A84-8CC1EC7E419B}"/>
    <dgm:cxn modelId="{D9640656-92F4-4CEA-8929-7E6D013E8152}" type="presOf" srcId="{495E6AE8-8B5F-4E19-A6E5-9357D41F3F0F}" destId="{8032F462-602C-478C-A231-68D852E5933F}" srcOrd="0" destOrd="0" presId="urn:microsoft.com/office/officeart/2005/8/layout/target3"/>
    <dgm:cxn modelId="{C0FA1A3A-1BF2-4B07-B607-F3C7CF96518F}" type="presOf" srcId="{CBBD9204-6A7C-446B-97EF-3E9D7F8D7E93}" destId="{15EE7A0E-5D6B-4EE3-8343-246B91EFAF2C}" srcOrd="0" destOrd="0" presId="urn:microsoft.com/office/officeart/2005/8/layout/target3"/>
    <dgm:cxn modelId="{918DD494-5844-40EC-B036-BE362B87E0E0}" srcId="{CBBD9204-6A7C-446B-97EF-3E9D7F8D7E93}" destId="{CC97F297-C5C5-4027-8B74-195B5726A397}" srcOrd="1" destOrd="0" parTransId="{CF5436B3-C34C-482D-9CA8-789DE96CFF29}" sibTransId="{3203D351-13A0-4452-8802-FEDC18204AD5}"/>
    <dgm:cxn modelId="{0252097E-F7A3-486D-82E8-B8962DA25BA5}" type="presOf" srcId="{A2E3C753-ACF6-44F3-AE6D-ACC3DCB499A9}" destId="{550A5902-DBE8-42AA-A6D8-5157AACEF236}" srcOrd="0" destOrd="0" presId="urn:microsoft.com/office/officeart/2005/8/layout/target3"/>
    <dgm:cxn modelId="{A6BA2DEC-459B-4173-BE1F-BCE41A46498D}" type="presOf" srcId="{31A4DD0C-908D-4679-B48D-BF041EB11B96}" destId="{09FC5236-2468-45F2-83AE-2D0066114B65}" srcOrd="0" destOrd="0" presId="urn:microsoft.com/office/officeart/2005/8/layout/target3"/>
    <dgm:cxn modelId="{9C4B987F-23FC-4170-B3D8-CC647BC3C891}" srcId="{CBBD9204-6A7C-446B-97EF-3E9D7F8D7E93}" destId="{939E9050-E575-4C7E-859C-B4461C1AEB5F}" srcOrd="2" destOrd="0" parTransId="{EF2BD38A-D1EC-43DD-A3A0-C40BE0C4B479}" sibTransId="{30234E35-D809-42DC-BFE5-5EF4A4419DD8}"/>
    <dgm:cxn modelId="{EB559646-3062-4928-BFEE-AF54FBABB3ED}" type="presOf" srcId="{495E6AE8-8B5F-4E19-A6E5-9357D41F3F0F}" destId="{85655E1F-762B-431A-BDFA-375E8BE6381D}" srcOrd="1" destOrd="0" presId="urn:microsoft.com/office/officeart/2005/8/layout/target3"/>
    <dgm:cxn modelId="{09633422-C908-405E-9A6F-2D05F6C39061}" type="presOf" srcId="{CC97F297-C5C5-4027-8B74-195B5726A397}" destId="{5C1F035F-5F80-4205-83F3-AB356EDC03DA}" srcOrd="1" destOrd="0" presId="urn:microsoft.com/office/officeart/2005/8/layout/target3"/>
    <dgm:cxn modelId="{D1C0A013-3411-4CF9-860A-6398F385BF84}" type="presOf" srcId="{B8FABCB1-A01E-4D19-8329-83A385ED089B}" destId="{5D29C3D7-FAE7-49FF-A1FF-CDA1A805A5DC}" srcOrd="0" destOrd="0" presId="urn:microsoft.com/office/officeart/2005/8/layout/target3"/>
    <dgm:cxn modelId="{6D692630-E3DE-48E3-BEF9-91741344CF35}" type="presParOf" srcId="{15EE7A0E-5D6B-4EE3-8343-246B91EFAF2C}" destId="{E7F33804-BD96-406C-964F-DD377C35219F}" srcOrd="0" destOrd="0" presId="urn:microsoft.com/office/officeart/2005/8/layout/target3"/>
    <dgm:cxn modelId="{2084BFA4-B076-423F-A9EF-9FD190547720}" type="presParOf" srcId="{15EE7A0E-5D6B-4EE3-8343-246B91EFAF2C}" destId="{F7C0398E-6ABA-4F27-AC7A-D33467CFCD64}" srcOrd="1" destOrd="0" presId="urn:microsoft.com/office/officeart/2005/8/layout/target3"/>
    <dgm:cxn modelId="{2CF2F712-F075-4554-8F6B-792AB9D1FCE6}" type="presParOf" srcId="{15EE7A0E-5D6B-4EE3-8343-246B91EFAF2C}" destId="{8032F462-602C-478C-A231-68D852E5933F}" srcOrd="2" destOrd="0" presId="urn:microsoft.com/office/officeart/2005/8/layout/target3"/>
    <dgm:cxn modelId="{41CE980C-BD01-480A-A6E1-2A7AF1DB9DE8}" type="presParOf" srcId="{15EE7A0E-5D6B-4EE3-8343-246B91EFAF2C}" destId="{AEB3BEF0-76FA-4344-BEC1-2863D1D79A60}" srcOrd="3" destOrd="0" presId="urn:microsoft.com/office/officeart/2005/8/layout/target3"/>
    <dgm:cxn modelId="{DF7446CC-DEBF-4831-B639-24EABD33C5E1}" type="presParOf" srcId="{15EE7A0E-5D6B-4EE3-8343-246B91EFAF2C}" destId="{CFC9169A-5AD0-4231-9484-482BECDF75D3}" srcOrd="4" destOrd="0" presId="urn:microsoft.com/office/officeart/2005/8/layout/target3"/>
    <dgm:cxn modelId="{38D156B8-16C8-4118-B6CD-4B7C792D0213}" type="presParOf" srcId="{15EE7A0E-5D6B-4EE3-8343-246B91EFAF2C}" destId="{C07A10FA-8F8D-4252-B54D-AA27C832E28B}" srcOrd="5" destOrd="0" presId="urn:microsoft.com/office/officeart/2005/8/layout/target3"/>
    <dgm:cxn modelId="{49CFBDC6-CF06-48C0-8325-75741CD5E218}" type="presParOf" srcId="{15EE7A0E-5D6B-4EE3-8343-246B91EFAF2C}" destId="{6FFB927D-7962-43EA-8F3C-A49006C50655}" srcOrd="6" destOrd="0" presId="urn:microsoft.com/office/officeart/2005/8/layout/target3"/>
    <dgm:cxn modelId="{7A8B0A83-F0C8-49CC-8ACE-4259E154B968}" type="presParOf" srcId="{15EE7A0E-5D6B-4EE3-8343-246B91EFAF2C}" destId="{0734C8EF-ACAA-4BF4-A306-10F68A43A5DA}" srcOrd="7" destOrd="0" presId="urn:microsoft.com/office/officeart/2005/8/layout/target3"/>
    <dgm:cxn modelId="{9B346EE2-759A-4464-88B7-CF67832D9833}" type="presParOf" srcId="{15EE7A0E-5D6B-4EE3-8343-246B91EFAF2C}" destId="{8BFF6082-DEEB-4CAB-ADBD-D06BB92E471B}" srcOrd="8" destOrd="0" presId="urn:microsoft.com/office/officeart/2005/8/layout/target3"/>
    <dgm:cxn modelId="{23BBF325-B043-4FF3-8BFC-5CC1186B6CAF}" type="presParOf" srcId="{15EE7A0E-5D6B-4EE3-8343-246B91EFAF2C}" destId="{85655E1F-762B-431A-BDFA-375E8BE6381D}" srcOrd="9" destOrd="0" presId="urn:microsoft.com/office/officeart/2005/8/layout/target3"/>
    <dgm:cxn modelId="{83DEEDFB-863B-4A74-8B00-875EEC2454EE}" type="presParOf" srcId="{15EE7A0E-5D6B-4EE3-8343-246B91EFAF2C}" destId="{5D29C3D7-FAE7-49FF-A1FF-CDA1A805A5DC}" srcOrd="10" destOrd="0" presId="urn:microsoft.com/office/officeart/2005/8/layout/target3"/>
    <dgm:cxn modelId="{F97A780F-9547-4FC8-B93A-214A6ED32094}" type="presParOf" srcId="{15EE7A0E-5D6B-4EE3-8343-246B91EFAF2C}" destId="{5C1F035F-5F80-4205-83F3-AB356EDC03DA}" srcOrd="11" destOrd="0" presId="urn:microsoft.com/office/officeart/2005/8/layout/target3"/>
    <dgm:cxn modelId="{C16A6D56-CCA7-4AB7-B8FB-D64A202D2BFD}" type="presParOf" srcId="{15EE7A0E-5D6B-4EE3-8343-246B91EFAF2C}" destId="{550A5902-DBE8-42AA-A6D8-5157AACEF236}" srcOrd="12" destOrd="0" presId="urn:microsoft.com/office/officeart/2005/8/layout/target3"/>
    <dgm:cxn modelId="{219D3413-6C8B-4B14-97DE-CE728B87F7B0}" type="presParOf" srcId="{15EE7A0E-5D6B-4EE3-8343-246B91EFAF2C}" destId="{45DA572C-F57F-4125-A6FF-5D9FF7015381}" srcOrd="13" destOrd="0" presId="urn:microsoft.com/office/officeart/2005/8/layout/target3"/>
    <dgm:cxn modelId="{5C3B0E07-263A-4C47-B30F-6DC9314E6754}" type="presParOf" srcId="{15EE7A0E-5D6B-4EE3-8343-246B91EFAF2C}" destId="{09FC5236-2468-45F2-83AE-2D0066114B6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9B02D-76B8-4531-BF29-73EFCE89AC79}"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99B2E066-53D3-4185-98BD-5EDE8533E7B5}">
      <dgm:prSet phldrT="[Text]" custT="1"/>
      <dgm:spPr/>
      <dgm:t>
        <a:bodyPr/>
        <a:lstStyle/>
        <a:p>
          <a:r>
            <a:rPr lang="en-US" sz="3600" b="1" dirty="0" smtClean="0"/>
            <a:t>Rogers 1970: </a:t>
          </a:r>
          <a:endParaRPr lang="en-US" sz="3600" dirty="0"/>
        </a:p>
      </dgm:t>
    </dgm:pt>
    <dgm:pt modelId="{B375393C-3FE8-4AC5-A92C-7823CD815633}" type="parTrans" cxnId="{AAF83FDC-31AD-4317-BA22-ADA1F53911BF}">
      <dgm:prSet/>
      <dgm:spPr/>
      <dgm:t>
        <a:bodyPr/>
        <a:lstStyle/>
        <a:p>
          <a:endParaRPr lang="en-US"/>
        </a:p>
      </dgm:t>
    </dgm:pt>
    <dgm:pt modelId="{66EAA742-9F00-4B3F-9C1D-816187F7E569}" type="sibTrans" cxnId="{AAF83FDC-31AD-4317-BA22-ADA1F53911BF}">
      <dgm:prSet/>
      <dgm:spPr/>
      <dgm:t>
        <a:bodyPr/>
        <a:lstStyle/>
        <a:p>
          <a:endParaRPr lang="en-US"/>
        </a:p>
      </dgm:t>
    </dgm:pt>
    <dgm:pt modelId="{409398C2-A610-44F1-B63C-718D34A7BAEF}">
      <dgm:prSet phldrT="[Text]"/>
      <dgm:spPr/>
      <dgm:t>
        <a:bodyPr/>
        <a:lstStyle/>
        <a:p>
          <a:r>
            <a:rPr lang="en-US" dirty="0" smtClean="0"/>
            <a:t>maintain and promote health, prevent illness, and care for and rehabilitate ill and disabled client through “humanistic science of nursing”</a:t>
          </a:r>
          <a:endParaRPr lang="en-US" dirty="0"/>
        </a:p>
      </dgm:t>
    </dgm:pt>
    <dgm:pt modelId="{495ED1D4-7070-4E0C-9611-1C0FF7B8E631}" type="parTrans" cxnId="{8F064E4D-BDD7-45F4-922E-B57245532A9C}">
      <dgm:prSet/>
      <dgm:spPr/>
      <dgm:t>
        <a:bodyPr/>
        <a:lstStyle/>
        <a:p>
          <a:endParaRPr lang="en-US"/>
        </a:p>
      </dgm:t>
    </dgm:pt>
    <dgm:pt modelId="{3CE9DBDF-919F-448C-B655-D0A9EAFE4A34}" type="sibTrans" cxnId="{8F064E4D-BDD7-45F4-922E-B57245532A9C}">
      <dgm:prSet/>
      <dgm:spPr/>
      <dgm:t>
        <a:bodyPr/>
        <a:lstStyle/>
        <a:p>
          <a:endParaRPr lang="en-US"/>
        </a:p>
      </dgm:t>
    </dgm:pt>
    <dgm:pt modelId="{B2CC37CA-EEAB-45D9-AF89-B9546A05128D}">
      <dgm:prSet phldrT="[Text]" custT="1"/>
      <dgm:spPr/>
      <dgm:t>
        <a:bodyPr/>
        <a:lstStyle/>
        <a:p>
          <a:r>
            <a:rPr lang="en-US" sz="3600" b="1" dirty="0" smtClean="0"/>
            <a:t>Orem1971: </a:t>
          </a:r>
          <a:endParaRPr lang="en-US" sz="3600" dirty="0"/>
        </a:p>
      </dgm:t>
    </dgm:pt>
    <dgm:pt modelId="{5756FA2F-7C3D-45C8-9D6B-C7B95A964089}" type="parTrans" cxnId="{3CFBAFE4-1D23-4BFD-BD3E-531D1500E856}">
      <dgm:prSet/>
      <dgm:spPr/>
      <dgm:t>
        <a:bodyPr/>
        <a:lstStyle/>
        <a:p>
          <a:endParaRPr lang="en-US"/>
        </a:p>
      </dgm:t>
    </dgm:pt>
    <dgm:pt modelId="{65BA51E1-3C5D-480F-AB9D-023572CE8862}" type="sibTrans" cxnId="{3CFBAFE4-1D23-4BFD-BD3E-531D1500E856}">
      <dgm:prSet/>
      <dgm:spPr/>
      <dgm:t>
        <a:bodyPr/>
        <a:lstStyle/>
        <a:p>
          <a:endParaRPr lang="en-US"/>
        </a:p>
      </dgm:t>
    </dgm:pt>
    <dgm:pt modelId="{EC149C3F-F61B-4FA8-864B-B5E6D691E6FD}">
      <dgm:prSet phldrT="[Text]"/>
      <dgm:spPr/>
      <dgm:t>
        <a:bodyPr/>
        <a:lstStyle/>
        <a:p>
          <a:r>
            <a:rPr lang="en-US" dirty="0" smtClean="0"/>
            <a:t>self-care deficit theory. Nursing care becomes necessary when client is unable to fulfill biological, psychological, developmental, or social needs.</a:t>
          </a:r>
          <a:endParaRPr lang="en-US" dirty="0"/>
        </a:p>
      </dgm:t>
    </dgm:pt>
    <dgm:pt modelId="{834D316D-3A2E-4F98-8435-340614F6F5BC}" type="parTrans" cxnId="{C163D7A3-0463-4A2F-A0EE-4D96A091C268}">
      <dgm:prSet/>
      <dgm:spPr/>
      <dgm:t>
        <a:bodyPr/>
        <a:lstStyle/>
        <a:p>
          <a:endParaRPr lang="en-US"/>
        </a:p>
      </dgm:t>
    </dgm:pt>
    <dgm:pt modelId="{9C745EAF-B600-4589-AA6B-92CE6F674E6F}" type="sibTrans" cxnId="{C163D7A3-0463-4A2F-A0EE-4D96A091C268}">
      <dgm:prSet/>
      <dgm:spPr/>
      <dgm:t>
        <a:bodyPr/>
        <a:lstStyle/>
        <a:p>
          <a:endParaRPr lang="en-US"/>
        </a:p>
      </dgm:t>
    </dgm:pt>
    <dgm:pt modelId="{D8BBA4CB-6F27-4351-9F20-502BC6CD783F}">
      <dgm:prSet phldrT="[Text]" custT="1"/>
      <dgm:spPr/>
      <dgm:t>
        <a:bodyPr/>
        <a:lstStyle/>
        <a:p>
          <a:r>
            <a:rPr lang="en-US" sz="3600" b="1" dirty="0" smtClean="0"/>
            <a:t>King 1971: </a:t>
          </a:r>
          <a:endParaRPr lang="en-US" sz="3600" dirty="0"/>
        </a:p>
      </dgm:t>
    </dgm:pt>
    <dgm:pt modelId="{BF69384F-978E-4477-A090-2550C3B96796}" type="parTrans" cxnId="{1EB1748C-4803-4755-805E-30E51F7D8F61}">
      <dgm:prSet/>
      <dgm:spPr/>
      <dgm:t>
        <a:bodyPr/>
        <a:lstStyle/>
        <a:p>
          <a:endParaRPr lang="en-US"/>
        </a:p>
      </dgm:t>
    </dgm:pt>
    <dgm:pt modelId="{5C3AB0B9-2D90-4EA7-9D12-C488B8FF4B0E}" type="sibTrans" cxnId="{1EB1748C-4803-4755-805E-30E51F7D8F61}">
      <dgm:prSet/>
      <dgm:spPr/>
      <dgm:t>
        <a:bodyPr/>
        <a:lstStyle/>
        <a:p>
          <a:endParaRPr lang="en-US"/>
        </a:p>
      </dgm:t>
    </dgm:pt>
    <dgm:pt modelId="{D780BB45-BCD6-4BFB-9016-7B81D3595CB7}">
      <dgm:prSet phldrT="[Text]"/>
      <dgm:spPr/>
      <dgm:t>
        <a:bodyPr/>
        <a:lstStyle/>
        <a:p>
          <a:r>
            <a:rPr lang="en-US" dirty="0" smtClean="0"/>
            <a:t>use communication to help client reestablish positive adaptation to environment.</a:t>
          </a:r>
          <a:endParaRPr lang="en-US" dirty="0"/>
        </a:p>
      </dgm:t>
    </dgm:pt>
    <dgm:pt modelId="{BBD86E0C-B9FD-4F70-90B3-9BB813FE626A}" type="parTrans" cxnId="{4D354E78-34D6-4A92-87B1-1FC10F38AA4E}">
      <dgm:prSet/>
      <dgm:spPr/>
      <dgm:t>
        <a:bodyPr/>
        <a:lstStyle/>
        <a:p>
          <a:endParaRPr lang="en-US"/>
        </a:p>
      </dgm:t>
    </dgm:pt>
    <dgm:pt modelId="{7FDA9C1C-4B34-4D3F-8C8D-30FB828F71F0}" type="sibTrans" cxnId="{4D354E78-34D6-4A92-87B1-1FC10F38AA4E}">
      <dgm:prSet/>
      <dgm:spPr/>
      <dgm:t>
        <a:bodyPr/>
        <a:lstStyle/>
        <a:p>
          <a:endParaRPr lang="en-US"/>
        </a:p>
      </dgm:t>
    </dgm:pt>
    <dgm:pt modelId="{5E15BC04-BB77-4617-AAF5-52A3B5C167A9}" type="pres">
      <dgm:prSet presAssocID="{4B09B02D-76B8-4531-BF29-73EFCE89AC79}" presName="Name0" presStyleCnt="0">
        <dgm:presLayoutVars>
          <dgm:chMax val="7"/>
          <dgm:dir/>
          <dgm:animLvl val="lvl"/>
          <dgm:resizeHandles val="exact"/>
        </dgm:presLayoutVars>
      </dgm:prSet>
      <dgm:spPr/>
      <dgm:t>
        <a:bodyPr/>
        <a:lstStyle/>
        <a:p>
          <a:endParaRPr lang="en-US"/>
        </a:p>
      </dgm:t>
    </dgm:pt>
    <dgm:pt modelId="{BDE91710-2329-49DC-97B0-BA399426CA3D}" type="pres">
      <dgm:prSet presAssocID="{99B2E066-53D3-4185-98BD-5EDE8533E7B5}" presName="circle1" presStyleLbl="node1" presStyleIdx="0" presStyleCnt="3"/>
      <dgm:spPr/>
    </dgm:pt>
    <dgm:pt modelId="{BCDD9D6A-B513-48EA-BE26-C89D43A81269}" type="pres">
      <dgm:prSet presAssocID="{99B2E066-53D3-4185-98BD-5EDE8533E7B5}" presName="space" presStyleCnt="0"/>
      <dgm:spPr/>
    </dgm:pt>
    <dgm:pt modelId="{23A6D707-20F5-4C31-B0A3-6A590D89EA5D}" type="pres">
      <dgm:prSet presAssocID="{99B2E066-53D3-4185-98BD-5EDE8533E7B5}" presName="rect1" presStyleLbl="alignAcc1" presStyleIdx="0" presStyleCnt="3" custLinFactNeighborX="764" custLinFactNeighborY="-5123"/>
      <dgm:spPr/>
      <dgm:t>
        <a:bodyPr/>
        <a:lstStyle/>
        <a:p>
          <a:endParaRPr lang="en-US"/>
        </a:p>
      </dgm:t>
    </dgm:pt>
    <dgm:pt modelId="{6B996843-161D-427F-BB45-37E5532BB0B7}" type="pres">
      <dgm:prSet presAssocID="{B2CC37CA-EEAB-45D9-AF89-B9546A05128D}" presName="vertSpace2" presStyleLbl="node1" presStyleIdx="0" presStyleCnt="3"/>
      <dgm:spPr/>
    </dgm:pt>
    <dgm:pt modelId="{86D473DB-3033-4F9A-BFA4-99EDB8126228}" type="pres">
      <dgm:prSet presAssocID="{B2CC37CA-EEAB-45D9-AF89-B9546A05128D}" presName="circle2" presStyleLbl="node1" presStyleIdx="1" presStyleCnt="3"/>
      <dgm:spPr/>
    </dgm:pt>
    <dgm:pt modelId="{D6490B1D-8382-4459-91AF-3E7E7367DE42}" type="pres">
      <dgm:prSet presAssocID="{B2CC37CA-EEAB-45D9-AF89-B9546A05128D}" presName="rect2" presStyleLbl="alignAcc1" presStyleIdx="1" presStyleCnt="3"/>
      <dgm:spPr/>
      <dgm:t>
        <a:bodyPr/>
        <a:lstStyle/>
        <a:p>
          <a:endParaRPr lang="en-US"/>
        </a:p>
      </dgm:t>
    </dgm:pt>
    <dgm:pt modelId="{A9F9EC92-811F-49F6-B594-CEBDDB4EC095}" type="pres">
      <dgm:prSet presAssocID="{D8BBA4CB-6F27-4351-9F20-502BC6CD783F}" presName="vertSpace3" presStyleLbl="node1" presStyleIdx="1" presStyleCnt="3"/>
      <dgm:spPr/>
    </dgm:pt>
    <dgm:pt modelId="{A74D05DC-A586-4A51-96D0-37B4A92B95D6}" type="pres">
      <dgm:prSet presAssocID="{D8BBA4CB-6F27-4351-9F20-502BC6CD783F}" presName="circle3" presStyleLbl="node1" presStyleIdx="2" presStyleCnt="3"/>
      <dgm:spPr/>
    </dgm:pt>
    <dgm:pt modelId="{B029FFD7-A3D9-4246-9CEE-305565589477}" type="pres">
      <dgm:prSet presAssocID="{D8BBA4CB-6F27-4351-9F20-502BC6CD783F}" presName="rect3" presStyleLbl="alignAcc1" presStyleIdx="2" presStyleCnt="3"/>
      <dgm:spPr/>
      <dgm:t>
        <a:bodyPr/>
        <a:lstStyle/>
        <a:p>
          <a:endParaRPr lang="en-US"/>
        </a:p>
      </dgm:t>
    </dgm:pt>
    <dgm:pt modelId="{A37779DA-813C-45A7-8AC3-CA58145D7914}" type="pres">
      <dgm:prSet presAssocID="{99B2E066-53D3-4185-98BD-5EDE8533E7B5}" presName="rect1ParTx" presStyleLbl="alignAcc1" presStyleIdx="2" presStyleCnt="3">
        <dgm:presLayoutVars>
          <dgm:chMax val="1"/>
          <dgm:bulletEnabled val="1"/>
        </dgm:presLayoutVars>
      </dgm:prSet>
      <dgm:spPr/>
      <dgm:t>
        <a:bodyPr/>
        <a:lstStyle/>
        <a:p>
          <a:endParaRPr lang="en-US"/>
        </a:p>
      </dgm:t>
    </dgm:pt>
    <dgm:pt modelId="{5720848B-2A67-4D20-BE36-D135CF90ACDB}" type="pres">
      <dgm:prSet presAssocID="{99B2E066-53D3-4185-98BD-5EDE8533E7B5}" presName="rect1ChTx" presStyleLbl="alignAcc1" presStyleIdx="2" presStyleCnt="3">
        <dgm:presLayoutVars>
          <dgm:bulletEnabled val="1"/>
        </dgm:presLayoutVars>
      </dgm:prSet>
      <dgm:spPr/>
      <dgm:t>
        <a:bodyPr/>
        <a:lstStyle/>
        <a:p>
          <a:endParaRPr lang="en-US"/>
        </a:p>
      </dgm:t>
    </dgm:pt>
    <dgm:pt modelId="{86CFCD1A-A07C-411A-995D-6F13B12DA3B1}" type="pres">
      <dgm:prSet presAssocID="{B2CC37CA-EEAB-45D9-AF89-B9546A05128D}" presName="rect2ParTx" presStyleLbl="alignAcc1" presStyleIdx="2" presStyleCnt="3">
        <dgm:presLayoutVars>
          <dgm:chMax val="1"/>
          <dgm:bulletEnabled val="1"/>
        </dgm:presLayoutVars>
      </dgm:prSet>
      <dgm:spPr/>
      <dgm:t>
        <a:bodyPr/>
        <a:lstStyle/>
        <a:p>
          <a:endParaRPr lang="en-US"/>
        </a:p>
      </dgm:t>
    </dgm:pt>
    <dgm:pt modelId="{6E3E4371-1E5E-42EA-8243-AC7B02FAC167}" type="pres">
      <dgm:prSet presAssocID="{B2CC37CA-EEAB-45D9-AF89-B9546A05128D}" presName="rect2ChTx" presStyleLbl="alignAcc1" presStyleIdx="2" presStyleCnt="3">
        <dgm:presLayoutVars>
          <dgm:bulletEnabled val="1"/>
        </dgm:presLayoutVars>
      </dgm:prSet>
      <dgm:spPr/>
      <dgm:t>
        <a:bodyPr/>
        <a:lstStyle/>
        <a:p>
          <a:endParaRPr lang="en-US"/>
        </a:p>
      </dgm:t>
    </dgm:pt>
    <dgm:pt modelId="{7520E373-1416-4D6D-83C7-46072B3F4956}" type="pres">
      <dgm:prSet presAssocID="{D8BBA4CB-6F27-4351-9F20-502BC6CD783F}" presName="rect3ParTx" presStyleLbl="alignAcc1" presStyleIdx="2" presStyleCnt="3">
        <dgm:presLayoutVars>
          <dgm:chMax val="1"/>
          <dgm:bulletEnabled val="1"/>
        </dgm:presLayoutVars>
      </dgm:prSet>
      <dgm:spPr/>
      <dgm:t>
        <a:bodyPr/>
        <a:lstStyle/>
        <a:p>
          <a:endParaRPr lang="en-US"/>
        </a:p>
      </dgm:t>
    </dgm:pt>
    <dgm:pt modelId="{E8DFF0AC-B8CB-44B5-A259-E646E2E1A778}" type="pres">
      <dgm:prSet presAssocID="{D8BBA4CB-6F27-4351-9F20-502BC6CD783F}" presName="rect3ChTx" presStyleLbl="alignAcc1" presStyleIdx="2" presStyleCnt="3">
        <dgm:presLayoutVars>
          <dgm:bulletEnabled val="1"/>
        </dgm:presLayoutVars>
      </dgm:prSet>
      <dgm:spPr/>
      <dgm:t>
        <a:bodyPr/>
        <a:lstStyle/>
        <a:p>
          <a:endParaRPr lang="en-US"/>
        </a:p>
      </dgm:t>
    </dgm:pt>
  </dgm:ptLst>
  <dgm:cxnLst>
    <dgm:cxn modelId="{C163D7A3-0463-4A2F-A0EE-4D96A091C268}" srcId="{B2CC37CA-EEAB-45D9-AF89-B9546A05128D}" destId="{EC149C3F-F61B-4FA8-864B-B5E6D691E6FD}" srcOrd="0" destOrd="0" parTransId="{834D316D-3A2E-4F98-8435-340614F6F5BC}" sibTransId="{9C745EAF-B600-4589-AA6B-92CE6F674E6F}"/>
    <dgm:cxn modelId="{8A0A9679-59C5-40DA-8F23-9A59780C5C8B}" type="presOf" srcId="{B2CC37CA-EEAB-45D9-AF89-B9546A05128D}" destId="{D6490B1D-8382-4459-91AF-3E7E7367DE42}" srcOrd="0" destOrd="0" presId="urn:microsoft.com/office/officeart/2005/8/layout/target3"/>
    <dgm:cxn modelId="{8F064E4D-BDD7-45F4-922E-B57245532A9C}" srcId="{99B2E066-53D3-4185-98BD-5EDE8533E7B5}" destId="{409398C2-A610-44F1-B63C-718D34A7BAEF}" srcOrd="0" destOrd="0" parTransId="{495ED1D4-7070-4E0C-9611-1C0FF7B8E631}" sibTransId="{3CE9DBDF-919F-448C-B655-D0A9EAFE4A34}"/>
    <dgm:cxn modelId="{76BDCD84-4612-4A14-8339-D9624345C24B}" type="presOf" srcId="{EC149C3F-F61B-4FA8-864B-B5E6D691E6FD}" destId="{6E3E4371-1E5E-42EA-8243-AC7B02FAC167}" srcOrd="0" destOrd="0" presId="urn:microsoft.com/office/officeart/2005/8/layout/target3"/>
    <dgm:cxn modelId="{21139921-7035-4DC6-8D5F-CE90A3CB6DC9}" type="presOf" srcId="{B2CC37CA-EEAB-45D9-AF89-B9546A05128D}" destId="{86CFCD1A-A07C-411A-995D-6F13B12DA3B1}" srcOrd="1" destOrd="0" presId="urn:microsoft.com/office/officeart/2005/8/layout/target3"/>
    <dgm:cxn modelId="{3CFBAFE4-1D23-4BFD-BD3E-531D1500E856}" srcId="{4B09B02D-76B8-4531-BF29-73EFCE89AC79}" destId="{B2CC37CA-EEAB-45D9-AF89-B9546A05128D}" srcOrd="1" destOrd="0" parTransId="{5756FA2F-7C3D-45C8-9D6B-C7B95A964089}" sibTransId="{65BA51E1-3C5D-480F-AB9D-023572CE8862}"/>
    <dgm:cxn modelId="{79A9BC52-88C5-40A5-9D79-B63ECD2EFEF1}" type="presOf" srcId="{D8BBA4CB-6F27-4351-9F20-502BC6CD783F}" destId="{7520E373-1416-4D6D-83C7-46072B3F4956}" srcOrd="1" destOrd="0" presId="urn:microsoft.com/office/officeart/2005/8/layout/target3"/>
    <dgm:cxn modelId="{9E2BC051-7C6F-4731-9EDA-BDB491171D2E}" type="presOf" srcId="{99B2E066-53D3-4185-98BD-5EDE8533E7B5}" destId="{23A6D707-20F5-4C31-B0A3-6A590D89EA5D}" srcOrd="0" destOrd="0" presId="urn:microsoft.com/office/officeart/2005/8/layout/target3"/>
    <dgm:cxn modelId="{AAF83FDC-31AD-4317-BA22-ADA1F53911BF}" srcId="{4B09B02D-76B8-4531-BF29-73EFCE89AC79}" destId="{99B2E066-53D3-4185-98BD-5EDE8533E7B5}" srcOrd="0" destOrd="0" parTransId="{B375393C-3FE8-4AC5-A92C-7823CD815633}" sibTransId="{66EAA742-9F00-4B3F-9C1D-816187F7E569}"/>
    <dgm:cxn modelId="{4BAB73DB-CC20-4865-9B50-F12520981D6B}" type="presOf" srcId="{4B09B02D-76B8-4531-BF29-73EFCE89AC79}" destId="{5E15BC04-BB77-4617-AAF5-52A3B5C167A9}" srcOrd="0" destOrd="0" presId="urn:microsoft.com/office/officeart/2005/8/layout/target3"/>
    <dgm:cxn modelId="{1EB1748C-4803-4755-805E-30E51F7D8F61}" srcId="{4B09B02D-76B8-4531-BF29-73EFCE89AC79}" destId="{D8BBA4CB-6F27-4351-9F20-502BC6CD783F}" srcOrd="2" destOrd="0" parTransId="{BF69384F-978E-4477-A090-2550C3B96796}" sibTransId="{5C3AB0B9-2D90-4EA7-9D12-C488B8FF4B0E}"/>
    <dgm:cxn modelId="{4D354E78-34D6-4A92-87B1-1FC10F38AA4E}" srcId="{D8BBA4CB-6F27-4351-9F20-502BC6CD783F}" destId="{D780BB45-BCD6-4BFB-9016-7B81D3595CB7}" srcOrd="0" destOrd="0" parTransId="{BBD86E0C-B9FD-4F70-90B3-9BB813FE626A}" sibTransId="{7FDA9C1C-4B34-4D3F-8C8D-30FB828F71F0}"/>
    <dgm:cxn modelId="{13AE5C41-C959-4F40-8DAD-A25D2B37DCB4}" type="presOf" srcId="{99B2E066-53D3-4185-98BD-5EDE8533E7B5}" destId="{A37779DA-813C-45A7-8AC3-CA58145D7914}" srcOrd="1" destOrd="0" presId="urn:microsoft.com/office/officeart/2005/8/layout/target3"/>
    <dgm:cxn modelId="{A7C21073-39F1-41A5-A492-F09BF492D38D}" type="presOf" srcId="{D780BB45-BCD6-4BFB-9016-7B81D3595CB7}" destId="{E8DFF0AC-B8CB-44B5-A259-E646E2E1A778}" srcOrd="0" destOrd="0" presId="urn:microsoft.com/office/officeart/2005/8/layout/target3"/>
    <dgm:cxn modelId="{A2B4D58D-2C83-436B-B509-81698CC0AB9E}" type="presOf" srcId="{D8BBA4CB-6F27-4351-9F20-502BC6CD783F}" destId="{B029FFD7-A3D9-4246-9CEE-305565589477}" srcOrd="0" destOrd="0" presId="urn:microsoft.com/office/officeart/2005/8/layout/target3"/>
    <dgm:cxn modelId="{B920C090-5329-4D50-B6D0-C98E176A8D38}" type="presOf" srcId="{409398C2-A610-44F1-B63C-718D34A7BAEF}" destId="{5720848B-2A67-4D20-BE36-D135CF90ACDB}" srcOrd="0" destOrd="0" presId="urn:microsoft.com/office/officeart/2005/8/layout/target3"/>
    <dgm:cxn modelId="{84A1674A-EEA4-4EB6-A6CD-E5C54B67658F}" type="presParOf" srcId="{5E15BC04-BB77-4617-AAF5-52A3B5C167A9}" destId="{BDE91710-2329-49DC-97B0-BA399426CA3D}" srcOrd="0" destOrd="0" presId="urn:microsoft.com/office/officeart/2005/8/layout/target3"/>
    <dgm:cxn modelId="{14913DAC-7C5C-492A-B441-22E7C69C2398}" type="presParOf" srcId="{5E15BC04-BB77-4617-AAF5-52A3B5C167A9}" destId="{BCDD9D6A-B513-48EA-BE26-C89D43A81269}" srcOrd="1" destOrd="0" presId="urn:microsoft.com/office/officeart/2005/8/layout/target3"/>
    <dgm:cxn modelId="{28CD3048-757F-41D5-AF80-7D47EC01BF43}" type="presParOf" srcId="{5E15BC04-BB77-4617-AAF5-52A3B5C167A9}" destId="{23A6D707-20F5-4C31-B0A3-6A590D89EA5D}" srcOrd="2" destOrd="0" presId="urn:microsoft.com/office/officeart/2005/8/layout/target3"/>
    <dgm:cxn modelId="{1A31382C-E754-4871-B333-05395A0D1785}" type="presParOf" srcId="{5E15BC04-BB77-4617-AAF5-52A3B5C167A9}" destId="{6B996843-161D-427F-BB45-37E5532BB0B7}" srcOrd="3" destOrd="0" presId="urn:microsoft.com/office/officeart/2005/8/layout/target3"/>
    <dgm:cxn modelId="{F7CD81CD-2D67-4808-8B54-397F8D7BCC45}" type="presParOf" srcId="{5E15BC04-BB77-4617-AAF5-52A3B5C167A9}" destId="{86D473DB-3033-4F9A-BFA4-99EDB8126228}" srcOrd="4" destOrd="0" presId="urn:microsoft.com/office/officeart/2005/8/layout/target3"/>
    <dgm:cxn modelId="{C4F0942E-03CE-42C2-B9FC-9121674C3A1F}" type="presParOf" srcId="{5E15BC04-BB77-4617-AAF5-52A3B5C167A9}" destId="{D6490B1D-8382-4459-91AF-3E7E7367DE42}" srcOrd="5" destOrd="0" presId="urn:microsoft.com/office/officeart/2005/8/layout/target3"/>
    <dgm:cxn modelId="{2157BB14-7714-46CD-9C6E-B82A54BEA665}" type="presParOf" srcId="{5E15BC04-BB77-4617-AAF5-52A3B5C167A9}" destId="{A9F9EC92-811F-49F6-B594-CEBDDB4EC095}" srcOrd="6" destOrd="0" presId="urn:microsoft.com/office/officeart/2005/8/layout/target3"/>
    <dgm:cxn modelId="{47032388-F4EF-40C8-8565-A403565B111A}" type="presParOf" srcId="{5E15BC04-BB77-4617-AAF5-52A3B5C167A9}" destId="{A74D05DC-A586-4A51-96D0-37B4A92B95D6}" srcOrd="7" destOrd="0" presId="urn:microsoft.com/office/officeart/2005/8/layout/target3"/>
    <dgm:cxn modelId="{75C05BE5-9422-4922-A7CC-0814052F2ADB}" type="presParOf" srcId="{5E15BC04-BB77-4617-AAF5-52A3B5C167A9}" destId="{B029FFD7-A3D9-4246-9CEE-305565589477}" srcOrd="8" destOrd="0" presId="urn:microsoft.com/office/officeart/2005/8/layout/target3"/>
    <dgm:cxn modelId="{0943E927-02C5-4A2A-AE4F-AE7B770DA1B7}" type="presParOf" srcId="{5E15BC04-BB77-4617-AAF5-52A3B5C167A9}" destId="{A37779DA-813C-45A7-8AC3-CA58145D7914}" srcOrd="9" destOrd="0" presId="urn:microsoft.com/office/officeart/2005/8/layout/target3"/>
    <dgm:cxn modelId="{221D2F15-0DBB-45A8-8AA7-1C2EF6FF77B8}" type="presParOf" srcId="{5E15BC04-BB77-4617-AAF5-52A3B5C167A9}" destId="{5720848B-2A67-4D20-BE36-D135CF90ACDB}" srcOrd="10" destOrd="0" presId="urn:microsoft.com/office/officeart/2005/8/layout/target3"/>
    <dgm:cxn modelId="{D61A39FE-A119-4FE6-8612-688D582027A6}" type="presParOf" srcId="{5E15BC04-BB77-4617-AAF5-52A3B5C167A9}" destId="{86CFCD1A-A07C-411A-995D-6F13B12DA3B1}" srcOrd="11" destOrd="0" presId="urn:microsoft.com/office/officeart/2005/8/layout/target3"/>
    <dgm:cxn modelId="{F66D3A9D-4153-468D-BFEA-551F85D3E4DD}" type="presParOf" srcId="{5E15BC04-BB77-4617-AAF5-52A3B5C167A9}" destId="{6E3E4371-1E5E-42EA-8243-AC7B02FAC167}" srcOrd="12" destOrd="0" presId="urn:microsoft.com/office/officeart/2005/8/layout/target3"/>
    <dgm:cxn modelId="{EAB36A15-A0E4-495D-8839-7EBD567042AD}" type="presParOf" srcId="{5E15BC04-BB77-4617-AAF5-52A3B5C167A9}" destId="{7520E373-1416-4D6D-83C7-46072B3F4956}" srcOrd="13" destOrd="0" presId="urn:microsoft.com/office/officeart/2005/8/layout/target3"/>
    <dgm:cxn modelId="{F515C9B6-7F6F-46C2-8A99-1AED58682C31}" type="presParOf" srcId="{5E15BC04-BB77-4617-AAF5-52A3B5C167A9}" destId="{E8DFF0AC-B8CB-44B5-A259-E646E2E1A778}"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C5365-8439-4339-B76D-04F23325F73C}"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7F42C473-EB12-45ED-84B0-36CAF35FCD53}">
      <dgm:prSet phldrT="[Text]" custT="1"/>
      <dgm:spPr/>
      <dgm:t>
        <a:bodyPr/>
        <a:lstStyle/>
        <a:p>
          <a:r>
            <a:rPr lang="en-US" sz="3600" b="1" dirty="0" err="1" smtClean="0"/>
            <a:t>Neuman</a:t>
          </a:r>
          <a:r>
            <a:rPr lang="en-US" sz="3600" b="1" dirty="0" smtClean="0"/>
            <a:t> 1972</a:t>
          </a:r>
          <a:r>
            <a:rPr lang="en-US" sz="3600" dirty="0" smtClean="0"/>
            <a:t>: </a:t>
          </a:r>
          <a:endParaRPr lang="en-US" sz="3600" dirty="0"/>
        </a:p>
      </dgm:t>
    </dgm:pt>
    <dgm:pt modelId="{05875C57-6690-49C1-919F-BDEB9EE445CC}" type="parTrans" cxnId="{50312EB3-5991-4728-9D58-E619BB6C9042}">
      <dgm:prSet/>
      <dgm:spPr/>
      <dgm:t>
        <a:bodyPr/>
        <a:lstStyle/>
        <a:p>
          <a:endParaRPr lang="en-US"/>
        </a:p>
      </dgm:t>
    </dgm:pt>
    <dgm:pt modelId="{3FE3AE56-46C1-48E0-AB3F-086803B6AD7E}" type="sibTrans" cxnId="{50312EB3-5991-4728-9D58-E619BB6C9042}">
      <dgm:prSet/>
      <dgm:spPr/>
      <dgm:t>
        <a:bodyPr/>
        <a:lstStyle/>
        <a:p>
          <a:endParaRPr lang="en-US"/>
        </a:p>
      </dgm:t>
    </dgm:pt>
    <dgm:pt modelId="{F98BC616-ABF3-498C-B1BF-81E348A15753}">
      <dgm:prSet phldrT="[Text]"/>
      <dgm:spPr/>
      <dgm:t>
        <a:bodyPr/>
        <a:lstStyle/>
        <a:p>
          <a:r>
            <a:rPr lang="en-US" dirty="0" smtClean="0"/>
            <a:t>Stress reduction is goal of system model of nursing practice</a:t>
          </a:r>
          <a:endParaRPr lang="en-US" dirty="0"/>
        </a:p>
      </dgm:t>
    </dgm:pt>
    <dgm:pt modelId="{74E307DF-179E-4A31-87FC-A56C44922B86}" type="parTrans" cxnId="{6A2A011E-0416-480E-BCC7-B2140AF89726}">
      <dgm:prSet/>
      <dgm:spPr/>
      <dgm:t>
        <a:bodyPr/>
        <a:lstStyle/>
        <a:p>
          <a:endParaRPr lang="en-US"/>
        </a:p>
      </dgm:t>
    </dgm:pt>
    <dgm:pt modelId="{2B633330-091D-4CE9-AFF2-E859232441D6}" type="sibTrans" cxnId="{6A2A011E-0416-480E-BCC7-B2140AF89726}">
      <dgm:prSet/>
      <dgm:spPr/>
      <dgm:t>
        <a:bodyPr/>
        <a:lstStyle/>
        <a:p>
          <a:endParaRPr lang="en-US"/>
        </a:p>
      </dgm:t>
    </dgm:pt>
    <dgm:pt modelId="{E2AE38B8-2AC7-46AC-BB55-157CB808E169}">
      <dgm:prSet phldrT="[Text]" custT="1"/>
      <dgm:spPr/>
      <dgm:t>
        <a:bodyPr/>
        <a:lstStyle/>
        <a:p>
          <a:r>
            <a:rPr lang="en-US" sz="3600" b="1" dirty="0" smtClean="0"/>
            <a:t>Roy 1979</a:t>
          </a:r>
          <a:r>
            <a:rPr lang="en-US" sz="3600" dirty="0" smtClean="0"/>
            <a:t>: </a:t>
          </a:r>
          <a:endParaRPr lang="en-US" sz="3600" dirty="0"/>
        </a:p>
      </dgm:t>
    </dgm:pt>
    <dgm:pt modelId="{D965B2DA-FCD4-4579-9B0A-FF6B6F3FFC13}" type="parTrans" cxnId="{3893BD9B-C4CB-4EE5-922C-0F3FD18D17A9}">
      <dgm:prSet/>
      <dgm:spPr/>
      <dgm:t>
        <a:bodyPr/>
        <a:lstStyle/>
        <a:p>
          <a:endParaRPr lang="en-US"/>
        </a:p>
      </dgm:t>
    </dgm:pt>
    <dgm:pt modelId="{EC7E7E37-5985-4B56-89EE-F600567962F4}" type="sibTrans" cxnId="{3893BD9B-C4CB-4EE5-922C-0F3FD18D17A9}">
      <dgm:prSet/>
      <dgm:spPr/>
      <dgm:t>
        <a:bodyPr/>
        <a:lstStyle/>
        <a:p>
          <a:endParaRPr lang="en-US"/>
        </a:p>
      </dgm:t>
    </dgm:pt>
    <dgm:pt modelId="{F43643A1-7882-466D-B807-BDEB49A00028}">
      <dgm:prSet phldrT="[Text]"/>
      <dgm:spPr/>
      <dgm:t>
        <a:bodyPr/>
        <a:lstStyle/>
        <a:p>
          <a:r>
            <a:rPr lang="en-US" dirty="0" smtClean="0"/>
            <a:t>This adaptation model is based on the physiological, psychological, sociological and dependence-independence adaptive modes.</a:t>
          </a:r>
          <a:endParaRPr lang="en-US" dirty="0"/>
        </a:p>
      </dgm:t>
    </dgm:pt>
    <dgm:pt modelId="{9E8C7D6C-F1E9-465B-8C02-20287D4BDCA6}" type="parTrans" cxnId="{D39A79E5-639B-4F26-8461-4C16F5F4B9FE}">
      <dgm:prSet/>
      <dgm:spPr/>
      <dgm:t>
        <a:bodyPr/>
        <a:lstStyle/>
        <a:p>
          <a:endParaRPr lang="en-US"/>
        </a:p>
      </dgm:t>
    </dgm:pt>
    <dgm:pt modelId="{7B0C0416-70F4-41BF-A94B-0D18E95D2F1E}" type="sibTrans" cxnId="{D39A79E5-639B-4F26-8461-4C16F5F4B9FE}">
      <dgm:prSet/>
      <dgm:spPr/>
      <dgm:t>
        <a:bodyPr/>
        <a:lstStyle/>
        <a:p>
          <a:endParaRPr lang="en-US"/>
        </a:p>
      </dgm:t>
    </dgm:pt>
    <dgm:pt modelId="{4994E537-BBF8-4B5D-80A3-88895C5D5CD6}">
      <dgm:prSet phldrT="[Text]" custT="1"/>
      <dgm:spPr/>
      <dgm:t>
        <a:bodyPr/>
        <a:lstStyle/>
        <a:p>
          <a:r>
            <a:rPr lang="en-US" sz="3600" b="1" dirty="0" smtClean="0"/>
            <a:t>Watson’s Theory 1979</a:t>
          </a:r>
          <a:r>
            <a:rPr lang="en-US" sz="3700" b="1" dirty="0" smtClean="0"/>
            <a:t>: </a:t>
          </a:r>
          <a:endParaRPr lang="en-US" sz="3700" dirty="0"/>
        </a:p>
      </dgm:t>
    </dgm:pt>
    <dgm:pt modelId="{26A86C46-AA7A-432B-B7C8-B2D443659431}" type="parTrans" cxnId="{011B7ADC-4CA7-4C2C-9684-3C28E87260BA}">
      <dgm:prSet/>
      <dgm:spPr/>
      <dgm:t>
        <a:bodyPr/>
        <a:lstStyle/>
        <a:p>
          <a:endParaRPr lang="en-US"/>
        </a:p>
      </dgm:t>
    </dgm:pt>
    <dgm:pt modelId="{74FF681A-B1F2-4FEE-94E5-0EBAFFBFB455}" type="sibTrans" cxnId="{011B7ADC-4CA7-4C2C-9684-3C28E87260BA}">
      <dgm:prSet/>
      <dgm:spPr/>
      <dgm:t>
        <a:bodyPr/>
        <a:lstStyle/>
        <a:p>
          <a:endParaRPr lang="en-US"/>
        </a:p>
      </dgm:t>
    </dgm:pt>
    <dgm:pt modelId="{89068332-1CA5-42BA-B7B5-5C60A6DC0484}">
      <dgm:prSet phldrT="[Text]"/>
      <dgm:spPr/>
      <dgm:t>
        <a:bodyPr/>
        <a:lstStyle/>
        <a:p>
          <a:r>
            <a:rPr lang="en-US" dirty="0" smtClean="0"/>
            <a:t>defines the outcome of nursing activity in regard to the; humanistic aspects of life.</a:t>
          </a:r>
          <a:endParaRPr lang="en-US" dirty="0"/>
        </a:p>
      </dgm:t>
    </dgm:pt>
    <dgm:pt modelId="{9B0A7608-1581-49CC-8EA3-A57171F4077A}" type="parTrans" cxnId="{CDE7ACA5-C44A-4055-B3AB-8CB9BBF9816C}">
      <dgm:prSet/>
      <dgm:spPr/>
      <dgm:t>
        <a:bodyPr/>
        <a:lstStyle/>
        <a:p>
          <a:endParaRPr lang="en-US"/>
        </a:p>
      </dgm:t>
    </dgm:pt>
    <dgm:pt modelId="{3B972444-A3CB-4A29-BACC-D0340C705BBD}" type="sibTrans" cxnId="{CDE7ACA5-C44A-4055-B3AB-8CB9BBF9816C}">
      <dgm:prSet/>
      <dgm:spPr/>
      <dgm:t>
        <a:bodyPr/>
        <a:lstStyle/>
        <a:p>
          <a:endParaRPr lang="en-US"/>
        </a:p>
      </dgm:t>
    </dgm:pt>
    <dgm:pt modelId="{73405521-28F9-4F66-99E1-F277DC846431}" type="pres">
      <dgm:prSet presAssocID="{660C5365-8439-4339-B76D-04F23325F73C}" presName="Name0" presStyleCnt="0">
        <dgm:presLayoutVars>
          <dgm:chMax val="7"/>
          <dgm:dir/>
          <dgm:animLvl val="lvl"/>
          <dgm:resizeHandles val="exact"/>
        </dgm:presLayoutVars>
      </dgm:prSet>
      <dgm:spPr/>
      <dgm:t>
        <a:bodyPr/>
        <a:lstStyle/>
        <a:p>
          <a:endParaRPr lang="en-US"/>
        </a:p>
      </dgm:t>
    </dgm:pt>
    <dgm:pt modelId="{F5168CF9-33D4-4ADA-9AA3-4514C6BC2E0F}" type="pres">
      <dgm:prSet presAssocID="{7F42C473-EB12-45ED-84B0-36CAF35FCD53}" presName="circle1" presStyleLbl="node1" presStyleIdx="0" presStyleCnt="3"/>
      <dgm:spPr/>
    </dgm:pt>
    <dgm:pt modelId="{4B0DED8C-0659-48E6-AC2C-110BA9C9712A}" type="pres">
      <dgm:prSet presAssocID="{7F42C473-EB12-45ED-84B0-36CAF35FCD53}" presName="space" presStyleCnt="0"/>
      <dgm:spPr/>
    </dgm:pt>
    <dgm:pt modelId="{C8251A93-9BF3-4BB7-95EC-78A2F337CE8A}" type="pres">
      <dgm:prSet presAssocID="{7F42C473-EB12-45ED-84B0-36CAF35FCD53}" presName="rect1" presStyleLbl="alignAcc1" presStyleIdx="0" presStyleCnt="3"/>
      <dgm:spPr/>
      <dgm:t>
        <a:bodyPr/>
        <a:lstStyle/>
        <a:p>
          <a:endParaRPr lang="en-US"/>
        </a:p>
      </dgm:t>
    </dgm:pt>
    <dgm:pt modelId="{BD20EEF5-0AAB-4966-A233-D29299BDA9C2}" type="pres">
      <dgm:prSet presAssocID="{E2AE38B8-2AC7-46AC-BB55-157CB808E169}" presName="vertSpace2" presStyleLbl="node1" presStyleIdx="0" presStyleCnt="3"/>
      <dgm:spPr/>
    </dgm:pt>
    <dgm:pt modelId="{4FC68A3D-8225-418D-884B-8C762C564742}" type="pres">
      <dgm:prSet presAssocID="{E2AE38B8-2AC7-46AC-BB55-157CB808E169}" presName="circle2" presStyleLbl="node1" presStyleIdx="1" presStyleCnt="3"/>
      <dgm:spPr/>
    </dgm:pt>
    <dgm:pt modelId="{87884DEF-AD5D-43B0-BAF2-144AC6BC6A0F}" type="pres">
      <dgm:prSet presAssocID="{E2AE38B8-2AC7-46AC-BB55-157CB808E169}" presName="rect2" presStyleLbl="alignAcc1" presStyleIdx="1" presStyleCnt="3"/>
      <dgm:spPr/>
      <dgm:t>
        <a:bodyPr/>
        <a:lstStyle/>
        <a:p>
          <a:endParaRPr lang="en-US"/>
        </a:p>
      </dgm:t>
    </dgm:pt>
    <dgm:pt modelId="{46CE3397-A928-44CC-B3C1-5BEA933E3FF1}" type="pres">
      <dgm:prSet presAssocID="{4994E537-BBF8-4B5D-80A3-88895C5D5CD6}" presName="vertSpace3" presStyleLbl="node1" presStyleIdx="1" presStyleCnt="3"/>
      <dgm:spPr/>
    </dgm:pt>
    <dgm:pt modelId="{0A815CE2-4847-4556-A51D-0E0A863A8548}" type="pres">
      <dgm:prSet presAssocID="{4994E537-BBF8-4B5D-80A3-88895C5D5CD6}" presName="circle3" presStyleLbl="node1" presStyleIdx="2" presStyleCnt="3"/>
      <dgm:spPr/>
    </dgm:pt>
    <dgm:pt modelId="{7C8511DD-12BA-455A-9537-59E509115BD6}" type="pres">
      <dgm:prSet presAssocID="{4994E537-BBF8-4B5D-80A3-88895C5D5CD6}" presName="rect3" presStyleLbl="alignAcc1" presStyleIdx="2" presStyleCnt="3"/>
      <dgm:spPr/>
      <dgm:t>
        <a:bodyPr/>
        <a:lstStyle/>
        <a:p>
          <a:endParaRPr lang="en-US"/>
        </a:p>
      </dgm:t>
    </dgm:pt>
    <dgm:pt modelId="{293F5EDA-0861-4784-9576-55E4DA397369}" type="pres">
      <dgm:prSet presAssocID="{7F42C473-EB12-45ED-84B0-36CAF35FCD53}" presName="rect1ParTx" presStyleLbl="alignAcc1" presStyleIdx="2" presStyleCnt="3">
        <dgm:presLayoutVars>
          <dgm:chMax val="1"/>
          <dgm:bulletEnabled val="1"/>
        </dgm:presLayoutVars>
      </dgm:prSet>
      <dgm:spPr/>
      <dgm:t>
        <a:bodyPr/>
        <a:lstStyle/>
        <a:p>
          <a:endParaRPr lang="en-US"/>
        </a:p>
      </dgm:t>
    </dgm:pt>
    <dgm:pt modelId="{9CC689CD-06DC-4DC2-AD9D-9C5A9B074EEB}" type="pres">
      <dgm:prSet presAssocID="{7F42C473-EB12-45ED-84B0-36CAF35FCD53}" presName="rect1ChTx" presStyleLbl="alignAcc1" presStyleIdx="2" presStyleCnt="3">
        <dgm:presLayoutVars>
          <dgm:bulletEnabled val="1"/>
        </dgm:presLayoutVars>
      </dgm:prSet>
      <dgm:spPr/>
      <dgm:t>
        <a:bodyPr/>
        <a:lstStyle/>
        <a:p>
          <a:endParaRPr lang="en-US"/>
        </a:p>
      </dgm:t>
    </dgm:pt>
    <dgm:pt modelId="{1D400F8D-6536-4589-9528-5F41D51975B0}" type="pres">
      <dgm:prSet presAssocID="{E2AE38B8-2AC7-46AC-BB55-157CB808E169}" presName="rect2ParTx" presStyleLbl="alignAcc1" presStyleIdx="2" presStyleCnt="3">
        <dgm:presLayoutVars>
          <dgm:chMax val="1"/>
          <dgm:bulletEnabled val="1"/>
        </dgm:presLayoutVars>
      </dgm:prSet>
      <dgm:spPr/>
      <dgm:t>
        <a:bodyPr/>
        <a:lstStyle/>
        <a:p>
          <a:endParaRPr lang="en-US"/>
        </a:p>
      </dgm:t>
    </dgm:pt>
    <dgm:pt modelId="{866257E5-CB1A-4A56-A2E5-A31BE10B436D}" type="pres">
      <dgm:prSet presAssocID="{E2AE38B8-2AC7-46AC-BB55-157CB808E169}" presName="rect2ChTx" presStyleLbl="alignAcc1" presStyleIdx="2" presStyleCnt="3">
        <dgm:presLayoutVars>
          <dgm:bulletEnabled val="1"/>
        </dgm:presLayoutVars>
      </dgm:prSet>
      <dgm:spPr/>
      <dgm:t>
        <a:bodyPr/>
        <a:lstStyle/>
        <a:p>
          <a:endParaRPr lang="en-US"/>
        </a:p>
      </dgm:t>
    </dgm:pt>
    <dgm:pt modelId="{A0D720D7-BA3C-4F01-9057-A8A2B2A4E1E6}" type="pres">
      <dgm:prSet presAssocID="{4994E537-BBF8-4B5D-80A3-88895C5D5CD6}" presName="rect3ParTx" presStyleLbl="alignAcc1" presStyleIdx="2" presStyleCnt="3">
        <dgm:presLayoutVars>
          <dgm:chMax val="1"/>
          <dgm:bulletEnabled val="1"/>
        </dgm:presLayoutVars>
      </dgm:prSet>
      <dgm:spPr/>
      <dgm:t>
        <a:bodyPr/>
        <a:lstStyle/>
        <a:p>
          <a:endParaRPr lang="en-US"/>
        </a:p>
      </dgm:t>
    </dgm:pt>
    <dgm:pt modelId="{5D12D686-03CE-4388-946B-42EAF4553DED}" type="pres">
      <dgm:prSet presAssocID="{4994E537-BBF8-4B5D-80A3-88895C5D5CD6}" presName="rect3ChTx" presStyleLbl="alignAcc1" presStyleIdx="2" presStyleCnt="3">
        <dgm:presLayoutVars>
          <dgm:bulletEnabled val="1"/>
        </dgm:presLayoutVars>
      </dgm:prSet>
      <dgm:spPr/>
      <dgm:t>
        <a:bodyPr/>
        <a:lstStyle/>
        <a:p>
          <a:endParaRPr lang="en-US"/>
        </a:p>
      </dgm:t>
    </dgm:pt>
  </dgm:ptLst>
  <dgm:cxnLst>
    <dgm:cxn modelId="{EB827C69-1D52-4891-B164-6F2FA8E6C951}" type="presOf" srcId="{7F42C473-EB12-45ED-84B0-36CAF35FCD53}" destId="{293F5EDA-0861-4784-9576-55E4DA397369}" srcOrd="1" destOrd="0" presId="urn:microsoft.com/office/officeart/2005/8/layout/target3"/>
    <dgm:cxn modelId="{3893BD9B-C4CB-4EE5-922C-0F3FD18D17A9}" srcId="{660C5365-8439-4339-B76D-04F23325F73C}" destId="{E2AE38B8-2AC7-46AC-BB55-157CB808E169}" srcOrd="1" destOrd="0" parTransId="{D965B2DA-FCD4-4579-9B0A-FF6B6F3FFC13}" sibTransId="{EC7E7E37-5985-4B56-89EE-F600567962F4}"/>
    <dgm:cxn modelId="{CDE7ACA5-C44A-4055-B3AB-8CB9BBF9816C}" srcId="{4994E537-BBF8-4B5D-80A3-88895C5D5CD6}" destId="{89068332-1CA5-42BA-B7B5-5C60A6DC0484}" srcOrd="0" destOrd="0" parTransId="{9B0A7608-1581-49CC-8EA3-A57171F4077A}" sibTransId="{3B972444-A3CB-4A29-BACC-D0340C705BBD}"/>
    <dgm:cxn modelId="{85D17C0D-B841-4D39-A4C6-143DA8AF2B58}" type="presOf" srcId="{89068332-1CA5-42BA-B7B5-5C60A6DC0484}" destId="{5D12D686-03CE-4388-946B-42EAF4553DED}" srcOrd="0" destOrd="0" presId="urn:microsoft.com/office/officeart/2005/8/layout/target3"/>
    <dgm:cxn modelId="{FE31626D-17BA-4B96-8FD8-145B2F258140}" type="presOf" srcId="{4994E537-BBF8-4B5D-80A3-88895C5D5CD6}" destId="{A0D720D7-BA3C-4F01-9057-A8A2B2A4E1E6}" srcOrd="1" destOrd="0" presId="urn:microsoft.com/office/officeart/2005/8/layout/target3"/>
    <dgm:cxn modelId="{CE8A9117-43D8-4635-B4A8-D8A0964073EF}" type="presOf" srcId="{E2AE38B8-2AC7-46AC-BB55-157CB808E169}" destId="{1D400F8D-6536-4589-9528-5F41D51975B0}" srcOrd="1" destOrd="0" presId="urn:microsoft.com/office/officeart/2005/8/layout/target3"/>
    <dgm:cxn modelId="{D167A6BF-9E9E-49F0-BE5C-09DFF5CA2EED}" type="presOf" srcId="{4994E537-BBF8-4B5D-80A3-88895C5D5CD6}" destId="{7C8511DD-12BA-455A-9537-59E509115BD6}" srcOrd="0" destOrd="0" presId="urn:microsoft.com/office/officeart/2005/8/layout/target3"/>
    <dgm:cxn modelId="{BD73B5BD-90C0-46C6-9A43-E90B682FE498}" type="presOf" srcId="{F43643A1-7882-466D-B807-BDEB49A00028}" destId="{866257E5-CB1A-4A56-A2E5-A31BE10B436D}" srcOrd="0" destOrd="0" presId="urn:microsoft.com/office/officeart/2005/8/layout/target3"/>
    <dgm:cxn modelId="{50312EB3-5991-4728-9D58-E619BB6C9042}" srcId="{660C5365-8439-4339-B76D-04F23325F73C}" destId="{7F42C473-EB12-45ED-84B0-36CAF35FCD53}" srcOrd="0" destOrd="0" parTransId="{05875C57-6690-49C1-919F-BDEB9EE445CC}" sibTransId="{3FE3AE56-46C1-48E0-AB3F-086803B6AD7E}"/>
    <dgm:cxn modelId="{D39A79E5-639B-4F26-8461-4C16F5F4B9FE}" srcId="{E2AE38B8-2AC7-46AC-BB55-157CB808E169}" destId="{F43643A1-7882-466D-B807-BDEB49A00028}" srcOrd="0" destOrd="0" parTransId="{9E8C7D6C-F1E9-465B-8C02-20287D4BDCA6}" sibTransId="{7B0C0416-70F4-41BF-A94B-0D18E95D2F1E}"/>
    <dgm:cxn modelId="{011B7ADC-4CA7-4C2C-9684-3C28E87260BA}" srcId="{660C5365-8439-4339-B76D-04F23325F73C}" destId="{4994E537-BBF8-4B5D-80A3-88895C5D5CD6}" srcOrd="2" destOrd="0" parTransId="{26A86C46-AA7A-432B-B7C8-B2D443659431}" sibTransId="{74FF681A-B1F2-4FEE-94E5-0EBAFFBFB455}"/>
    <dgm:cxn modelId="{6A2A011E-0416-480E-BCC7-B2140AF89726}" srcId="{7F42C473-EB12-45ED-84B0-36CAF35FCD53}" destId="{F98BC616-ABF3-498C-B1BF-81E348A15753}" srcOrd="0" destOrd="0" parTransId="{74E307DF-179E-4A31-87FC-A56C44922B86}" sibTransId="{2B633330-091D-4CE9-AFF2-E859232441D6}"/>
    <dgm:cxn modelId="{E2FE2124-9724-47DA-AD21-2AB9B7B93128}" type="presOf" srcId="{7F42C473-EB12-45ED-84B0-36CAF35FCD53}" destId="{C8251A93-9BF3-4BB7-95EC-78A2F337CE8A}" srcOrd="0" destOrd="0" presId="urn:microsoft.com/office/officeart/2005/8/layout/target3"/>
    <dgm:cxn modelId="{0674BF88-DD51-4326-9A32-E1A7FEB77631}" type="presOf" srcId="{E2AE38B8-2AC7-46AC-BB55-157CB808E169}" destId="{87884DEF-AD5D-43B0-BAF2-144AC6BC6A0F}" srcOrd="0" destOrd="0" presId="urn:microsoft.com/office/officeart/2005/8/layout/target3"/>
    <dgm:cxn modelId="{6F18BD5D-F81D-4F7B-9D4B-FCC4FC973A0F}" type="presOf" srcId="{660C5365-8439-4339-B76D-04F23325F73C}" destId="{73405521-28F9-4F66-99E1-F277DC846431}" srcOrd="0" destOrd="0" presId="urn:microsoft.com/office/officeart/2005/8/layout/target3"/>
    <dgm:cxn modelId="{97E70A82-6F09-430A-9EEA-B0E4C1921293}" type="presOf" srcId="{F98BC616-ABF3-498C-B1BF-81E348A15753}" destId="{9CC689CD-06DC-4DC2-AD9D-9C5A9B074EEB}" srcOrd="0" destOrd="0" presId="urn:microsoft.com/office/officeart/2005/8/layout/target3"/>
    <dgm:cxn modelId="{59EAF2C8-25D7-4CD7-B7B4-1BC4E1692565}" type="presParOf" srcId="{73405521-28F9-4F66-99E1-F277DC846431}" destId="{F5168CF9-33D4-4ADA-9AA3-4514C6BC2E0F}" srcOrd="0" destOrd="0" presId="urn:microsoft.com/office/officeart/2005/8/layout/target3"/>
    <dgm:cxn modelId="{08AA0383-5444-44DA-AE6E-E88D69C98E84}" type="presParOf" srcId="{73405521-28F9-4F66-99E1-F277DC846431}" destId="{4B0DED8C-0659-48E6-AC2C-110BA9C9712A}" srcOrd="1" destOrd="0" presId="urn:microsoft.com/office/officeart/2005/8/layout/target3"/>
    <dgm:cxn modelId="{660C527E-9BEB-4AA3-8357-6F77CB2513E3}" type="presParOf" srcId="{73405521-28F9-4F66-99E1-F277DC846431}" destId="{C8251A93-9BF3-4BB7-95EC-78A2F337CE8A}" srcOrd="2" destOrd="0" presId="urn:microsoft.com/office/officeart/2005/8/layout/target3"/>
    <dgm:cxn modelId="{E1616F2E-C342-4A9B-8EEC-478360C71C0D}" type="presParOf" srcId="{73405521-28F9-4F66-99E1-F277DC846431}" destId="{BD20EEF5-0AAB-4966-A233-D29299BDA9C2}" srcOrd="3" destOrd="0" presId="urn:microsoft.com/office/officeart/2005/8/layout/target3"/>
    <dgm:cxn modelId="{3E7B234E-6DF2-4E19-8E25-8C3C107816E4}" type="presParOf" srcId="{73405521-28F9-4F66-99E1-F277DC846431}" destId="{4FC68A3D-8225-418D-884B-8C762C564742}" srcOrd="4" destOrd="0" presId="urn:microsoft.com/office/officeart/2005/8/layout/target3"/>
    <dgm:cxn modelId="{2E0E9C55-0F9E-4EBD-8103-9203AD74A373}" type="presParOf" srcId="{73405521-28F9-4F66-99E1-F277DC846431}" destId="{87884DEF-AD5D-43B0-BAF2-144AC6BC6A0F}" srcOrd="5" destOrd="0" presId="urn:microsoft.com/office/officeart/2005/8/layout/target3"/>
    <dgm:cxn modelId="{FE52260A-25B2-478E-827E-C3A39E0F416E}" type="presParOf" srcId="{73405521-28F9-4F66-99E1-F277DC846431}" destId="{46CE3397-A928-44CC-B3C1-5BEA933E3FF1}" srcOrd="6" destOrd="0" presId="urn:microsoft.com/office/officeart/2005/8/layout/target3"/>
    <dgm:cxn modelId="{2554B40A-E3C7-47B9-BFD7-D7944DA21798}" type="presParOf" srcId="{73405521-28F9-4F66-99E1-F277DC846431}" destId="{0A815CE2-4847-4556-A51D-0E0A863A8548}" srcOrd="7" destOrd="0" presId="urn:microsoft.com/office/officeart/2005/8/layout/target3"/>
    <dgm:cxn modelId="{0D5B0781-27D7-4BB2-9A73-EF69FA687914}" type="presParOf" srcId="{73405521-28F9-4F66-99E1-F277DC846431}" destId="{7C8511DD-12BA-455A-9537-59E509115BD6}" srcOrd="8" destOrd="0" presId="urn:microsoft.com/office/officeart/2005/8/layout/target3"/>
    <dgm:cxn modelId="{D2D2FF3D-0716-40EC-B6DC-D3DAB2E8B6EA}" type="presParOf" srcId="{73405521-28F9-4F66-99E1-F277DC846431}" destId="{293F5EDA-0861-4784-9576-55E4DA397369}" srcOrd="9" destOrd="0" presId="urn:microsoft.com/office/officeart/2005/8/layout/target3"/>
    <dgm:cxn modelId="{7F27C3B0-F889-46A9-91F1-03BFD424579E}" type="presParOf" srcId="{73405521-28F9-4F66-99E1-F277DC846431}" destId="{9CC689CD-06DC-4DC2-AD9D-9C5A9B074EEB}" srcOrd="10" destOrd="0" presId="urn:microsoft.com/office/officeart/2005/8/layout/target3"/>
    <dgm:cxn modelId="{D4F5D7FB-F4EB-415A-BFE5-2588BAA54BE7}" type="presParOf" srcId="{73405521-28F9-4F66-99E1-F277DC846431}" destId="{1D400F8D-6536-4589-9528-5F41D51975B0}" srcOrd="11" destOrd="0" presId="urn:microsoft.com/office/officeart/2005/8/layout/target3"/>
    <dgm:cxn modelId="{E06D83DD-061D-4B15-8A20-1D2E646F5B80}" type="presParOf" srcId="{73405521-28F9-4F66-99E1-F277DC846431}" destId="{866257E5-CB1A-4A56-A2E5-A31BE10B436D}" srcOrd="12" destOrd="0" presId="urn:microsoft.com/office/officeart/2005/8/layout/target3"/>
    <dgm:cxn modelId="{436D7A98-1BCF-4665-9CE7-850E81A8DF9B}" type="presParOf" srcId="{73405521-28F9-4F66-99E1-F277DC846431}" destId="{A0D720D7-BA3C-4F01-9057-A8A2B2A4E1E6}" srcOrd="13" destOrd="0" presId="urn:microsoft.com/office/officeart/2005/8/layout/target3"/>
    <dgm:cxn modelId="{4A3FEFDD-979E-4E17-A32E-9073E688FA7B}" type="presParOf" srcId="{73405521-28F9-4F66-99E1-F277DC846431}" destId="{5D12D686-03CE-4388-946B-42EAF4553DE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C98F9-0CD2-4D8D-8C9C-4B1BBE9DCD51}">
      <dsp:nvSpPr>
        <dsp:cNvPr id="0" name=""/>
        <dsp:cNvSpPr/>
      </dsp:nvSpPr>
      <dsp:spPr>
        <a:xfrm>
          <a:off x="0" y="0"/>
          <a:ext cx="4414940" cy="4414940"/>
        </a:xfrm>
        <a:prstGeom prst="pie">
          <a:avLst>
            <a:gd name="adj1" fmla="val 5400000"/>
            <a:gd name="adj2" fmla="val 162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27747CD-BAAB-47D7-A3D2-9C6F50E3B092}">
      <dsp:nvSpPr>
        <dsp:cNvPr id="0" name=""/>
        <dsp:cNvSpPr/>
      </dsp:nvSpPr>
      <dsp:spPr>
        <a:xfrm>
          <a:off x="2167620" y="0"/>
          <a:ext cx="6511364" cy="441494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Nightingale 1860: </a:t>
          </a:r>
          <a:endParaRPr lang="en-US" sz="3600" kern="1200" dirty="0"/>
        </a:p>
      </dsp:txBody>
      <dsp:txXfrm>
        <a:off x="2167620" y="0"/>
        <a:ext cx="3255682" cy="1324484"/>
      </dsp:txXfrm>
    </dsp:sp>
    <dsp:sp modelId="{B5E86619-BD2B-4F9F-A0A4-FD21A1925034}">
      <dsp:nvSpPr>
        <dsp:cNvPr id="0" name=""/>
        <dsp:cNvSpPr/>
      </dsp:nvSpPr>
      <dsp:spPr>
        <a:xfrm>
          <a:off x="772615" y="1324484"/>
          <a:ext cx="2869708" cy="2869708"/>
        </a:xfrm>
        <a:prstGeom prst="pie">
          <a:avLst>
            <a:gd name="adj1" fmla="val 5400000"/>
            <a:gd name="adj2" fmla="val 16200000"/>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C67B071-2669-48AB-87CE-39B839E67297}">
      <dsp:nvSpPr>
        <dsp:cNvPr id="0" name=""/>
        <dsp:cNvSpPr/>
      </dsp:nvSpPr>
      <dsp:spPr>
        <a:xfrm>
          <a:off x="2207470" y="1324484"/>
          <a:ext cx="6511364" cy="2869708"/>
        </a:xfrm>
        <a:prstGeom prst="rect">
          <a:avLst/>
        </a:prstGeom>
        <a:solidFill>
          <a:schemeClr val="lt1">
            <a:alpha val="90000"/>
            <a:hueOff val="0"/>
            <a:satOff val="0"/>
            <a:lumOff val="0"/>
            <a:alphaOff val="0"/>
          </a:schemeClr>
        </a:solidFill>
        <a:ln w="12700" cap="flat" cmpd="sng" algn="ctr">
          <a:solidFill>
            <a:schemeClr val="accent2">
              <a:hueOff val="19519"/>
              <a:satOff val="-13438"/>
              <a:lumOff val="-34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Peplau 1952: </a:t>
          </a:r>
          <a:endParaRPr lang="en-US" sz="3600" kern="1200" dirty="0"/>
        </a:p>
      </dsp:txBody>
      <dsp:txXfrm>
        <a:off x="2207470" y="1324484"/>
        <a:ext cx="3255682" cy="1324480"/>
      </dsp:txXfrm>
    </dsp:sp>
    <dsp:sp modelId="{426F710D-D70E-4919-A429-A07E4B4EECC2}">
      <dsp:nvSpPr>
        <dsp:cNvPr id="0" name=""/>
        <dsp:cNvSpPr/>
      </dsp:nvSpPr>
      <dsp:spPr>
        <a:xfrm>
          <a:off x="1545229" y="2648965"/>
          <a:ext cx="1324480" cy="1324480"/>
        </a:xfrm>
        <a:prstGeom prst="pie">
          <a:avLst>
            <a:gd name="adj1" fmla="val 5400000"/>
            <a:gd name="adj2" fmla="val 1620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A33B1D1-F4C7-4E1A-AC1C-F43401079B34}">
      <dsp:nvSpPr>
        <dsp:cNvPr id="0" name=""/>
        <dsp:cNvSpPr/>
      </dsp:nvSpPr>
      <dsp:spPr>
        <a:xfrm>
          <a:off x="2207470" y="2648965"/>
          <a:ext cx="6511364" cy="1324480"/>
        </a:xfrm>
        <a:prstGeom prst="rect">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Henderson 1955: </a:t>
          </a:r>
          <a:endParaRPr lang="en-US" sz="3600" kern="1200" dirty="0"/>
        </a:p>
      </dsp:txBody>
      <dsp:txXfrm>
        <a:off x="2207470" y="2648965"/>
        <a:ext cx="3255682" cy="1324480"/>
      </dsp:txXfrm>
    </dsp:sp>
    <dsp:sp modelId="{77A79EA8-866C-4EFC-B4E4-671AB966324F}">
      <dsp:nvSpPr>
        <dsp:cNvPr id="0" name=""/>
        <dsp:cNvSpPr/>
      </dsp:nvSpPr>
      <dsp:spPr>
        <a:xfrm>
          <a:off x="5463152" y="0"/>
          <a:ext cx="3255682" cy="132448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To facilitate “the body’s reparative processes” by manipulating client’s environment</a:t>
          </a:r>
          <a:endParaRPr lang="en-US" sz="2000" kern="1200" dirty="0"/>
        </a:p>
      </dsp:txBody>
      <dsp:txXfrm>
        <a:off x="5463152" y="0"/>
        <a:ext cx="3255682" cy="1324484"/>
      </dsp:txXfrm>
    </dsp:sp>
    <dsp:sp modelId="{EC6F3A3D-3C77-4BDC-8865-47A99EBF4D35}">
      <dsp:nvSpPr>
        <dsp:cNvPr id="0" name=""/>
        <dsp:cNvSpPr/>
      </dsp:nvSpPr>
      <dsp:spPr>
        <a:xfrm>
          <a:off x="5463152" y="1324484"/>
          <a:ext cx="3255682" cy="1324480"/>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Nursing is; therapeutic interpersonal process.</a:t>
          </a:r>
          <a:endParaRPr lang="en-US" sz="2000" kern="1200" dirty="0"/>
        </a:p>
      </dsp:txBody>
      <dsp:txXfrm>
        <a:off x="5463152" y="1324484"/>
        <a:ext cx="3255682" cy="1324480"/>
      </dsp:txXfrm>
    </dsp:sp>
    <dsp:sp modelId="{26B86714-7066-4810-BC86-4C2691930127}">
      <dsp:nvSpPr>
        <dsp:cNvPr id="0" name=""/>
        <dsp:cNvSpPr/>
      </dsp:nvSpPr>
      <dsp:spPr>
        <a:xfrm>
          <a:off x="5463152" y="2648965"/>
          <a:ext cx="3255682" cy="1324480"/>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needs often called Henderson’s 14 basic needs</a:t>
          </a:r>
          <a:endParaRPr lang="en-US" sz="2000" kern="1200" dirty="0"/>
        </a:p>
      </dsp:txBody>
      <dsp:txXfrm>
        <a:off x="5463152" y="2648965"/>
        <a:ext cx="3255682" cy="132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3804-BD96-406C-964F-DD377C35219F}">
      <dsp:nvSpPr>
        <dsp:cNvPr id="0" name=""/>
        <dsp:cNvSpPr/>
      </dsp:nvSpPr>
      <dsp:spPr>
        <a:xfrm>
          <a:off x="-9676" y="28984"/>
          <a:ext cx="4608052" cy="4608052"/>
        </a:xfrm>
        <a:prstGeom prst="pie">
          <a:avLst>
            <a:gd name="adj1" fmla="val 5400000"/>
            <a:gd name="adj2" fmla="val 162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032F462-602C-478C-A231-68D852E5933F}">
      <dsp:nvSpPr>
        <dsp:cNvPr id="0" name=""/>
        <dsp:cNvSpPr/>
      </dsp:nvSpPr>
      <dsp:spPr>
        <a:xfrm>
          <a:off x="2304026" y="0"/>
          <a:ext cx="6380429" cy="460805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Abdellah 1960: </a:t>
          </a:r>
          <a:endParaRPr lang="en-US" sz="3600" kern="1200" dirty="0"/>
        </a:p>
      </dsp:txBody>
      <dsp:txXfrm>
        <a:off x="2304026" y="0"/>
        <a:ext cx="3190214" cy="1382418"/>
      </dsp:txXfrm>
    </dsp:sp>
    <dsp:sp modelId="{CFC9169A-5AD0-4231-9484-482BECDF75D3}">
      <dsp:nvSpPr>
        <dsp:cNvPr id="0" name=""/>
        <dsp:cNvSpPr/>
      </dsp:nvSpPr>
      <dsp:spPr>
        <a:xfrm>
          <a:off x="806410" y="1382418"/>
          <a:ext cx="2995231" cy="2995231"/>
        </a:xfrm>
        <a:prstGeom prst="pie">
          <a:avLst>
            <a:gd name="adj1" fmla="val 5400000"/>
            <a:gd name="adj2" fmla="val 16200000"/>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07A10FA-8F8D-4252-B54D-AA27C832E28B}">
      <dsp:nvSpPr>
        <dsp:cNvPr id="0" name=""/>
        <dsp:cNvSpPr/>
      </dsp:nvSpPr>
      <dsp:spPr>
        <a:xfrm>
          <a:off x="2304026" y="1382418"/>
          <a:ext cx="6380429" cy="2995231"/>
        </a:xfrm>
        <a:prstGeom prst="rect">
          <a:avLst/>
        </a:prstGeom>
        <a:solidFill>
          <a:schemeClr val="lt1">
            <a:alpha val="90000"/>
            <a:hueOff val="0"/>
            <a:satOff val="0"/>
            <a:lumOff val="0"/>
            <a:alphaOff val="0"/>
          </a:schemeClr>
        </a:solidFill>
        <a:ln w="12700" cap="flat" cmpd="sng" algn="ctr">
          <a:solidFill>
            <a:schemeClr val="accent2">
              <a:hueOff val="19519"/>
              <a:satOff val="-13438"/>
              <a:lumOff val="-34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Orlando 1962: </a:t>
          </a:r>
          <a:endParaRPr lang="en-US" sz="3600" kern="1200" dirty="0"/>
        </a:p>
      </dsp:txBody>
      <dsp:txXfrm>
        <a:off x="2304026" y="1382418"/>
        <a:ext cx="3190214" cy="1382414"/>
      </dsp:txXfrm>
    </dsp:sp>
    <dsp:sp modelId="{0734C8EF-ACAA-4BF4-A306-10F68A43A5DA}">
      <dsp:nvSpPr>
        <dsp:cNvPr id="0" name=""/>
        <dsp:cNvSpPr/>
      </dsp:nvSpPr>
      <dsp:spPr>
        <a:xfrm>
          <a:off x="1612819" y="2764833"/>
          <a:ext cx="1382414" cy="1382414"/>
        </a:xfrm>
        <a:prstGeom prst="pie">
          <a:avLst>
            <a:gd name="adj1" fmla="val 5400000"/>
            <a:gd name="adj2" fmla="val 1620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BFF6082-DEEB-4CAB-ADBD-D06BB92E471B}">
      <dsp:nvSpPr>
        <dsp:cNvPr id="0" name=""/>
        <dsp:cNvSpPr/>
      </dsp:nvSpPr>
      <dsp:spPr>
        <a:xfrm>
          <a:off x="2304026" y="2764833"/>
          <a:ext cx="6380429" cy="1382414"/>
        </a:xfrm>
        <a:prstGeom prst="rect">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Johnson’s Theory 1968</a:t>
          </a:r>
          <a:r>
            <a:rPr lang="en-US" sz="3600" kern="1200" dirty="0" smtClean="0"/>
            <a:t>: </a:t>
          </a:r>
          <a:endParaRPr lang="en-US" sz="3600" kern="1200" dirty="0"/>
        </a:p>
      </dsp:txBody>
      <dsp:txXfrm>
        <a:off x="2304026" y="2764833"/>
        <a:ext cx="3190214" cy="1382414"/>
      </dsp:txXfrm>
    </dsp:sp>
    <dsp:sp modelId="{5D29C3D7-FAE7-49FF-A1FF-CDA1A805A5DC}">
      <dsp:nvSpPr>
        <dsp:cNvPr id="0" name=""/>
        <dsp:cNvSpPr/>
      </dsp:nvSpPr>
      <dsp:spPr>
        <a:xfrm>
          <a:off x="5494241" y="0"/>
          <a:ext cx="3190214" cy="1382418"/>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delivering nursing care for the whole person to meet the physical, emotional, intellectual, social, and spiritual needs of the client and family.</a:t>
          </a:r>
          <a:endParaRPr lang="en-US" sz="1500" kern="1200" dirty="0"/>
        </a:p>
      </dsp:txBody>
      <dsp:txXfrm>
        <a:off x="5494241" y="0"/>
        <a:ext cx="3190214" cy="1382418"/>
      </dsp:txXfrm>
    </dsp:sp>
    <dsp:sp modelId="{550A5902-DBE8-42AA-A6D8-5157AACEF236}">
      <dsp:nvSpPr>
        <dsp:cNvPr id="0" name=""/>
        <dsp:cNvSpPr/>
      </dsp:nvSpPr>
      <dsp:spPr>
        <a:xfrm>
          <a:off x="5494241" y="1382418"/>
          <a:ext cx="3190214" cy="13824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the client is an individual; with a need; that, when met, diminishes distress, increases adequacy, or enhances well-being.</a:t>
          </a:r>
          <a:endParaRPr lang="en-US" sz="1500" kern="1200" dirty="0"/>
        </a:p>
      </dsp:txBody>
      <dsp:txXfrm>
        <a:off x="5494241" y="1382418"/>
        <a:ext cx="3190214" cy="1382414"/>
      </dsp:txXfrm>
    </dsp:sp>
    <dsp:sp modelId="{09FC5236-2468-45F2-83AE-2D0066114B65}">
      <dsp:nvSpPr>
        <dsp:cNvPr id="0" name=""/>
        <dsp:cNvSpPr/>
      </dsp:nvSpPr>
      <dsp:spPr>
        <a:xfrm>
          <a:off x="5494241" y="2764833"/>
          <a:ext cx="3190214" cy="13824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focuses on how the client adapts to illness and how actual or potential stress can affect the ability to adapt. The goal of nursing to reduce stress so that; the client can move more easily through recovery.</a:t>
          </a:r>
          <a:endParaRPr lang="en-US" sz="1500" kern="1200" dirty="0"/>
        </a:p>
      </dsp:txBody>
      <dsp:txXfrm>
        <a:off x="5494241" y="2764833"/>
        <a:ext cx="3190214" cy="138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91710-2329-49DC-97B0-BA399426CA3D}">
      <dsp:nvSpPr>
        <dsp:cNvPr id="0" name=""/>
        <dsp:cNvSpPr/>
      </dsp:nvSpPr>
      <dsp:spPr>
        <a:xfrm>
          <a:off x="0" y="0"/>
          <a:ext cx="4504088" cy="4504088"/>
        </a:xfrm>
        <a:prstGeom prst="pie">
          <a:avLst>
            <a:gd name="adj1" fmla="val 5400000"/>
            <a:gd name="adj2" fmla="val 162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3A6D707-20F5-4C31-B0A3-6A590D89EA5D}">
      <dsp:nvSpPr>
        <dsp:cNvPr id="0" name=""/>
        <dsp:cNvSpPr/>
      </dsp:nvSpPr>
      <dsp:spPr>
        <a:xfrm>
          <a:off x="2252044" y="0"/>
          <a:ext cx="6707275" cy="450408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Rogers 1970: </a:t>
          </a:r>
          <a:endParaRPr lang="en-US" sz="3600" kern="1200" dirty="0"/>
        </a:p>
      </dsp:txBody>
      <dsp:txXfrm>
        <a:off x="2252044" y="0"/>
        <a:ext cx="3353637" cy="1351229"/>
      </dsp:txXfrm>
    </dsp:sp>
    <dsp:sp modelId="{86D473DB-3033-4F9A-BFA4-99EDB8126228}">
      <dsp:nvSpPr>
        <dsp:cNvPr id="0" name=""/>
        <dsp:cNvSpPr/>
      </dsp:nvSpPr>
      <dsp:spPr>
        <a:xfrm>
          <a:off x="788217" y="1351229"/>
          <a:ext cx="2927654" cy="2927654"/>
        </a:xfrm>
        <a:prstGeom prst="pie">
          <a:avLst>
            <a:gd name="adj1" fmla="val 5400000"/>
            <a:gd name="adj2" fmla="val 16200000"/>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6490B1D-8382-4459-91AF-3E7E7367DE42}">
      <dsp:nvSpPr>
        <dsp:cNvPr id="0" name=""/>
        <dsp:cNvSpPr/>
      </dsp:nvSpPr>
      <dsp:spPr>
        <a:xfrm>
          <a:off x="2252044" y="1351229"/>
          <a:ext cx="6707275" cy="2927654"/>
        </a:xfrm>
        <a:prstGeom prst="rect">
          <a:avLst/>
        </a:prstGeom>
        <a:solidFill>
          <a:schemeClr val="lt1">
            <a:alpha val="90000"/>
            <a:hueOff val="0"/>
            <a:satOff val="0"/>
            <a:lumOff val="0"/>
            <a:alphaOff val="0"/>
          </a:schemeClr>
        </a:solidFill>
        <a:ln w="12700" cap="flat" cmpd="sng" algn="ctr">
          <a:solidFill>
            <a:schemeClr val="accent2">
              <a:hueOff val="19519"/>
              <a:satOff val="-13438"/>
              <a:lumOff val="-34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Orem1971: </a:t>
          </a:r>
          <a:endParaRPr lang="en-US" sz="3600" kern="1200" dirty="0"/>
        </a:p>
      </dsp:txBody>
      <dsp:txXfrm>
        <a:off x="2252044" y="1351229"/>
        <a:ext cx="3353637" cy="1351225"/>
      </dsp:txXfrm>
    </dsp:sp>
    <dsp:sp modelId="{A74D05DC-A586-4A51-96D0-37B4A92B95D6}">
      <dsp:nvSpPr>
        <dsp:cNvPr id="0" name=""/>
        <dsp:cNvSpPr/>
      </dsp:nvSpPr>
      <dsp:spPr>
        <a:xfrm>
          <a:off x="1576431" y="2702454"/>
          <a:ext cx="1351225" cy="1351225"/>
        </a:xfrm>
        <a:prstGeom prst="pie">
          <a:avLst>
            <a:gd name="adj1" fmla="val 5400000"/>
            <a:gd name="adj2" fmla="val 1620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B029FFD7-A3D9-4246-9CEE-305565589477}">
      <dsp:nvSpPr>
        <dsp:cNvPr id="0" name=""/>
        <dsp:cNvSpPr/>
      </dsp:nvSpPr>
      <dsp:spPr>
        <a:xfrm>
          <a:off x="2252044" y="2702454"/>
          <a:ext cx="6707275" cy="1351225"/>
        </a:xfrm>
        <a:prstGeom prst="rect">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King 1971: </a:t>
          </a:r>
          <a:endParaRPr lang="en-US" sz="3600" kern="1200" dirty="0"/>
        </a:p>
      </dsp:txBody>
      <dsp:txXfrm>
        <a:off x="2252044" y="2702454"/>
        <a:ext cx="3353637" cy="1351225"/>
      </dsp:txXfrm>
    </dsp:sp>
    <dsp:sp modelId="{5720848B-2A67-4D20-BE36-D135CF90ACDB}">
      <dsp:nvSpPr>
        <dsp:cNvPr id="0" name=""/>
        <dsp:cNvSpPr/>
      </dsp:nvSpPr>
      <dsp:spPr>
        <a:xfrm>
          <a:off x="5605682" y="0"/>
          <a:ext cx="3353637" cy="1351229"/>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maintain and promote health, prevent illness, and care for and rehabilitate ill and disabled client through “humanistic science of nursing”</a:t>
          </a:r>
          <a:endParaRPr lang="en-US" sz="1700" kern="1200" dirty="0"/>
        </a:p>
      </dsp:txBody>
      <dsp:txXfrm>
        <a:off x="5605682" y="0"/>
        <a:ext cx="3353637" cy="1351229"/>
      </dsp:txXfrm>
    </dsp:sp>
    <dsp:sp modelId="{6E3E4371-1E5E-42EA-8243-AC7B02FAC167}">
      <dsp:nvSpPr>
        <dsp:cNvPr id="0" name=""/>
        <dsp:cNvSpPr/>
      </dsp:nvSpPr>
      <dsp:spPr>
        <a:xfrm>
          <a:off x="5605682" y="1351229"/>
          <a:ext cx="3353637" cy="1351225"/>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self-care deficit theory. Nursing care becomes necessary when client is unable to fulfill biological, psychological, developmental, or social needs.</a:t>
          </a:r>
          <a:endParaRPr lang="en-US" sz="1700" kern="1200" dirty="0"/>
        </a:p>
      </dsp:txBody>
      <dsp:txXfrm>
        <a:off x="5605682" y="1351229"/>
        <a:ext cx="3353637" cy="1351225"/>
      </dsp:txXfrm>
    </dsp:sp>
    <dsp:sp modelId="{E8DFF0AC-B8CB-44B5-A259-E646E2E1A778}">
      <dsp:nvSpPr>
        <dsp:cNvPr id="0" name=""/>
        <dsp:cNvSpPr/>
      </dsp:nvSpPr>
      <dsp:spPr>
        <a:xfrm>
          <a:off x="5605682" y="2702454"/>
          <a:ext cx="3353637" cy="1351225"/>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use communication to help client reestablish positive adaptation to environment.</a:t>
          </a:r>
          <a:endParaRPr lang="en-US" sz="1700" kern="1200" dirty="0"/>
        </a:p>
      </dsp:txBody>
      <dsp:txXfrm>
        <a:off x="5605682" y="2702454"/>
        <a:ext cx="3353637" cy="1351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8CF9-33D4-4ADA-9AA3-4514C6BC2E0F}">
      <dsp:nvSpPr>
        <dsp:cNvPr id="0" name=""/>
        <dsp:cNvSpPr/>
      </dsp:nvSpPr>
      <dsp:spPr>
        <a:xfrm>
          <a:off x="0" y="0"/>
          <a:ext cx="4352720" cy="4352720"/>
        </a:xfrm>
        <a:prstGeom prst="pie">
          <a:avLst>
            <a:gd name="adj1" fmla="val 5400000"/>
            <a:gd name="adj2" fmla="val 162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8251A93-9BF3-4BB7-95EC-78A2F337CE8A}">
      <dsp:nvSpPr>
        <dsp:cNvPr id="0" name=""/>
        <dsp:cNvSpPr/>
      </dsp:nvSpPr>
      <dsp:spPr>
        <a:xfrm>
          <a:off x="2176360" y="0"/>
          <a:ext cx="6596681" cy="435272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err="1" smtClean="0"/>
            <a:t>Neuman</a:t>
          </a:r>
          <a:r>
            <a:rPr lang="en-US" sz="3600" b="1" kern="1200" dirty="0" smtClean="0"/>
            <a:t> 1972</a:t>
          </a:r>
          <a:r>
            <a:rPr lang="en-US" sz="3600" kern="1200" dirty="0" smtClean="0"/>
            <a:t>: </a:t>
          </a:r>
          <a:endParaRPr lang="en-US" sz="3600" kern="1200" dirty="0"/>
        </a:p>
      </dsp:txBody>
      <dsp:txXfrm>
        <a:off x="2176360" y="0"/>
        <a:ext cx="3298340" cy="1305818"/>
      </dsp:txXfrm>
    </dsp:sp>
    <dsp:sp modelId="{4FC68A3D-8225-418D-884B-8C762C564742}">
      <dsp:nvSpPr>
        <dsp:cNvPr id="0" name=""/>
        <dsp:cNvSpPr/>
      </dsp:nvSpPr>
      <dsp:spPr>
        <a:xfrm>
          <a:off x="761727" y="1305818"/>
          <a:ext cx="2829265" cy="2829265"/>
        </a:xfrm>
        <a:prstGeom prst="pie">
          <a:avLst>
            <a:gd name="adj1" fmla="val 5400000"/>
            <a:gd name="adj2" fmla="val 16200000"/>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7884DEF-AD5D-43B0-BAF2-144AC6BC6A0F}">
      <dsp:nvSpPr>
        <dsp:cNvPr id="0" name=""/>
        <dsp:cNvSpPr/>
      </dsp:nvSpPr>
      <dsp:spPr>
        <a:xfrm>
          <a:off x="2176360" y="1305818"/>
          <a:ext cx="6596681" cy="2829265"/>
        </a:xfrm>
        <a:prstGeom prst="rect">
          <a:avLst/>
        </a:prstGeom>
        <a:solidFill>
          <a:schemeClr val="lt1">
            <a:alpha val="90000"/>
            <a:hueOff val="0"/>
            <a:satOff val="0"/>
            <a:lumOff val="0"/>
            <a:alphaOff val="0"/>
          </a:schemeClr>
        </a:solidFill>
        <a:ln w="12700" cap="flat" cmpd="sng" algn="ctr">
          <a:solidFill>
            <a:schemeClr val="accent2">
              <a:hueOff val="19519"/>
              <a:satOff val="-13438"/>
              <a:lumOff val="-343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Roy 1979</a:t>
          </a:r>
          <a:r>
            <a:rPr lang="en-US" sz="3600" kern="1200" dirty="0" smtClean="0"/>
            <a:t>: </a:t>
          </a:r>
          <a:endParaRPr lang="en-US" sz="3600" kern="1200" dirty="0"/>
        </a:p>
      </dsp:txBody>
      <dsp:txXfrm>
        <a:off x="2176360" y="1305818"/>
        <a:ext cx="3298340" cy="1305814"/>
      </dsp:txXfrm>
    </dsp:sp>
    <dsp:sp modelId="{0A815CE2-4847-4556-A51D-0E0A863A8548}">
      <dsp:nvSpPr>
        <dsp:cNvPr id="0" name=""/>
        <dsp:cNvSpPr/>
      </dsp:nvSpPr>
      <dsp:spPr>
        <a:xfrm>
          <a:off x="1523452" y="2611633"/>
          <a:ext cx="1305814" cy="1305814"/>
        </a:xfrm>
        <a:prstGeom prst="pie">
          <a:avLst>
            <a:gd name="adj1" fmla="val 5400000"/>
            <a:gd name="adj2" fmla="val 1620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C8511DD-12BA-455A-9537-59E509115BD6}">
      <dsp:nvSpPr>
        <dsp:cNvPr id="0" name=""/>
        <dsp:cNvSpPr/>
      </dsp:nvSpPr>
      <dsp:spPr>
        <a:xfrm>
          <a:off x="2176360" y="2611633"/>
          <a:ext cx="6596681" cy="1305814"/>
        </a:xfrm>
        <a:prstGeom prst="rect">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Watson’s Theory 1979</a:t>
          </a:r>
          <a:r>
            <a:rPr lang="en-US" sz="3700" b="1" kern="1200" dirty="0" smtClean="0"/>
            <a:t>: </a:t>
          </a:r>
          <a:endParaRPr lang="en-US" sz="3700" kern="1200" dirty="0"/>
        </a:p>
      </dsp:txBody>
      <dsp:txXfrm>
        <a:off x="2176360" y="2611633"/>
        <a:ext cx="3298340" cy="1305814"/>
      </dsp:txXfrm>
    </dsp:sp>
    <dsp:sp modelId="{9CC689CD-06DC-4DC2-AD9D-9C5A9B074EEB}">
      <dsp:nvSpPr>
        <dsp:cNvPr id="0" name=""/>
        <dsp:cNvSpPr/>
      </dsp:nvSpPr>
      <dsp:spPr>
        <a:xfrm>
          <a:off x="5474700" y="0"/>
          <a:ext cx="3298340" cy="1305818"/>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Stress reduction is goal of system model of nursing practice</a:t>
          </a:r>
          <a:endParaRPr lang="en-US" sz="1700" kern="1200" dirty="0"/>
        </a:p>
      </dsp:txBody>
      <dsp:txXfrm>
        <a:off x="5474700" y="0"/>
        <a:ext cx="3298340" cy="1305818"/>
      </dsp:txXfrm>
    </dsp:sp>
    <dsp:sp modelId="{866257E5-CB1A-4A56-A2E5-A31BE10B436D}">
      <dsp:nvSpPr>
        <dsp:cNvPr id="0" name=""/>
        <dsp:cNvSpPr/>
      </dsp:nvSpPr>
      <dsp:spPr>
        <a:xfrm>
          <a:off x="5474700" y="1305818"/>
          <a:ext cx="3298340" cy="13058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This adaptation model is based on the physiological, psychological, sociological and dependence-independence adaptive modes.</a:t>
          </a:r>
          <a:endParaRPr lang="en-US" sz="1700" kern="1200" dirty="0"/>
        </a:p>
      </dsp:txBody>
      <dsp:txXfrm>
        <a:off x="5474700" y="1305818"/>
        <a:ext cx="3298340" cy="1305814"/>
      </dsp:txXfrm>
    </dsp:sp>
    <dsp:sp modelId="{5D12D686-03CE-4388-946B-42EAF4553DED}">
      <dsp:nvSpPr>
        <dsp:cNvPr id="0" name=""/>
        <dsp:cNvSpPr/>
      </dsp:nvSpPr>
      <dsp:spPr>
        <a:xfrm>
          <a:off x="5474700" y="2611633"/>
          <a:ext cx="3298340" cy="1305814"/>
        </a:xfrm>
        <a:prstGeom prst="rect">
          <a:avLst/>
        </a:prstGeom>
        <a:noFill/>
        <a:ln w="12700" cap="flat" cmpd="sng" algn="ctr">
          <a:noFill/>
          <a:prstDash val="solid"/>
        </a:ln>
        <a:effectLst>
          <a:outerShdw blurRad="38100" dist="25400" dir="2700000" algn="br" rotWithShape="0">
            <a:srgbClr val="000000">
              <a:alpha val="60000"/>
            </a:srgbClr>
          </a:outerShdw>
        </a:effectLst>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defines the outcome of nursing activity in regard to the; humanistic aspects of life.</a:t>
          </a:r>
          <a:endParaRPr lang="en-US" sz="1700" kern="1200" dirty="0"/>
        </a:p>
      </dsp:txBody>
      <dsp:txXfrm>
        <a:off x="5474700" y="2611633"/>
        <a:ext cx="3298340" cy="130581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7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7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173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38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8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88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047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52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8/11/2020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51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8/11/2020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8981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280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24000" t="45000" r="24000" b="15000"/>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8/11/2020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3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nurseslabs.com/florence-nightinga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nurseslabs.com/self-care-defic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nurseslabs.com/jean-watsons-philosophy-theory-transpersonal-caring/" TargetMode="External"/><Relationship Id="rId2" Type="http://schemas.openxmlformats.org/officeDocument/2006/relationships/hyperlink" Target="https://nurseslabs.com/imogene-m-kings-theory-goal-attainment/" TargetMode="External"/><Relationship Id="rId1" Type="http://schemas.openxmlformats.org/officeDocument/2006/relationships/slideLayout" Target="../slideLayouts/slideLayout2.xml"/><Relationship Id="rId6" Type="http://schemas.openxmlformats.org/officeDocument/2006/relationships/hyperlink" Target="https://nurseslabs.com/sister-callista-roys-adaptation-model/" TargetMode="External"/><Relationship Id="rId5" Type="http://schemas.openxmlformats.org/officeDocument/2006/relationships/hyperlink" Target="https://nurseslabs.com/martha-e-rogers-theory-unitary-human-beings/" TargetMode="External"/><Relationship Id="rId4" Type="http://schemas.openxmlformats.org/officeDocument/2006/relationships/hyperlink" Target="https://nurseslabs.com/madeleine-leininger-transcultural-nursing-theo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smtClean="0"/>
              <a:t>NURSING THEORIES</a:t>
            </a:r>
            <a:endParaRPr lang="en-US" sz="6600" dirty="0"/>
          </a:p>
        </p:txBody>
      </p:sp>
      <p:sp>
        <p:nvSpPr>
          <p:cNvPr id="3" name="Subtitle 2"/>
          <p:cNvSpPr>
            <a:spLocks noGrp="1"/>
          </p:cNvSpPr>
          <p:nvPr>
            <p:ph type="subTitle" idx="1"/>
          </p:nvPr>
        </p:nvSpPr>
        <p:spPr>
          <a:xfrm>
            <a:off x="825038" y="4455620"/>
            <a:ext cx="7543800" cy="1792779"/>
          </a:xfrm>
        </p:spPr>
        <p:txBody>
          <a:bodyPr>
            <a:noAutofit/>
          </a:bodyPr>
          <a:lstStyle/>
          <a:p>
            <a:pPr algn="ctr"/>
            <a:r>
              <a:rPr lang="en-US" sz="1400" b="1" dirty="0" smtClean="0">
                <a:solidFill>
                  <a:schemeClr val="tx1"/>
                </a:solidFill>
              </a:rPr>
              <a:t>KEVIN CHRISTIAN</a:t>
            </a:r>
          </a:p>
          <a:p>
            <a:pPr algn="ctr"/>
            <a:r>
              <a:rPr lang="en-US" sz="1400" dirty="0" smtClean="0">
                <a:solidFill>
                  <a:schemeClr val="tx1"/>
                </a:solidFill>
              </a:rPr>
              <a:t>Assistant Professor</a:t>
            </a:r>
          </a:p>
          <a:p>
            <a:pPr algn="ctr"/>
            <a:r>
              <a:rPr lang="en-US" sz="1400" dirty="0" smtClean="0">
                <a:solidFill>
                  <a:schemeClr val="tx1"/>
                </a:solidFill>
              </a:rPr>
              <a:t>Sumandeep Nursing College</a:t>
            </a:r>
          </a:p>
          <a:p>
            <a:pPr algn="ctr"/>
            <a:r>
              <a:rPr lang="en-US" sz="1400" dirty="0" smtClean="0">
                <a:solidFill>
                  <a:schemeClr val="tx1"/>
                </a:solidFill>
              </a:rPr>
              <a:t>Sumandeep Vidyapeeth Deemed to be University</a:t>
            </a:r>
            <a:endParaRPr lang="en-US" sz="14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143000"/>
            <a:ext cx="2206758" cy="19300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PHENEMENON</a:t>
            </a:r>
            <a:endParaRPr lang="en-US" dirty="0"/>
          </a:p>
        </p:txBody>
      </p:sp>
      <p:sp>
        <p:nvSpPr>
          <p:cNvPr id="3" name="Content Placeholder 2"/>
          <p:cNvSpPr>
            <a:spLocks noGrp="1"/>
          </p:cNvSpPr>
          <p:nvPr>
            <p:ph idx="1"/>
          </p:nvPr>
        </p:nvSpPr>
        <p:spPr/>
        <p:txBody>
          <a:bodyPr/>
          <a:lstStyle/>
          <a:p>
            <a:r>
              <a:rPr lang="en-US" b="1" dirty="0" smtClean="0"/>
              <a:t>A phenomenon is the term, description, </a:t>
            </a:r>
            <a:r>
              <a:rPr lang="en-US" dirty="0" smtClean="0"/>
              <a:t>or label given to describe an idea or responses about an event, a situation, a process, a group of events, or a group of situations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b="1" dirty="0" smtClean="0"/>
              <a:t>Assumptions are the “taken-for-granted” </a:t>
            </a:r>
            <a:r>
              <a:rPr lang="en-US" dirty="0" smtClean="0"/>
              <a:t>statements that explain the nature of the concepts, definitions, purpose, relationships, and structure of a theory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THEORIES</a:t>
            </a:r>
            <a:endParaRPr lang="en-US" dirty="0"/>
          </a:p>
        </p:txBody>
      </p:sp>
      <p:sp>
        <p:nvSpPr>
          <p:cNvPr id="3" name="Content Placeholder 2"/>
          <p:cNvSpPr>
            <a:spLocks noGrp="1"/>
          </p:cNvSpPr>
          <p:nvPr>
            <p:ph idx="1"/>
          </p:nvPr>
        </p:nvSpPr>
        <p:spPr/>
        <p:txBody>
          <a:bodyPr>
            <a:normAutofit/>
          </a:bodyPr>
          <a:lstStyle/>
          <a:p>
            <a:r>
              <a:rPr lang="en-US" b="1" dirty="0" smtClean="0"/>
              <a:t>Grand theories are systematic and broad in scope, complex, and </a:t>
            </a:r>
            <a:r>
              <a:rPr lang="en-US" dirty="0" smtClean="0"/>
              <a:t>therefore require further specification through research.</a:t>
            </a:r>
          </a:p>
          <a:p>
            <a:r>
              <a:rPr lang="en-US" dirty="0" smtClean="0"/>
              <a:t>A grand theory does not provide guidance for specific nursing interventions; but it provides the structural framework for broad, abstract ideas about nursing.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Middle-range theories are more limited in scope and less </a:t>
            </a:r>
            <a:r>
              <a:rPr lang="en-US" dirty="0" smtClean="0"/>
              <a:t>abstract. They address a specific phenomenon and reflect practice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Descriptive theories are the first level of theory development.</a:t>
            </a:r>
          </a:p>
          <a:p>
            <a:r>
              <a:rPr lang="en-US" dirty="0" smtClean="0"/>
              <a:t>They describe phenomena, speculate on why they occur, and</a:t>
            </a:r>
          </a:p>
          <a:p>
            <a:r>
              <a:rPr lang="en-US" dirty="0" smtClean="0"/>
              <a:t>describe their consequences. These theories explain, relate, and in</a:t>
            </a:r>
          </a:p>
          <a:p>
            <a:r>
              <a:rPr lang="en-US" dirty="0" smtClean="0"/>
              <a:t>some situations predict nursing phenomena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Prescriptive theories address nursing interventions for a phenomenon, </a:t>
            </a:r>
            <a:r>
              <a:rPr lang="en-US" dirty="0" smtClean="0"/>
              <a:t>describe the conditions under which the prescription (i.e., nursing interventions) occurs, and predict the consequences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57200" y="457200"/>
            <a:ext cx="82296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Nightingale’s theory</a:t>
            </a:r>
            <a:endParaRPr lang="en-US" dirty="0"/>
          </a:p>
        </p:txBody>
      </p:sp>
      <p:pic>
        <p:nvPicPr>
          <p:cNvPr id="4" name="Content Placeholder 3" descr="Nightingale-Environmental-Factors-Subconcepts.png"/>
          <p:cNvPicPr>
            <a:picLocks noGrp="1" noChangeAspect="1"/>
          </p:cNvPicPr>
          <p:nvPr>
            <p:ph idx="1"/>
          </p:nvPr>
        </p:nvPicPr>
        <p:blipFill>
          <a:blip r:embed="rId2"/>
          <a:stretch>
            <a:fillRect/>
          </a:stretch>
        </p:blipFill>
        <p:spPr>
          <a:xfrm>
            <a:off x="609600" y="1600200"/>
            <a:ext cx="7620000"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n-US" b="1" dirty="0" smtClean="0"/>
              <a:t>Environmental Theory</a:t>
            </a:r>
            <a:r>
              <a:rPr lang="en-US" dirty="0" smtClean="0"/>
              <a:t> by </a:t>
            </a:r>
            <a:r>
              <a:rPr lang="en-US" dirty="0" smtClean="0">
                <a:hlinkClick r:id="rId2" tooltip="Florence Nightingale – The Lady With The Lamp"/>
              </a:rPr>
              <a:t>Florence Nightingale</a:t>
            </a:r>
            <a:r>
              <a:rPr lang="en-US" dirty="0" smtClean="0"/>
              <a:t> defined Nursing as </a:t>
            </a:r>
            <a:r>
              <a:rPr lang="en-US" i="1" dirty="0" smtClean="0"/>
              <a:t>“the act of utilizing the environment of the patient to assist him in his recovery.”</a:t>
            </a:r>
            <a:r>
              <a:rPr lang="en-US" dirty="0" smtClean="0"/>
              <a:t> It involves the nurse’s initiative to configure environmental settings appropriate for the gradual restoration of the patient’s health, and that external factors associated with the patient’s surroundings affect life or biologic and physiologic processes, and his development.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780501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smtClean="0"/>
              <a:t>paradigm is a pattern of thought that is useful in describing</a:t>
            </a:r>
          </a:p>
          <a:p>
            <a:r>
              <a:rPr lang="en-US" dirty="0" smtClean="0"/>
              <a:t>the domain of a discipline. A paradigm links the knowledge of</a:t>
            </a:r>
          </a:p>
          <a:p>
            <a:r>
              <a:rPr lang="en-US" dirty="0" smtClean="0"/>
              <a:t>science, philosophy, and theories accepted and applied by the discipline.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8857" y="857251"/>
            <a:ext cx="7258050" cy="740477"/>
          </a:xfrm>
        </p:spPr>
        <p:txBody>
          <a:bodyPr>
            <a:noAutofit/>
          </a:bodyPr>
          <a:lstStyle/>
          <a:p>
            <a:pPr algn="ctr"/>
            <a:r>
              <a:rPr lang="en-US" sz="3300" dirty="0"/>
              <a:t>KEY CONCEPTS</a:t>
            </a:r>
            <a:endParaRPr lang="en-US" sz="3300" dirty="0"/>
          </a:p>
        </p:txBody>
      </p:sp>
      <p:sp>
        <p:nvSpPr>
          <p:cNvPr id="2" name="Content Placeholder 1"/>
          <p:cNvSpPr>
            <a:spLocks noGrp="1"/>
          </p:cNvSpPr>
          <p:nvPr>
            <p:ph idx="1"/>
          </p:nvPr>
        </p:nvSpPr>
        <p:spPr>
          <a:xfrm>
            <a:off x="1133977" y="1873918"/>
            <a:ext cx="5972175" cy="2803922"/>
          </a:xfrm>
        </p:spPr>
        <p:txBody>
          <a:bodyPr/>
          <a:lstStyle/>
          <a:p>
            <a:endParaRPr lang="en-US" sz="1800" dirty="0"/>
          </a:p>
          <a:p>
            <a:pPr algn="just">
              <a:buNone/>
            </a:pPr>
            <a:endParaRPr lang="en-US" sz="1800" dirty="0"/>
          </a:p>
          <a:p>
            <a:endParaRPr lang="en-US" sz="1800" dirty="0"/>
          </a:p>
          <a:p>
            <a:endParaRPr lang="en-US" dirty="0"/>
          </a:p>
        </p:txBody>
      </p:sp>
      <p:graphicFrame>
        <p:nvGraphicFramePr>
          <p:cNvPr id="6" name="Diagram 5"/>
          <p:cNvGraphicFramePr/>
          <p:nvPr/>
        </p:nvGraphicFramePr>
        <p:xfrm>
          <a:off x="176687" y="1585810"/>
          <a:ext cx="8718835" cy="4414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909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7082" y="1151218"/>
          <a:ext cx="8684456" cy="4608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539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260012"/>
          <a:ext cx="8959320" cy="450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6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266493"/>
          <a:ext cx="8773041" cy="435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711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9095" y="1758114"/>
            <a:ext cx="2744391" cy="1200150"/>
          </a:xfrm>
        </p:spPr>
        <p:txBody>
          <a:bodyPr>
            <a:normAutofit/>
          </a:bodyPr>
          <a:lstStyle/>
          <a:p>
            <a:pPr algn="ctr"/>
            <a:r>
              <a:rPr lang="en-US" sz="2700" dirty="0"/>
              <a:t>FLORENCE NIGHTINGALE</a:t>
            </a:r>
            <a:endParaRPr lang="en-US" sz="2700" dirty="0"/>
          </a:p>
        </p:txBody>
      </p:sp>
      <p:pic>
        <p:nvPicPr>
          <p:cNvPr id="7" name="Content Placeholder 6" descr="images (15).jpg"/>
          <p:cNvPicPr>
            <a:picLocks noGrp="1" noChangeAspect="1"/>
          </p:cNvPicPr>
          <p:nvPr>
            <p:ph idx="1"/>
          </p:nvPr>
        </p:nvPicPr>
        <p:blipFill>
          <a:blip r:embed="rId2" cstate="print"/>
          <a:stretch>
            <a:fillRect/>
          </a:stretch>
        </p:blipFill>
        <p:spPr>
          <a:xfrm>
            <a:off x="4223084" y="1971127"/>
            <a:ext cx="2616869" cy="3493655"/>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a:xfrm>
            <a:off x="1161047" y="2964532"/>
            <a:ext cx="2744391" cy="2395538"/>
          </a:xfrm>
        </p:spPr>
        <p:txBody>
          <a:bodyPr>
            <a:normAutofit/>
          </a:bodyPr>
          <a:lstStyle/>
          <a:p>
            <a:pPr algn="ctr"/>
            <a:r>
              <a:rPr lang="en-US" sz="1800" b="1" dirty="0"/>
              <a:t>MODERN NURSING and ENVIRONMENTAL THEORY</a:t>
            </a:r>
          </a:p>
          <a:p>
            <a:endParaRPr lang="en-US" dirty="0" smtClean="0"/>
          </a:p>
          <a:p>
            <a:pPr algn="ctr"/>
            <a:r>
              <a:rPr lang="en-US" dirty="0" smtClean="0"/>
              <a:t>Nursing “is an act of utilizing the environment of the patient to assist him in his recovery.”</a:t>
            </a:r>
            <a:endParaRPr lang="en-US" dirty="0"/>
          </a:p>
        </p:txBody>
      </p:sp>
    </p:spTree>
    <p:extLst>
      <p:ext uri="{BB962C8B-B14F-4D97-AF65-F5344CB8AC3E}">
        <p14:creationId xmlns:p14="http://schemas.microsoft.com/office/powerpoint/2010/main" val="799262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976732-protect-the-earth-environment-symbols-on-clean-or-dirty-earth.jpg"/>
          <p:cNvPicPr>
            <a:picLocks noChangeAspect="1"/>
          </p:cNvPicPr>
          <p:nvPr/>
        </p:nvPicPr>
        <p:blipFill>
          <a:blip r:embed="rId2" cstate="print"/>
          <a:stretch>
            <a:fillRect/>
          </a:stretch>
        </p:blipFill>
        <p:spPr>
          <a:xfrm>
            <a:off x="3683578" y="1428750"/>
            <a:ext cx="4000500" cy="4000500"/>
          </a:xfrm>
          <a:prstGeom prst="rect">
            <a:avLst/>
          </a:prstGeom>
          <a:effectLst>
            <a:softEdge rad="635000"/>
          </a:effectLst>
        </p:spPr>
      </p:pic>
      <p:sp>
        <p:nvSpPr>
          <p:cNvPr id="4" name="Title 3"/>
          <p:cNvSpPr>
            <a:spLocks noGrp="1"/>
          </p:cNvSpPr>
          <p:nvPr>
            <p:ph type="title"/>
          </p:nvPr>
        </p:nvSpPr>
        <p:spPr>
          <a:xfrm>
            <a:off x="997528" y="2077208"/>
            <a:ext cx="5354516" cy="2146697"/>
          </a:xfrm>
        </p:spPr>
        <p:txBody>
          <a:bodyPr>
            <a:normAutofit fontScale="90000"/>
          </a:bodyPr>
          <a:lstStyle/>
          <a:p>
            <a:r>
              <a:rPr lang="en-US" dirty="0" smtClean="0"/>
              <a:t>ENVIRONMENTAL </a:t>
            </a:r>
            <a:br>
              <a:rPr lang="en-US" dirty="0" smtClean="0"/>
            </a:br>
            <a:r>
              <a:rPr lang="en-US" dirty="0" smtClean="0"/>
              <a:t>THEORY</a:t>
            </a:r>
            <a:endParaRPr lang="en-US" dirty="0"/>
          </a:p>
        </p:txBody>
      </p:sp>
    </p:spTree>
    <p:extLst>
      <p:ext uri="{BB962C8B-B14F-4D97-AF65-F5344CB8AC3E}">
        <p14:creationId xmlns:p14="http://schemas.microsoft.com/office/powerpoint/2010/main" val="397615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142568.jpg"/>
          <p:cNvPicPr>
            <a:picLocks noGrp="1" noChangeAspect="1"/>
          </p:cNvPicPr>
          <p:nvPr>
            <p:ph idx="1"/>
          </p:nvPr>
        </p:nvPicPr>
        <p:blipFill>
          <a:blip r:embed="rId2" cstate="print"/>
          <a:stretch>
            <a:fillRect/>
          </a:stretch>
        </p:blipFill>
        <p:spPr>
          <a:xfrm>
            <a:off x="2148953" y="1243985"/>
            <a:ext cx="4312006" cy="4335003"/>
          </a:xfrm>
        </p:spPr>
      </p:pic>
    </p:spTree>
    <p:extLst>
      <p:ext uri="{BB962C8B-B14F-4D97-AF65-F5344CB8AC3E}">
        <p14:creationId xmlns:p14="http://schemas.microsoft.com/office/powerpoint/2010/main" val="3759670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111542"/>
            <a:ext cx="6121066" cy="3378431"/>
          </a:xfrm>
        </p:spPr>
        <p:txBody>
          <a:bodyPr>
            <a:normAutofit fontScale="92500" lnSpcReduction="20000"/>
          </a:bodyPr>
          <a:lstStyle/>
          <a:p>
            <a:pPr algn="ctr"/>
            <a:r>
              <a:rPr lang="en-US" sz="2400" dirty="0"/>
              <a:t>Ventilation and warming</a:t>
            </a:r>
          </a:p>
          <a:p>
            <a:pPr algn="ctr"/>
            <a:r>
              <a:rPr lang="en-US" sz="2400" dirty="0"/>
              <a:t>Light and noise</a:t>
            </a:r>
          </a:p>
          <a:p>
            <a:pPr algn="ctr"/>
            <a:r>
              <a:rPr lang="en-US" sz="2400" dirty="0"/>
              <a:t>Health of houses</a:t>
            </a:r>
          </a:p>
          <a:p>
            <a:pPr algn="ctr"/>
            <a:r>
              <a:rPr lang="en-US" sz="2400" dirty="0"/>
              <a:t>Bed and bedding</a:t>
            </a:r>
          </a:p>
          <a:p>
            <a:pPr algn="ctr"/>
            <a:r>
              <a:rPr lang="en-US" sz="2400" dirty="0"/>
              <a:t>Personal cleanliness</a:t>
            </a:r>
          </a:p>
          <a:p>
            <a:pPr algn="ctr"/>
            <a:r>
              <a:rPr lang="en-US" sz="2400" dirty="0"/>
              <a:t>Variety</a:t>
            </a:r>
          </a:p>
          <a:p>
            <a:pPr algn="ctr"/>
            <a:r>
              <a:rPr lang="en-US" sz="2400" dirty="0"/>
              <a:t>Chattering hope and advices</a:t>
            </a:r>
          </a:p>
          <a:p>
            <a:pPr algn="ctr"/>
            <a:r>
              <a:rPr lang="en-US" sz="2400" dirty="0"/>
              <a:t>Food</a:t>
            </a:r>
          </a:p>
          <a:p>
            <a:endParaRPr lang="en-US" dirty="0"/>
          </a:p>
        </p:txBody>
      </p:sp>
    </p:spTree>
    <p:extLst>
      <p:ext uri="{BB962C8B-B14F-4D97-AF65-F5344CB8AC3E}">
        <p14:creationId xmlns:p14="http://schemas.microsoft.com/office/powerpoint/2010/main" val="3804347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1296" y="1635215"/>
            <a:ext cx="2744391" cy="1200150"/>
          </a:xfrm>
        </p:spPr>
        <p:txBody>
          <a:bodyPr>
            <a:normAutofit/>
          </a:bodyPr>
          <a:lstStyle/>
          <a:p>
            <a:r>
              <a:rPr lang="en-US" sz="2700" dirty="0"/>
              <a:t>VENTILATION AND WARMING</a:t>
            </a:r>
            <a:endParaRPr lang="en-US" sz="2700" dirty="0"/>
          </a:p>
        </p:txBody>
      </p:sp>
      <p:pic>
        <p:nvPicPr>
          <p:cNvPr id="7" name="Picture Placeholder 6" descr="SuperStock_143-322B-FB.jpg"/>
          <p:cNvPicPr>
            <a:picLocks noGrp="1" noChangeAspect="1"/>
          </p:cNvPicPr>
          <p:nvPr>
            <p:ph type="pic" idx="1"/>
          </p:nvPr>
        </p:nvPicPr>
        <p:blipFill>
          <a:blip r:embed="rId2" cstate="print"/>
          <a:srcRect t="14167" b="14167"/>
          <a:stretch>
            <a:fillRect/>
          </a:stretch>
        </p:blipFill>
        <p:spPr>
          <a:effectLst>
            <a:softEdge rad="317500"/>
          </a:effectLst>
        </p:spPr>
      </p:pic>
      <p:sp>
        <p:nvSpPr>
          <p:cNvPr id="6" name="Text Placeholder 5"/>
          <p:cNvSpPr>
            <a:spLocks noGrp="1"/>
          </p:cNvSpPr>
          <p:nvPr>
            <p:ph type="body" sz="half" idx="2"/>
          </p:nvPr>
        </p:nvSpPr>
        <p:spPr>
          <a:xfrm>
            <a:off x="1123683" y="3081203"/>
            <a:ext cx="3107027" cy="2395538"/>
          </a:xfrm>
        </p:spPr>
        <p:txBody>
          <a:bodyPr>
            <a:normAutofit/>
          </a:bodyPr>
          <a:lstStyle/>
          <a:p>
            <a:pPr algn="ctr">
              <a:buFont typeface="Arial" pitchFamily="34" charset="0"/>
              <a:buChar char="•"/>
            </a:pPr>
            <a:r>
              <a:rPr lang="en-US" sz="1800" dirty="0"/>
              <a:t>“ Keep the air he breathes as pure as the external air, without chilling him.”</a:t>
            </a:r>
          </a:p>
          <a:p>
            <a:pPr algn="just">
              <a:buFont typeface="Arial" pitchFamily="34" charset="0"/>
              <a:buChar char="•"/>
            </a:pPr>
            <a:endParaRPr lang="en-US" sz="1800" dirty="0"/>
          </a:p>
          <a:p>
            <a:pPr>
              <a:buFont typeface="Arial" pitchFamily="34" charset="0"/>
              <a:buChar char="•"/>
            </a:pPr>
            <a:r>
              <a:rPr lang="en-US" sz="1800" dirty="0"/>
              <a:t>Recognized this environmental component as a source of disease and recovery.</a:t>
            </a:r>
          </a:p>
          <a:p>
            <a:endParaRPr lang="en-US" dirty="0" smtClean="0"/>
          </a:p>
          <a:p>
            <a:endParaRPr lang="en-US" dirty="0"/>
          </a:p>
        </p:txBody>
      </p:sp>
    </p:spTree>
    <p:extLst>
      <p:ext uri="{BB962C8B-B14F-4D97-AF65-F5344CB8AC3E}">
        <p14:creationId xmlns:p14="http://schemas.microsoft.com/office/powerpoint/2010/main" val="274511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image.jpg"/>
          <p:cNvPicPr>
            <a:picLocks noGrp="1" noChangeAspect="1"/>
          </p:cNvPicPr>
          <p:nvPr>
            <p:ph type="pic" idx="1"/>
          </p:nvPr>
        </p:nvPicPr>
        <p:blipFill>
          <a:blip r:embed="rId2" cstate="print"/>
          <a:srcRect t="27029" b="27029"/>
          <a:stretch>
            <a:fillRect/>
          </a:stretch>
        </p:blipFill>
        <p:spPr/>
      </p:pic>
      <p:sp>
        <p:nvSpPr>
          <p:cNvPr id="3" name="Text Placeholder 2"/>
          <p:cNvSpPr>
            <a:spLocks noGrp="1"/>
          </p:cNvSpPr>
          <p:nvPr>
            <p:ph type="body" sz="half" idx="2"/>
          </p:nvPr>
        </p:nvSpPr>
        <p:spPr>
          <a:xfrm>
            <a:off x="1220274" y="1842484"/>
            <a:ext cx="2662706" cy="3286528"/>
          </a:xfrm>
        </p:spPr>
        <p:txBody>
          <a:bodyPr>
            <a:noAutofit/>
          </a:bodyPr>
          <a:lstStyle/>
          <a:p>
            <a:pPr algn="just">
              <a:buFont typeface="Arial" pitchFamily="34" charset="0"/>
              <a:buChar char="•"/>
            </a:pPr>
            <a:r>
              <a:rPr lang="en-US" sz="1800" dirty="0"/>
              <a:t> Provided description for measuring the patient’s body temperature through palpation of extremities. </a:t>
            </a:r>
          </a:p>
          <a:p>
            <a:pPr algn="just">
              <a:buFont typeface="Arial" pitchFamily="34" charset="0"/>
              <a:buChar char="•"/>
            </a:pPr>
            <a:endParaRPr lang="en-US" sz="1800" dirty="0"/>
          </a:p>
          <a:p>
            <a:pPr algn="just">
              <a:buFont typeface="Arial" pitchFamily="34" charset="0"/>
              <a:buChar char="•"/>
            </a:pPr>
            <a:r>
              <a:rPr lang="en-US" sz="1800" dirty="0"/>
              <a:t> Nurses were instructed to manipulate the environment to maintain both ventilation and patient warm by good fire, opening windows and properly positioning the patient in the room.</a:t>
            </a:r>
            <a:endParaRPr lang="en-US" sz="1800" dirty="0"/>
          </a:p>
        </p:txBody>
      </p:sp>
    </p:spTree>
    <p:extLst>
      <p:ext uri="{BB962C8B-B14F-4D97-AF65-F5344CB8AC3E}">
        <p14:creationId xmlns:p14="http://schemas.microsoft.com/office/powerpoint/2010/main" val="1691729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The paradigm of nursing includes four links: </a:t>
            </a:r>
          </a:p>
          <a:p>
            <a:r>
              <a:rPr lang="en-US" dirty="0" smtClean="0"/>
              <a:t>The person,</a:t>
            </a:r>
          </a:p>
          <a:p>
            <a:r>
              <a:rPr lang="en-US" dirty="0" smtClean="0"/>
              <a:t>Health  </a:t>
            </a:r>
          </a:p>
          <a:p>
            <a:r>
              <a:rPr lang="en-US" dirty="0" smtClean="0"/>
              <a:t>Environment situation   </a:t>
            </a:r>
          </a:p>
          <a:p>
            <a:r>
              <a:rPr lang="en-US" dirty="0" smtClean="0"/>
              <a:t>Nursing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LIGHT</a:t>
            </a:r>
            <a:endParaRPr lang="en-US" sz="2700" dirty="0"/>
          </a:p>
        </p:txBody>
      </p:sp>
      <p:pic>
        <p:nvPicPr>
          <p:cNvPr id="5" name="Picture Placeholder 4" descr="sunlight-diet.jpg"/>
          <p:cNvPicPr>
            <a:picLocks noGrp="1" noChangeAspect="1"/>
          </p:cNvPicPr>
          <p:nvPr>
            <p:ph type="pic" idx="1"/>
          </p:nvPr>
        </p:nvPicPr>
        <p:blipFill>
          <a:blip r:embed="rId2" cstate="print"/>
          <a:srcRect t="9503" b="9503"/>
          <a:stretch>
            <a:fillRect/>
          </a:stretch>
        </p:blipFill>
        <p:spPr>
          <a:effectLst>
            <a:softEdge rad="635000"/>
          </a:effectLst>
        </p:spPr>
      </p:pic>
      <p:sp>
        <p:nvSpPr>
          <p:cNvPr id="3" name="Text Placeholder 2"/>
          <p:cNvSpPr>
            <a:spLocks noGrp="1"/>
          </p:cNvSpPr>
          <p:nvPr>
            <p:ph type="body" sz="half" idx="2"/>
          </p:nvPr>
        </p:nvSpPr>
        <p:spPr/>
        <p:txBody>
          <a:bodyPr>
            <a:normAutofit fontScale="92500" lnSpcReduction="20000"/>
          </a:bodyPr>
          <a:lstStyle/>
          <a:p>
            <a:pPr algn="ctr">
              <a:buFont typeface="Arial" pitchFamily="34" charset="0"/>
              <a:buChar char="•"/>
            </a:pPr>
            <a:r>
              <a:rPr lang="en-US" sz="1800" dirty="0"/>
              <a:t>“Light has quite as real and tangible effects upon the human body…who has not observed the purifying effect of light, and especially of direct sunlight, upon the air of the room?” </a:t>
            </a:r>
            <a:endParaRPr lang="en-US" sz="1800" dirty="0"/>
          </a:p>
        </p:txBody>
      </p:sp>
    </p:spTree>
    <p:extLst>
      <p:ext uri="{BB962C8B-B14F-4D97-AF65-F5344CB8AC3E}">
        <p14:creationId xmlns:p14="http://schemas.microsoft.com/office/powerpoint/2010/main" val="2793212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NOISE</a:t>
            </a:r>
            <a:endParaRPr lang="en-US" sz="2700" dirty="0"/>
          </a:p>
        </p:txBody>
      </p:sp>
      <p:pic>
        <p:nvPicPr>
          <p:cNvPr id="5" name="Picture Placeholder 4" descr="BabySleep.jpg"/>
          <p:cNvPicPr>
            <a:picLocks noGrp="1" noChangeAspect="1"/>
          </p:cNvPicPr>
          <p:nvPr>
            <p:ph type="pic" idx="1"/>
          </p:nvPr>
        </p:nvPicPr>
        <p:blipFill>
          <a:blip r:embed="rId2" cstate="print"/>
          <a:srcRect t="9688" b="9688"/>
          <a:stretch>
            <a:fillRect/>
          </a:stretch>
        </p:blipFill>
        <p:spPr>
          <a:effectLst>
            <a:softEdge rad="635000"/>
          </a:effectLst>
        </p:spPr>
      </p:pic>
      <p:sp>
        <p:nvSpPr>
          <p:cNvPr id="3" name="Text Placeholder 2"/>
          <p:cNvSpPr>
            <a:spLocks noGrp="1"/>
          </p:cNvSpPr>
          <p:nvPr>
            <p:ph type="body" sz="half" idx="2"/>
          </p:nvPr>
        </p:nvSpPr>
        <p:spPr/>
        <p:txBody>
          <a:bodyPr>
            <a:normAutofit fontScale="85000" lnSpcReduction="20000"/>
          </a:bodyPr>
          <a:lstStyle/>
          <a:p>
            <a:endParaRPr lang="en-US" sz="1800" dirty="0"/>
          </a:p>
          <a:p>
            <a:pPr>
              <a:buFont typeface="Arial" pitchFamily="34" charset="0"/>
              <a:buChar char="•"/>
            </a:pPr>
            <a:r>
              <a:rPr lang="en-US" sz="1800" dirty="0"/>
              <a:t>Noises created by physical activities in the environment (room) was to be avoided by the nurse.  </a:t>
            </a:r>
            <a:endParaRPr lang="en-US" sz="1800" dirty="0"/>
          </a:p>
        </p:txBody>
      </p:sp>
    </p:spTree>
    <p:extLst>
      <p:ext uri="{BB962C8B-B14F-4D97-AF65-F5344CB8AC3E}">
        <p14:creationId xmlns:p14="http://schemas.microsoft.com/office/powerpoint/2010/main" val="3874475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3342" y="1755551"/>
            <a:ext cx="2744391" cy="1200150"/>
          </a:xfrm>
        </p:spPr>
        <p:txBody>
          <a:bodyPr>
            <a:normAutofit/>
          </a:bodyPr>
          <a:lstStyle/>
          <a:p>
            <a:r>
              <a:rPr lang="en-US" sz="2700" dirty="0"/>
              <a:t>CLEANLINESS</a:t>
            </a:r>
            <a:endParaRPr lang="en-US" sz="2700" dirty="0"/>
          </a:p>
        </p:txBody>
      </p:sp>
      <p:pic>
        <p:nvPicPr>
          <p:cNvPr id="5" name="Picture Placeholder 4" descr="bathing-an-elderly-patient-who-is-bed-bound.jpg"/>
          <p:cNvPicPr>
            <a:picLocks noGrp="1" noChangeAspect="1"/>
          </p:cNvPicPr>
          <p:nvPr>
            <p:ph type="pic" idx="1"/>
          </p:nvPr>
        </p:nvPicPr>
        <p:blipFill>
          <a:blip r:embed="rId2" cstate="print"/>
          <a:srcRect t="14167" b="14167"/>
          <a:stretch>
            <a:fillRect/>
          </a:stretch>
        </p:blipFill>
        <p:spPr>
          <a:effectLst>
            <a:softEdge rad="635000"/>
          </a:effectLst>
        </p:spPr>
      </p:pic>
      <p:sp>
        <p:nvSpPr>
          <p:cNvPr id="3" name="Text Placeholder 2"/>
          <p:cNvSpPr>
            <a:spLocks noGrp="1"/>
          </p:cNvSpPr>
          <p:nvPr>
            <p:ph type="body" sz="half" idx="2"/>
          </p:nvPr>
        </p:nvSpPr>
        <p:spPr>
          <a:xfrm>
            <a:off x="1152660" y="2344759"/>
            <a:ext cx="3647940" cy="2793911"/>
          </a:xfrm>
        </p:spPr>
        <p:txBody>
          <a:bodyPr>
            <a:noAutofit/>
          </a:bodyPr>
          <a:lstStyle/>
          <a:p>
            <a:endParaRPr lang="en-US" sz="1800" dirty="0"/>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r>
              <a:rPr lang="en-US" sz="1800" dirty="0"/>
              <a:t>Bathing of patients on a frequent, even daily, basis.</a:t>
            </a:r>
          </a:p>
          <a:p>
            <a:pPr>
              <a:buFont typeface="Arial" pitchFamily="34" charset="0"/>
              <a:buChar char="•"/>
            </a:pPr>
            <a:endParaRPr lang="en-US" sz="1800" dirty="0"/>
          </a:p>
          <a:p>
            <a:pPr>
              <a:buFont typeface="Arial" pitchFamily="34" charset="0"/>
              <a:buChar char="•"/>
            </a:pPr>
            <a:r>
              <a:rPr lang="en-US" sz="1800" dirty="0"/>
              <a:t>Nurses should wash their hands regularly.</a:t>
            </a:r>
            <a:endParaRPr lang="en-US" sz="1800" dirty="0"/>
          </a:p>
        </p:txBody>
      </p:sp>
    </p:spTree>
    <p:extLst>
      <p:ext uri="{BB962C8B-B14F-4D97-AF65-F5344CB8AC3E}">
        <p14:creationId xmlns:p14="http://schemas.microsoft.com/office/powerpoint/2010/main" val="22855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2660" y="1374417"/>
            <a:ext cx="3338847" cy="1200150"/>
          </a:xfrm>
        </p:spPr>
        <p:txBody>
          <a:bodyPr>
            <a:normAutofit/>
          </a:bodyPr>
          <a:lstStyle/>
          <a:p>
            <a:r>
              <a:rPr lang="en-US" sz="2700" dirty="0"/>
              <a:t>BED AND BEDDINGS</a:t>
            </a:r>
            <a:endParaRPr lang="en-US" sz="2700" dirty="0"/>
          </a:p>
        </p:txBody>
      </p:sp>
      <p:pic>
        <p:nvPicPr>
          <p:cNvPr id="5" name="Picture Placeholder 4" descr="Bed.jpg"/>
          <p:cNvPicPr>
            <a:picLocks noGrp="1" noChangeAspect="1"/>
          </p:cNvPicPr>
          <p:nvPr>
            <p:ph type="pic" idx="1"/>
          </p:nvPr>
        </p:nvPicPr>
        <p:blipFill>
          <a:blip r:embed="rId2" cstate="print"/>
          <a:srcRect t="18560" b="18560"/>
          <a:stretch>
            <a:fillRect/>
          </a:stretch>
        </p:blipFill>
        <p:spPr>
          <a:xfrm>
            <a:off x="38105" y="263930"/>
            <a:ext cx="9143989" cy="4915076"/>
          </a:xfrm>
          <a:effectLst>
            <a:softEdge rad="635000"/>
          </a:effectLst>
        </p:spPr>
      </p:pic>
      <p:sp>
        <p:nvSpPr>
          <p:cNvPr id="3" name="Text Placeholder 2"/>
          <p:cNvSpPr>
            <a:spLocks noGrp="1"/>
          </p:cNvSpPr>
          <p:nvPr>
            <p:ph type="body" sz="half" idx="2"/>
          </p:nvPr>
        </p:nvSpPr>
        <p:spPr>
          <a:xfrm>
            <a:off x="762000" y="4191000"/>
            <a:ext cx="6934199" cy="2258987"/>
          </a:xfrm>
          <a:solidFill>
            <a:schemeClr val="accent1"/>
          </a:solidFill>
        </p:spPr>
        <p:txBody>
          <a:bodyPr>
            <a:normAutofit/>
          </a:bodyPr>
          <a:lstStyle/>
          <a:p>
            <a:pPr>
              <a:buFont typeface="Arial" pitchFamily="34" charset="0"/>
              <a:buChar char="•"/>
            </a:pPr>
            <a:r>
              <a:rPr lang="en-US" sz="1950" dirty="0"/>
              <a:t> Noted that a dirty environment (floors, carpets, walls and bed linens) was a source of infection through the organic matter it contained.</a:t>
            </a:r>
          </a:p>
          <a:p>
            <a:pPr>
              <a:buFont typeface="Arial" pitchFamily="34" charset="0"/>
              <a:buChar char="•"/>
            </a:pPr>
            <a:endParaRPr lang="en-US" sz="1950" dirty="0"/>
          </a:p>
          <a:p>
            <a:pPr>
              <a:buFont typeface="Arial" pitchFamily="34" charset="0"/>
              <a:buChar char="•"/>
            </a:pPr>
            <a:r>
              <a:rPr lang="en-US" sz="1950" dirty="0"/>
              <a:t>The appropriate handling and disposal of bodily excretions and sewage was required to prevent contamination of the environment. </a:t>
            </a:r>
          </a:p>
          <a:p>
            <a:pPr>
              <a:buFont typeface="Arial" pitchFamily="34" charset="0"/>
              <a:buChar char="•"/>
            </a:pPr>
            <a:endParaRPr lang="en-US" sz="1800" dirty="0"/>
          </a:p>
        </p:txBody>
      </p:sp>
    </p:spTree>
    <p:extLst>
      <p:ext uri="{BB962C8B-B14F-4D97-AF65-F5344CB8AC3E}">
        <p14:creationId xmlns:p14="http://schemas.microsoft.com/office/powerpoint/2010/main" val="3082616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HEALTH OF HOUSES</a:t>
            </a:r>
            <a:endParaRPr lang="en-US" sz="2700" dirty="0"/>
          </a:p>
        </p:txBody>
      </p:sp>
      <p:pic>
        <p:nvPicPr>
          <p:cNvPr id="5" name="Picture Placeholder 4" descr="article-2001422-0C6E391700000578-293_964x665.jpg"/>
          <p:cNvPicPr>
            <a:picLocks noGrp="1" noChangeAspect="1"/>
          </p:cNvPicPr>
          <p:nvPr>
            <p:ph type="pic" idx="1"/>
          </p:nvPr>
        </p:nvPicPr>
        <p:blipFill>
          <a:blip r:embed="rId2" cstate="print"/>
          <a:srcRect t="10594" b="10594"/>
          <a:stretch>
            <a:fillRect/>
          </a:stretch>
        </p:blipFill>
        <p:spPr>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half" idx="2"/>
          </p:nvPr>
        </p:nvSpPr>
        <p:spPr>
          <a:xfrm>
            <a:off x="1133342" y="3419274"/>
            <a:ext cx="2744391" cy="2395538"/>
          </a:xfrm>
        </p:spPr>
        <p:txBody>
          <a:bodyPr>
            <a:normAutofit/>
          </a:bodyPr>
          <a:lstStyle/>
          <a:p>
            <a:pPr algn="ctr">
              <a:buFont typeface="Arial" pitchFamily="34" charset="0"/>
              <a:buChar char="•"/>
            </a:pPr>
            <a:r>
              <a:rPr lang="en-US" sz="1800" dirty="0"/>
              <a:t>“Badly constructed </a:t>
            </a:r>
            <a:r>
              <a:rPr lang="en-US" sz="1800" b="1" dirty="0"/>
              <a:t>houses do</a:t>
            </a:r>
            <a:r>
              <a:rPr lang="en-US" sz="1800" dirty="0"/>
              <a:t> for the </a:t>
            </a:r>
            <a:r>
              <a:rPr lang="en-US" sz="1800" b="1" dirty="0"/>
              <a:t>healthy</a:t>
            </a:r>
            <a:r>
              <a:rPr lang="en-US" sz="1800" dirty="0"/>
              <a:t> what badly constructed </a:t>
            </a:r>
            <a:r>
              <a:rPr lang="en-US" sz="1800" b="1" dirty="0"/>
              <a:t>hospitals do</a:t>
            </a:r>
            <a:r>
              <a:rPr lang="en-US" sz="1800" dirty="0"/>
              <a:t> for the </a:t>
            </a:r>
            <a:r>
              <a:rPr lang="en-US" sz="1800" b="1" dirty="0"/>
              <a:t>sick</a:t>
            </a:r>
            <a:r>
              <a:rPr lang="en-US" sz="1800" dirty="0"/>
              <a:t>.”</a:t>
            </a:r>
            <a:endParaRPr lang="en-US" sz="1800" dirty="0"/>
          </a:p>
        </p:txBody>
      </p:sp>
    </p:spTree>
    <p:extLst>
      <p:ext uri="{BB962C8B-B14F-4D97-AF65-F5344CB8AC3E}">
        <p14:creationId xmlns:p14="http://schemas.microsoft.com/office/powerpoint/2010/main" val="3249650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3341" y="1606237"/>
            <a:ext cx="2744391" cy="1200150"/>
          </a:xfrm>
        </p:spPr>
        <p:txBody>
          <a:bodyPr>
            <a:normAutofit/>
          </a:bodyPr>
          <a:lstStyle/>
          <a:p>
            <a:r>
              <a:rPr lang="en-US" sz="2700" dirty="0"/>
              <a:t>VARIETY</a:t>
            </a:r>
            <a:endParaRPr lang="en-US" sz="2700" dirty="0"/>
          </a:p>
        </p:txBody>
      </p:sp>
      <p:pic>
        <p:nvPicPr>
          <p:cNvPr id="5" name="Picture Placeholder 4" descr="colorful-flowers-abstract-art-3D-_-13490779-500-361.jpg"/>
          <p:cNvPicPr>
            <a:picLocks noGrp="1" noChangeAspect="1"/>
          </p:cNvPicPr>
          <p:nvPr>
            <p:ph type="pic" idx="1"/>
          </p:nvPr>
        </p:nvPicPr>
        <p:blipFill>
          <a:blip r:embed="rId2" cstate="print"/>
          <a:srcRect t="12777" b="12777"/>
          <a:stretch>
            <a:fillRect/>
          </a:stretch>
        </p:blipFill>
        <p:spPr>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half" idx="2"/>
          </p:nvPr>
        </p:nvSpPr>
        <p:spPr>
          <a:xfrm>
            <a:off x="1114023" y="2907338"/>
            <a:ext cx="2744391" cy="2395538"/>
          </a:xfrm>
        </p:spPr>
        <p:txBody>
          <a:bodyPr>
            <a:noAutofit/>
          </a:bodyPr>
          <a:lstStyle/>
          <a:p>
            <a:pPr algn="ctr"/>
            <a:r>
              <a:rPr lang="en-US" sz="1800" dirty="0"/>
              <a:t>“To any but an old nurse, or an old patient, the degree would be quite inconceivable to which the nerves of the sick suffer from seeing the same walls, the same ceiling, the same surroundings during a long confinement to one or two rooms”</a:t>
            </a:r>
            <a:endParaRPr lang="en-US" sz="1800" dirty="0"/>
          </a:p>
        </p:txBody>
      </p:sp>
    </p:spTree>
    <p:extLst>
      <p:ext uri="{BB962C8B-B14F-4D97-AF65-F5344CB8AC3E}">
        <p14:creationId xmlns:p14="http://schemas.microsoft.com/office/powerpoint/2010/main" val="3998371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FOOD </a:t>
            </a:r>
            <a:endParaRPr lang="en-US" sz="2700" dirty="0"/>
          </a:p>
        </p:txBody>
      </p:sp>
      <p:pic>
        <p:nvPicPr>
          <p:cNvPr id="5" name="Picture Placeholder 4" descr="perfect-meal.jpg"/>
          <p:cNvPicPr>
            <a:picLocks noGrp="1" noChangeAspect="1"/>
          </p:cNvPicPr>
          <p:nvPr>
            <p:ph type="pic" idx="1"/>
          </p:nvPr>
        </p:nvPicPr>
        <p:blipFill>
          <a:blip r:embed="rId2" cstate="print"/>
          <a:srcRect t="12609" b="12609"/>
          <a:stretch>
            <a:fillRect/>
          </a:stretch>
        </p:blipFill>
        <p:spPr>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half" idx="2"/>
          </p:nvPr>
        </p:nvSpPr>
        <p:spPr/>
        <p:txBody>
          <a:bodyPr>
            <a:normAutofit/>
          </a:bodyPr>
          <a:lstStyle/>
          <a:p>
            <a:pPr>
              <a:buFont typeface="Arial" pitchFamily="34" charset="0"/>
              <a:buChar char="•"/>
            </a:pPr>
            <a:r>
              <a:rPr lang="en-US" sz="1800" dirty="0"/>
              <a:t> Instructed nurses to assess dietary intake , meal schedules and its effect on the patient. </a:t>
            </a:r>
            <a:endParaRPr lang="en-US" sz="1800" dirty="0"/>
          </a:p>
        </p:txBody>
      </p:sp>
    </p:spTree>
    <p:extLst>
      <p:ext uri="{BB962C8B-B14F-4D97-AF65-F5344CB8AC3E}">
        <p14:creationId xmlns:p14="http://schemas.microsoft.com/office/powerpoint/2010/main" val="3520223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Chattering of Hope and Advices</a:t>
            </a:r>
            <a:endParaRPr lang="en-US" sz="2700" dirty="0"/>
          </a:p>
        </p:txBody>
      </p:sp>
      <p:pic>
        <p:nvPicPr>
          <p:cNvPr id="5" name="Picture Placeholder 4" descr="images (40).jpg"/>
          <p:cNvPicPr>
            <a:picLocks noGrp="1" noChangeAspect="1"/>
          </p:cNvPicPr>
          <p:nvPr>
            <p:ph type="pic" idx="1"/>
          </p:nvPr>
        </p:nvPicPr>
        <p:blipFill>
          <a:blip r:embed="rId2" cstate="print"/>
          <a:srcRect t="8574" b="8574"/>
          <a:stretch>
            <a:fillRect/>
          </a:stretch>
        </p:blipFill>
        <p:spPr>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half" idx="2"/>
          </p:nvPr>
        </p:nvSpPr>
        <p:spPr/>
        <p:txBody>
          <a:bodyPr>
            <a:normAutofit fontScale="85000" lnSpcReduction="20000"/>
          </a:bodyPr>
          <a:lstStyle/>
          <a:p>
            <a:pPr>
              <a:buFont typeface="Arial" pitchFamily="34" charset="0"/>
              <a:buChar char="•"/>
            </a:pPr>
            <a:endParaRPr lang="en-US" sz="1800" dirty="0"/>
          </a:p>
          <a:p>
            <a:pPr>
              <a:buFont typeface="Arial" pitchFamily="34" charset="0"/>
              <a:buChar char="•"/>
            </a:pPr>
            <a:r>
              <a:rPr lang="en-US" sz="1800" dirty="0"/>
              <a:t>Protects patient from receiving upsetting new, seeing visitors who can affect the patient’s recovery negatively and from suddenly receiving disruptions from sleep.</a:t>
            </a:r>
            <a:endParaRPr lang="en-US" sz="1800" dirty="0"/>
          </a:p>
        </p:txBody>
      </p:sp>
    </p:spTree>
    <p:extLst>
      <p:ext uri="{BB962C8B-B14F-4D97-AF65-F5344CB8AC3E}">
        <p14:creationId xmlns:p14="http://schemas.microsoft.com/office/powerpoint/2010/main" val="4017086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1" y="1541546"/>
            <a:ext cx="2744391" cy="1200150"/>
          </a:xfrm>
        </p:spPr>
        <p:txBody>
          <a:bodyPr>
            <a:normAutofit/>
          </a:bodyPr>
          <a:lstStyle/>
          <a:p>
            <a:r>
              <a:rPr lang="en-US" sz="2700" dirty="0"/>
              <a:t>VIRGINIA HENDERSON</a:t>
            </a:r>
            <a:endParaRPr lang="en-US" sz="2700" dirty="0"/>
          </a:p>
        </p:txBody>
      </p:sp>
      <p:pic>
        <p:nvPicPr>
          <p:cNvPr id="9" name="Content Placeholder 8" descr="14132721_114644869891.gif"/>
          <p:cNvPicPr>
            <a:picLocks noGrp="1" noChangeAspect="1"/>
          </p:cNvPicPr>
          <p:nvPr>
            <p:ph idx="1"/>
          </p:nvPr>
        </p:nvPicPr>
        <p:blipFill>
          <a:blip r:embed="rId2" cstate="print"/>
          <a:stretch>
            <a:fillRect/>
          </a:stretch>
        </p:blipFill>
        <p:spPr>
          <a:xfrm>
            <a:off x="4931569" y="1693863"/>
            <a:ext cx="2066925" cy="3333750"/>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a:xfrm>
            <a:off x="1512972" y="2802104"/>
            <a:ext cx="3025941" cy="2711367"/>
          </a:xfrm>
        </p:spPr>
        <p:txBody>
          <a:bodyPr>
            <a:noAutofit/>
          </a:bodyPr>
          <a:lstStyle/>
          <a:p>
            <a:pPr algn="ctr"/>
            <a:r>
              <a:rPr lang="en-US" sz="1800" b="1" dirty="0"/>
              <a:t>THE PRINCIPLES AND PRACTICE OF NURSING</a:t>
            </a:r>
          </a:p>
          <a:p>
            <a:pPr algn="ctr"/>
            <a:r>
              <a:rPr lang="en-US" sz="1200" dirty="0"/>
              <a:t>“I believe that the function the nurse performs is primarily an independent one – that of acting for the patient when he lacks knowledge , physical strength, or the will to act for himself as he would ordinarily act in health, or in carrying out prescribed therapy. This function is seen as complex and creative, as offering unlimited opportunity for the application of the physical, biological, and social sciences and the development of skills based on them.” (Henderson, 1960) </a:t>
            </a:r>
          </a:p>
        </p:txBody>
      </p:sp>
    </p:spTree>
    <p:extLst>
      <p:ext uri="{BB962C8B-B14F-4D97-AF65-F5344CB8AC3E}">
        <p14:creationId xmlns:p14="http://schemas.microsoft.com/office/powerpoint/2010/main" val="1226222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x-life-insurance.jpg"/>
          <p:cNvPicPr>
            <a:picLocks noChangeAspect="1"/>
          </p:cNvPicPr>
          <p:nvPr/>
        </p:nvPicPr>
        <p:blipFill>
          <a:blip r:embed="rId2" cstate="print"/>
          <a:stretch>
            <a:fillRect/>
          </a:stretch>
        </p:blipFill>
        <p:spPr>
          <a:xfrm>
            <a:off x="4412270" y="3600451"/>
            <a:ext cx="2706677" cy="2029325"/>
          </a:xfrm>
          <a:prstGeom prst="rect">
            <a:avLst/>
          </a:prstGeom>
          <a:effectLst>
            <a:softEdge rad="635000"/>
          </a:effectLst>
        </p:spPr>
      </p:pic>
      <p:sp>
        <p:nvSpPr>
          <p:cNvPr id="4" name="Title 3"/>
          <p:cNvSpPr>
            <a:spLocks noGrp="1"/>
          </p:cNvSpPr>
          <p:nvPr>
            <p:ph type="title"/>
          </p:nvPr>
        </p:nvSpPr>
        <p:spPr>
          <a:xfrm>
            <a:off x="1046408" y="1617959"/>
            <a:ext cx="5354516" cy="2146697"/>
          </a:xfrm>
        </p:spPr>
        <p:txBody>
          <a:bodyPr>
            <a:normAutofit fontScale="90000"/>
          </a:bodyPr>
          <a:lstStyle/>
          <a:p>
            <a:r>
              <a:rPr lang="en-US" dirty="0" smtClean="0"/>
              <a:t>NURSING NEED THEORY</a:t>
            </a:r>
            <a:endParaRPr lang="en-US" dirty="0"/>
          </a:p>
        </p:txBody>
      </p:sp>
    </p:spTree>
    <p:extLst>
      <p:ext uri="{BB962C8B-B14F-4D97-AF65-F5344CB8AC3E}">
        <p14:creationId xmlns:p14="http://schemas.microsoft.com/office/powerpoint/2010/main" val="1887015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a:t>
            </a:r>
            <a:endParaRPr lang="en-US" dirty="0"/>
          </a:p>
        </p:txBody>
      </p:sp>
      <p:sp>
        <p:nvSpPr>
          <p:cNvPr id="3" name="Content Placeholder 2"/>
          <p:cNvSpPr>
            <a:spLocks noGrp="1"/>
          </p:cNvSpPr>
          <p:nvPr>
            <p:ph idx="1"/>
          </p:nvPr>
        </p:nvSpPr>
        <p:spPr/>
        <p:txBody>
          <a:bodyPr/>
          <a:lstStyle/>
          <a:p>
            <a:r>
              <a:rPr lang="en-US" b="1" dirty="0" smtClean="0"/>
              <a:t>Person is the recipient of nursing care, including individual </a:t>
            </a:r>
            <a:r>
              <a:rPr lang="en-US" dirty="0" smtClean="0"/>
              <a:t>patients, groups, families, and communities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967413" y="342899"/>
            <a:ext cx="4568992" cy="1711955"/>
          </a:xfrm>
        </p:spPr>
        <p:txBody>
          <a:bodyPr>
            <a:normAutofit/>
          </a:bodyPr>
          <a:lstStyle/>
          <a:p>
            <a:pPr algn="ctr"/>
            <a:r>
              <a:rPr lang="en-US" dirty="0" smtClean="0"/>
              <a:t>14 Activities for Client Assistance </a:t>
            </a:r>
            <a:endParaRPr lang="en-US" dirty="0"/>
          </a:p>
        </p:txBody>
      </p:sp>
      <p:sp>
        <p:nvSpPr>
          <p:cNvPr id="7" name="Content Placeholder 6"/>
          <p:cNvSpPr>
            <a:spLocks noGrp="1"/>
          </p:cNvSpPr>
          <p:nvPr>
            <p:ph idx="1"/>
          </p:nvPr>
        </p:nvSpPr>
        <p:spPr/>
        <p:txBody>
          <a:bodyPr/>
          <a:lstStyle/>
          <a:p>
            <a:endParaRPr lang="en-US"/>
          </a:p>
        </p:txBody>
      </p:sp>
      <p:sp>
        <p:nvSpPr>
          <p:cNvPr id="6" name="Content Placeholder 1"/>
          <p:cNvSpPr txBox="1">
            <a:spLocks/>
          </p:cNvSpPr>
          <p:nvPr/>
        </p:nvSpPr>
        <p:spPr>
          <a:xfrm>
            <a:off x="4828824" y="2487529"/>
            <a:ext cx="3030805" cy="3188368"/>
          </a:xfrm>
          <a:prstGeom prst="rect">
            <a:avLst/>
          </a:prstGeom>
        </p:spPr>
        <p:txBody>
          <a:bodyPr vert="horz" lIns="68580" tIns="34290" rIns="68580" bIns="34290" rtlCol="0">
            <a:normAutofit lnSpcReduction="10000"/>
          </a:bodyPr>
          <a:lstStyle/>
          <a:p>
            <a:pPr marL="171450" indent="-171450" defTabSz="685800">
              <a:lnSpc>
                <a:spcPct val="90000"/>
              </a:lnSpc>
              <a:spcBef>
                <a:spcPct val="30000"/>
              </a:spcBef>
              <a:buClr>
                <a:schemeClr val="accent2"/>
              </a:buClr>
              <a:buFont typeface="Wingdings 3" panose="05040102010807070707" pitchFamily="18" charset="2"/>
              <a:buChar char=""/>
              <a:defRPr/>
            </a:pPr>
            <a:r>
              <a:rPr lang="en-US" sz="2100" b="1" dirty="0">
                <a:solidFill>
                  <a:schemeClr val="tx2">
                    <a:lumMod val="75000"/>
                  </a:schemeClr>
                </a:solidFill>
              </a:rPr>
              <a:t>Physiological</a:t>
            </a:r>
          </a:p>
          <a:p>
            <a:pPr marL="171450" indent="-171450">
              <a:lnSpc>
                <a:spcPct val="90000"/>
              </a:lnSpc>
              <a:spcBef>
                <a:spcPct val="30000"/>
              </a:spcBef>
              <a:buClr>
                <a:schemeClr val="accent2"/>
              </a:buClr>
              <a:buFont typeface="Wingdings 3" panose="05040102010807070707" pitchFamily="18" charset="2"/>
              <a:buChar char=""/>
            </a:pPr>
            <a:r>
              <a:rPr lang="en-US" sz="2100" b="1" dirty="0"/>
              <a:t>Psychological Aspects of Communicating and Learning</a:t>
            </a:r>
          </a:p>
          <a:p>
            <a:pPr marL="171450" indent="-171450">
              <a:lnSpc>
                <a:spcPct val="90000"/>
              </a:lnSpc>
              <a:spcBef>
                <a:spcPct val="30000"/>
              </a:spcBef>
              <a:buClr>
                <a:schemeClr val="accent2"/>
              </a:buClr>
              <a:buFont typeface="Wingdings 3" panose="05040102010807070707" pitchFamily="18" charset="2"/>
              <a:buChar char=""/>
            </a:pPr>
            <a:r>
              <a:rPr lang="en-US" sz="2100" b="1" dirty="0"/>
              <a:t>Spiritual and Moral</a:t>
            </a:r>
          </a:p>
          <a:p>
            <a:pPr marL="171450" indent="-171450">
              <a:lnSpc>
                <a:spcPct val="90000"/>
              </a:lnSpc>
              <a:spcBef>
                <a:spcPct val="30000"/>
              </a:spcBef>
              <a:buClr>
                <a:schemeClr val="accent2"/>
              </a:buClr>
              <a:buFont typeface="Wingdings 3" panose="05040102010807070707" pitchFamily="18" charset="2"/>
              <a:buChar char=""/>
            </a:pPr>
            <a:r>
              <a:rPr lang="en-US" sz="2100" b="1" dirty="0"/>
              <a:t>Sociologically Oriented to Occupation and Recreation</a:t>
            </a:r>
            <a:endParaRPr lang="en-US" sz="2100" b="1" dirty="0">
              <a:solidFill>
                <a:schemeClr val="tx2">
                  <a:lumMod val="75000"/>
                </a:schemeClr>
              </a:solidFill>
            </a:endParaRPr>
          </a:p>
          <a:p>
            <a:pPr marL="600075" lvl="1" indent="-257175" defTabSz="685800">
              <a:lnSpc>
                <a:spcPct val="90000"/>
              </a:lnSpc>
              <a:spcBef>
                <a:spcPct val="30000"/>
              </a:spcBef>
              <a:buClr>
                <a:schemeClr val="accent2"/>
              </a:buClr>
              <a:defRPr/>
            </a:pPr>
            <a:r>
              <a:rPr lang="en-US" sz="1350" dirty="0">
                <a:solidFill>
                  <a:schemeClr val="tx2">
                    <a:lumMod val="75000"/>
                  </a:schemeClr>
                </a:solidFill>
              </a:rPr>
              <a:t/>
            </a:r>
            <a:br>
              <a:rPr lang="en-US" sz="1350" dirty="0">
                <a:solidFill>
                  <a:schemeClr val="tx2">
                    <a:lumMod val="75000"/>
                  </a:schemeClr>
                </a:solidFill>
              </a:rPr>
            </a:br>
            <a:r>
              <a:rPr lang="en-US" sz="1350" dirty="0">
                <a:solidFill>
                  <a:schemeClr val="tx2">
                    <a:lumMod val="75000"/>
                  </a:schemeClr>
                </a:solidFill>
              </a:rPr>
              <a:t/>
            </a:r>
            <a:br>
              <a:rPr lang="en-US" sz="1350" dirty="0">
                <a:solidFill>
                  <a:schemeClr val="tx2">
                    <a:lumMod val="75000"/>
                  </a:schemeClr>
                </a:solidFill>
              </a:rPr>
            </a:br>
            <a:r>
              <a:rPr lang="en-US" sz="1350" dirty="0">
                <a:solidFill>
                  <a:schemeClr val="tx2">
                    <a:lumMod val="75000"/>
                  </a:schemeClr>
                </a:solidFill>
              </a:rPr>
              <a:t/>
            </a:r>
            <a:br>
              <a:rPr lang="en-US" sz="1350" dirty="0">
                <a:solidFill>
                  <a:schemeClr val="tx2">
                    <a:lumMod val="75000"/>
                  </a:schemeClr>
                </a:solidFill>
              </a:rPr>
            </a:br>
            <a:endParaRPr lang="en-US" sz="1350" dirty="0">
              <a:solidFill>
                <a:schemeClr val="tx2">
                  <a:lumMod val="75000"/>
                </a:schemeClr>
              </a:solidFill>
            </a:endParaRPr>
          </a:p>
        </p:txBody>
      </p:sp>
    </p:spTree>
    <p:extLst>
      <p:ext uri="{BB962C8B-B14F-4D97-AF65-F5344CB8AC3E}">
        <p14:creationId xmlns:p14="http://schemas.microsoft.com/office/powerpoint/2010/main" val="2507331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descr="14copy.gif"/>
          <p:cNvPicPr>
            <a:picLocks noGrp="1" noChangeAspect="1"/>
          </p:cNvPicPr>
          <p:nvPr>
            <p:ph idx="1"/>
          </p:nvPr>
        </p:nvPicPr>
        <p:blipFill>
          <a:blip r:embed="rId2" cstate="print"/>
          <a:stretch>
            <a:fillRect/>
          </a:stretch>
        </p:blipFill>
        <p:spPr>
          <a:xfrm>
            <a:off x="0" y="857250"/>
            <a:ext cx="9144000" cy="4977581"/>
          </a:xfrm>
        </p:spPr>
      </p:pic>
    </p:spTree>
    <p:extLst>
      <p:ext uri="{BB962C8B-B14F-4D97-AF65-F5344CB8AC3E}">
        <p14:creationId xmlns:p14="http://schemas.microsoft.com/office/powerpoint/2010/main" val="391070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202-2-jpg.jpg"/>
          <p:cNvPicPr>
            <a:picLocks noChangeAspect="1"/>
          </p:cNvPicPr>
          <p:nvPr/>
        </p:nvPicPr>
        <p:blipFill>
          <a:blip r:embed="rId2" cstate="print"/>
          <a:stretch>
            <a:fillRect/>
          </a:stretch>
        </p:blipFill>
        <p:spPr>
          <a:xfrm>
            <a:off x="4308788" y="1876292"/>
            <a:ext cx="3252236" cy="2323026"/>
          </a:xfrm>
          <a:prstGeom prst="rect">
            <a:avLst/>
          </a:prstGeom>
          <a:effectLst>
            <a:softEdge rad="635000"/>
          </a:effectLst>
        </p:spPr>
      </p:pic>
      <p:sp>
        <p:nvSpPr>
          <p:cNvPr id="3" name="Title 2"/>
          <p:cNvSpPr>
            <a:spLocks noGrp="1"/>
          </p:cNvSpPr>
          <p:nvPr>
            <p:ph type="title"/>
          </p:nvPr>
        </p:nvSpPr>
        <p:spPr>
          <a:xfrm>
            <a:off x="766293" y="1869230"/>
            <a:ext cx="5972175" cy="740477"/>
          </a:xfrm>
        </p:spPr>
        <p:txBody>
          <a:bodyPr>
            <a:normAutofit fontScale="90000"/>
          </a:bodyPr>
          <a:lstStyle/>
          <a:p>
            <a:r>
              <a:rPr lang="en-US" dirty="0" smtClean="0"/>
              <a:t>THE NURSE-PATIENT RELATIONSHIP</a:t>
            </a:r>
            <a:endParaRPr lang="en-US" dirty="0"/>
          </a:p>
        </p:txBody>
      </p:sp>
      <p:sp>
        <p:nvSpPr>
          <p:cNvPr id="2" name="Content Placeholder 1"/>
          <p:cNvSpPr>
            <a:spLocks noGrp="1"/>
          </p:cNvSpPr>
          <p:nvPr>
            <p:ph idx="1"/>
          </p:nvPr>
        </p:nvSpPr>
        <p:spPr/>
        <p:txBody>
          <a:bodyPr/>
          <a:lstStyle/>
          <a:p>
            <a:r>
              <a:rPr lang="en-US" sz="1800" dirty="0"/>
              <a:t>Three Levels of Relationship:</a:t>
            </a:r>
          </a:p>
          <a:p>
            <a:pPr>
              <a:buNone/>
            </a:pPr>
            <a:endParaRPr lang="en-US" sz="1800" dirty="0"/>
          </a:p>
          <a:p>
            <a:pPr lvl="1"/>
            <a:r>
              <a:rPr lang="en-US" sz="1800" dirty="0"/>
              <a:t>Nurse as a substitute for the patient</a:t>
            </a:r>
          </a:p>
          <a:p>
            <a:pPr lvl="1"/>
            <a:r>
              <a:rPr lang="en-US" sz="1800" dirty="0"/>
              <a:t>Nurse as a helper to the patient</a:t>
            </a:r>
          </a:p>
          <a:p>
            <a:pPr lvl="1"/>
            <a:r>
              <a:rPr lang="en-US" sz="1800" dirty="0"/>
              <a:t>Nurse as a partner with the patient</a:t>
            </a:r>
          </a:p>
          <a:p>
            <a:pPr lvl="1"/>
            <a:endParaRPr lang="en-US" sz="1800" dirty="0"/>
          </a:p>
          <a:p>
            <a:r>
              <a:rPr lang="en-US" sz="1800" dirty="0"/>
              <a:t>“The nurse is a substitute for what the patient lacks to make him ‘complete’, ‘whole’, or ‘independent’, by the lack of physical strength, will or knowledge”</a:t>
            </a:r>
          </a:p>
          <a:p>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2964642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NURSE-PHYSICIAN RELATIONSHIP</a:t>
            </a:r>
            <a:endParaRPr lang="en-US" dirty="0"/>
          </a:p>
        </p:txBody>
      </p:sp>
      <p:sp>
        <p:nvSpPr>
          <p:cNvPr id="2" name="Content Placeholder 1"/>
          <p:cNvSpPr>
            <a:spLocks noGrp="1"/>
          </p:cNvSpPr>
          <p:nvPr>
            <p:ph idx="1"/>
          </p:nvPr>
        </p:nvSpPr>
        <p:spPr>
          <a:xfrm>
            <a:off x="1143000" y="2686050"/>
            <a:ext cx="6082048" cy="1107583"/>
          </a:xfrm>
        </p:spPr>
        <p:txBody>
          <a:bodyPr>
            <a:noAutofit/>
          </a:bodyPr>
          <a:lstStyle/>
          <a:p>
            <a:r>
              <a:rPr lang="en-US" sz="1800" dirty="0"/>
              <a:t>Unique distinction from the Physician’s function</a:t>
            </a:r>
          </a:p>
          <a:p>
            <a:r>
              <a:rPr lang="en-US" sz="1800" dirty="0"/>
              <a:t> – the </a:t>
            </a:r>
            <a:r>
              <a:rPr lang="en-US" sz="1800" b="1" i="1" dirty="0"/>
              <a:t>CARE PLAN</a:t>
            </a:r>
          </a:p>
          <a:p>
            <a:endParaRPr lang="en-US" sz="1800" b="1" i="1" dirty="0"/>
          </a:p>
          <a:p>
            <a:r>
              <a:rPr lang="en-US" sz="1800" dirty="0"/>
              <a:t>Nursing Care Plan – promotes the physician’s therapeutic plan. </a:t>
            </a:r>
            <a:endParaRPr lang="en-US" sz="1800" dirty="0"/>
          </a:p>
        </p:txBody>
      </p:sp>
      <p:pic>
        <p:nvPicPr>
          <p:cNvPr id="4" name="Picture 3" descr="Plush-Toy-Doctor-Bear-Nurse-Bear.jpg"/>
          <p:cNvPicPr>
            <a:picLocks noChangeAspect="1"/>
          </p:cNvPicPr>
          <p:nvPr/>
        </p:nvPicPr>
        <p:blipFill>
          <a:blip r:embed="rId2" cstate="print"/>
          <a:stretch>
            <a:fillRect/>
          </a:stretch>
        </p:blipFill>
        <p:spPr>
          <a:xfrm>
            <a:off x="4250028" y="4073134"/>
            <a:ext cx="2714544" cy="1596791"/>
          </a:xfrm>
          <a:prstGeom prst="rect">
            <a:avLst/>
          </a:prstGeom>
          <a:effectLst>
            <a:softEdge rad="317500"/>
          </a:effectLst>
        </p:spPr>
      </p:pic>
    </p:spTree>
    <p:extLst>
      <p:ext uri="{BB962C8B-B14F-4D97-AF65-F5344CB8AC3E}">
        <p14:creationId xmlns:p14="http://schemas.microsoft.com/office/powerpoint/2010/main" val="1954043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FAY ABDELLAH</a:t>
            </a:r>
            <a:endParaRPr lang="en-US" sz="2700" dirty="0"/>
          </a:p>
        </p:txBody>
      </p:sp>
      <p:pic>
        <p:nvPicPr>
          <p:cNvPr id="7" name="Content Placeholder 6" descr="Abdellah_Faye_edit.jpg"/>
          <p:cNvPicPr>
            <a:picLocks noGrp="1" noChangeAspect="1"/>
          </p:cNvPicPr>
          <p:nvPr>
            <p:ph idx="1"/>
          </p:nvPr>
        </p:nvPicPr>
        <p:blipFill>
          <a:blip r:embed="rId2" cstate="print"/>
          <a:stretch>
            <a:fillRect/>
          </a:stretch>
        </p:blipFill>
        <p:spPr>
          <a:xfrm>
            <a:off x="4601327" y="2220578"/>
            <a:ext cx="2226030" cy="2968040"/>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a:xfrm>
            <a:off x="1143001" y="3090862"/>
            <a:ext cx="3089108" cy="2449679"/>
          </a:xfrm>
        </p:spPr>
        <p:txBody>
          <a:bodyPr>
            <a:normAutofit/>
          </a:bodyPr>
          <a:lstStyle/>
          <a:p>
            <a:pPr algn="ctr"/>
            <a:r>
              <a:rPr lang="en-US" sz="1800" b="1" dirty="0"/>
              <a:t>PATIENT-CENTERED APPROACHES TO NURSING</a:t>
            </a:r>
          </a:p>
          <a:p>
            <a:pPr algn="ctr"/>
            <a:r>
              <a:rPr lang="en-US" sz="1500" dirty="0"/>
              <a:t>"Nursing is based on an art and science that moulds the attitudes, intellectual competencies, and technical skills of the individual nurse into the desire and ability to help people, sick or well, cope with their health needs."</a:t>
            </a:r>
            <a:endParaRPr lang="en-US" sz="1500" dirty="0"/>
          </a:p>
        </p:txBody>
      </p:sp>
    </p:spTree>
    <p:extLst>
      <p:ext uri="{BB962C8B-B14F-4D97-AF65-F5344CB8AC3E}">
        <p14:creationId xmlns:p14="http://schemas.microsoft.com/office/powerpoint/2010/main" val="2855076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700" dirty="0"/>
              <a:t>21 Nursing Problems</a:t>
            </a:r>
            <a:endParaRPr lang="en-US" sz="2700" dirty="0"/>
          </a:p>
        </p:txBody>
      </p:sp>
      <p:sp>
        <p:nvSpPr>
          <p:cNvPr id="2" name="Content Placeholder 1"/>
          <p:cNvSpPr>
            <a:spLocks noGrp="1"/>
          </p:cNvSpPr>
          <p:nvPr>
            <p:ph idx="1"/>
          </p:nvPr>
        </p:nvSpPr>
        <p:spPr/>
        <p:txBody>
          <a:bodyPr/>
          <a:lstStyle/>
          <a:p>
            <a:pPr>
              <a:buNone/>
            </a:pPr>
            <a:r>
              <a:rPr lang="en-US" dirty="0" smtClean="0"/>
              <a:t>	</a:t>
            </a:r>
            <a:r>
              <a:rPr lang="en-US" sz="1800" dirty="0"/>
              <a:t>1. To maintain good hygiene and physical comfort.</a:t>
            </a:r>
            <a:br>
              <a:rPr lang="en-US" sz="1800" dirty="0"/>
            </a:br>
            <a:r>
              <a:rPr lang="en-US" sz="1800" dirty="0"/>
              <a:t/>
            </a:r>
            <a:br>
              <a:rPr lang="en-US" sz="1800" dirty="0"/>
            </a:br>
            <a:r>
              <a:rPr lang="en-US" sz="1800" dirty="0"/>
              <a:t>2. To promote optimal activity: exercise, rest, and sleep.</a:t>
            </a:r>
            <a:br>
              <a:rPr lang="en-US" sz="1800" dirty="0"/>
            </a:br>
            <a:r>
              <a:rPr lang="en-US" sz="1800" dirty="0"/>
              <a:t/>
            </a:r>
            <a:br>
              <a:rPr lang="en-US" sz="1800" dirty="0"/>
            </a:br>
            <a:r>
              <a:rPr lang="en-US" sz="1800" dirty="0"/>
              <a:t>3. To promote safety through the prevention of accidents, injury, or other trauma and through the prevention of the spread of infection.</a:t>
            </a:r>
            <a:r>
              <a:rPr lang="en-US" dirty="0" smtClean="0"/>
              <a:t/>
            </a:r>
            <a:br>
              <a:rPr lang="en-US" dirty="0" smtClean="0"/>
            </a:br>
            <a:endParaRPr lang="en-US" dirty="0"/>
          </a:p>
        </p:txBody>
      </p:sp>
    </p:spTree>
    <p:extLst>
      <p:ext uri="{BB962C8B-B14F-4D97-AF65-F5344CB8AC3E}">
        <p14:creationId xmlns:p14="http://schemas.microsoft.com/office/powerpoint/2010/main" val="1800033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sz="1800" dirty="0"/>
              <a:t>4.  To maintain good body mechanics and prevent and correct deformities.</a:t>
            </a:r>
            <a:br>
              <a:rPr lang="en-US" sz="1800" dirty="0"/>
            </a:br>
            <a:r>
              <a:rPr lang="en-US" sz="1800" dirty="0"/>
              <a:t/>
            </a:r>
            <a:br>
              <a:rPr lang="en-US" sz="1800" dirty="0"/>
            </a:br>
            <a:r>
              <a:rPr lang="en-US" sz="1800" dirty="0"/>
              <a:t>5. To facilitate the maintenance of a supply of oxygen to all body cells.</a:t>
            </a:r>
            <a:br>
              <a:rPr lang="en-US" sz="1800" dirty="0"/>
            </a:br>
            <a:r>
              <a:rPr lang="en-US" sz="1800" dirty="0"/>
              <a:t/>
            </a:r>
            <a:br>
              <a:rPr lang="en-US" sz="1800" dirty="0"/>
            </a:br>
            <a:r>
              <a:rPr lang="en-US" sz="1800" dirty="0"/>
              <a:t>6. To facilitate the maintenance of nutrition of all body cells.</a:t>
            </a:r>
            <a:br>
              <a:rPr lang="en-US" sz="1800" dirty="0"/>
            </a:br>
            <a:r>
              <a:rPr lang="en-US" sz="1800" dirty="0"/>
              <a:t/>
            </a:r>
            <a:br>
              <a:rPr lang="en-US" sz="1800" dirty="0"/>
            </a:br>
            <a:r>
              <a:rPr lang="en-US" sz="1800" dirty="0"/>
              <a:t>7. To facilitate the maintenance of elimination.</a:t>
            </a:r>
            <a:endParaRPr lang="en-US" dirty="0"/>
          </a:p>
        </p:txBody>
      </p:sp>
    </p:spTree>
    <p:extLst>
      <p:ext uri="{BB962C8B-B14F-4D97-AF65-F5344CB8AC3E}">
        <p14:creationId xmlns:p14="http://schemas.microsoft.com/office/powerpoint/2010/main" val="181635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5930" y="2307055"/>
            <a:ext cx="5972175" cy="2803922"/>
          </a:xfrm>
        </p:spPr>
        <p:txBody>
          <a:bodyPr>
            <a:normAutofit fontScale="92500" lnSpcReduction="20000"/>
          </a:bodyPr>
          <a:lstStyle/>
          <a:p>
            <a:pPr>
              <a:buNone/>
            </a:pPr>
            <a:r>
              <a:rPr lang="en-US" sz="1950" dirty="0"/>
              <a:t>	8. To facilitate the maintenance of fluid and electrolyte balance.</a:t>
            </a:r>
            <a:br>
              <a:rPr lang="en-US" sz="1950" dirty="0"/>
            </a:br>
            <a:r>
              <a:rPr lang="en-US" sz="1950" dirty="0"/>
              <a:t/>
            </a:r>
            <a:br>
              <a:rPr lang="en-US" sz="1950" dirty="0"/>
            </a:br>
            <a:r>
              <a:rPr lang="en-US" sz="1950" dirty="0"/>
              <a:t>9. To recognize the physiological responses of the body to disease conditions – pathological, physiological, and compensatory.</a:t>
            </a:r>
            <a:br>
              <a:rPr lang="en-US" sz="1950" dirty="0"/>
            </a:br>
            <a:r>
              <a:rPr lang="en-US" sz="1950" dirty="0"/>
              <a:t/>
            </a:r>
            <a:br>
              <a:rPr lang="en-US" sz="1950" dirty="0"/>
            </a:br>
            <a:r>
              <a:rPr lang="en-US" sz="1950" dirty="0"/>
              <a:t>10. To facilitate the maintenance of regulatory mechanisms and functions.</a:t>
            </a:r>
          </a:p>
          <a:p>
            <a:pPr>
              <a:buNone/>
            </a:pPr>
            <a:endParaRPr lang="en-US" sz="1950" dirty="0"/>
          </a:p>
          <a:p>
            <a:pPr>
              <a:buNone/>
            </a:pPr>
            <a:r>
              <a:rPr lang="en-US" sz="1950" dirty="0"/>
              <a:t>	11. To facilitate the maintenance of sensory functions.</a:t>
            </a:r>
            <a:r>
              <a:rPr lang="en-US" dirty="0" smtClean="0"/>
              <a:t/>
            </a:r>
            <a:br>
              <a:rPr lang="en-US" dirty="0" smtClean="0"/>
            </a:br>
            <a:endParaRPr lang="en-US" dirty="0"/>
          </a:p>
        </p:txBody>
      </p:sp>
    </p:spTree>
    <p:extLst>
      <p:ext uri="{BB962C8B-B14F-4D97-AF65-F5344CB8AC3E}">
        <p14:creationId xmlns:p14="http://schemas.microsoft.com/office/powerpoint/2010/main" val="3478708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98032"/>
            <a:ext cx="5972175" cy="2803922"/>
          </a:xfrm>
        </p:spPr>
        <p:txBody>
          <a:bodyPr>
            <a:normAutofit lnSpcReduction="10000"/>
          </a:bodyPr>
          <a:lstStyle/>
          <a:p>
            <a:pPr>
              <a:buNone/>
            </a:pPr>
            <a:r>
              <a:rPr lang="en-US" sz="1800" dirty="0"/>
              <a:t>	12. To identify and accept positive and negative expressions, feelings, and reactions.</a:t>
            </a:r>
            <a:br>
              <a:rPr lang="en-US" sz="1800" dirty="0"/>
            </a:br>
            <a:r>
              <a:rPr lang="en-US" sz="1800" dirty="0"/>
              <a:t/>
            </a:r>
            <a:br>
              <a:rPr lang="en-US" sz="1800" dirty="0"/>
            </a:br>
            <a:r>
              <a:rPr lang="en-US" sz="1800" dirty="0"/>
              <a:t>13. To identify and accept the interrelatedness of emotions and organic illness.</a:t>
            </a:r>
            <a:br>
              <a:rPr lang="en-US" sz="1800" dirty="0"/>
            </a:br>
            <a:r>
              <a:rPr lang="en-US" sz="1800" dirty="0"/>
              <a:t/>
            </a:r>
            <a:br>
              <a:rPr lang="en-US" sz="1800" dirty="0"/>
            </a:br>
            <a:r>
              <a:rPr lang="en-US" sz="1800" dirty="0"/>
              <a:t>14. To facilitate the maintenance of effective verbal and nonverbal communication.</a:t>
            </a:r>
            <a:br>
              <a:rPr lang="en-US" sz="1800" dirty="0"/>
            </a:br>
            <a:r>
              <a:rPr lang="en-US" sz="1800" dirty="0"/>
              <a:t/>
            </a:r>
            <a:br>
              <a:rPr lang="en-US" sz="1800" dirty="0"/>
            </a:br>
            <a:r>
              <a:rPr lang="en-US" sz="1800" dirty="0"/>
              <a:t>15. To promote the development of productive interpersonal relationships.</a:t>
            </a:r>
            <a:endParaRPr lang="en-US" sz="1800" dirty="0"/>
          </a:p>
        </p:txBody>
      </p:sp>
    </p:spTree>
    <p:extLst>
      <p:ext uri="{BB962C8B-B14F-4D97-AF65-F5344CB8AC3E}">
        <p14:creationId xmlns:p14="http://schemas.microsoft.com/office/powerpoint/2010/main" val="1760160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sz="1800" dirty="0"/>
              <a:t>16. To facilitate progress toward achievement of personal spiritual goals.</a:t>
            </a:r>
            <a:br>
              <a:rPr lang="en-US" sz="1800" dirty="0"/>
            </a:br>
            <a:r>
              <a:rPr lang="en-US" sz="1800" dirty="0"/>
              <a:t/>
            </a:r>
            <a:br>
              <a:rPr lang="en-US" sz="1800" dirty="0"/>
            </a:br>
            <a:r>
              <a:rPr lang="en-US" sz="1800" dirty="0"/>
              <a:t>17. To create and/or maintain a therapeutic environment.</a:t>
            </a:r>
            <a:br>
              <a:rPr lang="en-US" sz="1800" dirty="0"/>
            </a:br>
            <a:r>
              <a:rPr lang="en-US" sz="1800" dirty="0"/>
              <a:t/>
            </a:r>
            <a:br>
              <a:rPr lang="en-US" sz="1800" dirty="0"/>
            </a:br>
            <a:r>
              <a:rPr lang="en-US" sz="1800" dirty="0"/>
              <a:t>18. To facilitate awareness of self as an individual with varying physical, emotional, and developmental needs.</a:t>
            </a:r>
            <a:r>
              <a:rPr lang="en-US" dirty="0" smtClean="0"/>
              <a:t/>
            </a:r>
            <a:br>
              <a:rPr lang="en-US" dirty="0" smtClean="0"/>
            </a:br>
            <a:endParaRPr lang="en-US" dirty="0"/>
          </a:p>
        </p:txBody>
      </p:sp>
    </p:spTree>
    <p:extLst>
      <p:ext uri="{BB962C8B-B14F-4D97-AF65-F5344CB8AC3E}">
        <p14:creationId xmlns:p14="http://schemas.microsoft.com/office/powerpoint/2010/main" val="2187484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p:txBody>
          <a:bodyPr/>
          <a:lstStyle/>
          <a:p>
            <a:r>
              <a:rPr lang="en-US" b="1" dirty="0" smtClean="0"/>
              <a:t>Health has different meanings for each patient, the clinical </a:t>
            </a:r>
            <a:r>
              <a:rPr lang="en-US" dirty="0" smtClean="0"/>
              <a:t>setting, and the health care profession. It is dynamic and continuously changing.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sz="1800" dirty="0"/>
              <a:t>19. To accept the optimum possible goals in the light of limitations, physical and emotional.</a:t>
            </a:r>
            <a:br>
              <a:rPr lang="en-US" sz="1800" dirty="0"/>
            </a:br>
            <a:r>
              <a:rPr lang="en-US" sz="1800" dirty="0"/>
              <a:t/>
            </a:r>
            <a:br>
              <a:rPr lang="en-US" sz="1800" dirty="0"/>
            </a:br>
            <a:r>
              <a:rPr lang="en-US" sz="1800" dirty="0"/>
              <a:t>20. To use community resources as an aid in resolving problems arising from illness.</a:t>
            </a:r>
            <a:br>
              <a:rPr lang="en-US" sz="1800" dirty="0"/>
            </a:br>
            <a:r>
              <a:rPr lang="en-US" sz="1800" dirty="0"/>
              <a:t/>
            </a:r>
            <a:br>
              <a:rPr lang="en-US" sz="1800" dirty="0"/>
            </a:br>
            <a:r>
              <a:rPr lang="en-US" sz="1800" dirty="0"/>
              <a:t>21. To understand the role of social problems as influencing factors in the case of illness.</a:t>
            </a:r>
            <a:endParaRPr lang="en-US" dirty="0"/>
          </a:p>
        </p:txBody>
      </p:sp>
    </p:spTree>
    <p:extLst>
      <p:ext uri="{BB962C8B-B14F-4D97-AF65-F5344CB8AC3E}">
        <p14:creationId xmlns:p14="http://schemas.microsoft.com/office/powerpoint/2010/main" val="2272070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700" dirty="0"/>
              <a:t>DOROTHEA OREM</a:t>
            </a:r>
            <a:endParaRPr lang="en-US" sz="2700" dirty="0"/>
          </a:p>
        </p:txBody>
      </p:sp>
      <p:pic>
        <p:nvPicPr>
          <p:cNvPr id="7" name="Content Placeholder 6" descr="images (21).jpg"/>
          <p:cNvPicPr>
            <a:picLocks noGrp="1" noChangeAspect="1"/>
          </p:cNvPicPr>
          <p:nvPr>
            <p:ph idx="1"/>
          </p:nvPr>
        </p:nvPicPr>
        <p:blipFill>
          <a:blip r:embed="rId2" cstate="print"/>
          <a:stretch>
            <a:fillRect/>
          </a:stretch>
        </p:blipFill>
        <p:spPr>
          <a:xfrm>
            <a:off x="4334564" y="2027885"/>
            <a:ext cx="2509427" cy="3133663"/>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p:txBody>
          <a:bodyPr>
            <a:normAutofit/>
          </a:bodyPr>
          <a:lstStyle/>
          <a:p>
            <a:pPr algn="ctr"/>
            <a:r>
              <a:rPr lang="en-US" sz="1800" b="1" dirty="0"/>
              <a:t>OREM’S MODEL OF NURSING </a:t>
            </a:r>
          </a:p>
          <a:p>
            <a:pPr algn="ctr"/>
            <a:endParaRPr lang="en-US" sz="1800" dirty="0"/>
          </a:p>
        </p:txBody>
      </p:sp>
    </p:spTree>
    <p:extLst>
      <p:ext uri="{BB962C8B-B14F-4D97-AF65-F5344CB8AC3E}">
        <p14:creationId xmlns:p14="http://schemas.microsoft.com/office/powerpoint/2010/main" val="2160302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THEORY OF SELF-CARE </a:t>
            </a:r>
            <a:endParaRPr lang="en-US" dirty="0"/>
          </a:p>
        </p:txBody>
      </p:sp>
      <p:sp>
        <p:nvSpPr>
          <p:cNvPr id="2" name="Content Placeholder 1"/>
          <p:cNvSpPr>
            <a:spLocks noGrp="1"/>
          </p:cNvSpPr>
          <p:nvPr>
            <p:ph idx="1"/>
          </p:nvPr>
        </p:nvSpPr>
        <p:spPr/>
        <p:txBody>
          <a:bodyPr>
            <a:normAutofit/>
          </a:bodyPr>
          <a:lstStyle/>
          <a:p>
            <a:endParaRPr lang="en-US" sz="1800" b="1" dirty="0"/>
          </a:p>
          <a:p>
            <a:r>
              <a:rPr lang="en-US" sz="1800" b="1" dirty="0"/>
              <a:t>Self-care</a:t>
            </a:r>
            <a:r>
              <a:rPr lang="en-US" sz="1800" dirty="0"/>
              <a:t> is the performance or practice of activities that individuals initiate and perform on their own behalf to maintain life, health and well-being.</a:t>
            </a:r>
          </a:p>
          <a:p>
            <a:pPr>
              <a:buNone/>
            </a:pPr>
            <a:endParaRPr lang="en-US" sz="1800" dirty="0"/>
          </a:p>
          <a:p>
            <a:r>
              <a:rPr lang="en-US" sz="1800" b="1" dirty="0"/>
              <a:t>Self-care agency</a:t>
            </a:r>
            <a:r>
              <a:rPr lang="en-US" sz="1800" dirty="0"/>
              <a:t> is the human’s ability or power to engage in self-care and is affected by basic conditioning factors.</a:t>
            </a:r>
            <a:endParaRPr lang="en-US" sz="1800" dirty="0"/>
          </a:p>
        </p:txBody>
      </p:sp>
    </p:spTree>
    <p:extLst>
      <p:ext uri="{BB962C8B-B14F-4D97-AF65-F5344CB8AC3E}">
        <p14:creationId xmlns:p14="http://schemas.microsoft.com/office/powerpoint/2010/main" val="3121969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1827" y="1345622"/>
            <a:ext cx="6120246" cy="4301837"/>
          </a:xfrm>
        </p:spPr>
        <p:txBody>
          <a:bodyPr>
            <a:normAutofit/>
          </a:bodyPr>
          <a:lstStyle/>
          <a:p>
            <a:r>
              <a:rPr lang="en-US" sz="1800" b="1" dirty="0"/>
              <a:t>Basic conditioning factors</a:t>
            </a:r>
            <a:r>
              <a:rPr lang="en-US" sz="1800" dirty="0"/>
              <a:t>:</a:t>
            </a:r>
          </a:p>
          <a:p>
            <a:pPr>
              <a:buNone/>
            </a:pPr>
            <a:endParaRPr lang="en-US" sz="1800" dirty="0"/>
          </a:p>
          <a:p>
            <a:pPr lvl="1"/>
            <a:r>
              <a:rPr lang="en-US" sz="1800" dirty="0"/>
              <a:t>age</a:t>
            </a:r>
          </a:p>
          <a:p>
            <a:pPr lvl="1"/>
            <a:r>
              <a:rPr lang="en-US" sz="1800" dirty="0"/>
              <a:t>Gender</a:t>
            </a:r>
          </a:p>
          <a:p>
            <a:pPr lvl="1"/>
            <a:r>
              <a:rPr lang="en-US" sz="1800" dirty="0"/>
              <a:t>Developmental state</a:t>
            </a:r>
          </a:p>
          <a:p>
            <a:pPr lvl="1"/>
            <a:r>
              <a:rPr lang="en-US" sz="1800" dirty="0"/>
              <a:t>Health state, </a:t>
            </a:r>
          </a:p>
          <a:p>
            <a:pPr lvl="1"/>
            <a:r>
              <a:rPr lang="en-US" sz="1800" dirty="0"/>
              <a:t>Socio-cultural orientation</a:t>
            </a:r>
          </a:p>
          <a:p>
            <a:pPr lvl="1"/>
            <a:r>
              <a:rPr lang="en-US" sz="1800" dirty="0"/>
              <a:t>Health care system factors</a:t>
            </a:r>
          </a:p>
          <a:p>
            <a:pPr lvl="1"/>
            <a:r>
              <a:rPr lang="en-US" sz="1800" dirty="0"/>
              <a:t>Family system factors</a:t>
            </a:r>
          </a:p>
          <a:p>
            <a:pPr lvl="1"/>
            <a:r>
              <a:rPr lang="en-US" sz="1800" dirty="0"/>
              <a:t>Patterns of living</a:t>
            </a:r>
          </a:p>
          <a:p>
            <a:pPr lvl="1"/>
            <a:r>
              <a:rPr lang="en-US" sz="1800" dirty="0"/>
              <a:t>Environmental factors</a:t>
            </a:r>
          </a:p>
          <a:p>
            <a:pPr lvl="1"/>
            <a:r>
              <a:rPr lang="en-US" sz="1800" dirty="0"/>
              <a:t>Resource adequacy and availability.</a:t>
            </a:r>
            <a:endParaRPr lang="en-US" sz="1800" dirty="0"/>
          </a:p>
        </p:txBody>
      </p:sp>
    </p:spTree>
    <p:extLst>
      <p:ext uri="{BB962C8B-B14F-4D97-AF65-F5344CB8AC3E}">
        <p14:creationId xmlns:p14="http://schemas.microsoft.com/office/powerpoint/2010/main" val="4003586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2610" y="2249633"/>
            <a:ext cx="5972175" cy="2803922"/>
          </a:xfrm>
        </p:spPr>
        <p:txBody>
          <a:bodyPr>
            <a:normAutofit/>
          </a:bodyPr>
          <a:lstStyle/>
          <a:p>
            <a:r>
              <a:rPr lang="en-US" sz="1800" b="1" dirty="0"/>
              <a:t>Therapeutic Self-care Demand</a:t>
            </a:r>
            <a:r>
              <a:rPr lang="en-US" sz="1800" dirty="0"/>
              <a:t> is the totality of “self-care actions to be performed for some duration in order to meet known self-care requisites by using valid methods and related sets of actions and operations.”</a:t>
            </a:r>
          </a:p>
          <a:p>
            <a:endParaRPr lang="en-US" sz="1800" dirty="0"/>
          </a:p>
          <a:p>
            <a:r>
              <a:rPr lang="en-US" sz="1800" b="1" dirty="0"/>
              <a:t>Self-care Deficit</a:t>
            </a:r>
            <a:r>
              <a:rPr lang="en-US" sz="1800" dirty="0"/>
              <a:t> delineates when nursing is needed. Nursing is required when an adult (or in the case of a dependent, the parent or guardian) is incapable of or limited in the provision of continuous effective self-care.</a:t>
            </a:r>
            <a:endParaRPr lang="en-US" sz="1800" dirty="0"/>
          </a:p>
        </p:txBody>
      </p:sp>
    </p:spTree>
    <p:extLst>
      <p:ext uri="{BB962C8B-B14F-4D97-AF65-F5344CB8AC3E}">
        <p14:creationId xmlns:p14="http://schemas.microsoft.com/office/powerpoint/2010/main" val="1722464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2218" y="1802823"/>
            <a:ext cx="5943600" cy="3252354"/>
          </a:xfrm>
        </p:spPr>
        <p:txBody>
          <a:bodyPr>
            <a:noAutofit/>
          </a:bodyPr>
          <a:lstStyle/>
          <a:p>
            <a:r>
              <a:rPr lang="en-US" sz="1800" b="1" dirty="0"/>
              <a:t>Nursing Agency</a:t>
            </a:r>
            <a:r>
              <a:rPr lang="en-US" sz="1800" dirty="0"/>
              <a:t> is a complex property or attribute of people educated and trained as nurses that enables them to act, to know, and to help others meet their therapeutic self-care demands by exercising or developing their own self-care agency.</a:t>
            </a:r>
            <a:br>
              <a:rPr lang="en-US" sz="1800" dirty="0"/>
            </a:br>
            <a:endParaRPr lang="en-US" sz="1800" dirty="0"/>
          </a:p>
          <a:p>
            <a:r>
              <a:rPr lang="en-US" sz="1800" b="1" dirty="0"/>
              <a:t>Nursing System</a:t>
            </a:r>
            <a:r>
              <a:rPr lang="en-US" sz="1800" dirty="0"/>
              <a:t> is the product of a series of relations between the persons: legitimate nurse and legitimate client. This system is activated when the client’s therapeutic self-care demand exceeds available self-care agency, leading to the need for nursing.</a:t>
            </a:r>
            <a:endParaRPr lang="en-US" sz="1800" dirty="0"/>
          </a:p>
        </p:txBody>
      </p:sp>
    </p:spTree>
    <p:extLst>
      <p:ext uri="{BB962C8B-B14F-4D97-AF65-F5344CB8AC3E}">
        <p14:creationId xmlns:p14="http://schemas.microsoft.com/office/powerpoint/2010/main" val="2491771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em03.jpg"/>
          <p:cNvPicPr>
            <a:picLocks noGrp="1" noChangeAspect="1"/>
          </p:cNvPicPr>
          <p:nvPr>
            <p:ph idx="1"/>
          </p:nvPr>
        </p:nvPicPr>
        <p:blipFill>
          <a:blip r:embed="rId2" cstate="print"/>
          <a:stretch>
            <a:fillRect/>
          </a:stretch>
        </p:blipFill>
        <p:spPr>
          <a:xfrm>
            <a:off x="1085307" y="1055498"/>
            <a:ext cx="7206487" cy="4686299"/>
          </a:xfrm>
        </p:spPr>
      </p:pic>
    </p:spTree>
    <p:extLst>
      <p:ext uri="{BB962C8B-B14F-4D97-AF65-F5344CB8AC3E}">
        <p14:creationId xmlns:p14="http://schemas.microsoft.com/office/powerpoint/2010/main" val="1385956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5426" y="3425993"/>
            <a:ext cx="5972175" cy="2803922"/>
          </a:xfrm>
        </p:spPr>
        <p:txBody>
          <a:bodyPr>
            <a:normAutofit/>
          </a:bodyPr>
          <a:lstStyle/>
          <a:p>
            <a:r>
              <a:rPr lang="en-US" sz="1800" b="1" dirty="0"/>
              <a:t>SELF-CARE REQUISITES</a:t>
            </a:r>
            <a:r>
              <a:rPr lang="en-US" sz="1800" dirty="0"/>
              <a:t> or requirements can be defined as actions directed toward the provision of self-care. </a:t>
            </a:r>
          </a:p>
          <a:p>
            <a:pPr lvl="1"/>
            <a:r>
              <a:rPr lang="en-US" sz="1800" b="1" dirty="0"/>
              <a:t>Universal self-care requisites</a:t>
            </a:r>
            <a:r>
              <a:rPr lang="en-US" sz="1800" dirty="0"/>
              <a:t> </a:t>
            </a:r>
          </a:p>
          <a:p>
            <a:pPr lvl="1"/>
            <a:r>
              <a:rPr lang="en-US" sz="1800" b="1" dirty="0"/>
              <a:t>Developmental self-care requisites</a:t>
            </a:r>
          </a:p>
          <a:p>
            <a:pPr lvl="1"/>
            <a:r>
              <a:rPr lang="en-US" sz="1800" b="1" dirty="0"/>
              <a:t>Health deviation self-care requisites</a:t>
            </a:r>
            <a:endParaRPr lang="en-US" sz="1800" dirty="0"/>
          </a:p>
        </p:txBody>
      </p:sp>
      <p:pic>
        <p:nvPicPr>
          <p:cNvPr id="3" name="Picture 2" descr="images (23).jpg"/>
          <p:cNvPicPr>
            <a:picLocks noChangeAspect="1"/>
          </p:cNvPicPr>
          <p:nvPr/>
        </p:nvPicPr>
        <p:blipFill>
          <a:blip r:embed="rId2" cstate="print"/>
          <a:stretch>
            <a:fillRect/>
          </a:stretch>
        </p:blipFill>
        <p:spPr>
          <a:xfrm>
            <a:off x="2656622" y="1617584"/>
            <a:ext cx="2531997" cy="1621919"/>
          </a:xfrm>
          <a:prstGeom prst="rect">
            <a:avLst/>
          </a:prstGeom>
        </p:spPr>
      </p:pic>
      <p:pic>
        <p:nvPicPr>
          <p:cNvPr id="5" name="Picture 4" descr="pyramid.png"/>
          <p:cNvPicPr>
            <a:picLocks noChangeAspect="1"/>
          </p:cNvPicPr>
          <p:nvPr/>
        </p:nvPicPr>
        <p:blipFill>
          <a:blip r:embed="rId3" cstate="print"/>
          <a:stretch>
            <a:fillRect/>
          </a:stretch>
        </p:blipFill>
        <p:spPr>
          <a:xfrm>
            <a:off x="5205718" y="1625038"/>
            <a:ext cx="1697401" cy="1704701"/>
          </a:xfrm>
          <a:prstGeom prst="rect">
            <a:avLst/>
          </a:prstGeom>
          <a:ln>
            <a:noFill/>
          </a:ln>
          <a:effectLst>
            <a:outerShdw blurRad="292100" dist="139700" dir="2700000" algn="tl" rotWithShape="0">
              <a:srgbClr val="333333">
                <a:alpha val="65000"/>
              </a:srgbClr>
            </a:outerShdw>
          </a:effectLst>
        </p:spPr>
      </p:pic>
      <p:pic>
        <p:nvPicPr>
          <p:cNvPr id="6" name="Picture 5" descr="smallpie.gif"/>
          <p:cNvPicPr>
            <a:picLocks noChangeAspect="1"/>
          </p:cNvPicPr>
          <p:nvPr/>
        </p:nvPicPr>
        <p:blipFill>
          <a:blip r:embed="rId4" cstate="print"/>
          <a:stretch>
            <a:fillRect/>
          </a:stretch>
        </p:blipFill>
        <p:spPr>
          <a:xfrm>
            <a:off x="956511" y="1669381"/>
            <a:ext cx="1562145" cy="1567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6713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8119" y="2325103"/>
            <a:ext cx="6166184" cy="3856121"/>
          </a:xfrm>
        </p:spPr>
        <p:txBody>
          <a:bodyPr>
            <a:noAutofit/>
          </a:bodyPr>
          <a:lstStyle/>
          <a:p>
            <a:r>
              <a:rPr lang="en-US" sz="1800" b="1" dirty="0"/>
              <a:t>Universal self-care requisites</a:t>
            </a:r>
            <a:r>
              <a:rPr lang="en-US" sz="1800" dirty="0"/>
              <a:t> are associated with life processes and the maintenance of the integrity of human structure and functioning.</a:t>
            </a:r>
          </a:p>
          <a:p>
            <a:pPr lvl="1"/>
            <a:r>
              <a:rPr lang="en-US" sz="1800" dirty="0"/>
              <a:t>1. The maintenance of a sufficient intake of air</a:t>
            </a:r>
            <a:br>
              <a:rPr lang="en-US" sz="1800" dirty="0"/>
            </a:br>
            <a:r>
              <a:rPr lang="en-US" sz="1800" dirty="0"/>
              <a:t/>
            </a:r>
            <a:br>
              <a:rPr lang="en-US" sz="1800" dirty="0"/>
            </a:br>
            <a:r>
              <a:rPr lang="en-US" sz="1800" dirty="0"/>
              <a:t>2. The maintenance of a sufficient intake of water</a:t>
            </a:r>
            <a:br>
              <a:rPr lang="en-US" sz="1800" dirty="0"/>
            </a:br>
            <a:r>
              <a:rPr lang="en-US" sz="1800" dirty="0"/>
              <a:t/>
            </a:r>
            <a:br>
              <a:rPr lang="en-US" sz="1800" dirty="0"/>
            </a:br>
            <a:r>
              <a:rPr lang="en-US" sz="1800" dirty="0"/>
              <a:t>3. The maintenance of a sufficient intake of food</a:t>
            </a:r>
            <a:br>
              <a:rPr lang="en-US" sz="1800" dirty="0"/>
            </a:br>
            <a:r>
              <a:rPr lang="en-US" sz="1800" dirty="0"/>
              <a:t/>
            </a:r>
            <a:br>
              <a:rPr lang="en-US" sz="1800" dirty="0"/>
            </a:br>
            <a:r>
              <a:rPr lang="en-US" sz="1800" dirty="0"/>
              <a:t>4. The provision of care associated with elimination process and excrements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781811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4953" y="2316079"/>
            <a:ext cx="5972175" cy="2803922"/>
          </a:xfrm>
        </p:spPr>
        <p:txBody>
          <a:bodyPr>
            <a:normAutofit lnSpcReduction="10000"/>
          </a:bodyPr>
          <a:lstStyle/>
          <a:p>
            <a:pPr>
              <a:buNone/>
            </a:pPr>
            <a:r>
              <a:rPr lang="en-US" sz="1800" dirty="0"/>
              <a:t>	5. The maintenance of a balance between activity and rest</a:t>
            </a:r>
            <a:br>
              <a:rPr lang="en-US" sz="1800" dirty="0"/>
            </a:br>
            <a:r>
              <a:rPr lang="en-US" sz="1800" dirty="0"/>
              <a:t/>
            </a:r>
            <a:br>
              <a:rPr lang="en-US" sz="1800" dirty="0"/>
            </a:br>
            <a:r>
              <a:rPr lang="en-US" sz="1800" dirty="0"/>
              <a:t>6. The maintenance of a balance between solitude and social interaction</a:t>
            </a:r>
            <a:br>
              <a:rPr lang="en-US" sz="1800" dirty="0"/>
            </a:br>
            <a:r>
              <a:rPr lang="en-US" sz="1800" dirty="0"/>
              <a:t/>
            </a:r>
            <a:br>
              <a:rPr lang="en-US" sz="1800" dirty="0"/>
            </a:br>
            <a:r>
              <a:rPr lang="en-US" sz="1800" dirty="0"/>
              <a:t>7. The prevention of hazards to human life, human functioning, and human well-being</a:t>
            </a:r>
            <a:br>
              <a:rPr lang="en-US" sz="1800" dirty="0"/>
            </a:br>
            <a:r>
              <a:rPr lang="en-US" sz="1800" dirty="0"/>
              <a:t/>
            </a:r>
            <a:br>
              <a:rPr lang="en-US" sz="1800" dirty="0"/>
            </a:br>
            <a:r>
              <a:rPr lang="en-US" sz="1800" dirty="0"/>
              <a:t>8. The promotion of human functioning and development within social groups in accord with human potential, known human limitations, and the human desire to be normal</a:t>
            </a:r>
            <a:endParaRPr lang="en-US" sz="1800" dirty="0"/>
          </a:p>
        </p:txBody>
      </p:sp>
    </p:spTree>
    <p:extLst>
      <p:ext uri="{BB962C8B-B14F-4D97-AF65-F5344CB8AC3E}">
        <p14:creationId xmlns:p14="http://schemas.microsoft.com/office/powerpoint/2010/main" val="2373334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b="1" dirty="0" smtClean="0"/>
              <a:t>Environment/situation includes all possible conditions affecting </a:t>
            </a:r>
            <a:r>
              <a:rPr lang="en-US" dirty="0" smtClean="0"/>
              <a:t>patients and the settings in which their health care needs occur.</a:t>
            </a:r>
          </a:p>
          <a:p>
            <a:r>
              <a:rPr lang="en-US" dirty="0" smtClean="0"/>
              <a:t>There is a continuous interaction between a patient and the environment.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6401" y="1873920"/>
            <a:ext cx="5972175" cy="2803922"/>
          </a:xfrm>
        </p:spPr>
        <p:txBody>
          <a:bodyPr>
            <a:normAutofit/>
          </a:bodyPr>
          <a:lstStyle/>
          <a:p>
            <a:pPr>
              <a:buNone/>
            </a:pPr>
            <a:r>
              <a:rPr lang="en-US" sz="1800" b="1" dirty="0"/>
              <a:t>	Developmental self-care requisites</a:t>
            </a:r>
            <a:r>
              <a:rPr lang="en-US" sz="1800" dirty="0"/>
              <a:t> are “either specialized expressions of universal self-care requisites that have been particularized for developmental processes or they are new requisites derived from a condition or associated with an event.”</a:t>
            </a:r>
            <a:endParaRPr lang="en-US" sz="1800" dirty="0"/>
          </a:p>
        </p:txBody>
      </p:sp>
      <p:pic>
        <p:nvPicPr>
          <p:cNvPr id="3" name="Picture 2" descr="what_baby_needs_overview.png"/>
          <p:cNvPicPr>
            <a:picLocks noChangeAspect="1"/>
          </p:cNvPicPr>
          <p:nvPr/>
        </p:nvPicPr>
        <p:blipFill>
          <a:blip r:embed="rId2" cstate="print"/>
          <a:stretch>
            <a:fillRect/>
          </a:stretch>
        </p:blipFill>
        <p:spPr>
          <a:xfrm>
            <a:off x="1839516" y="3255294"/>
            <a:ext cx="4093369" cy="2314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7219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4953" y="1973180"/>
            <a:ext cx="5972175" cy="2803922"/>
          </a:xfrm>
        </p:spPr>
        <p:txBody>
          <a:bodyPr>
            <a:noAutofit/>
          </a:bodyPr>
          <a:lstStyle/>
          <a:p>
            <a:r>
              <a:rPr lang="en-US" sz="1800" b="1" dirty="0"/>
              <a:t>Health deviation self-care requisites</a:t>
            </a:r>
            <a:r>
              <a:rPr lang="en-US" sz="1800" dirty="0"/>
              <a:t> are required in conditions of illness, injury, or disease or may result from medical measures required to diagnose and correct the condition.</a:t>
            </a:r>
          </a:p>
          <a:p>
            <a:endParaRPr lang="en-US" sz="1800" dirty="0"/>
          </a:p>
          <a:p>
            <a:pPr lvl="1">
              <a:buNone/>
            </a:pPr>
            <a:r>
              <a:rPr lang="en-US" sz="1800" dirty="0"/>
              <a:t>	1. Seeking and securing appropriate medical assistance</a:t>
            </a:r>
            <a:br>
              <a:rPr lang="en-US" sz="1800" dirty="0"/>
            </a:br>
            <a:r>
              <a:rPr lang="en-US" sz="1800" dirty="0"/>
              <a:t/>
            </a:r>
            <a:br>
              <a:rPr lang="en-US" sz="1800" dirty="0"/>
            </a:br>
            <a:r>
              <a:rPr lang="en-US" sz="1800" dirty="0"/>
              <a:t>2. Being aware of and attending to the effects and results of pathologic conditions and states</a:t>
            </a:r>
            <a:br>
              <a:rPr lang="en-US" sz="1800" dirty="0"/>
            </a:br>
            <a:r>
              <a:rPr lang="en-US" sz="1800" dirty="0"/>
              <a:t/>
            </a:r>
            <a:br>
              <a:rPr lang="en-US" sz="1800" dirty="0"/>
            </a:br>
            <a:r>
              <a:rPr lang="en-US" sz="1800" dirty="0"/>
              <a:t>3. Effectively carrying out medically prescribed diagnostic, therapeutic, and rehabilitative measures</a:t>
            </a:r>
            <a:endParaRPr lang="en-US" sz="1800" dirty="0"/>
          </a:p>
        </p:txBody>
      </p:sp>
    </p:spTree>
    <p:extLst>
      <p:ext uri="{BB962C8B-B14F-4D97-AF65-F5344CB8AC3E}">
        <p14:creationId xmlns:p14="http://schemas.microsoft.com/office/powerpoint/2010/main" val="2975925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27).jpg"/>
          <p:cNvPicPr>
            <a:picLocks noChangeAspect="1"/>
          </p:cNvPicPr>
          <p:nvPr/>
        </p:nvPicPr>
        <p:blipFill>
          <a:blip r:embed="rId2" cstate="print"/>
          <a:stretch>
            <a:fillRect/>
          </a:stretch>
        </p:blipFill>
        <p:spPr>
          <a:xfrm>
            <a:off x="6007991" y="3567140"/>
            <a:ext cx="2636699" cy="2226065"/>
          </a:xfrm>
          <a:prstGeom prst="rect">
            <a:avLst/>
          </a:prstGeom>
          <a:effectLst>
            <a:softEdge rad="635000"/>
          </a:effectLst>
        </p:spPr>
      </p:pic>
      <p:sp>
        <p:nvSpPr>
          <p:cNvPr id="2" name="Content Placeholder 1"/>
          <p:cNvSpPr>
            <a:spLocks noGrp="1"/>
          </p:cNvSpPr>
          <p:nvPr>
            <p:ph idx="1"/>
          </p:nvPr>
        </p:nvSpPr>
        <p:spPr>
          <a:xfrm>
            <a:off x="1161047" y="1919037"/>
            <a:ext cx="6021806" cy="3305676"/>
          </a:xfrm>
        </p:spPr>
        <p:txBody>
          <a:bodyPr>
            <a:normAutofit/>
          </a:bodyPr>
          <a:lstStyle/>
          <a:p>
            <a:pPr>
              <a:buNone/>
            </a:pPr>
            <a:r>
              <a:rPr lang="en-US" dirty="0" smtClean="0"/>
              <a:t>	 </a:t>
            </a:r>
            <a:r>
              <a:rPr lang="en-US" sz="1800" dirty="0"/>
              <a:t>4. Being aware of and attending to or regulating the discomforting or deleterious effects of prescribed medical measures</a:t>
            </a:r>
            <a:br>
              <a:rPr lang="en-US" sz="1800" dirty="0"/>
            </a:br>
            <a:r>
              <a:rPr lang="en-US" sz="1800" dirty="0"/>
              <a:t/>
            </a:r>
            <a:br>
              <a:rPr lang="en-US" sz="1800" dirty="0"/>
            </a:br>
            <a:r>
              <a:rPr lang="en-US" sz="1800" dirty="0"/>
              <a:t>5. Modifying the self-concept (and self-image) in accepting oneself as being in a particular state of health and in need of specific forms of health care</a:t>
            </a:r>
            <a:br>
              <a:rPr lang="en-US" sz="1800" dirty="0"/>
            </a:br>
            <a:r>
              <a:rPr lang="en-US" sz="1800" dirty="0"/>
              <a:t/>
            </a:r>
            <a:br>
              <a:rPr lang="en-US" sz="1800" dirty="0"/>
            </a:br>
            <a:r>
              <a:rPr lang="en-US" sz="1800" dirty="0"/>
              <a:t>6. Learning to live with the effects of pathologic conditions and states and the effects of medical diagnostic and treatment measures in a life-style that promotes continued personal development</a:t>
            </a:r>
            <a:endParaRPr lang="en-US" dirty="0"/>
          </a:p>
        </p:txBody>
      </p:sp>
    </p:spTree>
    <p:extLst>
      <p:ext uri="{BB962C8B-B14F-4D97-AF65-F5344CB8AC3E}">
        <p14:creationId xmlns:p14="http://schemas.microsoft.com/office/powerpoint/2010/main" val="2881881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28).jpg"/>
          <p:cNvPicPr>
            <a:picLocks noChangeAspect="1"/>
          </p:cNvPicPr>
          <p:nvPr/>
        </p:nvPicPr>
        <p:blipFill>
          <a:blip r:embed="rId2" cstate="print"/>
          <a:stretch>
            <a:fillRect/>
          </a:stretch>
        </p:blipFill>
        <p:spPr>
          <a:xfrm>
            <a:off x="6835632" y="1878242"/>
            <a:ext cx="2100823" cy="3156974"/>
          </a:xfrm>
          <a:prstGeom prst="rect">
            <a:avLst/>
          </a:prstGeom>
          <a:effectLst>
            <a:softEdge rad="635000"/>
          </a:effectLst>
        </p:spPr>
      </p:pic>
      <p:sp>
        <p:nvSpPr>
          <p:cNvPr id="3" name="Title 2"/>
          <p:cNvSpPr>
            <a:spLocks noGrp="1"/>
          </p:cNvSpPr>
          <p:nvPr>
            <p:ph type="title"/>
          </p:nvPr>
        </p:nvSpPr>
        <p:spPr>
          <a:xfrm>
            <a:off x="1079834" y="857251"/>
            <a:ext cx="5972175" cy="740477"/>
          </a:xfrm>
        </p:spPr>
        <p:txBody>
          <a:bodyPr>
            <a:normAutofit/>
          </a:bodyPr>
          <a:lstStyle/>
          <a:p>
            <a:r>
              <a:rPr lang="en-US" sz="2700" dirty="0"/>
              <a:t>THEORY OF SELF-CARE DEFICIT</a:t>
            </a:r>
            <a:endParaRPr lang="en-US" sz="2700" dirty="0"/>
          </a:p>
        </p:txBody>
      </p:sp>
      <p:sp>
        <p:nvSpPr>
          <p:cNvPr id="2" name="Content Placeholder 1"/>
          <p:cNvSpPr>
            <a:spLocks noGrp="1"/>
          </p:cNvSpPr>
          <p:nvPr>
            <p:ph idx="1"/>
          </p:nvPr>
        </p:nvSpPr>
        <p:spPr>
          <a:xfrm>
            <a:off x="1097882" y="1882942"/>
            <a:ext cx="6048876" cy="3838074"/>
          </a:xfrm>
        </p:spPr>
        <p:txBody>
          <a:bodyPr>
            <a:noAutofit/>
          </a:bodyPr>
          <a:lstStyle/>
          <a:p>
            <a:pPr>
              <a:buNone/>
            </a:pPr>
            <a:endParaRPr lang="en-US" sz="1800" dirty="0"/>
          </a:p>
          <a:p>
            <a:r>
              <a:rPr lang="en-US" sz="1800" dirty="0"/>
              <a:t> According to Orem, nursing is required when an adult is incapable or limited in the provision of continuous, effective self-care.</a:t>
            </a:r>
          </a:p>
          <a:p>
            <a:pPr>
              <a:buNone/>
            </a:pPr>
            <a:endParaRPr lang="en-US" sz="1800" dirty="0"/>
          </a:p>
          <a:p>
            <a:r>
              <a:rPr lang="en-US" sz="1800" dirty="0"/>
              <a:t> 5 METHODS OF HELPING: </a:t>
            </a:r>
          </a:p>
          <a:p>
            <a:pPr lvl="1"/>
            <a:r>
              <a:rPr lang="en-US" sz="1650" dirty="0"/>
              <a:t> Acting for and doing for others </a:t>
            </a:r>
          </a:p>
          <a:p>
            <a:pPr lvl="1"/>
            <a:r>
              <a:rPr lang="en-US" sz="1650" dirty="0"/>
              <a:t>Guiding others</a:t>
            </a:r>
          </a:p>
          <a:p>
            <a:pPr lvl="1"/>
            <a:r>
              <a:rPr lang="en-US" sz="1650" dirty="0"/>
              <a:t> Supporting another </a:t>
            </a:r>
          </a:p>
          <a:p>
            <a:pPr lvl="1"/>
            <a:r>
              <a:rPr lang="en-US" sz="1650" dirty="0"/>
              <a:t>Providing an environment promoting personal development in relation to meet future demands</a:t>
            </a:r>
          </a:p>
          <a:p>
            <a:pPr lvl="1"/>
            <a:r>
              <a:rPr lang="en-US" sz="1650" dirty="0"/>
              <a:t>Teaching another.</a:t>
            </a:r>
            <a:endParaRPr lang="en-US" sz="1650" dirty="0"/>
          </a:p>
        </p:txBody>
      </p:sp>
    </p:spTree>
    <p:extLst>
      <p:ext uri="{BB962C8B-B14F-4D97-AF65-F5344CB8AC3E}">
        <p14:creationId xmlns:p14="http://schemas.microsoft.com/office/powerpoint/2010/main" val="4224206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THEORY OF NURSING SYSTEMS</a:t>
            </a:r>
            <a:endParaRPr lang="en-US" sz="2400" dirty="0"/>
          </a:p>
        </p:txBody>
      </p:sp>
      <p:sp>
        <p:nvSpPr>
          <p:cNvPr id="2" name="Content Placeholder 1"/>
          <p:cNvSpPr>
            <a:spLocks noGrp="1"/>
          </p:cNvSpPr>
          <p:nvPr>
            <p:ph idx="1"/>
          </p:nvPr>
        </p:nvSpPr>
        <p:spPr/>
        <p:txBody>
          <a:bodyPr>
            <a:noAutofit/>
          </a:bodyPr>
          <a:lstStyle/>
          <a:p>
            <a:r>
              <a:rPr lang="en-US" sz="1800" dirty="0"/>
              <a:t>Describes how the patient's self-care needs will be met by the nurse, the patient, or by both. </a:t>
            </a:r>
          </a:p>
          <a:p>
            <a:pPr>
              <a:buNone/>
            </a:pPr>
            <a:endParaRPr lang="en-US" sz="1800" dirty="0"/>
          </a:p>
          <a:p>
            <a:r>
              <a:rPr lang="en-US" sz="1800" dirty="0"/>
              <a:t>Orem identifies </a:t>
            </a:r>
            <a:r>
              <a:rPr lang="en-US" sz="1800" b="1" dirty="0"/>
              <a:t>three classifications of nursing system </a:t>
            </a:r>
            <a:r>
              <a:rPr lang="en-US" sz="1800" dirty="0"/>
              <a:t>to meet the self-care requisites of the patient: </a:t>
            </a:r>
          </a:p>
          <a:p>
            <a:pPr lvl="1"/>
            <a:r>
              <a:rPr lang="en-US" sz="1800" b="1" dirty="0"/>
              <a:t>wholly compensatory system</a:t>
            </a:r>
          </a:p>
          <a:p>
            <a:pPr lvl="1"/>
            <a:r>
              <a:rPr lang="en-US" sz="1800" b="1" dirty="0"/>
              <a:t>partly compensatory system</a:t>
            </a:r>
          </a:p>
          <a:p>
            <a:pPr lvl="1"/>
            <a:r>
              <a:rPr lang="en-US" sz="1800" b="1" dirty="0"/>
              <a:t>supportive-educative system.</a:t>
            </a:r>
            <a:endParaRPr lang="en-US" sz="1800" b="1" dirty="0"/>
          </a:p>
        </p:txBody>
      </p:sp>
    </p:spTree>
    <p:extLst>
      <p:ext uri="{BB962C8B-B14F-4D97-AF65-F5344CB8AC3E}">
        <p14:creationId xmlns:p14="http://schemas.microsoft.com/office/powerpoint/2010/main" val="2142145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7644" y="1837824"/>
            <a:ext cx="5697956" cy="4285247"/>
          </a:xfrm>
        </p:spPr>
        <p:txBody>
          <a:bodyPr>
            <a:normAutofit/>
          </a:bodyPr>
          <a:lstStyle/>
          <a:p>
            <a:r>
              <a:rPr lang="en-US" sz="1800" b="1" dirty="0"/>
              <a:t>Wholly compensatory nursing system</a:t>
            </a:r>
          </a:p>
          <a:p>
            <a:pPr algn="just">
              <a:buNone/>
            </a:pPr>
            <a:endParaRPr lang="en-US" sz="2400" dirty="0"/>
          </a:p>
          <a:p>
            <a:pPr lvl="1" algn="just"/>
            <a:r>
              <a:rPr lang="en-US" sz="2400" dirty="0"/>
              <a:t>represented by a situation in which the individual is unable “to engage in those self-care actions requiring self-directed and controlled ambulation and manipulative movement or the medical prescription to refrain from such activity… Persons with these limitations are socially dependent on others for their continued existence and well-being.”</a:t>
            </a:r>
            <a:r>
              <a:rPr lang="en-US" dirty="0" smtClean="0"/>
              <a:t/>
            </a:r>
            <a:br>
              <a:rPr lang="en-US" dirty="0" smtClean="0"/>
            </a:br>
            <a:endParaRPr lang="en-US" dirty="0"/>
          </a:p>
        </p:txBody>
      </p:sp>
      <p:pic>
        <p:nvPicPr>
          <p:cNvPr id="3" name="Picture 2" descr="images (29).jpg"/>
          <p:cNvPicPr>
            <a:picLocks noChangeAspect="1"/>
          </p:cNvPicPr>
          <p:nvPr/>
        </p:nvPicPr>
        <p:blipFill>
          <a:blip r:embed="rId2" cstate="print"/>
          <a:stretch>
            <a:fillRect/>
          </a:stretch>
        </p:blipFill>
        <p:spPr>
          <a:xfrm>
            <a:off x="6705600" y="3352800"/>
            <a:ext cx="2320103" cy="2770271"/>
          </a:xfrm>
          <a:prstGeom prst="rect">
            <a:avLst/>
          </a:prstGeom>
          <a:effectLst>
            <a:softEdge rad="635000"/>
          </a:effectLst>
        </p:spPr>
      </p:pic>
    </p:spTree>
    <p:extLst>
      <p:ext uri="{BB962C8B-B14F-4D97-AF65-F5344CB8AC3E}">
        <p14:creationId xmlns:p14="http://schemas.microsoft.com/office/powerpoint/2010/main" val="3848307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1598" y="1925327"/>
            <a:ext cx="5972175" cy="2803922"/>
          </a:xfrm>
        </p:spPr>
        <p:txBody>
          <a:bodyPr>
            <a:normAutofit/>
          </a:bodyPr>
          <a:lstStyle/>
          <a:p>
            <a:r>
              <a:rPr lang="en-US" sz="1800" b="1" dirty="0"/>
              <a:t> Partly compensatory nursing system</a:t>
            </a:r>
            <a:r>
              <a:rPr lang="en-US" sz="1800" dirty="0"/>
              <a:t> </a:t>
            </a:r>
          </a:p>
          <a:p>
            <a:pPr lvl="1"/>
            <a:r>
              <a:rPr lang="en-US" sz="1800" dirty="0"/>
              <a:t> represented by a situation in which “both nurse and patient perform care measures or other actions involving manipulative tasks or ambulation… [Either] the patient or the nurse may have the major role in the performance of care measures.”</a:t>
            </a:r>
            <a:endParaRPr lang="en-US" sz="1800" dirty="0"/>
          </a:p>
        </p:txBody>
      </p:sp>
      <p:pic>
        <p:nvPicPr>
          <p:cNvPr id="3" name="Picture 2" descr="images (30).jpg"/>
          <p:cNvPicPr>
            <a:picLocks noChangeAspect="1"/>
          </p:cNvPicPr>
          <p:nvPr/>
        </p:nvPicPr>
        <p:blipFill>
          <a:blip r:embed="rId2" cstate="print"/>
          <a:stretch>
            <a:fillRect/>
          </a:stretch>
        </p:blipFill>
        <p:spPr>
          <a:xfrm>
            <a:off x="6166978" y="3900221"/>
            <a:ext cx="2213589" cy="16580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9276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752600"/>
            <a:ext cx="5897342" cy="3204702"/>
          </a:xfrm>
        </p:spPr>
        <p:txBody>
          <a:bodyPr>
            <a:normAutofit/>
          </a:bodyPr>
          <a:lstStyle/>
          <a:p>
            <a:r>
              <a:rPr lang="en-US" sz="1800" dirty="0"/>
              <a:t> </a:t>
            </a:r>
            <a:r>
              <a:rPr lang="en-US" sz="1800" b="1" dirty="0"/>
              <a:t>Supportive-educative system</a:t>
            </a:r>
            <a:r>
              <a:rPr lang="en-US" sz="1800" dirty="0"/>
              <a:t> </a:t>
            </a:r>
          </a:p>
          <a:p>
            <a:pPr lvl="1"/>
            <a:r>
              <a:rPr lang="en-US" sz="1800" dirty="0"/>
              <a:t>also known as supportive-developmental system, the person “is able to perform or can and should learn to perform required measures of externally or internally oriented therapeutic self-care but cannot do so without assistance.”</a:t>
            </a:r>
            <a:endParaRPr lang="en-US" sz="1800" dirty="0"/>
          </a:p>
        </p:txBody>
      </p:sp>
      <p:pic>
        <p:nvPicPr>
          <p:cNvPr id="3" name="Picture 2" descr="images (31).jpg"/>
          <p:cNvPicPr>
            <a:picLocks noChangeAspect="1"/>
          </p:cNvPicPr>
          <p:nvPr/>
        </p:nvPicPr>
        <p:blipFill>
          <a:blip r:embed="rId2" cstate="print"/>
          <a:stretch>
            <a:fillRect/>
          </a:stretch>
        </p:blipFill>
        <p:spPr>
          <a:xfrm>
            <a:off x="5715000" y="3426354"/>
            <a:ext cx="2499339" cy="1663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144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04800"/>
            <a:ext cx="7848600" cy="5185173"/>
          </a:xfrm>
        </p:spPr>
        <p:txBody>
          <a:bodyPr>
            <a:normAutofit fontScale="92500" lnSpcReduction="20000"/>
          </a:bodyPr>
          <a:lstStyle/>
          <a:p>
            <a:r>
              <a:rPr lang="en-US" sz="2300" dirty="0" smtClean="0"/>
              <a:t>Abraham Maslow</a:t>
            </a:r>
          </a:p>
          <a:p>
            <a:r>
              <a:rPr lang="en-US" sz="2300" dirty="0" smtClean="0"/>
              <a:t>Hierarchy of Needs</a:t>
            </a:r>
          </a:p>
          <a:p>
            <a:r>
              <a:rPr lang="en-US" sz="2300" b="1" i="1" dirty="0" smtClean="0"/>
              <a:t>Physiologic Needs:</a:t>
            </a:r>
            <a:r>
              <a:rPr lang="en-US" sz="2300" dirty="0" smtClean="0"/>
              <a:t> breathing, food, water, sex, sleep, homeostasis, excretion.</a:t>
            </a:r>
          </a:p>
          <a:p>
            <a:r>
              <a:rPr lang="en-US" sz="2300" b="1" i="1" dirty="0" smtClean="0"/>
              <a:t>Safety Needs:</a:t>
            </a:r>
            <a:r>
              <a:rPr lang="en-US" sz="2300" dirty="0" smtClean="0"/>
              <a:t> security of: body, employment, resources, morality, family, health, property.</a:t>
            </a:r>
          </a:p>
          <a:p>
            <a:r>
              <a:rPr lang="en-US" sz="2300" b="1" i="1" dirty="0" smtClean="0"/>
              <a:t>Love and Belonging  Needs:</a:t>
            </a:r>
            <a:r>
              <a:rPr lang="en-US" sz="2300" dirty="0" smtClean="0"/>
              <a:t> friendship, sexual intimacy, family</a:t>
            </a:r>
          </a:p>
          <a:p>
            <a:r>
              <a:rPr lang="en-US" sz="2300" b="1" i="1" dirty="0" smtClean="0"/>
              <a:t>Esteem Needs:</a:t>
            </a:r>
            <a:r>
              <a:rPr lang="en-US" sz="2300" dirty="0" smtClean="0"/>
              <a:t> self-esteem, confidence, achievement, respect of others, respect by others</a:t>
            </a:r>
          </a:p>
          <a:p>
            <a:r>
              <a:rPr lang="en-US" sz="2300" b="1" i="1" dirty="0" smtClean="0"/>
              <a:t>Self-actualization Needs:</a:t>
            </a:r>
            <a:r>
              <a:rPr lang="en-US" sz="2300" dirty="0" smtClean="0"/>
              <a:t> morality, creativity, spontaneity, problem solving, lack of prejudice, acceptance of facts.</a:t>
            </a:r>
          </a:p>
          <a:p>
            <a:endParaRPr lang="en-US" sz="2300" dirty="0" smtClean="0"/>
          </a:p>
          <a:p>
            <a:r>
              <a:rPr lang="en-US" sz="2300" dirty="0" smtClean="0"/>
              <a:t>Betty </a:t>
            </a:r>
            <a:r>
              <a:rPr lang="en-US" sz="2300" dirty="0" err="1" smtClean="0"/>
              <a:t>Neuman</a:t>
            </a:r>
            <a:endParaRPr lang="en-US" sz="2300" dirty="0" smtClean="0"/>
          </a:p>
          <a:p>
            <a:r>
              <a:rPr lang="en-US" sz="2300" dirty="0" smtClean="0"/>
              <a:t>She developed the</a:t>
            </a:r>
            <a:r>
              <a:rPr lang="en-US" sz="2300" b="1" dirty="0" smtClean="0"/>
              <a:t> Health Care Systems Model</a:t>
            </a:r>
            <a:r>
              <a:rPr lang="en-US" sz="2300" dirty="0" smtClean="0"/>
              <a:t>.</a:t>
            </a:r>
          </a:p>
          <a:p>
            <a:endParaRPr lang="en-US" dirty="0"/>
          </a:p>
        </p:txBody>
      </p:sp>
    </p:spTree>
    <p:extLst>
      <p:ext uri="{BB962C8B-B14F-4D97-AF65-F5344CB8AC3E}">
        <p14:creationId xmlns:p14="http://schemas.microsoft.com/office/powerpoint/2010/main" val="3953358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76200"/>
            <a:ext cx="7391400" cy="4242526"/>
          </a:xfrm>
        </p:spPr>
        <p:txBody>
          <a:bodyPr>
            <a:noAutofit/>
          </a:bodyPr>
          <a:lstStyle/>
          <a:p>
            <a:r>
              <a:rPr lang="en-US" sz="1600" dirty="0" smtClean="0"/>
              <a:t>Dorothea Orem</a:t>
            </a:r>
          </a:p>
          <a:p>
            <a:r>
              <a:rPr lang="en-US" sz="1600" dirty="0" smtClean="0"/>
              <a:t>Developed self-care, </a:t>
            </a:r>
            <a:r>
              <a:rPr lang="en-US" sz="1600" dirty="0" smtClean="0">
                <a:hlinkClick r:id="rId2"/>
              </a:rPr>
              <a:t>self-care deficit</a:t>
            </a:r>
            <a:r>
              <a:rPr lang="en-US" sz="1600" dirty="0" smtClean="0"/>
              <a:t> and nursing systems theory.</a:t>
            </a:r>
          </a:p>
          <a:p>
            <a:r>
              <a:rPr lang="en-US" sz="1600" dirty="0" smtClean="0"/>
              <a:t>Dorothy Johnson</a:t>
            </a:r>
          </a:p>
          <a:p>
            <a:r>
              <a:rPr lang="en-US" sz="1600" dirty="0" smtClean="0"/>
              <a:t>Conceptualized the </a:t>
            </a:r>
            <a:r>
              <a:rPr lang="en-US" sz="1600" b="1" dirty="0" smtClean="0"/>
              <a:t>Behavioral Systems Model.</a:t>
            </a:r>
            <a:endParaRPr lang="en-US" sz="1600" dirty="0" smtClean="0"/>
          </a:p>
          <a:p>
            <a:r>
              <a:rPr lang="en-US" sz="1600" dirty="0" smtClean="0"/>
              <a:t>Erik Erikson</a:t>
            </a:r>
          </a:p>
          <a:p>
            <a:r>
              <a:rPr lang="en-US" sz="1600" dirty="0" smtClean="0"/>
              <a:t>Psychosocial development of man.</a:t>
            </a:r>
          </a:p>
          <a:p>
            <a:r>
              <a:rPr lang="en-US" sz="1600" dirty="0" smtClean="0"/>
              <a:t>Trust </a:t>
            </a:r>
            <a:r>
              <a:rPr lang="en-US" sz="1600" dirty="0" err="1" smtClean="0"/>
              <a:t>vs</a:t>
            </a:r>
            <a:r>
              <a:rPr lang="en-US" sz="1600" dirty="0" smtClean="0"/>
              <a:t> Mistrust, Autonomy </a:t>
            </a:r>
            <a:r>
              <a:rPr lang="en-US" sz="1600" dirty="0" err="1" smtClean="0"/>
              <a:t>vs</a:t>
            </a:r>
            <a:r>
              <a:rPr lang="en-US" sz="1600" dirty="0" smtClean="0"/>
              <a:t> Shame &amp; Doubt, Initiative </a:t>
            </a:r>
            <a:r>
              <a:rPr lang="en-US" sz="1600" dirty="0" err="1" smtClean="0"/>
              <a:t>vs</a:t>
            </a:r>
            <a:r>
              <a:rPr lang="en-US" sz="1600" dirty="0" smtClean="0"/>
              <a:t> Guilt, Industry </a:t>
            </a:r>
            <a:r>
              <a:rPr lang="en-US" sz="1600" dirty="0" err="1" smtClean="0"/>
              <a:t>vs</a:t>
            </a:r>
            <a:r>
              <a:rPr lang="en-US" sz="1600" dirty="0" smtClean="0"/>
              <a:t> Inferiority, Identity </a:t>
            </a:r>
            <a:r>
              <a:rPr lang="en-US" sz="1600" dirty="0" err="1" smtClean="0"/>
              <a:t>vs</a:t>
            </a:r>
            <a:r>
              <a:rPr lang="en-US" sz="1600" dirty="0" smtClean="0"/>
              <a:t> Role Confusion, Intimacy </a:t>
            </a:r>
            <a:r>
              <a:rPr lang="en-US" sz="1600" dirty="0" err="1" smtClean="0"/>
              <a:t>vs</a:t>
            </a:r>
            <a:r>
              <a:rPr lang="en-US" sz="1600" dirty="0" smtClean="0"/>
              <a:t> Isolation, </a:t>
            </a:r>
            <a:r>
              <a:rPr lang="en-US" sz="1600" dirty="0" err="1" smtClean="0"/>
              <a:t>Generativity</a:t>
            </a:r>
            <a:r>
              <a:rPr lang="en-US" sz="1600" dirty="0" smtClean="0"/>
              <a:t> </a:t>
            </a:r>
            <a:r>
              <a:rPr lang="en-US" sz="1600" dirty="0" err="1" smtClean="0"/>
              <a:t>vs</a:t>
            </a:r>
            <a:r>
              <a:rPr lang="en-US" sz="1600" dirty="0" smtClean="0"/>
              <a:t> Stagnation, Ego Integrity </a:t>
            </a:r>
            <a:r>
              <a:rPr lang="en-US" sz="1600" dirty="0" err="1" smtClean="0"/>
              <a:t>vs</a:t>
            </a:r>
            <a:r>
              <a:rPr lang="en-US" sz="1600" dirty="0" smtClean="0"/>
              <a:t> Despair.</a:t>
            </a:r>
          </a:p>
          <a:p>
            <a:pPr>
              <a:buNone/>
            </a:pPr>
            <a:endParaRPr lang="en-US" sz="1600" dirty="0" smtClean="0"/>
          </a:p>
          <a:p>
            <a:r>
              <a:rPr lang="en-US" sz="1600" dirty="0" smtClean="0"/>
              <a:t>Faye </a:t>
            </a:r>
            <a:r>
              <a:rPr lang="en-US" sz="1600" dirty="0" err="1" smtClean="0"/>
              <a:t>Abdellah</a:t>
            </a:r>
            <a:endParaRPr lang="en-US" sz="1600" dirty="0" smtClean="0"/>
          </a:p>
          <a:p>
            <a:r>
              <a:rPr lang="en-US" sz="1600" dirty="0" smtClean="0"/>
              <a:t>Defined nursing as a service to individuals and families, therefore to society.</a:t>
            </a:r>
          </a:p>
          <a:p>
            <a:r>
              <a:rPr lang="en-US" sz="1600" dirty="0" smtClean="0"/>
              <a:t>Hildegard </a:t>
            </a:r>
            <a:r>
              <a:rPr lang="en-US" sz="1600" dirty="0" err="1" smtClean="0"/>
              <a:t>Peplau</a:t>
            </a:r>
            <a:endParaRPr lang="en-US" sz="1600" dirty="0" smtClean="0"/>
          </a:p>
          <a:p>
            <a:r>
              <a:rPr lang="en-US" sz="1600" dirty="0" smtClean="0"/>
              <a:t>Interpersonal model. Nursing is an interpersonal process of therapeutic interactions between the sick and the nurse</a:t>
            </a:r>
          </a:p>
          <a:p>
            <a:r>
              <a:rPr lang="en-US" sz="1600" dirty="0" smtClean="0"/>
              <a:t>Ida Jean Orlando</a:t>
            </a:r>
          </a:p>
          <a:p>
            <a:r>
              <a:rPr lang="en-US" sz="1600" dirty="0" smtClean="0"/>
              <a:t>Believed that nurses can help patients meet a perceived need that they cannot meet themselves.</a:t>
            </a:r>
          </a:p>
          <a:p>
            <a:r>
              <a:rPr lang="en-US" sz="1600" dirty="0" smtClean="0"/>
              <a:t>Nursing Process theory.</a:t>
            </a:r>
          </a:p>
          <a:p>
            <a:endParaRPr lang="en-US" sz="600" dirty="0"/>
          </a:p>
        </p:txBody>
      </p:sp>
    </p:spTree>
    <p:extLst>
      <p:ext uri="{BB962C8B-B14F-4D97-AF65-F5344CB8AC3E}">
        <p14:creationId xmlns:p14="http://schemas.microsoft.com/office/powerpoint/2010/main" val="3192007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70560" y="1011982"/>
            <a:ext cx="78486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108731" cy="4880373"/>
          </a:xfrm>
        </p:spPr>
        <p:txBody>
          <a:bodyPr>
            <a:noAutofit/>
          </a:bodyPr>
          <a:lstStyle/>
          <a:p>
            <a:endParaRPr lang="en-US" sz="1200" dirty="0" smtClean="0"/>
          </a:p>
          <a:p>
            <a:pPr>
              <a:lnSpc>
                <a:spcPct val="100000"/>
              </a:lnSpc>
              <a:spcBef>
                <a:spcPts val="0"/>
              </a:spcBef>
              <a:spcAft>
                <a:spcPts val="0"/>
              </a:spcAft>
            </a:pPr>
            <a:r>
              <a:rPr lang="en-US" dirty="0" smtClean="0"/>
              <a:t>Imogene King</a:t>
            </a:r>
          </a:p>
          <a:p>
            <a:pPr>
              <a:lnSpc>
                <a:spcPct val="100000"/>
              </a:lnSpc>
              <a:spcBef>
                <a:spcPts val="0"/>
              </a:spcBef>
              <a:spcAft>
                <a:spcPts val="0"/>
              </a:spcAft>
            </a:pPr>
            <a:r>
              <a:rPr lang="en-US" dirty="0" smtClean="0">
                <a:hlinkClick r:id="rId2"/>
              </a:rPr>
              <a:t>Goal attainment theory</a:t>
            </a:r>
            <a:endParaRPr lang="en-US" dirty="0" smtClean="0"/>
          </a:p>
          <a:p>
            <a:pPr>
              <a:lnSpc>
                <a:spcPct val="100000"/>
              </a:lnSpc>
              <a:spcBef>
                <a:spcPts val="0"/>
              </a:spcBef>
              <a:spcAft>
                <a:spcPts val="0"/>
              </a:spcAft>
            </a:pPr>
            <a:r>
              <a:rPr lang="en-US" dirty="0" smtClean="0"/>
              <a:t>Jean Watson</a:t>
            </a:r>
          </a:p>
          <a:p>
            <a:pPr>
              <a:lnSpc>
                <a:spcPct val="100000"/>
              </a:lnSpc>
              <a:spcBef>
                <a:spcPts val="0"/>
              </a:spcBef>
              <a:spcAft>
                <a:spcPts val="0"/>
              </a:spcAft>
            </a:pPr>
            <a:r>
              <a:rPr lang="en-US" dirty="0" smtClean="0"/>
              <a:t>Human Caring Model.</a:t>
            </a:r>
          </a:p>
          <a:p>
            <a:pPr>
              <a:lnSpc>
                <a:spcPct val="100000"/>
              </a:lnSpc>
              <a:spcBef>
                <a:spcPts val="0"/>
              </a:spcBef>
              <a:spcAft>
                <a:spcPts val="0"/>
              </a:spcAft>
            </a:pPr>
            <a:r>
              <a:rPr lang="en-US" dirty="0" smtClean="0"/>
              <a:t>Nursing is the application of the art and human science through </a:t>
            </a:r>
            <a:r>
              <a:rPr lang="en-US" dirty="0" smtClean="0">
                <a:hlinkClick r:id="rId3"/>
              </a:rPr>
              <a:t>transpersonal caring</a:t>
            </a:r>
            <a:r>
              <a:rPr lang="en-US" dirty="0" smtClean="0"/>
              <a:t>.</a:t>
            </a:r>
          </a:p>
          <a:p>
            <a:pPr>
              <a:lnSpc>
                <a:spcPct val="100000"/>
              </a:lnSpc>
              <a:spcBef>
                <a:spcPts val="0"/>
              </a:spcBef>
              <a:spcAft>
                <a:spcPts val="0"/>
              </a:spcAft>
            </a:pPr>
            <a:r>
              <a:rPr lang="en-US" dirty="0" smtClean="0"/>
              <a:t>Madeleine </a:t>
            </a:r>
            <a:r>
              <a:rPr lang="en-US" dirty="0" err="1" smtClean="0"/>
              <a:t>Leininger</a:t>
            </a:r>
            <a:endParaRPr lang="en-US" dirty="0" smtClean="0"/>
          </a:p>
          <a:p>
            <a:pPr>
              <a:lnSpc>
                <a:spcPct val="100000"/>
              </a:lnSpc>
              <a:spcBef>
                <a:spcPts val="0"/>
              </a:spcBef>
              <a:spcAft>
                <a:spcPts val="0"/>
              </a:spcAft>
            </a:pPr>
            <a:r>
              <a:rPr lang="en-US" dirty="0" err="1" smtClean="0">
                <a:hlinkClick r:id="rId4"/>
              </a:rPr>
              <a:t>Transcultural</a:t>
            </a:r>
            <a:r>
              <a:rPr lang="en-US" dirty="0" smtClean="0">
                <a:hlinkClick r:id="rId4"/>
              </a:rPr>
              <a:t> nursing</a:t>
            </a:r>
            <a:r>
              <a:rPr lang="en-US" dirty="0" smtClean="0"/>
              <a:t>.</a:t>
            </a:r>
          </a:p>
          <a:p>
            <a:pPr>
              <a:lnSpc>
                <a:spcPct val="100000"/>
              </a:lnSpc>
              <a:spcBef>
                <a:spcPts val="0"/>
              </a:spcBef>
              <a:spcAft>
                <a:spcPts val="0"/>
              </a:spcAft>
            </a:pPr>
            <a:r>
              <a:rPr lang="en-US" dirty="0" smtClean="0"/>
              <a:t>Martha Rogers</a:t>
            </a:r>
          </a:p>
          <a:p>
            <a:pPr>
              <a:lnSpc>
                <a:spcPct val="100000"/>
              </a:lnSpc>
              <a:spcBef>
                <a:spcPts val="0"/>
              </a:spcBef>
              <a:spcAft>
                <a:spcPts val="0"/>
              </a:spcAft>
            </a:pPr>
            <a:r>
              <a:rPr lang="en-US" dirty="0" smtClean="0"/>
              <a:t>Science of </a:t>
            </a:r>
            <a:r>
              <a:rPr lang="en-US" dirty="0" smtClean="0">
                <a:hlinkClick r:id="rId5"/>
              </a:rPr>
              <a:t>Unitary Human Beings</a:t>
            </a:r>
            <a:r>
              <a:rPr lang="en-US" dirty="0" smtClean="0"/>
              <a:t>.</a:t>
            </a:r>
          </a:p>
          <a:p>
            <a:pPr>
              <a:lnSpc>
                <a:spcPct val="100000"/>
              </a:lnSpc>
              <a:spcBef>
                <a:spcPts val="0"/>
              </a:spcBef>
              <a:spcAft>
                <a:spcPts val="0"/>
              </a:spcAft>
            </a:pPr>
            <a:r>
              <a:rPr lang="en-US" dirty="0" smtClean="0"/>
              <a:t>Human beings are more than and different from the sum of their parts.</a:t>
            </a:r>
          </a:p>
          <a:p>
            <a:pPr>
              <a:lnSpc>
                <a:spcPct val="100000"/>
              </a:lnSpc>
              <a:spcBef>
                <a:spcPts val="0"/>
              </a:spcBef>
              <a:spcAft>
                <a:spcPts val="0"/>
              </a:spcAft>
            </a:pPr>
            <a:r>
              <a:rPr lang="en-US" dirty="0" smtClean="0"/>
              <a:t>Sigmund Freud</a:t>
            </a:r>
          </a:p>
          <a:p>
            <a:pPr>
              <a:lnSpc>
                <a:spcPct val="100000"/>
              </a:lnSpc>
              <a:spcBef>
                <a:spcPts val="0"/>
              </a:spcBef>
              <a:spcAft>
                <a:spcPts val="0"/>
              </a:spcAft>
            </a:pPr>
            <a:r>
              <a:rPr lang="en-US" dirty="0" smtClean="0"/>
              <a:t>Psychosexual theory and Psychoanalytic Theory</a:t>
            </a:r>
          </a:p>
          <a:p>
            <a:pPr>
              <a:lnSpc>
                <a:spcPct val="100000"/>
              </a:lnSpc>
              <a:spcBef>
                <a:spcPts val="0"/>
              </a:spcBef>
              <a:spcAft>
                <a:spcPts val="0"/>
              </a:spcAft>
            </a:pPr>
            <a:r>
              <a:rPr lang="en-US" dirty="0" smtClean="0"/>
              <a:t>Sister </a:t>
            </a:r>
            <a:r>
              <a:rPr lang="en-US" dirty="0" err="1" smtClean="0"/>
              <a:t>Calista</a:t>
            </a:r>
            <a:r>
              <a:rPr lang="en-US" dirty="0" smtClean="0"/>
              <a:t> Roy</a:t>
            </a:r>
          </a:p>
          <a:p>
            <a:pPr>
              <a:lnSpc>
                <a:spcPct val="100000"/>
              </a:lnSpc>
              <a:spcBef>
                <a:spcPts val="0"/>
              </a:spcBef>
              <a:spcAft>
                <a:spcPts val="0"/>
              </a:spcAft>
            </a:pPr>
            <a:r>
              <a:rPr lang="en-US" dirty="0" smtClean="0">
                <a:hlinkClick r:id="rId6"/>
              </a:rPr>
              <a:t>Adaptation model</a:t>
            </a:r>
            <a:r>
              <a:rPr lang="en-US" dirty="0" smtClean="0"/>
              <a:t>.</a:t>
            </a:r>
          </a:p>
          <a:p>
            <a:pPr>
              <a:lnSpc>
                <a:spcPct val="100000"/>
              </a:lnSpc>
              <a:spcBef>
                <a:spcPts val="0"/>
              </a:spcBef>
              <a:spcAft>
                <a:spcPts val="0"/>
              </a:spcAft>
            </a:pPr>
            <a:r>
              <a:rPr lang="en-US" dirty="0" smtClean="0"/>
              <a:t>Virginia Henderson</a:t>
            </a:r>
          </a:p>
          <a:p>
            <a:pPr>
              <a:lnSpc>
                <a:spcPct val="100000"/>
              </a:lnSpc>
              <a:spcBef>
                <a:spcPts val="0"/>
              </a:spcBef>
              <a:spcAft>
                <a:spcPts val="0"/>
              </a:spcAft>
            </a:pPr>
            <a:r>
              <a:rPr lang="en-US" dirty="0" smtClean="0"/>
              <a:t>Identified 14 basic needs.</a:t>
            </a:r>
          </a:p>
          <a:p>
            <a:pPr>
              <a:buNone/>
            </a:pPr>
            <a:r>
              <a:rPr lang="en-US" sz="1200" dirty="0" smtClean="0"/>
              <a:t/>
            </a:r>
            <a:br>
              <a:rPr lang="en-US" sz="1200" dirty="0" smtClean="0"/>
            </a:br>
            <a:endParaRPr lang="en-US" sz="1200" dirty="0"/>
          </a:p>
        </p:txBody>
      </p:sp>
    </p:spTree>
    <p:extLst>
      <p:ext uri="{BB962C8B-B14F-4D97-AF65-F5344CB8AC3E}">
        <p14:creationId xmlns:p14="http://schemas.microsoft.com/office/powerpoint/2010/main" val="2052503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theory contains a set of concepts, definitions, and assumptions </a:t>
            </a:r>
            <a:r>
              <a:rPr lang="en-US" dirty="0" smtClean="0"/>
              <a:t>or propositions that explain a phenomenon.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THEORY</a:t>
            </a:r>
            <a:endParaRPr lang="en-US" dirty="0"/>
          </a:p>
        </p:txBody>
      </p:sp>
      <p:sp>
        <p:nvSpPr>
          <p:cNvPr id="3" name="Content Placeholder 2"/>
          <p:cNvSpPr>
            <a:spLocks noGrp="1"/>
          </p:cNvSpPr>
          <p:nvPr>
            <p:ph idx="1"/>
          </p:nvPr>
        </p:nvSpPr>
        <p:spPr/>
        <p:txBody>
          <a:bodyPr/>
          <a:lstStyle/>
          <a:p>
            <a:r>
              <a:rPr lang="en-US" dirty="0" smtClean="0"/>
              <a:t>A </a:t>
            </a:r>
            <a:r>
              <a:rPr lang="en-US" b="1" dirty="0" smtClean="0"/>
              <a:t>nursing theory is a conceptualization of some aspect of </a:t>
            </a:r>
            <a:r>
              <a:rPr lang="en-US" dirty="0" smtClean="0"/>
              <a:t>nursing that describes, explains, predicts, or prescribes nursing care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TotalTime>
  <Words>1518</Words>
  <Application>Microsoft Office PowerPoint</Application>
  <PresentationFormat>On-screen Show (4:3)</PresentationFormat>
  <Paragraphs>251</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Wingdings 3</vt:lpstr>
      <vt:lpstr>Retrospect</vt:lpstr>
      <vt:lpstr>NURSING THEORIES</vt:lpstr>
      <vt:lpstr>PARADIGM</vt:lpstr>
      <vt:lpstr>PowerPoint Presentation</vt:lpstr>
      <vt:lpstr>Person </vt:lpstr>
      <vt:lpstr>HEALTH</vt:lpstr>
      <vt:lpstr>ENVIRONMENT</vt:lpstr>
      <vt:lpstr>PowerPoint Presentation</vt:lpstr>
      <vt:lpstr>THEORY</vt:lpstr>
      <vt:lpstr>NURSING THEORY</vt:lpstr>
      <vt:lpstr>PHENEMENON</vt:lpstr>
      <vt:lpstr>ASSUMPTIONS</vt:lpstr>
      <vt:lpstr>TYPES OF THEORIES</vt:lpstr>
      <vt:lpstr>PowerPoint Presentation</vt:lpstr>
      <vt:lpstr>PowerPoint Presentation</vt:lpstr>
      <vt:lpstr>PowerPoint Presentation</vt:lpstr>
      <vt:lpstr>PowerPoint Presentation</vt:lpstr>
      <vt:lpstr>Florence Nightingale’s theory</vt:lpstr>
      <vt:lpstr>PowerPoint Presentation</vt:lpstr>
      <vt:lpstr>PowerPoint Presentation</vt:lpstr>
      <vt:lpstr>KEY CONCEPTS</vt:lpstr>
      <vt:lpstr>PowerPoint Presentation</vt:lpstr>
      <vt:lpstr>PowerPoint Presentation</vt:lpstr>
      <vt:lpstr>PowerPoint Presentation</vt:lpstr>
      <vt:lpstr>FLORENCE NIGHTINGALE</vt:lpstr>
      <vt:lpstr>ENVIRONMENTAL  THEORY</vt:lpstr>
      <vt:lpstr>PowerPoint Presentation</vt:lpstr>
      <vt:lpstr>PowerPoint Presentation</vt:lpstr>
      <vt:lpstr>VENTILATION AND WARMING</vt:lpstr>
      <vt:lpstr>PowerPoint Presentation</vt:lpstr>
      <vt:lpstr>LIGHT</vt:lpstr>
      <vt:lpstr>NOISE</vt:lpstr>
      <vt:lpstr>CLEANLINESS</vt:lpstr>
      <vt:lpstr>BED AND BEDDINGS</vt:lpstr>
      <vt:lpstr>HEALTH OF HOUSES</vt:lpstr>
      <vt:lpstr>VARIETY</vt:lpstr>
      <vt:lpstr>FOOD </vt:lpstr>
      <vt:lpstr>Chattering of Hope and Advices</vt:lpstr>
      <vt:lpstr>VIRGINIA HENDERSON</vt:lpstr>
      <vt:lpstr>NURSING NEED THEORY</vt:lpstr>
      <vt:lpstr>14 Activities for Client Assistance </vt:lpstr>
      <vt:lpstr>PowerPoint Presentation</vt:lpstr>
      <vt:lpstr>THE NURSE-PATIENT RELATIONSHIP</vt:lpstr>
      <vt:lpstr>NURSE-PHYSICIAN RELATIONSHIP</vt:lpstr>
      <vt:lpstr>FAY ABDELLAH</vt:lpstr>
      <vt:lpstr>21 Nursing Problems</vt:lpstr>
      <vt:lpstr>PowerPoint Presentation</vt:lpstr>
      <vt:lpstr>PowerPoint Presentation</vt:lpstr>
      <vt:lpstr>PowerPoint Presentation</vt:lpstr>
      <vt:lpstr>PowerPoint Presentation</vt:lpstr>
      <vt:lpstr>PowerPoint Presentation</vt:lpstr>
      <vt:lpstr>DOROTHEA OREM</vt:lpstr>
      <vt:lpstr>THEORY OF SELF-CARE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THEORY OF SELF-CARE DEFICIT</vt:lpstr>
      <vt:lpstr>THEORY OF NURSING SYSTEMS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THEORIES</dc:title>
  <dc:creator>user</dc:creator>
  <cp:lastModifiedBy>Vishal</cp:lastModifiedBy>
  <cp:revision>14</cp:revision>
  <dcterms:created xsi:type="dcterms:W3CDTF">2006-08-16T00:00:00Z</dcterms:created>
  <dcterms:modified xsi:type="dcterms:W3CDTF">2020-08-11T11:18:47Z</dcterms:modified>
</cp:coreProperties>
</file>