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67E2E0-BBEE-4DCD-868F-7D5E45DE5F5F}" type="datetimeFigureOut">
              <a:rPr lang="en-US" smtClean="0"/>
              <a:t>14-May-16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DC088C-159B-4853-A585-2B3A905E6F50}" type="slidenum">
              <a:rPr lang="en-US" smtClean="0"/>
              <a:t>‹#›</a:t>
            </a:fld>
            <a:endParaRPr lang="en-US"/>
          </a:p>
        </p:txBody>
      </p:sp>
    </p:spTree>
    <p:extLst>
      <p:ext uri="{BB962C8B-B14F-4D97-AF65-F5344CB8AC3E}">
        <p14:creationId xmlns:p14="http://schemas.microsoft.com/office/powerpoint/2010/main" val="89460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F731F3-4D03-4639-B063-B069C51512ED}" type="slidenum">
              <a:rPr lang="en-US" smtClean="0"/>
              <a:t>20</a:t>
            </a:fld>
            <a:endParaRPr lang="en-US"/>
          </a:p>
        </p:txBody>
      </p:sp>
    </p:spTree>
    <p:extLst>
      <p:ext uri="{BB962C8B-B14F-4D97-AF65-F5344CB8AC3E}">
        <p14:creationId xmlns:p14="http://schemas.microsoft.com/office/powerpoint/2010/main" val="2602163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14-May-16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14-May-16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14-May-16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14-May-16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14-May-16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14-May-16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14-May-16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Ankle and foot complex</a:t>
            </a:r>
            <a:endParaRPr lang="en-US" dirty="0"/>
          </a:p>
        </p:txBody>
      </p:sp>
      <p:sp>
        <p:nvSpPr>
          <p:cNvPr id="3" name="Subtitle 2"/>
          <p:cNvSpPr>
            <a:spLocks noGrp="1"/>
          </p:cNvSpPr>
          <p:nvPr>
            <p:ph type="subTitle" idx="1"/>
          </p:nvPr>
        </p:nvSpPr>
        <p:spPr/>
        <p:txBody>
          <a:bodyPr/>
          <a:lstStyle/>
          <a:p>
            <a:r>
              <a:rPr lang="en-US" dirty="0" smtClean="0"/>
              <a:t>By Dr Neha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Transverse Tarsal Joint/ </a:t>
            </a:r>
            <a:r>
              <a:rPr lang="en-US" b="1" dirty="0" err="1" smtClean="0"/>
              <a:t>Midtarsal</a:t>
            </a:r>
            <a:r>
              <a:rPr lang="en-US" b="1" dirty="0" smtClean="0"/>
              <a:t> joint/ </a:t>
            </a:r>
            <a:r>
              <a:rPr lang="en-US" b="1" dirty="0" err="1" smtClean="0"/>
              <a:t>Chopart’s</a:t>
            </a:r>
            <a:r>
              <a:rPr lang="en-US" b="1" dirty="0" smtClean="0"/>
              <a:t> joints</a:t>
            </a:r>
            <a:endParaRPr lang="en-US" dirty="0" smtClean="0"/>
          </a:p>
          <a:p>
            <a:r>
              <a:rPr lang="en-US" b="1" i="1" dirty="0" smtClean="0"/>
              <a:t>Characteristics. </a:t>
            </a:r>
            <a:r>
              <a:rPr lang="en-US" dirty="0" smtClean="0"/>
              <a:t>This joint between the hind- and </a:t>
            </a:r>
            <a:r>
              <a:rPr lang="en-US" dirty="0" err="1" smtClean="0"/>
              <a:t>midfoot</a:t>
            </a:r>
            <a:r>
              <a:rPr lang="en-US" dirty="0" smtClean="0"/>
              <a:t> includes the </a:t>
            </a:r>
            <a:r>
              <a:rPr lang="en-US" dirty="0" err="1" smtClean="0"/>
              <a:t>talonavicular</a:t>
            </a:r>
            <a:r>
              <a:rPr lang="en-US" dirty="0" smtClean="0"/>
              <a:t> and </a:t>
            </a:r>
            <a:r>
              <a:rPr lang="en-US" dirty="0" err="1" smtClean="0"/>
              <a:t>calcaneocuboid</a:t>
            </a:r>
            <a:r>
              <a:rPr lang="en-US" dirty="0" smtClean="0"/>
              <a:t> joints. The </a:t>
            </a:r>
            <a:r>
              <a:rPr lang="en-US" i="1" dirty="0" err="1" smtClean="0"/>
              <a:t>calcaneocuboid</a:t>
            </a:r>
            <a:r>
              <a:rPr lang="en-US" dirty="0" smtClean="0"/>
              <a:t> </a:t>
            </a:r>
            <a:r>
              <a:rPr lang="en-US" i="1" dirty="0" smtClean="0"/>
              <a:t>joint </a:t>
            </a:r>
            <a:r>
              <a:rPr lang="en-US" dirty="0" smtClean="0"/>
              <a:t>is saddle-shaped. It permits gliding motions. The transverse tarsal joint participates in the </a:t>
            </a:r>
            <a:r>
              <a:rPr lang="en-US" dirty="0" err="1" smtClean="0"/>
              <a:t>triplanar</a:t>
            </a:r>
            <a:r>
              <a:rPr lang="en-US" dirty="0" smtClean="0"/>
              <a:t> </a:t>
            </a:r>
            <a:r>
              <a:rPr lang="en-US" dirty="0" err="1" smtClean="0"/>
              <a:t>pronation</a:t>
            </a:r>
            <a:r>
              <a:rPr lang="en-US" dirty="0" smtClean="0"/>
              <a:t>/</a:t>
            </a:r>
            <a:r>
              <a:rPr lang="en-US" dirty="0" err="1" smtClean="0"/>
              <a:t>supination</a:t>
            </a:r>
            <a:r>
              <a:rPr lang="en-US" dirty="0" smtClean="0"/>
              <a:t> motions of the foot and makes compensatory movements to accommodate variations in the ground.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err="1" smtClean="0"/>
              <a:t>Intertarsal</a:t>
            </a:r>
            <a:r>
              <a:rPr lang="en-US" b="1" dirty="0" smtClean="0"/>
              <a:t> and </a:t>
            </a:r>
            <a:r>
              <a:rPr lang="en-US" b="1" dirty="0" err="1" smtClean="0"/>
              <a:t>Tarsometatarsal</a:t>
            </a:r>
            <a:r>
              <a:rPr lang="en-US" b="1" dirty="0" smtClean="0"/>
              <a:t> Joints</a:t>
            </a:r>
            <a:endParaRPr lang="en-US" dirty="0" smtClean="0"/>
          </a:p>
          <a:p>
            <a:r>
              <a:rPr lang="en-US" dirty="0" smtClean="0"/>
              <a:t>The remaining </a:t>
            </a:r>
            <a:r>
              <a:rPr lang="en-US" dirty="0" err="1" smtClean="0"/>
              <a:t>intertarsal</a:t>
            </a:r>
            <a:r>
              <a:rPr lang="en-US" dirty="0" smtClean="0"/>
              <a:t> and </a:t>
            </a:r>
            <a:r>
              <a:rPr lang="en-US" dirty="0" err="1" smtClean="0"/>
              <a:t>tarsometatarsal</a:t>
            </a:r>
            <a:r>
              <a:rPr lang="en-US" dirty="0" smtClean="0"/>
              <a:t> joints are plane joints that during weight bearing, help regulate the position of the forefoot on the ground and permit gliding motion.</a:t>
            </a:r>
          </a:p>
          <a:p>
            <a:endParaRPr lang="en-US" dirty="0" smtClean="0"/>
          </a:p>
          <a:p>
            <a:r>
              <a:rPr lang="en-US" b="1" dirty="0" err="1" smtClean="0"/>
              <a:t>Metatarsophalangeal</a:t>
            </a:r>
            <a:r>
              <a:rPr lang="en-US" b="1" dirty="0" smtClean="0"/>
              <a:t> and Interphalangeal Joints of the Toes</a:t>
            </a:r>
            <a:endParaRPr lang="en-US" dirty="0" smtClean="0"/>
          </a:p>
          <a:p>
            <a:endParaRPr lang="en-US" dirty="0" smtClean="0"/>
          </a:p>
          <a:p>
            <a:r>
              <a:rPr lang="en-US" dirty="0" smtClean="0"/>
              <a:t>MTP joints are modified </a:t>
            </a:r>
            <a:r>
              <a:rPr lang="en-US" dirty="0" err="1" smtClean="0"/>
              <a:t>condyloid</a:t>
            </a:r>
            <a:r>
              <a:rPr lang="en-US" dirty="0" smtClean="0"/>
              <a:t> joints. IP joints are hinge joints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Arches of the foot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foot typically is characterized as having three arches: medial and lateral longitudinal arches and a transverse arch, of which the medial longitudinal arch is the largest. The longitudinal arch extends from the heel to the heads of the five metatarsals. It is adapted to support the foot and to absorb shock.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b="1" dirty="0" smtClean="0"/>
              <a:t>Function of Arches</a:t>
            </a:r>
            <a:endParaRPr lang="en-US" dirty="0" smtClean="0"/>
          </a:p>
          <a:p>
            <a:r>
              <a:rPr lang="en-US" dirty="0" smtClean="0"/>
              <a:t>The plantar arches are adapted uniquely to serve two contrasting mobility and stability weight-bearing functions. First, the foot must accept weight during early stance phase and adapt to various surface shapes. To accomplish this weight-bearing mobility function, the plantar arches must be flexible enough to allow the foot to </a:t>
            </a:r>
          </a:p>
          <a:p>
            <a:r>
              <a:rPr lang="en-US" dirty="0" smtClean="0"/>
              <a:t>(1) dampen the impact of weight-bearing forces, </a:t>
            </a:r>
          </a:p>
          <a:p>
            <a:r>
              <a:rPr lang="en-US" dirty="0" smtClean="0"/>
              <a:t>(2) dampen superimposed rotational motions, and </a:t>
            </a:r>
          </a:p>
          <a:p>
            <a:r>
              <a:rPr lang="en-US" dirty="0" smtClean="0"/>
              <a:t>(3) adapt to changes in the supporting surface. </a:t>
            </a:r>
          </a:p>
          <a:p>
            <a:r>
              <a:rPr lang="en-US" dirty="0" smtClean="0"/>
              <a:t>To accomplish weight-bearing stability functions, the arches must allow </a:t>
            </a:r>
          </a:p>
          <a:p>
            <a:r>
              <a:rPr lang="en-US" dirty="0" smtClean="0"/>
              <a:t>(1) distribution of weight through the foot for proper weight-bearing and</a:t>
            </a:r>
          </a:p>
          <a:p>
            <a:r>
              <a:rPr lang="en-US" dirty="0" smtClean="0"/>
              <a:t>(2) conversion of the flexible foot to a rigid lever.</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PLANTAR FASCIA/ PLANTAR APONEUROSIS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The plantar </a:t>
            </a:r>
            <a:r>
              <a:rPr lang="en-US" dirty="0" err="1" smtClean="0"/>
              <a:t>aponeurosis</a:t>
            </a:r>
            <a:r>
              <a:rPr lang="en-US" dirty="0" smtClean="0"/>
              <a:t> is a dense fascia that runs nearly the entire length of the foot. It begins </a:t>
            </a:r>
            <a:r>
              <a:rPr lang="en-US" dirty="0" err="1" smtClean="0"/>
              <a:t>posteriorly</a:t>
            </a:r>
            <a:r>
              <a:rPr lang="en-US" dirty="0" smtClean="0"/>
              <a:t> on the medial tubercle of the </a:t>
            </a:r>
            <a:r>
              <a:rPr lang="en-US" dirty="0" err="1" smtClean="0"/>
              <a:t>calcaneus</a:t>
            </a:r>
            <a:r>
              <a:rPr lang="en-US" dirty="0" smtClean="0"/>
              <a:t> and continues </a:t>
            </a:r>
            <a:r>
              <a:rPr lang="en-US" dirty="0" err="1" smtClean="0"/>
              <a:t>anteriorly</a:t>
            </a:r>
            <a:r>
              <a:rPr lang="en-US" dirty="0" smtClean="0"/>
              <a:t> to attach by digitations to the plantar plates and then to the proximal phalanx of each toe. </a:t>
            </a:r>
          </a:p>
          <a:p>
            <a:r>
              <a:rPr lang="en-US" dirty="0" smtClean="0"/>
              <a:t>Tension in the plantar </a:t>
            </a:r>
            <a:r>
              <a:rPr lang="en-US" dirty="0" err="1" smtClean="0"/>
              <a:t>aponeurosis</a:t>
            </a:r>
            <a:r>
              <a:rPr lang="en-US" dirty="0" smtClean="0"/>
              <a:t> caused by MTP joint extension can draw the </a:t>
            </a:r>
            <a:r>
              <a:rPr lang="en-US" dirty="0" err="1" smtClean="0"/>
              <a:t>hindfoot</a:t>
            </a:r>
            <a:r>
              <a:rPr lang="en-US" dirty="0" smtClean="0"/>
              <a:t> and forefoot together to raise the longitudinal arch. </a:t>
            </a:r>
          </a:p>
          <a:p>
            <a:r>
              <a:rPr lang="en-US" dirty="0" smtClean="0"/>
              <a:t>Function: It supports the arches of the foot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Muscle Function in the Ankle and Foot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b="1" i="1" dirty="0" err="1" smtClean="0"/>
              <a:t>Plantarflexors</a:t>
            </a:r>
            <a:endParaRPr lang="en-US" b="1" i="1" dirty="0" smtClean="0"/>
          </a:p>
          <a:p>
            <a:r>
              <a:rPr lang="en-US" b="1" dirty="0" err="1" smtClean="0"/>
              <a:t>tibialis</a:t>
            </a:r>
            <a:r>
              <a:rPr lang="en-US" b="1" dirty="0" smtClean="0"/>
              <a:t> posterior</a:t>
            </a:r>
          </a:p>
          <a:p>
            <a:r>
              <a:rPr lang="en-US" b="1" dirty="0" smtClean="0"/>
              <a:t>Flexor </a:t>
            </a:r>
            <a:r>
              <a:rPr lang="en-US" b="1" dirty="0" err="1" smtClean="0"/>
              <a:t>hallucis</a:t>
            </a:r>
            <a:r>
              <a:rPr lang="en-US" b="1" dirty="0" smtClean="0"/>
              <a:t> </a:t>
            </a:r>
            <a:r>
              <a:rPr lang="en-US" b="1" dirty="0" err="1" smtClean="0"/>
              <a:t>longus</a:t>
            </a:r>
            <a:r>
              <a:rPr lang="en-US" b="1" dirty="0" smtClean="0"/>
              <a:t> and the flexor </a:t>
            </a:r>
            <a:r>
              <a:rPr lang="en-US" b="1" dirty="0" err="1" smtClean="0"/>
              <a:t>digitorum</a:t>
            </a:r>
            <a:r>
              <a:rPr lang="en-US" b="1" dirty="0" smtClean="0"/>
              <a:t> </a:t>
            </a:r>
            <a:r>
              <a:rPr lang="en-US" b="1" dirty="0" err="1" smtClean="0"/>
              <a:t>longus</a:t>
            </a:r>
            <a:r>
              <a:rPr lang="en-US" dirty="0" smtClean="0"/>
              <a:t> </a:t>
            </a:r>
          </a:p>
          <a:p>
            <a:r>
              <a:rPr lang="en-US" b="1" dirty="0" smtClean="0"/>
              <a:t>Lateral Compartment Muscles</a:t>
            </a:r>
            <a:endParaRPr lang="en-US" dirty="0" smtClean="0"/>
          </a:p>
          <a:p>
            <a:r>
              <a:rPr lang="en-US" dirty="0" smtClean="0"/>
              <a:t>The </a:t>
            </a:r>
            <a:r>
              <a:rPr lang="en-US" dirty="0" err="1" smtClean="0"/>
              <a:t>peroneus</a:t>
            </a:r>
            <a:r>
              <a:rPr lang="en-US" dirty="0" smtClean="0"/>
              <a:t> </a:t>
            </a:r>
            <a:r>
              <a:rPr lang="en-US" dirty="0" err="1" smtClean="0"/>
              <a:t>longus</a:t>
            </a:r>
            <a:r>
              <a:rPr lang="en-US" dirty="0" smtClean="0"/>
              <a:t> and </a:t>
            </a:r>
            <a:r>
              <a:rPr lang="en-US" dirty="0" err="1" smtClean="0"/>
              <a:t>brevis</a:t>
            </a:r>
            <a:r>
              <a:rPr lang="en-US" dirty="0" smtClean="0"/>
              <a:t>  </a:t>
            </a:r>
          </a:p>
          <a:p>
            <a:r>
              <a:rPr lang="en-US" b="1" dirty="0" smtClean="0"/>
              <a:t>Anterior Compartment Muscles</a:t>
            </a:r>
            <a:endParaRPr lang="en-US" dirty="0" smtClean="0"/>
          </a:p>
          <a:p>
            <a:r>
              <a:rPr lang="en-US" dirty="0" smtClean="0"/>
              <a:t>The muscles of the anterior compartment of the leg are </a:t>
            </a:r>
            <a:r>
              <a:rPr lang="en-US" b="1" dirty="0" smtClean="0"/>
              <a:t>the </a:t>
            </a:r>
            <a:r>
              <a:rPr lang="en-US" b="1" dirty="0" err="1" smtClean="0"/>
              <a:t>tibialis</a:t>
            </a:r>
            <a:r>
              <a:rPr lang="en-US" b="1" dirty="0" smtClean="0"/>
              <a:t> anterior</a:t>
            </a:r>
            <a:r>
              <a:rPr lang="en-US" dirty="0" smtClean="0"/>
              <a:t>, the </a:t>
            </a:r>
            <a:r>
              <a:rPr lang="en-US" b="1" dirty="0" smtClean="0"/>
              <a:t>extensor </a:t>
            </a:r>
            <a:r>
              <a:rPr lang="en-US" b="1" dirty="0" err="1" smtClean="0"/>
              <a:t>hallucis</a:t>
            </a:r>
            <a:r>
              <a:rPr lang="en-US" b="1" dirty="0" smtClean="0"/>
              <a:t> </a:t>
            </a:r>
            <a:r>
              <a:rPr lang="en-US" b="1" dirty="0" err="1" smtClean="0"/>
              <a:t>longus</a:t>
            </a:r>
            <a:r>
              <a:rPr lang="en-US" b="1" dirty="0" smtClean="0"/>
              <a:t>, the extensor </a:t>
            </a:r>
            <a:r>
              <a:rPr lang="en-US" b="1" dirty="0" err="1" smtClean="0"/>
              <a:t>digitorum</a:t>
            </a:r>
            <a:r>
              <a:rPr lang="en-US" b="1" dirty="0" smtClean="0"/>
              <a:t> </a:t>
            </a:r>
            <a:r>
              <a:rPr lang="en-US" b="1" dirty="0" err="1" smtClean="0"/>
              <a:t>longus</a:t>
            </a:r>
            <a:r>
              <a:rPr lang="en-US" b="1" dirty="0" smtClean="0"/>
              <a:t>, and the </a:t>
            </a:r>
            <a:r>
              <a:rPr lang="en-US" b="1" dirty="0" err="1" smtClean="0"/>
              <a:t>peroneus</a:t>
            </a:r>
            <a:r>
              <a:rPr lang="en-US" b="1" dirty="0" smtClean="0"/>
              <a:t> </a:t>
            </a:r>
            <a:r>
              <a:rPr lang="en-US" b="1" dirty="0" err="1" smtClean="0"/>
              <a:t>tertius</a:t>
            </a:r>
            <a:r>
              <a:rPr lang="en-US" b="1" dirty="0" smtClean="0"/>
              <a:t> muscles</a:t>
            </a: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PATHOMECHANICS</a:t>
            </a:r>
            <a:endParaRPr lang="en-US" dirty="0"/>
          </a:p>
        </p:txBody>
      </p:sp>
      <p:sp>
        <p:nvSpPr>
          <p:cNvPr id="3" name="Content Placeholder 2"/>
          <p:cNvSpPr>
            <a:spLocks noGrp="1"/>
          </p:cNvSpPr>
          <p:nvPr>
            <p:ph idx="1"/>
          </p:nvPr>
        </p:nvSpPr>
        <p:spPr>
          <a:xfrm>
            <a:off x="457200" y="990600"/>
            <a:ext cx="8229600" cy="5135563"/>
          </a:xfrm>
        </p:spPr>
        <p:txBody>
          <a:bodyPr>
            <a:normAutofit fontScale="47500" lnSpcReduction="20000"/>
          </a:bodyPr>
          <a:lstStyle/>
          <a:p>
            <a:endParaRPr lang="en-US" dirty="0" smtClean="0"/>
          </a:p>
          <a:p>
            <a:r>
              <a:rPr lang="en-US" dirty="0" smtClean="0"/>
              <a:t>1. </a:t>
            </a:r>
            <a:r>
              <a:rPr lang="en-US" dirty="0" err="1" smtClean="0"/>
              <a:t>Pes</a:t>
            </a:r>
            <a:r>
              <a:rPr lang="en-US" dirty="0" smtClean="0"/>
              <a:t> </a:t>
            </a:r>
            <a:r>
              <a:rPr lang="en-US" dirty="0" err="1" smtClean="0"/>
              <a:t>Planus</a:t>
            </a:r>
            <a:r>
              <a:rPr lang="en-US" dirty="0" smtClean="0"/>
              <a:t>: The terms </a:t>
            </a:r>
            <a:r>
              <a:rPr lang="en-US" dirty="0" err="1" smtClean="0"/>
              <a:t>pes</a:t>
            </a:r>
            <a:r>
              <a:rPr lang="en-US" dirty="0" smtClean="0"/>
              <a:t> </a:t>
            </a:r>
            <a:r>
              <a:rPr lang="en-US" dirty="0" err="1" smtClean="0"/>
              <a:t>planus</a:t>
            </a:r>
            <a:r>
              <a:rPr lang="en-US" dirty="0" smtClean="0"/>
              <a:t>, </a:t>
            </a:r>
            <a:r>
              <a:rPr lang="en-US" dirty="0" err="1" smtClean="0"/>
              <a:t>pronated</a:t>
            </a:r>
            <a:r>
              <a:rPr lang="en-US" dirty="0" smtClean="0"/>
              <a:t> foot, and flat foot are often interchanged to mean a decreased medial longitudinal arch. </a:t>
            </a:r>
          </a:p>
          <a:p>
            <a:r>
              <a:rPr lang="en-US" dirty="0" smtClean="0"/>
              <a:t> </a:t>
            </a:r>
          </a:p>
          <a:p>
            <a:r>
              <a:rPr lang="en-US" dirty="0" smtClean="0"/>
              <a:t>2. </a:t>
            </a:r>
            <a:r>
              <a:rPr lang="en-US" dirty="0" err="1" smtClean="0"/>
              <a:t>Pes</a:t>
            </a:r>
            <a:r>
              <a:rPr lang="en-US" dirty="0" smtClean="0"/>
              <a:t> </a:t>
            </a:r>
            <a:r>
              <a:rPr lang="en-US" dirty="0" err="1" smtClean="0"/>
              <a:t>cavus</a:t>
            </a:r>
            <a:r>
              <a:rPr lang="en-US" dirty="0" smtClean="0"/>
              <a:t> and </a:t>
            </a:r>
            <a:r>
              <a:rPr lang="en-US" dirty="0" err="1" smtClean="0"/>
              <a:t>supinated</a:t>
            </a:r>
            <a:r>
              <a:rPr lang="en-US" dirty="0" smtClean="0"/>
              <a:t> foot describe a high-arched foot.</a:t>
            </a:r>
          </a:p>
          <a:p>
            <a:r>
              <a:rPr lang="en-US" dirty="0" smtClean="0"/>
              <a:t> </a:t>
            </a:r>
          </a:p>
          <a:p>
            <a:r>
              <a:rPr lang="en-US" dirty="0" smtClean="0"/>
              <a:t>3. Plantar </a:t>
            </a:r>
            <a:r>
              <a:rPr lang="en-US" dirty="0" err="1" smtClean="0"/>
              <a:t>Fascitis</a:t>
            </a:r>
            <a:r>
              <a:rPr lang="en-US" dirty="0" smtClean="0"/>
              <a:t>: Inflammation of plantar </a:t>
            </a:r>
            <a:r>
              <a:rPr lang="en-US" dirty="0" err="1" smtClean="0"/>
              <a:t>aponeurosis</a:t>
            </a:r>
            <a:endParaRPr lang="en-US" dirty="0" smtClean="0"/>
          </a:p>
          <a:p>
            <a:r>
              <a:rPr lang="en-US" dirty="0" smtClean="0"/>
              <a:t> </a:t>
            </a:r>
          </a:p>
          <a:p>
            <a:r>
              <a:rPr lang="en-US" dirty="0" smtClean="0"/>
              <a:t>4. </a:t>
            </a:r>
            <a:r>
              <a:rPr lang="en-US" dirty="0" err="1" smtClean="0"/>
              <a:t>Hallux</a:t>
            </a:r>
            <a:r>
              <a:rPr lang="en-US" dirty="0" smtClean="0"/>
              <a:t> </a:t>
            </a:r>
            <a:r>
              <a:rPr lang="en-US" dirty="0" err="1" smtClean="0"/>
              <a:t>Valgus</a:t>
            </a:r>
            <a:r>
              <a:rPr lang="en-US" dirty="0" smtClean="0"/>
              <a:t>: In the great toe the proximal phalanx shifts laterally towards the second toe.</a:t>
            </a:r>
          </a:p>
          <a:p>
            <a:r>
              <a:rPr lang="en-US" dirty="0" smtClean="0"/>
              <a:t> </a:t>
            </a:r>
          </a:p>
          <a:p>
            <a:r>
              <a:rPr lang="en-US" dirty="0" smtClean="0"/>
              <a:t>5. </a:t>
            </a:r>
            <a:r>
              <a:rPr lang="en-US" dirty="0" err="1" smtClean="0"/>
              <a:t>Hallux</a:t>
            </a:r>
            <a:r>
              <a:rPr lang="en-US" dirty="0" smtClean="0"/>
              <a:t> </a:t>
            </a:r>
            <a:r>
              <a:rPr lang="en-US" dirty="0" err="1" smtClean="0"/>
              <a:t>Rigidus</a:t>
            </a:r>
            <a:r>
              <a:rPr lang="en-US" dirty="0" smtClean="0"/>
              <a:t>: Narrowing and eventual obliteration of 1</a:t>
            </a:r>
            <a:r>
              <a:rPr lang="en-US" baseline="30000" dirty="0" smtClean="0"/>
              <a:t>st</a:t>
            </a:r>
            <a:r>
              <a:rPr lang="en-US" dirty="0" smtClean="0"/>
              <a:t> MTP space.</a:t>
            </a:r>
          </a:p>
          <a:p>
            <a:r>
              <a:rPr lang="en-US" dirty="0" smtClean="0"/>
              <a:t> </a:t>
            </a:r>
          </a:p>
          <a:p>
            <a:r>
              <a:rPr lang="en-US" dirty="0" smtClean="0"/>
              <a:t>6. Claw Toe: MTP hyperextension and IP flexion</a:t>
            </a:r>
          </a:p>
          <a:p>
            <a:r>
              <a:rPr lang="en-US" dirty="0" smtClean="0"/>
              <a:t> </a:t>
            </a:r>
          </a:p>
          <a:p>
            <a:r>
              <a:rPr lang="en-US" dirty="0" smtClean="0"/>
              <a:t>7.Hammer Toe: Due to imbalance between intrinsic and </a:t>
            </a:r>
            <a:r>
              <a:rPr lang="en-US" dirty="0" err="1" smtClean="0"/>
              <a:t>extrinsics</a:t>
            </a:r>
            <a:r>
              <a:rPr lang="en-US" dirty="0" smtClean="0"/>
              <a:t> MTP hyperextension, PIP flexion DIP hyperextension</a:t>
            </a:r>
          </a:p>
          <a:p>
            <a:r>
              <a:rPr lang="en-US" dirty="0" smtClean="0"/>
              <a:t> </a:t>
            </a:r>
          </a:p>
          <a:p>
            <a:r>
              <a:rPr lang="en-US" dirty="0" smtClean="0"/>
              <a:t>8. </a:t>
            </a:r>
            <a:r>
              <a:rPr lang="en-US" dirty="0" err="1" smtClean="0"/>
              <a:t>Metatarsalgia</a:t>
            </a:r>
            <a:r>
              <a:rPr lang="en-US" dirty="0" smtClean="0"/>
              <a:t>:  Excessive stresses contributing to pain under the metatarsal heads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lnSpcReduction="10000"/>
          </a:bodyPr>
          <a:lstStyle/>
          <a:p>
            <a:pPr>
              <a:buNone/>
            </a:pPr>
            <a:r>
              <a:rPr lang="en-US" dirty="0" smtClean="0"/>
              <a:t>Ankle joint is a ___ joint</a:t>
            </a:r>
          </a:p>
          <a:p>
            <a:pPr marL="514350" indent="-514350">
              <a:buAutoNum type="alphaLcPeriod"/>
            </a:pPr>
            <a:r>
              <a:rPr lang="en-US" dirty="0" err="1" smtClean="0"/>
              <a:t>Condyloid</a:t>
            </a:r>
            <a:r>
              <a:rPr lang="en-US" dirty="0" smtClean="0"/>
              <a:t> </a:t>
            </a:r>
          </a:p>
          <a:p>
            <a:pPr marL="514350" indent="-514350">
              <a:buAutoNum type="alphaLcPeriod"/>
            </a:pPr>
            <a:r>
              <a:rPr lang="en-US" dirty="0" smtClean="0"/>
              <a:t>Hinge</a:t>
            </a:r>
          </a:p>
          <a:p>
            <a:pPr marL="514350" indent="-514350">
              <a:buAutoNum type="alphaLcPeriod"/>
            </a:pPr>
            <a:r>
              <a:rPr lang="en-US" dirty="0" smtClean="0"/>
              <a:t>Irregular</a:t>
            </a:r>
          </a:p>
          <a:p>
            <a:pPr marL="514350" indent="-514350">
              <a:buAutoNum type="alphaLcPeriod"/>
            </a:pPr>
            <a:r>
              <a:rPr lang="en-US" dirty="0" smtClean="0"/>
              <a:t>None</a:t>
            </a:r>
          </a:p>
          <a:p>
            <a:pPr marL="514350" indent="-514350">
              <a:buNone/>
            </a:pPr>
            <a:r>
              <a:rPr lang="en-US" dirty="0" err="1" smtClean="0"/>
              <a:t>Hindfoot</a:t>
            </a:r>
            <a:r>
              <a:rPr lang="en-US" dirty="0" smtClean="0"/>
              <a:t> is made up of</a:t>
            </a:r>
          </a:p>
          <a:p>
            <a:pPr marL="514350" indent="-514350">
              <a:buAutoNum type="alphaLcPeriod"/>
            </a:pPr>
            <a:r>
              <a:rPr lang="en-US" dirty="0" smtClean="0"/>
              <a:t>Talus and </a:t>
            </a:r>
            <a:r>
              <a:rPr lang="en-US" dirty="0" err="1" smtClean="0"/>
              <a:t>calcaneus</a:t>
            </a:r>
            <a:endParaRPr lang="en-US" dirty="0" smtClean="0"/>
          </a:p>
          <a:p>
            <a:pPr marL="514350" indent="-514350">
              <a:buAutoNum type="alphaLcPeriod"/>
            </a:pPr>
            <a:r>
              <a:rPr lang="en-US" dirty="0" smtClean="0"/>
              <a:t>Talus and </a:t>
            </a:r>
            <a:r>
              <a:rPr lang="en-US" dirty="0" err="1" smtClean="0"/>
              <a:t>navicular</a:t>
            </a:r>
            <a:endParaRPr lang="en-US" dirty="0" smtClean="0"/>
          </a:p>
          <a:p>
            <a:pPr marL="514350" indent="-514350">
              <a:buAutoNum type="alphaLcPeriod"/>
            </a:pPr>
            <a:r>
              <a:rPr lang="en-US" dirty="0" err="1" smtClean="0"/>
              <a:t>Calcaneus</a:t>
            </a:r>
            <a:r>
              <a:rPr lang="en-US" dirty="0" smtClean="0"/>
              <a:t> and </a:t>
            </a:r>
            <a:r>
              <a:rPr lang="en-US" dirty="0" err="1" smtClean="0"/>
              <a:t>navicular</a:t>
            </a:r>
            <a:endParaRPr lang="en-US" dirty="0" smtClean="0"/>
          </a:p>
          <a:p>
            <a:pPr marL="514350" indent="-514350">
              <a:buAutoNum type="alphaLcPeriod"/>
            </a:pPr>
            <a:r>
              <a:rPr lang="en-US" dirty="0" smtClean="0"/>
              <a:t>none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fontScale="92500" lnSpcReduction="20000"/>
          </a:bodyPr>
          <a:lstStyle/>
          <a:p>
            <a:pPr>
              <a:buNone/>
            </a:pPr>
            <a:r>
              <a:rPr lang="en-US" dirty="0" smtClean="0"/>
              <a:t>The medial collateral ligament in the ankle is known as ___ ligament</a:t>
            </a:r>
          </a:p>
          <a:p>
            <a:pPr marL="514350" indent="-514350">
              <a:buAutoNum type="alphaLcPeriod"/>
            </a:pPr>
            <a:r>
              <a:rPr lang="en-US" dirty="0" smtClean="0"/>
              <a:t>Spring </a:t>
            </a:r>
          </a:p>
          <a:p>
            <a:pPr marL="514350" indent="-514350">
              <a:buAutoNum type="alphaLcPeriod"/>
            </a:pPr>
            <a:r>
              <a:rPr lang="en-US" dirty="0" smtClean="0"/>
              <a:t>Planter</a:t>
            </a:r>
          </a:p>
          <a:p>
            <a:pPr marL="514350" indent="-514350">
              <a:buAutoNum type="alphaLcPeriod"/>
            </a:pPr>
            <a:r>
              <a:rPr lang="en-US" dirty="0" smtClean="0"/>
              <a:t>Deltoid</a:t>
            </a:r>
          </a:p>
          <a:p>
            <a:pPr marL="514350" indent="-514350">
              <a:buAutoNum type="alphaLcPeriod"/>
            </a:pPr>
            <a:r>
              <a:rPr lang="en-US" dirty="0" smtClean="0"/>
              <a:t>None</a:t>
            </a:r>
          </a:p>
          <a:p>
            <a:pPr marL="514350" indent="-514350">
              <a:buNone/>
            </a:pPr>
            <a:r>
              <a:rPr lang="en-US" dirty="0" smtClean="0"/>
              <a:t>4. </a:t>
            </a:r>
            <a:r>
              <a:rPr lang="en-US" dirty="0" err="1" smtClean="0"/>
              <a:t>Subtalar</a:t>
            </a:r>
            <a:r>
              <a:rPr lang="en-US" dirty="0" smtClean="0"/>
              <a:t> joint is made up of</a:t>
            </a:r>
          </a:p>
          <a:p>
            <a:pPr marL="514350" indent="-514350">
              <a:buAutoNum type="alphaLcPeriod"/>
            </a:pPr>
            <a:r>
              <a:rPr lang="en-US" dirty="0" smtClean="0"/>
              <a:t>Talus and </a:t>
            </a:r>
            <a:r>
              <a:rPr lang="en-US" dirty="0" err="1" smtClean="0"/>
              <a:t>calcaneus</a:t>
            </a:r>
            <a:endParaRPr lang="en-US" dirty="0" smtClean="0"/>
          </a:p>
          <a:p>
            <a:pPr marL="514350" indent="-514350">
              <a:buAutoNum type="alphaLcPeriod"/>
            </a:pPr>
            <a:r>
              <a:rPr lang="en-US" dirty="0" smtClean="0"/>
              <a:t>Talus and </a:t>
            </a:r>
            <a:r>
              <a:rPr lang="en-US" dirty="0" err="1" smtClean="0"/>
              <a:t>navicular</a:t>
            </a:r>
            <a:endParaRPr lang="en-US" dirty="0" smtClean="0"/>
          </a:p>
          <a:p>
            <a:pPr marL="514350" indent="-514350">
              <a:buAutoNum type="alphaLcPeriod"/>
            </a:pPr>
            <a:r>
              <a:rPr lang="en-US" dirty="0" err="1" smtClean="0"/>
              <a:t>Calcaneus</a:t>
            </a:r>
            <a:r>
              <a:rPr lang="en-US" dirty="0" smtClean="0"/>
              <a:t> and </a:t>
            </a:r>
            <a:r>
              <a:rPr lang="en-US" dirty="0" err="1" smtClean="0"/>
              <a:t>navicular</a:t>
            </a:r>
            <a:endParaRPr lang="en-US" dirty="0" smtClean="0"/>
          </a:p>
          <a:p>
            <a:pPr marL="514350" indent="-514350">
              <a:buAutoNum type="alphaLcPeriod"/>
            </a:pPr>
            <a:r>
              <a:rPr lang="en-US" dirty="0" smtClean="0"/>
              <a:t>none</a:t>
            </a:r>
          </a:p>
          <a:p>
            <a:pPr marL="514350" indent="-514350">
              <a:buNone/>
            </a:pPr>
            <a:endParaRPr lang="en-US" dirty="0" smtClean="0"/>
          </a:p>
          <a:p>
            <a:pPr marL="514350" indent="-514350">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10000"/>
          </a:bodyPr>
          <a:lstStyle/>
          <a:p>
            <a:pPr>
              <a:buNone/>
            </a:pPr>
            <a:r>
              <a:rPr lang="en-US" dirty="0" smtClean="0"/>
              <a:t>5. Planter fascia is attached to</a:t>
            </a:r>
          </a:p>
          <a:p>
            <a:pPr marL="514350" indent="-514350">
              <a:buAutoNum type="alphaLcPeriod"/>
            </a:pPr>
            <a:r>
              <a:rPr lang="en-US" dirty="0" err="1" smtClean="0"/>
              <a:t>Calcaneus</a:t>
            </a:r>
            <a:r>
              <a:rPr lang="en-US" dirty="0" smtClean="0"/>
              <a:t> and Metatarsals</a:t>
            </a:r>
          </a:p>
          <a:p>
            <a:pPr marL="514350" indent="-514350">
              <a:buAutoNum type="alphaLcPeriod"/>
            </a:pPr>
            <a:r>
              <a:rPr lang="en-US" dirty="0" err="1" smtClean="0"/>
              <a:t>Calcaneus</a:t>
            </a:r>
            <a:r>
              <a:rPr lang="en-US" dirty="0" smtClean="0"/>
              <a:t> and cuneiform</a:t>
            </a:r>
          </a:p>
          <a:p>
            <a:pPr marL="514350" indent="-514350">
              <a:buAutoNum type="alphaLcPeriod"/>
            </a:pPr>
            <a:r>
              <a:rPr lang="en-US" dirty="0" err="1" smtClean="0"/>
              <a:t>Calcaneus</a:t>
            </a:r>
            <a:r>
              <a:rPr lang="en-US" dirty="0" smtClean="0"/>
              <a:t> and Proximal phalanx</a:t>
            </a:r>
          </a:p>
          <a:p>
            <a:pPr marL="514350" indent="-514350">
              <a:buAutoNum type="alphaLcPeriod"/>
            </a:pPr>
            <a:r>
              <a:rPr lang="en-US" dirty="0" smtClean="0"/>
              <a:t>None</a:t>
            </a:r>
          </a:p>
          <a:p>
            <a:pPr marL="514350" indent="-514350">
              <a:buNone/>
            </a:pPr>
            <a:r>
              <a:rPr lang="en-US" dirty="0" smtClean="0"/>
              <a:t>Key</a:t>
            </a:r>
          </a:p>
          <a:p>
            <a:pPr marL="514350" indent="-514350">
              <a:buNone/>
            </a:pPr>
            <a:r>
              <a:rPr lang="en-US" dirty="0" smtClean="0"/>
              <a:t>1- b</a:t>
            </a:r>
          </a:p>
          <a:p>
            <a:pPr marL="514350" indent="-514350">
              <a:buNone/>
            </a:pPr>
            <a:r>
              <a:rPr lang="en-US" dirty="0" smtClean="0"/>
              <a:t>2-a</a:t>
            </a:r>
          </a:p>
          <a:p>
            <a:pPr marL="514350" indent="-514350">
              <a:buNone/>
            </a:pPr>
            <a:r>
              <a:rPr lang="en-US" dirty="0" smtClean="0"/>
              <a:t>3- c</a:t>
            </a:r>
          </a:p>
          <a:p>
            <a:pPr marL="514350" indent="-514350">
              <a:buNone/>
            </a:pPr>
            <a:r>
              <a:rPr lang="en-US" dirty="0" smtClean="0"/>
              <a:t>4-a</a:t>
            </a:r>
          </a:p>
          <a:p>
            <a:pPr marL="514350" indent="-514350">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Objectives: The student at the end of this lecture will learn:</a:t>
            </a:r>
          </a:p>
          <a:p>
            <a:pPr lvl="0"/>
            <a:r>
              <a:rPr lang="en-US" dirty="0" smtClean="0"/>
              <a:t>The structure and function of the ankle joint</a:t>
            </a:r>
          </a:p>
          <a:p>
            <a:pPr lvl="0"/>
            <a:r>
              <a:rPr lang="en-US" dirty="0" smtClean="0"/>
              <a:t>The segments of the foot</a:t>
            </a:r>
          </a:p>
          <a:p>
            <a:pPr lvl="0"/>
            <a:r>
              <a:rPr lang="en-US" dirty="0" err="1" smtClean="0"/>
              <a:t>Osteokinematics</a:t>
            </a:r>
            <a:r>
              <a:rPr lang="en-US" dirty="0" smtClean="0"/>
              <a:t> and </a:t>
            </a:r>
            <a:r>
              <a:rPr lang="en-US" dirty="0" err="1" smtClean="0"/>
              <a:t>arthrokinematics</a:t>
            </a:r>
            <a:r>
              <a:rPr lang="en-US" dirty="0" smtClean="0"/>
              <a:t> of the ankle joint</a:t>
            </a:r>
          </a:p>
          <a:p>
            <a:pPr lvl="0"/>
            <a:r>
              <a:rPr lang="en-US" dirty="0" err="1" smtClean="0"/>
              <a:t>Osteokinematics</a:t>
            </a:r>
            <a:r>
              <a:rPr lang="en-US" dirty="0" smtClean="0"/>
              <a:t> and </a:t>
            </a:r>
            <a:r>
              <a:rPr lang="en-US" dirty="0" err="1" smtClean="0"/>
              <a:t>arthrokinematics</a:t>
            </a:r>
            <a:r>
              <a:rPr lang="en-US" dirty="0" smtClean="0"/>
              <a:t> of the </a:t>
            </a:r>
            <a:r>
              <a:rPr lang="en-US" dirty="0" err="1" smtClean="0"/>
              <a:t>subtalar</a:t>
            </a:r>
            <a:r>
              <a:rPr lang="en-US" dirty="0" smtClean="0"/>
              <a:t> joint</a:t>
            </a:r>
          </a:p>
          <a:p>
            <a:pPr lvl="0"/>
            <a:r>
              <a:rPr lang="en-US" dirty="0" err="1" smtClean="0"/>
              <a:t>Osteokinematics</a:t>
            </a:r>
            <a:r>
              <a:rPr lang="en-US" dirty="0" smtClean="0"/>
              <a:t> and </a:t>
            </a:r>
            <a:r>
              <a:rPr lang="en-US" dirty="0" err="1" smtClean="0"/>
              <a:t>arthrokinematics</a:t>
            </a:r>
            <a:r>
              <a:rPr lang="en-US" dirty="0" smtClean="0"/>
              <a:t> of the </a:t>
            </a:r>
            <a:r>
              <a:rPr lang="en-US" dirty="0" err="1" smtClean="0"/>
              <a:t>Talonavicular</a:t>
            </a:r>
            <a:r>
              <a:rPr lang="en-US" dirty="0" smtClean="0"/>
              <a:t> joint</a:t>
            </a:r>
          </a:p>
          <a:p>
            <a:pPr lvl="0"/>
            <a:r>
              <a:rPr lang="en-US" dirty="0" smtClean="0"/>
              <a:t>Ligaments of the ankle joint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2400" dirty="0" smtClean="0"/>
              <a:t>Title: Changes in passive mechanical properties of the gastrocnemius muscle at the muscle at the muscle fascicle and joint levels in stroke survivors</a:t>
            </a:r>
            <a:endParaRPr lang="en-US" sz="2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070992525"/>
              </p:ext>
            </p:extLst>
          </p:nvPr>
        </p:nvGraphicFramePr>
        <p:xfrm>
          <a:off x="533400" y="1371600"/>
          <a:ext cx="8077200" cy="4876802"/>
        </p:xfrm>
        <a:graphic>
          <a:graphicData uri="http://schemas.openxmlformats.org/drawingml/2006/table">
            <a:tbl>
              <a:tblPr firstRow="1" bandRow="1">
                <a:tableStyleId>{5C22544A-7EE6-4342-B048-85BDC9FD1C3A}</a:tableStyleId>
              </a:tblPr>
              <a:tblGrid>
                <a:gridCol w="1713345"/>
                <a:gridCol w="6363855"/>
              </a:tblGrid>
              <a:tr h="625482">
                <a:tc>
                  <a:txBody>
                    <a:bodyPr/>
                    <a:lstStyle/>
                    <a:p>
                      <a:r>
                        <a:rPr lang="en-US" dirty="0" smtClean="0"/>
                        <a:t>Type of study</a:t>
                      </a:r>
                      <a:endParaRPr lang="en-US" dirty="0"/>
                    </a:p>
                  </a:txBody>
                  <a:tcPr/>
                </a:tc>
                <a:tc>
                  <a:txBody>
                    <a:bodyPr/>
                    <a:lstStyle/>
                    <a:p>
                      <a:r>
                        <a:rPr lang="en-US" dirty="0" smtClean="0"/>
                        <a:t>Comparative study</a:t>
                      </a:r>
                      <a:endParaRPr lang="en-US" dirty="0"/>
                    </a:p>
                  </a:txBody>
                  <a:tcPr/>
                </a:tc>
              </a:tr>
              <a:tr h="6254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Year of publication</a:t>
                      </a:r>
                      <a:endParaRPr lang="en-IN" sz="1400" dirty="0" smtClean="0">
                        <a:latin typeface="Arial" pitchFamily="34" charset="0"/>
                        <a:cs typeface="Arial" pitchFamily="34" charset="0"/>
                      </a:endParaRPr>
                    </a:p>
                  </a:txBody>
                  <a:tcPr/>
                </a:tc>
                <a:tc>
                  <a:txBody>
                    <a:bodyPr/>
                    <a:lstStyle/>
                    <a:p>
                      <a:r>
                        <a:rPr lang="en-US" sz="1400" dirty="0" smtClean="0"/>
                        <a:t>2008</a:t>
                      </a:r>
                      <a:endParaRPr lang="en-US" sz="1400" dirty="0"/>
                    </a:p>
                  </a:txBody>
                  <a:tcPr/>
                </a:tc>
              </a:tr>
              <a:tr h="4202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Level of evidence</a:t>
                      </a:r>
                      <a:endParaRPr lang="en-IN" sz="1400" dirty="0" smtClean="0">
                        <a:latin typeface="Arial" pitchFamily="34" charset="0"/>
                        <a:cs typeface="Arial" pitchFamily="34" charset="0"/>
                      </a:endParaRPr>
                    </a:p>
                  </a:txBody>
                  <a:tcPr/>
                </a:tc>
                <a:tc>
                  <a:txBody>
                    <a:bodyPr/>
                    <a:lstStyle/>
                    <a:p>
                      <a:r>
                        <a:rPr lang="en-US" sz="1400" dirty="0" smtClean="0"/>
                        <a:t>3b</a:t>
                      </a:r>
                      <a:endParaRPr lang="en-US" sz="1400" dirty="0"/>
                    </a:p>
                  </a:txBody>
                  <a:tcPr/>
                </a:tc>
              </a:tr>
              <a:tr h="3518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Authors</a:t>
                      </a:r>
                      <a:endParaRPr lang="en-IN" sz="1400" dirty="0" smtClean="0">
                        <a:latin typeface="Arial" pitchFamily="34" charset="0"/>
                        <a:cs typeface="Arial" pitchFamily="34" charset="0"/>
                      </a:endParaRPr>
                    </a:p>
                  </a:txBody>
                  <a:tcPr/>
                </a:tc>
                <a:tc>
                  <a:txBody>
                    <a:bodyPr/>
                    <a:lstStyle/>
                    <a:p>
                      <a:r>
                        <a:rPr lang="en-US" sz="1400" dirty="0" err="1" smtClean="0"/>
                        <a:t>Gao</a:t>
                      </a:r>
                      <a:r>
                        <a:rPr lang="en-US" sz="1400" dirty="0" smtClean="0"/>
                        <a:t> et al</a:t>
                      </a:r>
                      <a:endParaRPr lang="en-US" sz="1400" dirty="0"/>
                    </a:p>
                  </a:txBody>
                  <a:tcPr/>
                </a:tc>
              </a:tr>
              <a:tr h="3518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Citation </a:t>
                      </a:r>
                      <a:endParaRPr lang="en-IN" sz="1400" dirty="0" smtClean="0">
                        <a:latin typeface="Arial" pitchFamily="34" charset="0"/>
                        <a:cs typeface="Arial" pitchFamily="34" charset="0"/>
                      </a:endParaRPr>
                    </a:p>
                  </a:txBody>
                  <a:tcPr/>
                </a:tc>
                <a:tc>
                  <a:txBody>
                    <a:bodyPr/>
                    <a:lstStyle/>
                    <a:p>
                      <a:r>
                        <a:rPr lang="en-IN" sz="1400" kern="1200" baseline="0" dirty="0" smtClean="0">
                          <a:solidFill>
                            <a:schemeClr val="dk1"/>
                          </a:solidFill>
                          <a:latin typeface="Arial" pitchFamily="34" charset="0"/>
                          <a:ea typeface="+mn-ea"/>
                          <a:cs typeface="Arial" pitchFamily="34" charset="0"/>
                        </a:rPr>
                        <a:t>Arch </a:t>
                      </a:r>
                      <a:r>
                        <a:rPr lang="en-IN" sz="1400" kern="1200" baseline="0" dirty="0" err="1" smtClean="0">
                          <a:solidFill>
                            <a:schemeClr val="dk1"/>
                          </a:solidFill>
                          <a:latin typeface="Arial" pitchFamily="34" charset="0"/>
                          <a:ea typeface="+mn-ea"/>
                          <a:cs typeface="Arial" pitchFamily="34" charset="0"/>
                        </a:rPr>
                        <a:t>Phys</a:t>
                      </a:r>
                      <a:r>
                        <a:rPr lang="en-IN" sz="1400" kern="1200" baseline="0" dirty="0" smtClean="0">
                          <a:solidFill>
                            <a:schemeClr val="dk1"/>
                          </a:solidFill>
                          <a:latin typeface="Arial" pitchFamily="34" charset="0"/>
                          <a:ea typeface="+mn-ea"/>
                          <a:cs typeface="Arial" pitchFamily="34" charset="0"/>
                        </a:rPr>
                        <a:t> Med </a:t>
                      </a:r>
                      <a:r>
                        <a:rPr lang="en-IN" sz="1400" kern="1200" baseline="0" dirty="0" err="1" smtClean="0">
                          <a:solidFill>
                            <a:schemeClr val="dk1"/>
                          </a:solidFill>
                          <a:latin typeface="Arial" pitchFamily="34" charset="0"/>
                          <a:ea typeface="+mn-ea"/>
                          <a:cs typeface="Arial" pitchFamily="34" charset="0"/>
                        </a:rPr>
                        <a:t>Rehabil</a:t>
                      </a:r>
                      <a:r>
                        <a:rPr lang="en-IN" sz="1400" kern="1200" baseline="0" dirty="0" smtClean="0">
                          <a:solidFill>
                            <a:schemeClr val="dk1"/>
                          </a:solidFill>
                          <a:latin typeface="Arial" pitchFamily="34" charset="0"/>
                          <a:ea typeface="+mn-ea"/>
                          <a:cs typeface="Arial" pitchFamily="34" charset="0"/>
                        </a:rPr>
                        <a:t>, 2008;90:819-26</a:t>
                      </a:r>
                      <a:endParaRPr lang="en-US" sz="1400" dirty="0"/>
                    </a:p>
                  </a:txBody>
                  <a:tcPr/>
                </a:tc>
              </a:tr>
              <a:tr h="6254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Aim </a:t>
                      </a:r>
                      <a:endParaRPr lang="en-IN" sz="1400" dirty="0" smtClean="0">
                        <a:latin typeface="Arial" pitchFamily="34" charset="0"/>
                        <a:cs typeface="Arial" pitchFamily="34" charset="0"/>
                      </a:endParaRPr>
                    </a:p>
                  </a:txBody>
                  <a:tcPr/>
                </a:tc>
                <a:tc>
                  <a:txBody>
                    <a:bodyPr/>
                    <a:lstStyle/>
                    <a:p>
                      <a:r>
                        <a:rPr lang="en-US" sz="1400" dirty="0" smtClean="0"/>
                        <a:t>To investigate</a:t>
                      </a:r>
                      <a:r>
                        <a:rPr lang="en-US" sz="1400" baseline="0" dirty="0" smtClean="0"/>
                        <a:t> ankle joint level and muscle fascicle level changes and their correlations in stroke survivors with spasticity, contracture &amp; muscle weakness</a:t>
                      </a:r>
                      <a:endParaRPr lang="en-US" sz="1400" dirty="0"/>
                    </a:p>
                  </a:txBody>
                  <a:tcPr/>
                </a:tc>
              </a:tr>
              <a:tr h="625482">
                <a:tc>
                  <a:txBody>
                    <a:bodyPr/>
                    <a:lstStyle/>
                    <a:p>
                      <a:r>
                        <a:rPr lang="en-US" sz="1400" dirty="0" smtClean="0">
                          <a:latin typeface="Arial" pitchFamily="34" charset="0"/>
                          <a:cs typeface="Arial" pitchFamily="34" charset="0"/>
                        </a:rPr>
                        <a:t>Method</a:t>
                      </a:r>
                      <a:r>
                        <a:rPr lang="en-US" sz="1400" baseline="0" dirty="0" smtClean="0">
                          <a:latin typeface="Arial" pitchFamily="34" charset="0"/>
                          <a:cs typeface="Arial" pitchFamily="34" charset="0"/>
                        </a:rPr>
                        <a:t> </a:t>
                      </a:r>
                      <a:endParaRPr lang="en-IN" sz="1400" dirty="0">
                        <a:latin typeface="Arial" pitchFamily="34" charset="0"/>
                        <a:cs typeface="Arial" pitchFamily="34" charset="0"/>
                      </a:endParaRPr>
                    </a:p>
                  </a:txBody>
                  <a:tcPr/>
                </a:tc>
                <a:tc>
                  <a:txBody>
                    <a:bodyPr/>
                    <a:lstStyle/>
                    <a:p>
                      <a:r>
                        <a:rPr lang="en-US" sz="1400" dirty="0" smtClean="0"/>
                        <a:t>Fascicular changes of medial gastrocnemius using ultrasonography</a:t>
                      </a:r>
                      <a:r>
                        <a:rPr lang="en-US" sz="1400" baseline="0" dirty="0" smtClean="0"/>
                        <a:t> &amp; biomechanical changes at ankle joint in 10 stroke patients</a:t>
                      </a:r>
                      <a:endParaRPr lang="en-US" sz="1400" dirty="0"/>
                    </a:p>
                  </a:txBody>
                  <a:tcPr/>
                </a:tc>
              </a:tr>
              <a:tr h="625482">
                <a:tc>
                  <a:txBody>
                    <a:bodyPr/>
                    <a:lstStyle/>
                    <a:p>
                      <a:r>
                        <a:rPr lang="en-IN" sz="1400" dirty="0" smtClean="0">
                          <a:latin typeface="Arial" pitchFamily="34" charset="0"/>
                          <a:cs typeface="Arial" pitchFamily="34" charset="0"/>
                        </a:rPr>
                        <a:t>Results</a:t>
                      </a:r>
                      <a:endParaRPr lang="en-IN" sz="1400" dirty="0">
                        <a:latin typeface="Arial" pitchFamily="34" charset="0"/>
                        <a:cs typeface="Arial" pitchFamily="34" charset="0"/>
                      </a:endParaRPr>
                    </a:p>
                  </a:txBody>
                  <a:tcPr/>
                </a:tc>
                <a:tc>
                  <a:txBody>
                    <a:bodyPr/>
                    <a:lstStyle/>
                    <a:p>
                      <a:r>
                        <a:rPr lang="en-US" sz="1400" dirty="0" smtClean="0"/>
                        <a:t>These</a:t>
                      </a:r>
                      <a:r>
                        <a:rPr lang="en-US" sz="1400" baseline="0" dirty="0" smtClean="0"/>
                        <a:t> patients showed decreased fascicular length, smaller </a:t>
                      </a:r>
                      <a:r>
                        <a:rPr lang="en-US" sz="1400" baseline="0" dirty="0" err="1" smtClean="0"/>
                        <a:t>pennation</a:t>
                      </a:r>
                      <a:r>
                        <a:rPr lang="en-US" sz="1400" baseline="0" dirty="0" smtClean="0"/>
                        <a:t> angle, increased stiffness &amp; reduced ROM at ankle</a:t>
                      </a:r>
                      <a:endParaRPr lang="en-US" sz="1400" dirty="0"/>
                    </a:p>
                  </a:txBody>
                  <a:tcPr/>
                </a:tc>
              </a:tr>
              <a:tr h="625482">
                <a:tc>
                  <a:txBody>
                    <a:bodyPr/>
                    <a:lstStyle/>
                    <a:p>
                      <a:r>
                        <a:rPr lang="en-US" sz="1400" dirty="0" smtClean="0">
                          <a:latin typeface="Arial" pitchFamily="34" charset="0"/>
                          <a:cs typeface="Arial" pitchFamily="34" charset="0"/>
                        </a:rPr>
                        <a:t>Conclusion </a:t>
                      </a:r>
                      <a:endParaRPr lang="en-IN" sz="1400" dirty="0">
                        <a:latin typeface="Arial" pitchFamily="34" charset="0"/>
                        <a:cs typeface="Arial" pitchFamily="34" charset="0"/>
                      </a:endParaRPr>
                    </a:p>
                  </a:txBody>
                  <a:tcPr/>
                </a:tc>
                <a:tc>
                  <a:txBody>
                    <a:bodyPr/>
                    <a:lstStyle/>
                    <a:p>
                      <a:r>
                        <a:rPr lang="en-US" sz="1400" dirty="0" smtClean="0"/>
                        <a:t>Results</a:t>
                      </a:r>
                      <a:r>
                        <a:rPr lang="en-US" sz="1400" baseline="0" dirty="0" smtClean="0"/>
                        <a:t> would help improve stroke rehabilitation</a:t>
                      </a:r>
                      <a:endParaRPr lang="en-US" sz="1400" dirty="0"/>
                    </a:p>
                  </a:txBody>
                  <a:tcPr/>
                </a:tc>
              </a:tr>
            </a:tbl>
          </a:graphicData>
        </a:graphic>
      </p:graphicFrame>
    </p:spTree>
    <p:extLst>
      <p:ext uri="{BB962C8B-B14F-4D97-AF65-F5344CB8AC3E}">
        <p14:creationId xmlns:p14="http://schemas.microsoft.com/office/powerpoint/2010/main" val="13948222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sz="2800" dirty="0" smtClean="0"/>
              <a:t>P- spasticity &amp; weakness in ankle of stroke patients</a:t>
            </a:r>
          </a:p>
          <a:p>
            <a:pPr marL="0" indent="0">
              <a:buNone/>
            </a:pPr>
            <a:endParaRPr lang="en-US" sz="2800" dirty="0"/>
          </a:p>
          <a:p>
            <a:pPr marL="0" indent="0">
              <a:buNone/>
            </a:pPr>
            <a:endParaRPr lang="en-US" sz="2800" dirty="0" smtClean="0"/>
          </a:p>
          <a:p>
            <a:pPr marL="0" indent="0">
              <a:buNone/>
            </a:pPr>
            <a:r>
              <a:rPr lang="en-US" sz="2800" dirty="0" smtClean="0"/>
              <a:t>I- N/A(correlative study)</a:t>
            </a:r>
          </a:p>
          <a:p>
            <a:pPr marL="0" indent="0">
              <a:buNone/>
            </a:pPr>
            <a:endParaRPr lang="en-US" sz="2800" dirty="0"/>
          </a:p>
          <a:p>
            <a:pPr marL="0" indent="0">
              <a:buNone/>
            </a:pPr>
            <a:endParaRPr lang="en-US" sz="2800" dirty="0" smtClean="0"/>
          </a:p>
          <a:p>
            <a:pPr marL="0" indent="0">
              <a:buNone/>
            </a:pPr>
            <a:r>
              <a:rPr lang="en-US" sz="2800" dirty="0" smtClean="0"/>
              <a:t>C- with healthy controls</a:t>
            </a:r>
          </a:p>
          <a:p>
            <a:pPr marL="0" indent="0">
              <a:buNone/>
            </a:pPr>
            <a:endParaRPr lang="en-US" sz="2800" dirty="0"/>
          </a:p>
          <a:p>
            <a:pPr marL="0" indent="0">
              <a:buNone/>
            </a:pPr>
            <a:endParaRPr lang="en-US" sz="2800" dirty="0" smtClean="0"/>
          </a:p>
          <a:p>
            <a:pPr marL="0" indent="0">
              <a:buNone/>
            </a:pPr>
            <a:r>
              <a:rPr lang="en-US" sz="2800" dirty="0" smtClean="0"/>
              <a:t>O- fascicular length, </a:t>
            </a:r>
            <a:r>
              <a:rPr lang="en-US" sz="2800" dirty="0" err="1" smtClean="0"/>
              <a:t>pennation</a:t>
            </a:r>
            <a:r>
              <a:rPr lang="en-US" sz="2800" dirty="0" smtClean="0"/>
              <a:t> angle, ankle ROM</a:t>
            </a:r>
            <a:endParaRPr lang="en-US" sz="2800" dirty="0"/>
          </a:p>
        </p:txBody>
      </p:sp>
    </p:spTree>
    <p:extLst>
      <p:ext uri="{BB962C8B-B14F-4D97-AF65-F5344CB8AC3E}">
        <p14:creationId xmlns:p14="http://schemas.microsoft.com/office/powerpoint/2010/main" val="3213318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400" dirty="0" smtClean="0"/>
              <a:t>Title: Muscular strategy shift in human running: dependence of running speed on hip &amp; ankle muscle performance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4524259"/>
              </p:ext>
            </p:extLst>
          </p:nvPr>
        </p:nvGraphicFramePr>
        <p:xfrm>
          <a:off x="457200" y="894080"/>
          <a:ext cx="8229600" cy="5963920"/>
        </p:xfrm>
        <a:graphic>
          <a:graphicData uri="http://schemas.openxmlformats.org/drawingml/2006/table">
            <a:tbl>
              <a:tblPr firstRow="1" bandRow="1">
                <a:tableStyleId>{5C22544A-7EE6-4342-B048-85BDC9FD1C3A}</a:tableStyleId>
              </a:tblPr>
              <a:tblGrid>
                <a:gridCol w="2057400"/>
                <a:gridCol w="6172200"/>
              </a:tblGrid>
              <a:tr h="370840">
                <a:tc>
                  <a:txBody>
                    <a:bodyPr/>
                    <a:lstStyle/>
                    <a:p>
                      <a:r>
                        <a:rPr lang="en-US" dirty="0" smtClean="0"/>
                        <a:t>Type of study</a:t>
                      </a:r>
                      <a:endParaRPr lang="en-US" dirty="0"/>
                    </a:p>
                  </a:txBody>
                  <a:tcPr/>
                </a:tc>
                <a:tc>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Year of publication</a:t>
                      </a:r>
                      <a:endParaRPr lang="en-IN" sz="1400" dirty="0" smtClean="0">
                        <a:latin typeface="Arial" pitchFamily="34" charset="0"/>
                        <a:cs typeface="Arial" pitchFamily="34" charset="0"/>
                      </a:endParaRPr>
                    </a:p>
                  </a:txBody>
                  <a:tcPr/>
                </a:tc>
                <a:tc>
                  <a:txBody>
                    <a:bodyPr/>
                    <a:lstStyle/>
                    <a:p>
                      <a:r>
                        <a:rPr lang="en-US" dirty="0" smtClean="0"/>
                        <a:t>2012</a:t>
                      </a:r>
                      <a:endParaRPr lang="en-US" dirty="0"/>
                    </a:p>
                  </a:txBody>
                  <a:tcPr/>
                </a:tc>
              </a:tr>
              <a:tr h="248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Level of evidence</a:t>
                      </a:r>
                      <a:endParaRPr lang="en-IN" sz="1400" dirty="0" smtClean="0">
                        <a:latin typeface="Arial" pitchFamily="34" charset="0"/>
                        <a:cs typeface="Arial" pitchFamily="34" charset="0"/>
                      </a:endParaRPr>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Authors</a:t>
                      </a:r>
                      <a:endParaRPr lang="en-IN" sz="1400" dirty="0" smtClean="0">
                        <a:latin typeface="Arial" pitchFamily="34" charset="0"/>
                        <a:cs typeface="Arial" pitchFamily="34" charset="0"/>
                      </a:endParaRPr>
                    </a:p>
                  </a:txBody>
                  <a:tcPr/>
                </a:tc>
                <a:tc>
                  <a:txBody>
                    <a:bodyPr/>
                    <a:lstStyle/>
                    <a:p>
                      <a:r>
                        <a:rPr lang="en-US" dirty="0" smtClean="0"/>
                        <a:t>Dorn et al</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Citation </a:t>
                      </a:r>
                      <a:endParaRPr lang="en-IN" sz="1400" dirty="0" smtClean="0">
                        <a:latin typeface="Arial" pitchFamily="34" charset="0"/>
                        <a:cs typeface="Arial" pitchFamily="34" charset="0"/>
                      </a:endParaRPr>
                    </a:p>
                  </a:txBody>
                  <a:tcPr/>
                </a:tc>
                <a:tc>
                  <a:txBody>
                    <a:bodyPr/>
                    <a:lstStyle/>
                    <a:p>
                      <a:r>
                        <a:rPr lang="en-US" dirty="0" smtClean="0"/>
                        <a:t>The journal of experimental biology 215, 1944-1956, 2012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Aim </a:t>
                      </a:r>
                      <a:endParaRPr lang="en-IN" sz="1400" dirty="0" smtClean="0">
                        <a:latin typeface="Arial" pitchFamily="34" charset="0"/>
                        <a:cs typeface="Arial" pitchFamily="34" charset="0"/>
                      </a:endParaRPr>
                    </a:p>
                  </a:txBody>
                  <a:tcPr/>
                </a:tc>
                <a:tc>
                  <a:txBody>
                    <a:bodyPr/>
                    <a:lstStyle/>
                    <a:p>
                      <a:r>
                        <a:rPr lang="en-US" dirty="0" smtClean="0"/>
                        <a:t>To describe &amp; explain synergistic</a:t>
                      </a:r>
                      <a:r>
                        <a:rPr lang="en-US" baseline="0" dirty="0" smtClean="0"/>
                        <a:t> actions of individual muscles over a wide range of running speeds, from slow running to maximal sprinting</a:t>
                      </a:r>
                      <a:endParaRPr lang="en-US" dirty="0"/>
                    </a:p>
                  </a:txBody>
                  <a:tcPr/>
                </a:tc>
              </a:tr>
              <a:tr h="370840">
                <a:tc>
                  <a:txBody>
                    <a:bodyPr/>
                    <a:lstStyle/>
                    <a:p>
                      <a:r>
                        <a:rPr lang="en-US" sz="1400" dirty="0" smtClean="0">
                          <a:latin typeface="Arial" pitchFamily="34" charset="0"/>
                          <a:cs typeface="Arial" pitchFamily="34" charset="0"/>
                        </a:rPr>
                        <a:t>Method</a:t>
                      </a:r>
                      <a:r>
                        <a:rPr lang="en-US" sz="1400" baseline="0" dirty="0" smtClean="0">
                          <a:latin typeface="Arial" pitchFamily="34" charset="0"/>
                          <a:cs typeface="Arial" pitchFamily="34" charset="0"/>
                        </a:rPr>
                        <a:t> </a:t>
                      </a:r>
                      <a:endParaRPr lang="en-IN" sz="1400" dirty="0">
                        <a:latin typeface="Arial" pitchFamily="34" charset="0"/>
                        <a:cs typeface="Arial" pitchFamily="34" charset="0"/>
                      </a:endParaRPr>
                    </a:p>
                  </a:txBody>
                  <a:tcPr/>
                </a:tc>
                <a:tc>
                  <a:txBody>
                    <a:bodyPr/>
                    <a:lstStyle/>
                    <a:p>
                      <a:r>
                        <a:rPr lang="en-US" dirty="0" smtClean="0"/>
                        <a:t>Experimental</a:t>
                      </a:r>
                      <a:r>
                        <a:rPr lang="en-US" baseline="0" dirty="0" smtClean="0"/>
                        <a:t> gait data from 9 subjects were combined with a detailed computer model of musculoskeletal system to determine forces developed by leg muscles at different running speeds</a:t>
                      </a:r>
                      <a:endParaRPr lang="en-US" dirty="0"/>
                    </a:p>
                  </a:txBody>
                  <a:tcPr/>
                </a:tc>
              </a:tr>
              <a:tr h="370840">
                <a:tc>
                  <a:txBody>
                    <a:bodyPr/>
                    <a:lstStyle/>
                    <a:p>
                      <a:r>
                        <a:rPr lang="en-IN" sz="1400" dirty="0" smtClean="0">
                          <a:latin typeface="Arial" pitchFamily="34" charset="0"/>
                          <a:cs typeface="Arial" pitchFamily="34" charset="0"/>
                        </a:rPr>
                        <a:t>Results</a:t>
                      </a:r>
                      <a:endParaRPr lang="en-IN" sz="1400" dirty="0">
                        <a:latin typeface="Arial" pitchFamily="34" charset="0"/>
                        <a:cs typeface="Arial" pitchFamily="34" charset="0"/>
                      </a:endParaRPr>
                    </a:p>
                  </a:txBody>
                  <a:tcPr/>
                </a:tc>
                <a:tc>
                  <a:txBody>
                    <a:bodyPr/>
                    <a:lstStyle/>
                    <a:p>
                      <a:r>
                        <a:rPr lang="en-US" dirty="0" smtClean="0"/>
                        <a:t>For speeds </a:t>
                      </a:r>
                      <a:r>
                        <a:rPr lang="en-US" dirty="0" err="1" smtClean="0"/>
                        <a:t>upto</a:t>
                      </a:r>
                      <a:r>
                        <a:rPr lang="en-US" dirty="0" smtClean="0"/>
                        <a:t> 7ms</a:t>
                      </a:r>
                      <a:r>
                        <a:rPr lang="en-US" sz="1600" baseline="30000" dirty="0" smtClean="0">
                          <a:effectLst/>
                        </a:rPr>
                        <a:t>1</a:t>
                      </a:r>
                      <a:r>
                        <a:rPr lang="en-US" sz="1600" baseline="0" dirty="0" smtClean="0">
                          <a:effectLst/>
                        </a:rPr>
                        <a:t> , plantar flexors contributed </a:t>
                      </a:r>
                      <a:r>
                        <a:rPr lang="en-US" sz="1600" baseline="0" dirty="0" err="1" smtClean="0">
                          <a:effectLst/>
                        </a:rPr>
                        <a:t>contributed</a:t>
                      </a:r>
                      <a:r>
                        <a:rPr lang="en-US" sz="1600" baseline="0" dirty="0" smtClean="0">
                          <a:effectLst/>
                        </a:rPr>
                        <a:t> significantly to vertical support forces &amp; hence increase in stride length. For speeds &lt; 7 ms</a:t>
                      </a:r>
                      <a:r>
                        <a:rPr lang="en-US" sz="1600" baseline="30000" dirty="0" smtClean="0">
                          <a:effectLst/>
                        </a:rPr>
                        <a:t>1</a:t>
                      </a:r>
                      <a:r>
                        <a:rPr lang="en-US" sz="1600" baseline="0" dirty="0" smtClean="0">
                          <a:effectLst/>
                        </a:rPr>
                        <a:t> hip muscles (</a:t>
                      </a:r>
                      <a:r>
                        <a:rPr lang="en-US" sz="1600" baseline="0" dirty="0" err="1" smtClean="0">
                          <a:effectLst/>
                        </a:rPr>
                        <a:t>iliopsoas</a:t>
                      </a:r>
                      <a:r>
                        <a:rPr lang="en-US" sz="1600" baseline="0" dirty="0" smtClean="0">
                          <a:effectLst/>
                        </a:rPr>
                        <a:t>, gluteus </a:t>
                      </a:r>
                      <a:r>
                        <a:rPr lang="en-US" sz="1600" baseline="0" dirty="0" err="1" smtClean="0">
                          <a:effectLst/>
                        </a:rPr>
                        <a:t>maximus</a:t>
                      </a:r>
                      <a:r>
                        <a:rPr lang="en-US" sz="1600" baseline="0" dirty="0" smtClean="0">
                          <a:effectLst/>
                        </a:rPr>
                        <a:t> &amp; hamstring) achieved the goal in increasing stride frequency  </a:t>
                      </a:r>
                      <a:endParaRPr lang="en-US" dirty="0"/>
                    </a:p>
                  </a:txBody>
                  <a:tcPr/>
                </a:tc>
              </a:tr>
              <a:tr h="370840">
                <a:tc>
                  <a:txBody>
                    <a:bodyPr/>
                    <a:lstStyle/>
                    <a:p>
                      <a:r>
                        <a:rPr lang="en-US" sz="1400" dirty="0" smtClean="0">
                          <a:latin typeface="Arial" pitchFamily="34" charset="0"/>
                          <a:cs typeface="Arial" pitchFamily="34" charset="0"/>
                        </a:rPr>
                        <a:t>Conclusion </a:t>
                      </a:r>
                      <a:endParaRPr lang="en-IN" sz="1400" dirty="0">
                        <a:latin typeface="Arial" pitchFamily="34" charset="0"/>
                        <a:cs typeface="Arial" pitchFamily="34" charset="0"/>
                      </a:endParaRPr>
                    </a:p>
                  </a:txBody>
                  <a:tcPr/>
                </a:tc>
                <a:tc>
                  <a:txBody>
                    <a:bodyPr/>
                    <a:lstStyle/>
                    <a:p>
                      <a:r>
                        <a:rPr lang="en-US" dirty="0" smtClean="0"/>
                        <a:t>Findings provide</a:t>
                      </a:r>
                      <a:r>
                        <a:rPr lang="en-US" baseline="0" dirty="0" smtClean="0"/>
                        <a:t> insight into strategies used by leg muscles to maximize running performance &amp; have implications for </a:t>
                      </a:r>
                      <a:r>
                        <a:rPr lang="en-US" baseline="0" dirty="0" err="1" smtClean="0"/>
                        <a:t>atheletic</a:t>
                      </a:r>
                      <a:r>
                        <a:rPr lang="en-US" baseline="0" dirty="0" smtClean="0"/>
                        <a:t> training</a:t>
                      </a:r>
                      <a:endParaRPr lang="en-US" dirty="0"/>
                    </a:p>
                  </a:txBody>
                  <a:tcPr/>
                </a:tc>
              </a:tr>
            </a:tbl>
          </a:graphicData>
        </a:graphic>
      </p:graphicFrame>
    </p:spTree>
    <p:extLst>
      <p:ext uri="{BB962C8B-B14F-4D97-AF65-F5344CB8AC3E}">
        <p14:creationId xmlns:p14="http://schemas.microsoft.com/office/powerpoint/2010/main" val="1632818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P- Nil</a:t>
            </a:r>
            <a:endParaRPr lang="en-US" dirty="0"/>
          </a:p>
          <a:p>
            <a:pPr marL="0" indent="0">
              <a:buNone/>
            </a:pPr>
            <a:endParaRPr lang="en-US" dirty="0"/>
          </a:p>
          <a:p>
            <a:pPr marL="0" indent="0">
              <a:buNone/>
            </a:pPr>
            <a:r>
              <a:rPr lang="en-US" dirty="0" smtClean="0"/>
              <a:t>I- Nil </a:t>
            </a:r>
            <a:endParaRPr lang="en-US" dirty="0"/>
          </a:p>
          <a:p>
            <a:pPr marL="0" indent="0">
              <a:buNone/>
            </a:pPr>
            <a:endParaRPr lang="en-US" dirty="0"/>
          </a:p>
          <a:p>
            <a:pPr marL="0" indent="0">
              <a:buNone/>
            </a:pPr>
            <a:r>
              <a:rPr lang="en-US" dirty="0" smtClean="0"/>
              <a:t>C- comparison of different running speeds</a:t>
            </a:r>
            <a:endParaRPr lang="en-US" dirty="0"/>
          </a:p>
          <a:p>
            <a:pPr marL="0" indent="0">
              <a:buNone/>
            </a:pPr>
            <a:endParaRPr lang="en-US" dirty="0"/>
          </a:p>
          <a:p>
            <a:pPr marL="0" indent="0">
              <a:buNone/>
            </a:pPr>
            <a:r>
              <a:rPr lang="en-US" dirty="0" smtClean="0"/>
              <a:t>O- stride length &amp; stride frequency</a:t>
            </a:r>
            <a:endParaRPr lang="en-US" dirty="0"/>
          </a:p>
        </p:txBody>
      </p:sp>
    </p:spTree>
    <p:extLst>
      <p:ext uri="{BB962C8B-B14F-4D97-AF65-F5344CB8AC3E}">
        <p14:creationId xmlns:p14="http://schemas.microsoft.com/office/powerpoint/2010/main" val="3169787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foot is divided into three segments: the </a:t>
            </a:r>
            <a:r>
              <a:rPr lang="en-US" dirty="0" err="1" smtClean="0"/>
              <a:t>hindfoot</a:t>
            </a:r>
            <a:r>
              <a:rPr lang="en-US" dirty="0" smtClean="0"/>
              <a:t>, </a:t>
            </a:r>
            <a:r>
              <a:rPr lang="en-US" dirty="0" err="1" smtClean="0"/>
              <a:t>midfoot</a:t>
            </a:r>
            <a:r>
              <a:rPr lang="en-US" dirty="0" smtClean="0"/>
              <a:t>, and forefoot.</a:t>
            </a:r>
          </a:p>
          <a:p>
            <a:r>
              <a:rPr lang="en-US" b="1" i="1" dirty="0" err="1" smtClean="0"/>
              <a:t>Hindfoot</a:t>
            </a:r>
            <a:r>
              <a:rPr lang="en-US" b="1" i="1" dirty="0" smtClean="0"/>
              <a:t>. </a:t>
            </a:r>
            <a:r>
              <a:rPr lang="en-US" dirty="0" smtClean="0"/>
              <a:t>The talus and </a:t>
            </a:r>
            <a:r>
              <a:rPr lang="en-US" dirty="0" err="1" smtClean="0"/>
              <a:t>calcaneus</a:t>
            </a:r>
            <a:r>
              <a:rPr lang="en-US" dirty="0" smtClean="0"/>
              <a:t> make up the posterior segment.</a:t>
            </a:r>
          </a:p>
          <a:p>
            <a:r>
              <a:rPr lang="en-US" b="1" i="1" dirty="0" err="1" smtClean="0"/>
              <a:t>Midfoot</a:t>
            </a:r>
            <a:r>
              <a:rPr lang="en-US" b="1" i="1" dirty="0" smtClean="0"/>
              <a:t>. </a:t>
            </a:r>
            <a:r>
              <a:rPr lang="en-US" dirty="0" smtClean="0"/>
              <a:t>The </a:t>
            </a:r>
            <a:r>
              <a:rPr lang="en-US" dirty="0" err="1" smtClean="0"/>
              <a:t>navicular</a:t>
            </a:r>
            <a:r>
              <a:rPr lang="en-US" dirty="0" smtClean="0"/>
              <a:t>, </a:t>
            </a:r>
            <a:r>
              <a:rPr lang="en-US" dirty="0" err="1" smtClean="0"/>
              <a:t>cuboid</a:t>
            </a:r>
            <a:r>
              <a:rPr lang="en-US" dirty="0" smtClean="0"/>
              <a:t>, and three cuneiforms make up the middle segment.</a:t>
            </a:r>
          </a:p>
          <a:p>
            <a:r>
              <a:rPr lang="en-US" b="1" i="1" dirty="0" smtClean="0"/>
              <a:t>Forefoot. </a:t>
            </a:r>
            <a:r>
              <a:rPr lang="en-US" dirty="0" smtClean="0"/>
              <a:t>Five metatarsals and 14 phalanges make up the anterior segment. Each toe has three phalanges except for the large toe, which has two.</a:t>
            </a:r>
          </a:p>
          <a:p>
            <a:r>
              <a:rPr lang="en-US" i="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err="1" smtClean="0"/>
              <a:t>Tibiofibular</a:t>
            </a:r>
            <a:r>
              <a:rPr lang="en-US" b="1" dirty="0" smtClean="0"/>
              <a:t> Joints</a:t>
            </a:r>
            <a:endParaRPr lang="en-US" dirty="0" smtClean="0"/>
          </a:p>
          <a:p>
            <a:r>
              <a:rPr lang="en-US" dirty="0" smtClean="0"/>
              <a:t>Anatomically, the superior and inferior </a:t>
            </a:r>
            <a:r>
              <a:rPr lang="en-US" dirty="0" err="1" smtClean="0"/>
              <a:t>tibiofibular</a:t>
            </a:r>
            <a:r>
              <a:rPr lang="en-US" dirty="0" smtClean="0"/>
              <a:t> joints are separate from the ankle but provide accessory motions that allow greater movement at the ankle. Fusion or immobility in these joints impairs ankle function.</a:t>
            </a:r>
          </a:p>
          <a:p>
            <a:r>
              <a:rPr lang="en-US" dirty="0" smtClean="0"/>
              <a:t> </a:t>
            </a:r>
          </a:p>
          <a:p>
            <a:r>
              <a:rPr lang="en-US" b="1" i="1" dirty="0" smtClean="0"/>
              <a:t>Inferior </a:t>
            </a:r>
            <a:r>
              <a:rPr lang="en-US" b="1" i="1" dirty="0" err="1" smtClean="0"/>
              <a:t>tibiofibular</a:t>
            </a:r>
            <a:r>
              <a:rPr lang="en-US" b="1" i="1" dirty="0" smtClean="0"/>
              <a:t> joint characteristics. </a:t>
            </a:r>
            <a:r>
              <a:rPr lang="en-US" dirty="0" smtClean="0"/>
              <a:t>The inferior </a:t>
            </a:r>
            <a:r>
              <a:rPr lang="en-US" dirty="0" err="1" smtClean="0"/>
              <a:t>tibiofibular</a:t>
            </a:r>
            <a:r>
              <a:rPr lang="en-US" dirty="0" smtClean="0"/>
              <a:t> joint is a </a:t>
            </a:r>
            <a:r>
              <a:rPr lang="en-US" dirty="0" err="1" smtClean="0"/>
              <a:t>syndesmosis</a:t>
            </a:r>
            <a:r>
              <a:rPr lang="en-US" dirty="0" smtClean="0"/>
              <a:t> with </a:t>
            </a:r>
            <a:r>
              <a:rPr lang="en-US" dirty="0" err="1" smtClean="0"/>
              <a:t>fibroadipose</a:t>
            </a:r>
            <a:r>
              <a:rPr lang="en-US" dirty="0" smtClean="0"/>
              <a:t> tissue between the two bony surfaces. This strong articulation is supported by the </a:t>
            </a:r>
            <a:r>
              <a:rPr lang="en-US" dirty="0" err="1" smtClean="0"/>
              <a:t>tibiofibular</a:t>
            </a:r>
            <a:r>
              <a:rPr lang="en-US" dirty="0" smtClean="0"/>
              <a:t> </a:t>
            </a:r>
            <a:r>
              <a:rPr lang="en-US" dirty="0" err="1" smtClean="0"/>
              <a:t>interosseous</a:t>
            </a:r>
            <a:r>
              <a:rPr lang="en-US" dirty="0" smtClean="0"/>
              <a:t> ligament and the anterior and posterior </a:t>
            </a:r>
            <a:r>
              <a:rPr lang="en-US" dirty="0" err="1" smtClean="0"/>
              <a:t>tibiofibular</a:t>
            </a:r>
            <a:r>
              <a:rPr lang="en-US" dirty="0" smtClean="0"/>
              <a:t> ligaments.</a:t>
            </a:r>
          </a:p>
          <a:p>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Structure of the ankle joint</a:t>
            </a:r>
            <a:endParaRPr lang="en-US" dirty="0" smtClean="0"/>
          </a:p>
          <a:p>
            <a:r>
              <a:rPr lang="en-US" b="1" i="1" dirty="0" smtClean="0"/>
              <a:t>Characteristics. </a:t>
            </a:r>
            <a:r>
              <a:rPr lang="en-US" dirty="0" smtClean="0"/>
              <a:t>The ankle (</a:t>
            </a:r>
            <a:r>
              <a:rPr lang="en-US" dirty="0" err="1" smtClean="0"/>
              <a:t>talocrural</a:t>
            </a:r>
            <a:r>
              <a:rPr lang="en-US" dirty="0" smtClean="0"/>
              <a:t>) joint is a synovial hinge joint formed by the mortise (distal end of the tibia and </a:t>
            </a:r>
            <a:r>
              <a:rPr lang="en-US" dirty="0" err="1" smtClean="0"/>
              <a:t>tibial</a:t>
            </a:r>
            <a:r>
              <a:rPr lang="en-US" dirty="0" smtClean="0"/>
              <a:t> and fibular </a:t>
            </a:r>
            <a:r>
              <a:rPr lang="en-US" dirty="0" err="1" smtClean="0"/>
              <a:t>malleoli</a:t>
            </a:r>
            <a:r>
              <a:rPr lang="en-US" dirty="0" smtClean="0"/>
              <a:t>) and the talus. It, along with the </a:t>
            </a:r>
            <a:r>
              <a:rPr lang="en-US" dirty="0" err="1" smtClean="0"/>
              <a:t>subtalar</a:t>
            </a:r>
            <a:r>
              <a:rPr lang="en-US" dirty="0" smtClean="0"/>
              <a:t> joint, is supported medially by the medial collateral (deltoid) ligament and laterally by the lateral collateral (anterior and posterior </a:t>
            </a:r>
            <a:r>
              <a:rPr lang="en-US" dirty="0" err="1" smtClean="0"/>
              <a:t>talofibular</a:t>
            </a:r>
            <a:r>
              <a:rPr lang="en-US" dirty="0" smtClean="0"/>
              <a:t> and </a:t>
            </a:r>
            <a:r>
              <a:rPr lang="en-US" dirty="0" err="1" smtClean="0"/>
              <a:t>calcaneofibular</a:t>
            </a:r>
            <a:r>
              <a:rPr lang="en-US" dirty="0" smtClean="0"/>
              <a:t>) ligaments.  </a:t>
            </a:r>
          </a:p>
          <a:p>
            <a:r>
              <a:rPr lang="en-US" dirty="0" err="1" smtClean="0"/>
              <a:t>Dorsiflexion</a:t>
            </a:r>
            <a:r>
              <a:rPr lang="en-US" dirty="0" smtClean="0"/>
              <a:t> is the close-packed, stable position of the </a:t>
            </a:r>
            <a:r>
              <a:rPr lang="en-US" dirty="0" err="1" smtClean="0"/>
              <a:t>talocrural</a:t>
            </a:r>
            <a:r>
              <a:rPr lang="en-US" dirty="0" smtClean="0"/>
              <a:t> joint. </a:t>
            </a:r>
            <a:r>
              <a:rPr lang="en-US" dirty="0" err="1" smtClean="0"/>
              <a:t>Plantarflexion</a:t>
            </a:r>
            <a:r>
              <a:rPr lang="en-US" dirty="0" smtClean="0"/>
              <a:t> is the </a:t>
            </a:r>
            <a:r>
              <a:rPr lang="en-US" dirty="0" err="1" smtClean="0"/>
              <a:t>loosepacked</a:t>
            </a:r>
            <a:r>
              <a:rPr lang="en-US" dirty="0" smtClean="0"/>
              <a:t> position.</a:t>
            </a:r>
          </a:p>
          <a:p>
            <a:pPr>
              <a:buNone/>
            </a:pPr>
            <a:r>
              <a:rPr lang="en-US" dirty="0" smtClean="0"/>
              <a:t> </a:t>
            </a:r>
          </a:p>
          <a:p>
            <a:r>
              <a:rPr lang="en-US" b="1" i="1" dirty="0" err="1" smtClean="0"/>
              <a:t>Arthrokinematics</a:t>
            </a:r>
            <a:r>
              <a:rPr lang="en-US" b="1" i="1" dirty="0" smtClean="0"/>
              <a:t>. </a:t>
            </a:r>
            <a:r>
              <a:rPr lang="en-US" dirty="0" smtClean="0"/>
              <a:t>The concave articulating surface is the mortise; the convex articulating surface is the body of the talus. With physiological motions of the foot, the articulating surface of the talus slides in the opposite direction.</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Ligaments</a:t>
            </a:r>
            <a:r>
              <a:rPr lang="en-US" dirty="0" smtClean="0"/>
              <a:t>:</a:t>
            </a:r>
            <a:br>
              <a:rPr lang="en-US" dirty="0" smtClean="0"/>
            </a:br>
            <a:endParaRPr lang="en-US" dirty="0"/>
          </a:p>
        </p:txBody>
      </p:sp>
      <p:pic>
        <p:nvPicPr>
          <p:cNvPr id="4" name="Content Placeholder 3"/>
          <p:cNvPicPr>
            <a:picLocks noGrp="1"/>
          </p:cNvPicPr>
          <p:nvPr>
            <p:ph idx="1"/>
          </p:nvPr>
        </p:nvPicPr>
        <p:blipFill>
          <a:blip r:embed="rId2" cstate="print"/>
          <a:srcRect/>
          <a:stretch>
            <a:fillRect/>
          </a:stretch>
        </p:blipFill>
        <p:spPr bwMode="auto">
          <a:xfrm>
            <a:off x="457200" y="1600201"/>
            <a:ext cx="82296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err="1" smtClean="0"/>
              <a:t>Subtalar</a:t>
            </a:r>
            <a:r>
              <a:rPr lang="en-US" b="1" dirty="0" smtClean="0"/>
              <a:t> (</a:t>
            </a:r>
            <a:r>
              <a:rPr lang="en-US" b="1" dirty="0" err="1" smtClean="0"/>
              <a:t>Talocalcaneal</a:t>
            </a:r>
            <a:r>
              <a:rPr lang="en-US" b="1" dirty="0" smtClean="0"/>
              <a:t>) Joint</a:t>
            </a:r>
            <a:endParaRPr lang="en-US" dirty="0" smtClean="0"/>
          </a:p>
          <a:p>
            <a:endParaRPr lang="en-US" dirty="0" smtClean="0"/>
          </a:p>
          <a:p>
            <a:r>
              <a:rPr lang="en-US" b="1" i="1" dirty="0" smtClean="0"/>
              <a:t>Characteristics</a:t>
            </a:r>
            <a:endParaRPr lang="en-US" dirty="0" smtClean="0"/>
          </a:p>
          <a:p>
            <a:r>
              <a:rPr lang="en-US" dirty="0" smtClean="0"/>
              <a:t>The </a:t>
            </a:r>
            <a:r>
              <a:rPr lang="en-US" dirty="0" err="1" smtClean="0"/>
              <a:t>subtalar</a:t>
            </a:r>
            <a:r>
              <a:rPr lang="en-US" dirty="0" smtClean="0"/>
              <a:t> (</a:t>
            </a:r>
            <a:r>
              <a:rPr lang="en-US" dirty="0" err="1" smtClean="0"/>
              <a:t>talocalcaneal</a:t>
            </a:r>
            <a:r>
              <a:rPr lang="en-US" dirty="0" smtClean="0"/>
              <a:t>) joint is a complex joint with three articulations between the talus and </a:t>
            </a:r>
            <a:r>
              <a:rPr lang="en-US" dirty="0" err="1" smtClean="0"/>
              <a:t>calcaneus</a:t>
            </a:r>
            <a:r>
              <a:rPr lang="en-US" dirty="0" smtClean="0"/>
              <a:t>. The </a:t>
            </a:r>
            <a:r>
              <a:rPr lang="en-US" dirty="0" err="1" smtClean="0"/>
              <a:t>subtalar</a:t>
            </a:r>
            <a:r>
              <a:rPr lang="en-US" dirty="0" smtClean="0"/>
              <a:t> joint is supported by the medial and lateral collateral ligaments, which also support the </a:t>
            </a:r>
            <a:r>
              <a:rPr lang="en-US" dirty="0" err="1" smtClean="0"/>
              <a:t>talocrural</a:t>
            </a:r>
            <a:r>
              <a:rPr lang="en-US" dirty="0" smtClean="0"/>
              <a:t> joint;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err="1" smtClean="0"/>
              <a:t>Talonavicular</a:t>
            </a:r>
            <a:r>
              <a:rPr lang="en-US" b="1" dirty="0" smtClean="0"/>
              <a:t> Joint</a:t>
            </a:r>
            <a:endParaRPr lang="en-US" dirty="0" smtClean="0"/>
          </a:p>
          <a:p>
            <a:r>
              <a:rPr lang="en-US" b="1" i="1" dirty="0" smtClean="0"/>
              <a:t>Characteristics. </a:t>
            </a:r>
            <a:r>
              <a:rPr lang="en-US" dirty="0" smtClean="0"/>
              <a:t>The </a:t>
            </a:r>
            <a:r>
              <a:rPr lang="en-US" dirty="0" err="1" smtClean="0"/>
              <a:t>talonavicular</a:t>
            </a:r>
            <a:r>
              <a:rPr lang="en-US" dirty="0" smtClean="0"/>
              <a:t> joint is the articulation between the talus and </a:t>
            </a:r>
            <a:r>
              <a:rPr lang="en-US" dirty="0" err="1" smtClean="0"/>
              <a:t>navicular</a:t>
            </a:r>
            <a:r>
              <a:rPr lang="en-US" dirty="0" smtClean="0"/>
              <a:t>. It is supported by the spring, the deltoid, and the dorsal </a:t>
            </a:r>
            <a:r>
              <a:rPr lang="en-US" dirty="0" err="1" smtClean="0"/>
              <a:t>talonavicular</a:t>
            </a:r>
            <a:r>
              <a:rPr lang="en-US" dirty="0" smtClean="0"/>
              <a:t> ligaments. It is a modified ball and socket joint. The </a:t>
            </a:r>
            <a:r>
              <a:rPr lang="en-US" dirty="0" err="1" smtClean="0"/>
              <a:t>triplanar</a:t>
            </a:r>
            <a:r>
              <a:rPr lang="en-US" dirty="0" smtClean="0"/>
              <a:t> motions of the </a:t>
            </a:r>
            <a:r>
              <a:rPr lang="en-US" dirty="0" err="1" smtClean="0"/>
              <a:t>navicular</a:t>
            </a:r>
            <a:r>
              <a:rPr lang="en-US" dirty="0" smtClean="0"/>
              <a:t> on the talus function with the </a:t>
            </a:r>
            <a:r>
              <a:rPr lang="en-US" dirty="0" err="1" smtClean="0"/>
              <a:t>subtalar</a:t>
            </a:r>
            <a:r>
              <a:rPr lang="en-US" dirty="0" smtClean="0"/>
              <a:t> joint, resulting in </a:t>
            </a:r>
            <a:r>
              <a:rPr lang="en-US" dirty="0" err="1" smtClean="0"/>
              <a:t>pronation</a:t>
            </a:r>
            <a:r>
              <a:rPr lang="en-US" dirty="0" smtClean="0"/>
              <a:t> and </a:t>
            </a:r>
            <a:r>
              <a:rPr lang="en-US" dirty="0" err="1" smtClean="0"/>
              <a:t>supination</a:t>
            </a:r>
            <a:r>
              <a:rPr lang="en-US"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55000" lnSpcReduction="20000"/>
          </a:bodyPr>
          <a:lstStyle/>
          <a:p>
            <a:r>
              <a:rPr lang="en-US" dirty="0" smtClean="0"/>
              <a:t>ARTHROKINEMATICS OF THE ANKLE AND FOOT JOINTS</a:t>
            </a:r>
          </a:p>
          <a:p>
            <a:r>
              <a:rPr lang="en-US" b="1" dirty="0" smtClean="0"/>
              <a:t>Physiologic motion                                             Roll                                    Slide</a:t>
            </a:r>
            <a:endParaRPr lang="en-US" dirty="0" smtClean="0"/>
          </a:p>
          <a:p>
            <a:r>
              <a:rPr lang="en-US" b="1" dirty="0" err="1" smtClean="0"/>
              <a:t>Talocrural</a:t>
            </a:r>
            <a:r>
              <a:rPr lang="en-US" b="1" dirty="0" smtClean="0"/>
              <a:t> joint: motion of talus</a:t>
            </a:r>
            <a:endParaRPr lang="en-US" dirty="0" smtClean="0"/>
          </a:p>
          <a:p>
            <a:r>
              <a:rPr lang="en-US" dirty="0" err="1" smtClean="0"/>
              <a:t>Dorsiflexion</a:t>
            </a:r>
            <a:r>
              <a:rPr lang="en-US" dirty="0" smtClean="0"/>
              <a:t>                                                         Anterior                              Posterior</a:t>
            </a:r>
          </a:p>
          <a:p>
            <a:r>
              <a:rPr lang="en-US" dirty="0" err="1" smtClean="0"/>
              <a:t>Plantarflexion</a:t>
            </a:r>
            <a:r>
              <a:rPr lang="en-US" dirty="0" smtClean="0"/>
              <a:t>                                               </a:t>
            </a:r>
            <a:r>
              <a:rPr lang="en-US" b="1" dirty="0" smtClean="0"/>
              <a:t>         </a:t>
            </a:r>
            <a:r>
              <a:rPr lang="en-US" dirty="0" smtClean="0"/>
              <a:t>Posterior                             Anterior</a:t>
            </a:r>
          </a:p>
          <a:p>
            <a:r>
              <a:rPr lang="en-US" b="1" dirty="0" smtClean="0"/>
              <a:t>	</a:t>
            </a:r>
            <a:endParaRPr lang="en-US" dirty="0" smtClean="0"/>
          </a:p>
          <a:p>
            <a:r>
              <a:rPr lang="en-US" b="1" dirty="0" err="1" smtClean="0"/>
              <a:t>Subtalar</a:t>
            </a:r>
            <a:r>
              <a:rPr lang="en-US" b="1" dirty="0" smtClean="0"/>
              <a:t> joint: motion of </a:t>
            </a:r>
            <a:r>
              <a:rPr lang="en-US" b="1" dirty="0" err="1" smtClean="0"/>
              <a:t>calcaneus</a:t>
            </a:r>
            <a:r>
              <a:rPr lang="en-US" b="1" dirty="0" smtClean="0"/>
              <a:t> (posterior articulating surface)</a:t>
            </a:r>
            <a:endParaRPr lang="en-US" dirty="0" smtClean="0"/>
          </a:p>
          <a:p>
            <a:r>
              <a:rPr lang="en-US" dirty="0" err="1" smtClean="0"/>
              <a:t>Supination</a:t>
            </a:r>
            <a:r>
              <a:rPr lang="en-US" dirty="0" smtClean="0"/>
              <a:t> with inversion                                    Medial                                Lateral</a:t>
            </a:r>
          </a:p>
          <a:p>
            <a:r>
              <a:rPr lang="en-US" dirty="0" err="1" smtClean="0"/>
              <a:t>Pronation</a:t>
            </a:r>
            <a:r>
              <a:rPr lang="en-US" dirty="0" smtClean="0"/>
              <a:t> with </a:t>
            </a:r>
            <a:r>
              <a:rPr lang="en-US" dirty="0" err="1" smtClean="0"/>
              <a:t>eversion</a:t>
            </a:r>
            <a:r>
              <a:rPr lang="en-US" dirty="0" smtClean="0"/>
              <a:t>                                       Lateral                                 Medial</a:t>
            </a:r>
          </a:p>
          <a:p>
            <a:r>
              <a:rPr lang="en-US" b="1" dirty="0" err="1" smtClean="0"/>
              <a:t>Talonavicular</a:t>
            </a:r>
            <a:r>
              <a:rPr lang="en-US" b="1" dirty="0" smtClean="0"/>
              <a:t> joint: motion of </a:t>
            </a:r>
            <a:r>
              <a:rPr lang="en-US" b="1" dirty="0" err="1" smtClean="0"/>
              <a:t>navicular</a:t>
            </a:r>
            <a:r>
              <a:rPr lang="en-US" b="1" dirty="0" smtClean="0"/>
              <a:t> (open-chain)</a:t>
            </a:r>
            <a:endParaRPr lang="en-US" dirty="0" smtClean="0"/>
          </a:p>
          <a:p>
            <a:r>
              <a:rPr lang="en-US" dirty="0" err="1" smtClean="0"/>
              <a:t>Supination</a:t>
            </a:r>
            <a:r>
              <a:rPr lang="en-US" dirty="0" smtClean="0"/>
              <a:t>                                                           Plantar and                          Plantar and</a:t>
            </a:r>
          </a:p>
          <a:p>
            <a:r>
              <a:rPr lang="en-US" dirty="0" smtClean="0"/>
              <a:t>                                                                             medial                                  </a:t>
            </a:r>
            <a:r>
              <a:rPr lang="en-US" dirty="0" err="1" smtClean="0"/>
              <a:t>medial</a:t>
            </a:r>
            <a:endParaRPr lang="en-US" dirty="0" smtClean="0"/>
          </a:p>
          <a:p>
            <a:r>
              <a:rPr lang="en-US" dirty="0" err="1" smtClean="0"/>
              <a:t>Pronation</a:t>
            </a:r>
            <a:r>
              <a:rPr lang="en-US" dirty="0" smtClean="0"/>
              <a:t>                                                             Dorsal and                            Dorsal and</a:t>
            </a:r>
          </a:p>
          <a:p>
            <a:r>
              <a:rPr lang="en-US" dirty="0" smtClean="0"/>
              <a:t>                                                                             lateral                                    </a:t>
            </a:r>
            <a:r>
              <a:rPr lang="en-US" dirty="0" err="1" smtClean="0"/>
              <a:t>lateral</a:t>
            </a:r>
            <a:endParaRPr lang="en-US" dirty="0" smtClean="0"/>
          </a:p>
          <a:p>
            <a:r>
              <a:rPr lang="en-US" b="1" dirty="0" err="1" smtClean="0"/>
              <a:t>Metatarsophalangeal</a:t>
            </a:r>
            <a:r>
              <a:rPr lang="en-US" b="1" dirty="0" smtClean="0"/>
              <a:t> and interphalangeal joints: motion of the phalanges</a:t>
            </a:r>
            <a:endParaRPr lang="en-US" dirty="0" smtClean="0"/>
          </a:p>
          <a:p>
            <a:r>
              <a:rPr lang="en-US" dirty="0" smtClean="0"/>
              <a:t>Flexion                                                                 Plantar                                 </a:t>
            </a:r>
            <a:r>
              <a:rPr lang="en-US" dirty="0" err="1" smtClean="0"/>
              <a:t>Plantar</a:t>
            </a:r>
            <a:endParaRPr lang="en-US" dirty="0" smtClean="0"/>
          </a:p>
          <a:p>
            <a:r>
              <a:rPr lang="en-US" dirty="0" smtClean="0"/>
              <a:t>Extension                                                             Dorsal                                  </a:t>
            </a:r>
            <a:r>
              <a:rPr lang="en-US" dirty="0" err="1" smtClean="0"/>
              <a:t>Dorsal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1254</Words>
  <Application>Microsoft Office PowerPoint</Application>
  <PresentationFormat>On-screen Show (4:3)</PresentationFormat>
  <Paragraphs>180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Ankle and foot complex</vt:lpstr>
      <vt:lpstr>PowerPoint Presentation</vt:lpstr>
      <vt:lpstr>PowerPoint Presentation</vt:lpstr>
      <vt:lpstr>PowerPoint Presentation</vt:lpstr>
      <vt:lpstr>PowerPoint Presentation</vt:lpstr>
      <vt:lpstr>Ligaments: </vt:lpstr>
      <vt:lpstr>PowerPoint Presentation</vt:lpstr>
      <vt:lpstr>PowerPoint Presentation</vt:lpstr>
      <vt:lpstr>PowerPoint Presentation</vt:lpstr>
      <vt:lpstr>PowerPoint Presentation</vt:lpstr>
      <vt:lpstr>PowerPoint Presentation</vt:lpstr>
      <vt:lpstr>Arches of the foot </vt:lpstr>
      <vt:lpstr>PowerPoint Presentation</vt:lpstr>
      <vt:lpstr>PLANTAR FASCIA/ PLANTAR APONEUROSIS </vt:lpstr>
      <vt:lpstr> Muscle Function in the Ankle and Foot </vt:lpstr>
      <vt:lpstr>PATHOMECHANICS</vt:lpstr>
      <vt:lpstr>PowerPoint Presentation</vt:lpstr>
      <vt:lpstr>PowerPoint Presentation</vt:lpstr>
      <vt:lpstr>PowerPoint Presentation</vt:lpstr>
      <vt:lpstr>Title: Changes in passive mechanical properties of the gastrocnemius muscle at the muscle at the muscle fascicle and joint levels in stroke survivors</vt:lpstr>
      <vt:lpstr>PowerPoint Presentation</vt:lpstr>
      <vt:lpstr>Title: Muscular strategy shift in human running: dependence of running speed on hip &amp; ankle muscle performance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Ankle and foot complex</dc:title>
  <dc:creator>Neha</dc:creator>
  <cp:lastModifiedBy>Dell</cp:lastModifiedBy>
  <cp:revision>9</cp:revision>
  <dcterms:created xsi:type="dcterms:W3CDTF">2006-08-16T00:00:00Z</dcterms:created>
  <dcterms:modified xsi:type="dcterms:W3CDTF">2016-05-14T06:04:51Z</dcterms:modified>
</cp:coreProperties>
</file>