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A0124-DA3E-4455-ADF6-10406B3C2EAC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07E32-7C9C-4216-8590-D0F9EF76F7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4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8300807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417517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281130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358514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546374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273140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611169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532856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78103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052247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062559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097770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668444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888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265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666990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257271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18/12/2015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454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A00C8-4398-4437-90D4-CB4DC06B007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9743"/>
            <a:ext cx="4724400" cy="33482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71666DC-D7CD-43F3-A17D-ADAB595A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76095"/>
            <a:ext cx="6705600" cy="2031325"/>
          </a:xfrm>
        </p:spPr>
        <p:txBody>
          <a:bodyPr/>
          <a:lstStyle/>
          <a:p>
            <a:pPr algn="ctr"/>
            <a:r>
              <a:rPr lang="en-IN" dirty="0">
                <a:latin typeface="Cooper Black" panose="0208090404030B020404" pitchFamily="18" charset="0"/>
              </a:rPr>
              <a:t>ABG</a:t>
            </a:r>
            <a:br>
              <a:rPr lang="en-IN" dirty="0">
                <a:latin typeface="Cooper Black" panose="0208090404030B020404" pitchFamily="18" charset="0"/>
              </a:rPr>
            </a:br>
            <a:r>
              <a:rPr lang="en-IN" dirty="0">
                <a:latin typeface="Cooper Black" panose="0208090404030B020404" pitchFamily="18" charset="0"/>
              </a:rPr>
              <a:t>(Arterial Blood Gas) ANALYSIS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A35AFD6-EF61-4737-9848-994E701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FFC43E-DB72-4EAD-BDCE-394C83F8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34" y="6149201"/>
            <a:ext cx="1656079" cy="178434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 dirty="0"/>
              <a:t>Mrs. Gagan Sharma </a:t>
            </a:r>
            <a:endParaRPr lang="en-IN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0" y="4876800"/>
            <a:ext cx="6400800" cy="18462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By-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 Gagan Sharma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Medical Surgical Nursing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Sumandeep Nursing College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3692" y="461899"/>
            <a:ext cx="6435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Causes: </a:t>
            </a:r>
            <a:r>
              <a:rPr spc="-25" dirty="0"/>
              <a:t>Respiratory</a:t>
            </a:r>
            <a:r>
              <a:rPr spc="-45" dirty="0"/>
              <a:t> </a:t>
            </a:r>
            <a:r>
              <a:rPr spc="-5" dirty="0"/>
              <a:t>Acidosis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59C12FF-EDA8-4BF3-B85D-F803AF79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6EF874A-D420-4296-85BF-92199BA9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46575" y="2046248"/>
            <a:ext cx="4085590" cy="20650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Symbol"/>
                <a:cs typeface="Symbol"/>
              </a:rPr>
              <a:t>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Respiratory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drive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Obstruction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Symbol"/>
                <a:cs typeface="Symbol"/>
              </a:rPr>
              <a:t>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pulmonary </a:t>
            </a:r>
            <a:r>
              <a:rPr sz="2800" spc="-15" dirty="0">
                <a:latin typeface="Calibri"/>
                <a:cs typeface="Calibri"/>
              </a:rPr>
              <a:t>surface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Drugs/trauma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9161" y="2176763"/>
            <a:ext cx="1512570" cy="3032760"/>
          </a:xfrm>
          <a:custGeom>
            <a:avLst/>
            <a:gdLst/>
            <a:ahLst/>
            <a:cxnLst/>
            <a:rect l="l" t="t" r="r" b="b"/>
            <a:pathLst>
              <a:path w="1512570" h="3032760">
                <a:moveTo>
                  <a:pt x="548272" y="0"/>
                </a:moveTo>
                <a:lnTo>
                  <a:pt x="188329" y="22651"/>
                </a:lnTo>
                <a:lnTo>
                  <a:pt x="43253" y="209934"/>
                </a:lnTo>
                <a:lnTo>
                  <a:pt x="43253" y="937809"/>
                </a:lnTo>
                <a:lnTo>
                  <a:pt x="383674" y="1276059"/>
                </a:lnTo>
                <a:lnTo>
                  <a:pt x="472987" y="1615953"/>
                </a:lnTo>
                <a:lnTo>
                  <a:pt x="277643" y="1979891"/>
                </a:lnTo>
                <a:lnTo>
                  <a:pt x="0" y="2174704"/>
                </a:lnTo>
                <a:lnTo>
                  <a:pt x="43253" y="2611163"/>
                </a:lnTo>
                <a:lnTo>
                  <a:pt x="472987" y="2821085"/>
                </a:lnTo>
                <a:lnTo>
                  <a:pt x="1279381" y="3032513"/>
                </a:lnTo>
                <a:lnTo>
                  <a:pt x="1453799" y="2742553"/>
                </a:lnTo>
                <a:lnTo>
                  <a:pt x="1512367" y="1940663"/>
                </a:lnTo>
                <a:lnTo>
                  <a:pt x="1377111" y="1325917"/>
                </a:lnTo>
                <a:lnTo>
                  <a:pt x="1061708" y="484786"/>
                </a:lnTo>
                <a:lnTo>
                  <a:pt x="548272" y="0"/>
                </a:lnTo>
                <a:close/>
              </a:path>
            </a:pathLst>
          </a:custGeom>
          <a:solidFill>
            <a:srgbClr val="C86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983" y="2158667"/>
            <a:ext cx="1505585" cy="3041650"/>
          </a:xfrm>
          <a:custGeom>
            <a:avLst/>
            <a:gdLst/>
            <a:ahLst/>
            <a:cxnLst/>
            <a:rect l="l" t="t" r="r" b="b"/>
            <a:pathLst>
              <a:path w="1505585" h="3041650">
                <a:moveTo>
                  <a:pt x="1296145" y="0"/>
                </a:moveTo>
                <a:lnTo>
                  <a:pt x="1084083" y="0"/>
                </a:lnTo>
                <a:lnTo>
                  <a:pt x="587376" y="318635"/>
                </a:lnTo>
                <a:lnTo>
                  <a:pt x="163242" y="1132559"/>
                </a:lnTo>
                <a:lnTo>
                  <a:pt x="0" y="2218475"/>
                </a:lnTo>
                <a:lnTo>
                  <a:pt x="59994" y="2928280"/>
                </a:lnTo>
                <a:lnTo>
                  <a:pt x="248347" y="3041548"/>
                </a:lnTo>
                <a:lnTo>
                  <a:pt x="676678" y="2898074"/>
                </a:lnTo>
                <a:lnTo>
                  <a:pt x="1121726" y="2807456"/>
                </a:lnTo>
                <a:lnTo>
                  <a:pt x="1483072" y="2515990"/>
                </a:lnTo>
                <a:lnTo>
                  <a:pt x="1505400" y="2159569"/>
                </a:lnTo>
                <a:lnTo>
                  <a:pt x="1257099" y="1949647"/>
                </a:lnTo>
                <a:lnTo>
                  <a:pt x="1205428" y="1585709"/>
                </a:lnTo>
                <a:lnTo>
                  <a:pt x="1466355" y="1100923"/>
                </a:lnTo>
                <a:lnTo>
                  <a:pt x="1466355" y="221956"/>
                </a:lnTo>
                <a:lnTo>
                  <a:pt x="1296145" y="0"/>
                </a:lnTo>
                <a:close/>
              </a:path>
            </a:pathLst>
          </a:custGeom>
          <a:solidFill>
            <a:srgbClr val="C86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1993" y="2508938"/>
            <a:ext cx="234950" cy="1131570"/>
          </a:xfrm>
          <a:custGeom>
            <a:avLst/>
            <a:gdLst/>
            <a:ahLst/>
            <a:cxnLst/>
            <a:rect l="l" t="t" r="r" b="b"/>
            <a:pathLst>
              <a:path w="234950" h="1131570">
                <a:moveTo>
                  <a:pt x="120058" y="0"/>
                </a:moveTo>
                <a:lnTo>
                  <a:pt x="90716" y="6074"/>
                </a:lnTo>
                <a:lnTo>
                  <a:pt x="136775" y="55931"/>
                </a:lnTo>
                <a:lnTo>
                  <a:pt x="174418" y="128441"/>
                </a:lnTo>
                <a:lnTo>
                  <a:pt x="182835" y="200950"/>
                </a:lnTo>
                <a:lnTo>
                  <a:pt x="182835" y="421388"/>
                </a:lnTo>
                <a:lnTo>
                  <a:pt x="159104" y="596650"/>
                </a:lnTo>
                <a:lnTo>
                  <a:pt x="120058" y="712816"/>
                </a:lnTo>
                <a:lnTo>
                  <a:pt x="53073" y="888078"/>
                </a:lnTo>
                <a:lnTo>
                  <a:pt x="15431" y="1019430"/>
                </a:lnTo>
                <a:lnTo>
                  <a:pt x="0" y="1131167"/>
                </a:lnTo>
                <a:lnTo>
                  <a:pt x="53073" y="962106"/>
                </a:lnTo>
                <a:lnTo>
                  <a:pt x="120058" y="839739"/>
                </a:lnTo>
                <a:lnTo>
                  <a:pt x="196746" y="718890"/>
                </a:lnTo>
                <a:lnTo>
                  <a:pt x="226089" y="628285"/>
                </a:lnTo>
                <a:lnTo>
                  <a:pt x="234389" y="549829"/>
                </a:lnTo>
                <a:lnTo>
                  <a:pt x="234389" y="217527"/>
                </a:lnTo>
                <a:lnTo>
                  <a:pt x="213464" y="96678"/>
                </a:lnTo>
                <a:lnTo>
                  <a:pt x="166118" y="31762"/>
                </a:lnTo>
                <a:lnTo>
                  <a:pt x="120058" y="0"/>
                </a:lnTo>
                <a:close/>
              </a:path>
            </a:pathLst>
          </a:custGeom>
          <a:solidFill>
            <a:srgbClr val="FF9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4239" y="2637379"/>
            <a:ext cx="624205" cy="2215515"/>
          </a:xfrm>
          <a:custGeom>
            <a:avLst/>
            <a:gdLst/>
            <a:ahLst/>
            <a:cxnLst/>
            <a:rect l="l" t="t" r="r" b="b"/>
            <a:pathLst>
              <a:path w="624204" h="2215515">
                <a:moveTo>
                  <a:pt x="0" y="0"/>
                </a:moveTo>
                <a:lnTo>
                  <a:pt x="217672" y="339767"/>
                </a:lnTo>
                <a:lnTo>
                  <a:pt x="376659" y="783807"/>
                </a:lnTo>
                <a:lnTo>
                  <a:pt x="491107" y="1236831"/>
                </a:lnTo>
                <a:lnTo>
                  <a:pt x="519047" y="1560047"/>
                </a:lnTo>
                <a:lnTo>
                  <a:pt x="525944" y="1893804"/>
                </a:lnTo>
                <a:lnTo>
                  <a:pt x="496718" y="2215488"/>
                </a:lnTo>
                <a:lnTo>
                  <a:pt x="587318" y="2087111"/>
                </a:lnTo>
                <a:lnTo>
                  <a:pt x="616660" y="1893804"/>
                </a:lnTo>
                <a:lnTo>
                  <a:pt x="623675" y="1643109"/>
                </a:lnTo>
                <a:lnTo>
                  <a:pt x="580421" y="1295800"/>
                </a:lnTo>
                <a:lnTo>
                  <a:pt x="474390" y="865300"/>
                </a:lnTo>
                <a:lnTo>
                  <a:pt x="352928" y="517940"/>
                </a:lnTo>
                <a:lnTo>
                  <a:pt x="246898" y="306613"/>
                </a:lnTo>
                <a:lnTo>
                  <a:pt x="126956" y="146410"/>
                </a:lnTo>
                <a:lnTo>
                  <a:pt x="0" y="0"/>
                </a:lnTo>
                <a:close/>
              </a:path>
            </a:pathLst>
          </a:custGeom>
          <a:solidFill>
            <a:srgbClr val="FF9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015167"/>
            <a:ext cx="1776095" cy="3404235"/>
          </a:xfrm>
          <a:custGeom>
            <a:avLst/>
            <a:gdLst/>
            <a:ahLst/>
            <a:cxnLst/>
            <a:rect l="l" t="t" r="r" b="b"/>
            <a:pathLst>
              <a:path w="1776095" h="3404235">
                <a:moveTo>
                  <a:pt x="1399440" y="0"/>
                </a:moveTo>
                <a:lnTo>
                  <a:pt x="1250155" y="8984"/>
                </a:lnTo>
                <a:lnTo>
                  <a:pt x="1075701" y="64916"/>
                </a:lnTo>
                <a:lnTo>
                  <a:pt x="865031" y="209934"/>
                </a:lnTo>
                <a:lnTo>
                  <a:pt x="655741" y="421387"/>
                </a:lnTo>
                <a:lnTo>
                  <a:pt x="503674" y="646381"/>
                </a:lnTo>
                <a:lnTo>
                  <a:pt x="359966" y="906174"/>
                </a:lnTo>
                <a:lnTo>
                  <a:pt x="239977" y="1197602"/>
                </a:lnTo>
                <a:lnTo>
                  <a:pt x="118597" y="1600768"/>
                </a:lnTo>
                <a:lnTo>
                  <a:pt x="44646" y="1987483"/>
                </a:lnTo>
                <a:lnTo>
                  <a:pt x="6976" y="2345359"/>
                </a:lnTo>
                <a:lnTo>
                  <a:pt x="0" y="2570391"/>
                </a:lnTo>
                <a:lnTo>
                  <a:pt x="20927" y="2757649"/>
                </a:lnTo>
                <a:lnTo>
                  <a:pt x="44646" y="2916233"/>
                </a:lnTo>
                <a:lnTo>
                  <a:pt x="89293" y="3079334"/>
                </a:lnTo>
                <a:lnTo>
                  <a:pt x="133935" y="3185048"/>
                </a:lnTo>
                <a:lnTo>
                  <a:pt x="179983" y="3266605"/>
                </a:lnTo>
                <a:lnTo>
                  <a:pt x="239977" y="3331540"/>
                </a:lnTo>
                <a:lnTo>
                  <a:pt x="330658" y="3387418"/>
                </a:lnTo>
                <a:lnTo>
                  <a:pt x="443680" y="3404030"/>
                </a:lnTo>
                <a:lnTo>
                  <a:pt x="549710" y="3387418"/>
                </a:lnTo>
                <a:lnTo>
                  <a:pt x="758989" y="3290762"/>
                </a:lnTo>
                <a:lnTo>
                  <a:pt x="1060352" y="3169951"/>
                </a:lnTo>
                <a:lnTo>
                  <a:pt x="1356186" y="3079334"/>
                </a:lnTo>
                <a:lnTo>
                  <a:pt x="1476128" y="3032513"/>
                </a:lnTo>
                <a:lnTo>
                  <a:pt x="488325" y="3032513"/>
                </a:lnTo>
                <a:lnTo>
                  <a:pt x="428330" y="3023453"/>
                </a:lnTo>
                <a:lnTo>
                  <a:pt x="382282" y="2991741"/>
                </a:lnTo>
                <a:lnTo>
                  <a:pt x="351596" y="2934354"/>
                </a:lnTo>
                <a:lnTo>
                  <a:pt x="322288" y="2837700"/>
                </a:lnTo>
                <a:lnTo>
                  <a:pt x="299971" y="2667044"/>
                </a:lnTo>
                <a:lnTo>
                  <a:pt x="291601" y="2497894"/>
                </a:lnTo>
                <a:lnTo>
                  <a:pt x="308342" y="2232091"/>
                </a:lnTo>
                <a:lnTo>
                  <a:pt x="337637" y="1966351"/>
                </a:lnTo>
                <a:lnTo>
                  <a:pt x="397632" y="1680870"/>
                </a:lnTo>
                <a:lnTo>
                  <a:pt x="509250" y="1285170"/>
                </a:lnTo>
                <a:lnTo>
                  <a:pt x="623651" y="1002726"/>
                </a:lnTo>
                <a:lnTo>
                  <a:pt x="788285" y="726356"/>
                </a:lnTo>
                <a:lnTo>
                  <a:pt x="916644" y="549702"/>
                </a:lnTo>
                <a:lnTo>
                  <a:pt x="1051982" y="421388"/>
                </a:lnTo>
                <a:lnTo>
                  <a:pt x="1152436" y="356344"/>
                </a:lnTo>
                <a:lnTo>
                  <a:pt x="1277978" y="299021"/>
                </a:lnTo>
                <a:lnTo>
                  <a:pt x="1752478" y="299021"/>
                </a:lnTo>
                <a:lnTo>
                  <a:pt x="1731443" y="218919"/>
                </a:lnTo>
                <a:lnTo>
                  <a:pt x="1677083" y="128314"/>
                </a:lnTo>
                <a:lnTo>
                  <a:pt x="1557024" y="40746"/>
                </a:lnTo>
                <a:lnTo>
                  <a:pt x="1399440" y="0"/>
                </a:lnTo>
                <a:close/>
              </a:path>
              <a:path w="1776095" h="3404235">
                <a:moveTo>
                  <a:pt x="1776100" y="2319684"/>
                </a:moveTo>
                <a:lnTo>
                  <a:pt x="1543113" y="2319684"/>
                </a:lnTo>
                <a:lnTo>
                  <a:pt x="1543113" y="2529606"/>
                </a:lnTo>
                <a:lnTo>
                  <a:pt x="1519382" y="2618718"/>
                </a:lnTo>
                <a:lnTo>
                  <a:pt x="1497053" y="2667044"/>
                </a:lnTo>
                <a:lnTo>
                  <a:pt x="1445382" y="2722913"/>
                </a:lnTo>
                <a:lnTo>
                  <a:pt x="1370097" y="2766710"/>
                </a:lnTo>
                <a:lnTo>
                  <a:pt x="1218007" y="2815036"/>
                </a:lnTo>
                <a:lnTo>
                  <a:pt x="916644" y="2895087"/>
                </a:lnTo>
                <a:lnTo>
                  <a:pt x="693419" y="2975126"/>
                </a:lnTo>
                <a:lnTo>
                  <a:pt x="563668" y="3023453"/>
                </a:lnTo>
                <a:lnTo>
                  <a:pt x="488325" y="3032513"/>
                </a:lnTo>
                <a:lnTo>
                  <a:pt x="1476128" y="3032513"/>
                </a:lnTo>
                <a:lnTo>
                  <a:pt x="1582158" y="2966065"/>
                </a:lnTo>
                <a:lnTo>
                  <a:pt x="1663055" y="2895087"/>
                </a:lnTo>
                <a:lnTo>
                  <a:pt x="1723026" y="2805976"/>
                </a:lnTo>
                <a:lnTo>
                  <a:pt x="1760785" y="2709322"/>
                </a:lnTo>
                <a:lnTo>
                  <a:pt x="1776100" y="2588512"/>
                </a:lnTo>
                <a:lnTo>
                  <a:pt x="1776100" y="2319684"/>
                </a:lnTo>
                <a:close/>
              </a:path>
              <a:path w="1776095" h="3404235">
                <a:moveTo>
                  <a:pt x="1752478" y="299021"/>
                </a:moveTo>
                <a:lnTo>
                  <a:pt x="1385411" y="299021"/>
                </a:lnTo>
                <a:lnTo>
                  <a:pt x="1445382" y="315598"/>
                </a:lnTo>
                <a:lnTo>
                  <a:pt x="1497053" y="365456"/>
                </a:lnTo>
                <a:lnTo>
                  <a:pt x="1527799" y="453023"/>
                </a:lnTo>
                <a:lnTo>
                  <a:pt x="1543113" y="540591"/>
                </a:lnTo>
                <a:lnTo>
                  <a:pt x="1543113" y="1034488"/>
                </a:lnTo>
                <a:lnTo>
                  <a:pt x="1776100" y="1034488"/>
                </a:lnTo>
                <a:lnTo>
                  <a:pt x="1776100" y="453023"/>
                </a:lnTo>
                <a:lnTo>
                  <a:pt x="1760785" y="330656"/>
                </a:lnTo>
                <a:lnTo>
                  <a:pt x="1752478" y="299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9455" y="2930326"/>
            <a:ext cx="518159" cy="1492250"/>
          </a:xfrm>
          <a:custGeom>
            <a:avLst/>
            <a:gdLst/>
            <a:ahLst/>
            <a:cxnLst/>
            <a:rect l="l" t="t" r="r" b="b"/>
            <a:pathLst>
              <a:path w="518160" h="1492250">
                <a:moveTo>
                  <a:pt x="517644" y="0"/>
                </a:moveTo>
                <a:lnTo>
                  <a:pt x="284657" y="0"/>
                </a:lnTo>
                <a:lnTo>
                  <a:pt x="284657" y="216008"/>
                </a:lnTo>
                <a:lnTo>
                  <a:pt x="269343" y="291428"/>
                </a:lnTo>
                <a:lnTo>
                  <a:pt x="149284" y="490860"/>
                </a:lnTo>
                <a:lnTo>
                  <a:pt x="65582" y="628285"/>
                </a:lnTo>
                <a:lnTo>
                  <a:pt x="11222" y="776214"/>
                </a:lnTo>
                <a:lnTo>
                  <a:pt x="0" y="897063"/>
                </a:lnTo>
                <a:lnTo>
                  <a:pt x="0" y="1002852"/>
                </a:lnTo>
                <a:lnTo>
                  <a:pt x="19522" y="1081309"/>
                </a:lnTo>
                <a:lnTo>
                  <a:pt x="57165" y="1187099"/>
                </a:lnTo>
                <a:lnTo>
                  <a:pt x="118656" y="1276160"/>
                </a:lnTo>
                <a:lnTo>
                  <a:pt x="195344" y="1354693"/>
                </a:lnTo>
                <a:lnTo>
                  <a:pt x="284657" y="1421140"/>
                </a:lnTo>
                <a:lnTo>
                  <a:pt x="284657" y="1492118"/>
                </a:lnTo>
                <a:lnTo>
                  <a:pt x="517644" y="1492118"/>
                </a:lnTo>
                <a:lnTo>
                  <a:pt x="517644" y="1341102"/>
                </a:lnTo>
                <a:lnTo>
                  <a:pt x="502330" y="1285221"/>
                </a:lnTo>
                <a:lnTo>
                  <a:pt x="472987" y="1244423"/>
                </a:lnTo>
                <a:lnTo>
                  <a:pt x="426928" y="1211269"/>
                </a:lnTo>
                <a:lnTo>
                  <a:pt x="353045" y="1170395"/>
                </a:lnTo>
                <a:lnTo>
                  <a:pt x="276240" y="1099405"/>
                </a:lnTo>
                <a:lnTo>
                  <a:pt x="230181" y="1002852"/>
                </a:lnTo>
                <a:lnTo>
                  <a:pt x="217672" y="878967"/>
                </a:lnTo>
                <a:lnTo>
                  <a:pt x="230181" y="782288"/>
                </a:lnTo>
                <a:lnTo>
                  <a:pt x="276240" y="678143"/>
                </a:lnTo>
                <a:lnTo>
                  <a:pt x="365554" y="531607"/>
                </a:lnTo>
                <a:lnTo>
                  <a:pt x="456270" y="394181"/>
                </a:lnTo>
                <a:lnTo>
                  <a:pt x="493913" y="297502"/>
                </a:lnTo>
                <a:lnTo>
                  <a:pt x="517644" y="193357"/>
                </a:lnTo>
                <a:lnTo>
                  <a:pt x="517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130" y="2015167"/>
            <a:ext cx="1779270" cy="3404235"/>
          </a:xfrm>
          <a:custGeom>
            <a:avLst/>
            <a:gdLst/>
            <a:ahLst/>
            <a:cxnLst/>
            <a:rect l="l" t="t" r="r" b="b"/>
            <a:pathLst>
              <a:path w="1779270" h="3404235">
                <a:moveTo>
                  <a:pt x="231583" y="2319684"/>
                </a:moveTo>
                <a:lnTo>
                  <a:pt x="0" y="2319684"/>
                </a:lnTo>
                <a:lnTo>
                  <a:pt x="0" y="2588512"/>
                </a:lnTo>
                <a:lnTo>
                  <a:pt x="13911" y="2709322"/>
                </a:lnTo>
                <a:lnTo>
                  <a:pt x="51670" y="2805976"/>
                </a:lnTo>
                <a:lnTo>
                  <a:pt x="111641" y="2895087"/>
                </a:lnTo>
                <a:lnTo>
                  <a:pt x="193941" y="2966065"/>
                </a:lnTo>
                <a:lnTo>
                  <a:pt x="301374" y="3032513"/>
                </a:lnTo>
                <a:lnTo>
                  <a:pt x="418511" y="3079334"/>
                </a:lnTo>
                <a:lnTo>
                  <a:pt x="714391" y="3169951"/>
                </a:lnTo>
                <a:lnTo>
                  <a:pt x="1015766" y="3290762"/>
                </a:lnTo>
                <a:lnTo>
                  <a:pt x="1227827" y="3387418"/>
                </a:lnTo>
                <a:lnTo>
                  <a:pt x="1333857" y="3404031"/>
                </a:lnTo>
                <a:lnTo>
                  <a:pt x="1445382" y="3387418"/>
                </a:lnTo>
                <a:lnTo>
                  <a:pt x="1534696" y="3331541"/>
                </a:lnTo>
                <a:lnTo>
                  <a:pt x="1596070" y="3266605"/>
                </a:lnTo>
                <a:lnTo>
                  <a:pt x="1640726" y="3185048"/>
                </a:lnTo>
                <a:lnTo>
                  <a:pt x="1685383" y="3079334"/>
                </a:lnTo>
                <a:lnTo>
                  <a:pt x="1698605" y="3032513"/>
                </a:lnTo>
                <a:lnTo>
                  <a:pt x="1287798" y="3032513"/>
                </a:lnTo>
                <a:lnTo>
                  <a:pt x="1210993" y="3023453"/>
                </a:lnTo>
                <a:lnTo>
                  <a:pt x="1082634" y="2975126"/>
                </a:lnTo>
                <a:lnTo>
                  <a:pt x="858064" y="2895087"/>
                </a:lnTo>
                <a:lnTo>
                  <a:pt x="556689" y="2815036"/>
                </a:lnTo>
                <a:lnTo>
                  <a:pt x="407405" y="2766710"/>
                </a:lnTo>
                <a:lnTo>
                  <a:pt x="329314" y="2722913"/>
                </a:lnTo>
                <a:lnTo>
                  <a:pt x="277643" y="2667044"/>
                </a:lnTo>
                <a:lnTo>
                  <a:pt x="255315" y="2618718"/>
                </a:lnTo>
                <a:lnTo>
                  <a:pt x="231583" y="2529606"/>
                </a:lnTo>
                <a:lnTo>
                  <a:pt x="231583" y="2319684"/>
                </a:lnTo>
                <a:close/>
              </a:path>
              <a:path w="1779270" h="3404235">
                <a:moveTo>
                  <a:pt x="999010" y="299021"/>
                </a:moveTo>
                <a:lnTo>
                  <a:pt x="496718" y="299021"/>
                </a:lnTo>
                <a:lnTo>
                  <a:pt x="625077" y="356345"/>
                </a:lnTo>
                <a:lnTo>
                  <a:pt x="722691" y="421388"/>
                </a:lnTo>
                <a:lnTo>
                  <a:pt x="858064" y="549702"/>
                </a:lnTo>
                <a:lnTo>
                  <a:pt x="986423" y="726356"/>
                </a:lnTo>
                <a:lnTo>
                  <a:pt x="1151022" y="1002726"/>
                </a:lnTo>
                <a:lnTo>
                  <a:pt x="1265469" y="1285170"/>
                </a:lnTo>
                <a:lnTo>
                  <a:pt x="1377111" y="1680870"/>
                </a:lnTo>
                <a:lnTo>
                  <a:pt x="1438485" y="1966351"/>
                </a:lnTo>
                <a:lnTo>
                  <a:pt x="1466308" y="2232091"/>
                </a:lnTo>
                <a:lnTo>
                  <a:pt x="1483142" y="2497895"/>
                </a:lnTo>
                <a:lnTo>
                  <a:pt x="1474725" y="2667044"/>
                </a:lnTo>
                <a:lnTo>
                  <a:pt x="1452397" y="2837700"/>
                </a:lnTo>
                <a:lnTo>
                  <a:pt x="1423054" y="2934354"/>
                </a:lnTo>
                <a:lnTo>
                  <a:pt x="1393828" y="2991741"/>
                </a:lnTo>
                <a:lnTo>
                  <a:pt x="1346366" y="3023453"/>
                </a:lnTo>
                <a:lnTo>
                  <a:pt x="1287798" y="3032513"/>
                </a:lnTo>
                <a:lnTo>
                  <a:pt x="1698605" y="3032513"/>
                </a:lnTo>
                <a:lnTo>
                  <a:pt x="1731443" y="2916233"/>
                </a:lnTo>
                <a:lnTo>
                  <a:pt x="1753771" y="2757649"/>
                </a:lnTo>
                <a:lnTo>
                  <a:pt x="1778905" y="2570391"/>
                </a:lnTo>
                <a:lnTo>
                  <a:pt x="1770488" y="2345360"/>
                </a:lnTo>
                <a:lnTo>
                  <a:pt x="1731443" y="1987483"/>
                </a:lnTo>
                <a:lnTo>
                  <a:pt x="1656158" y="1600768"/>
                </a:lnTo>
                <a:lnTo>
                  <a:pt x="1534696" y="1197602"/>
                </a:lnTo>
                <a:lnTo>
                  <a:pt x="1414754" y="906174"/>
                </a:lnTo>
                <a:lnTo>
                  <a:pt x="1271081" y="646381"/>
                </a:lnTo>
                <a:lnTo>
                  <a:pt x="1121796" y="421388"/>
                </a:lnTo>
                <a:lnTo>
                  <a:pt x="999010" y="299021"/>
                </a:lnTo>
                <a:close/>
              </a:path>
              <a:path w="1779270" h="3404235">
                <a:moveTo>
                  <a:pt x="375257" y="0"/>
                </a:moveTo>
                <a:lnTo>
                  <a:pt x="217672" y="40746"/>
                </a:lnTo>
                <a:lnTo>
                  <a:pt x="96327" y="128314"/>
                </a:lnTo>
                <a:lnTo>
                  <a:pt x="43253" y="218919"/>
                </a:lnTo>
                <a:lnTo>
                  <a:pt x="13911" y="330656"/>
                </a:lnTo>
                <a:lnTo>
                  <a:pt x="0" y="453023"/>
                </a:lnTo>
                <a:lnTo>
                  <a:pt x="0" y="1034488"/>
                </a:lnTo>
                <a:lnTo>
                  <a:pt x="231583" y="1034488"/>
                </a:lnTo>
                <a:lnTo>
                  <a:pt x="231583" y="540591"/>
                </a:lnTo>
                <a:lnTo>
                  <a:pt x="248300" y="453023"/>
                </a:lnTo>
                <a:lnTo>
                  <a:pt x="277643" y="365456"/>
                </a:lnTo>
                <a:lnTo>
                  <a:pt x="329314" y="315598"/>
                </a:lnTo>
                <a:lnTo>
                  <a:pt x="390688" y="299021"/>
                </a:lnTo>
                <a:lnTo>
                  <a:pt x="999010" y="299021"/>
                </a:lnTo>
                <a:lnTo>
                  <a:pt x="909618" y="209934"/>
                </a:lnTo>
                <a:lnTo>
                  <a:pt x="700363" y="64916"/>
                </a:lnTo>
                <a:lnTo>
                  <a:pt x="525944" y="8984"/>
                </a:lnTo>
                <a:lnTo>
                  <a:pt x="3752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130" y="2986258"/>
            <a:ext cx="692150" cy="1423035"/>
          </a:xfrm>
          <a:custGeom>
            <a:avLst/>
            <a:gdLst/>
            <a:ahLst/>
            <a:cxnLst/>
            <a:rect l="l" t="t" r="r" b="b"/>
            <a:pathLst>
              <a:path w="692150" h="1423035">
                <a:moveTo>
                  <a:pt x="234389" y="0"/>
                </a:moveTo>
                <a:lnTo>
                  <a:pt x="2805" y="0"/>
                </a:lnTo>
                <a:lnTo>
                  <a:pt x="8416" y="144891"/>
                </a:lnTo>
                <a:lnTo>
                  <a:pt x="22328" y="176653"/>
                </a:lnTo>
                <a:lnTo>
                  <a:pt x="44656" y="226511"/>
                </a:lnTo>
                <a:lnTo>
                  <a:pt x="106030" y="291428"/>
                </a:lnTo>
                <a:lnTo>
                  <a:pt x="346031" y="466563"/>
                </a:lnTo>
                <a:lnTo>
                  <a:pt x="429733" y="572353"/>
                </a:lnTo>
                <a:lnTo>
                  <a:pt x="460362" y="679535"/>
                </a:lnTo>
                <a:lnTo>
                  <a:pt x="472987" y="785325"/>
                </a:lnTo>
                <a:lnTo>
                  <a:pt x="460362" y="887952"/>
                </a:lnTo>
                <a:lnTo>
                  <a:pt x="421316" y="978556"/>
                </a:lnTo>
                <a:lnTo>
                  <a:pt x="346031" y="1057139"/>
                </a:lnTo>
                <a:lnTo>
                  <a:pt x="248300" y="1131167"/>
                </a:lnTo>
                <a:lnTo>
                  <a:pt x="59970" y="1235325"/>
                </a:lnTo>
                <a:lnTo>
                  <a:pt x="30745" y="1276109"/>
                </a:lnTo>
                <a:lnTo>
                  <a:pt x="0" y="1331978"/>
                </a:lnTo>
                <a:lnTo>
                  <a:pt x="0" y="1422596"/>
                </a:lnTo>
                <a:lnTo>
                  <a:pt x="234389" y="1422596"/>
                </a:lnTo>
                <a:lnTo>
                  <a:pt x="248300" y="1383329"/>
                </a:lnTo>
                <a:lnTo>
                  <a:pt x="272032" y="1348593"/>
                </a:lnTo>
                <a:lnTo>
                  <a:pt x="383674" y="1285170"/>
                </a:lnTo>
                <a:lnTo>
                  <a:pt x="505018" y="1188491"/>
                </a:lnTo>
                <a:lnTo>
                  <a:pt x="587435" y="1082828"/>
                </a:lnTo>
                <a:lnTo>
                  <a:pt x="654303" y="969572"/>
                </a:lnTo>
                <a:lnTo>
                  <a:pt x="679437" y="863782"/>
                </a:lnTo>
                <a:lnTo>
                  <a:pt x="692062" y="767103"/>
                </a:lnTo>
                <a:lnTo>
                  <a:pt x="685048" y="670551"/>
                </a:lnTo>
                <a:lnTo>
                  <a:pt x="662720" y="557295"/>
                </a:lnTo>
                <a:lnTo>
                  <a:pt x="618063" y="443912"/>
                </a:lnTo>
                <a:lnTo>
                  <a:pt x="534361" y="323190"/>
                </a:lnTo>
                <a:lnTo>
                  <a:pt x="421316" y="226511"/>
                </a:lnTo>
                <a:lnTo>
                  <a:pt x="302777" y="128314"/>
                </a:lnTo>
                <a:lnTo>
                  <a:pt x="248300" y="89086"/>
                </a:lnTo>
                <a:lnTo>
                  <a:pt x="234389" y="40746"/>
                </a:lnTo>
                <a:lnTo>
                  <a:pt x="234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521" y="461899"/>
            <a:ext cx="7760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 </a:t>
            </a:r>
            <a:r>
              <a:rPr spc="-5" dirty="0"/>
              <a:t>Signs: </a:t>
            </a:r>
            <a:r>
              <a:rPr spc="-20" dirty="0"/>
              <a:t>Respiratory</a:t>
            </a:r>
            <a:r>
              <a:rPr spc="15" dirty="0"/>
              <a:t> </a:t>
            </a:r>
            <a:r>
              <a:rPr dirty="0"/>
              <a:t>Acidosis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5958BC5B-D936-4FAB-852F-DB14CCAF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B9CD170-7422-46BD-9D4C-98BA5B39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1828761"/>
            <a:ext cx="3441700" cy="34690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5" dirty="0">
                <a:latin typeface="Calibri"/>
                <a:cs typeface="Calibri"/>
              </a:rPr>
              <a:t>Variable</a:t>
            </a:r>
            <a:r>
              <a:rPr sz="2800" spc="-5" dirty="0">
                <a:latin typeface="Calibri"/>
                <a:cs typeface="Calibri"/>
              </a:rPr>
              <a:t> RR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Altered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LOC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Restlessness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40" dirty="0">
                <a:latin typeface="Calibri"/>
                <a:cs typeface="Calibri"/>
              </a:rPr>
              <a:t>Tachycardia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Late</a:t>
            </a:r>
            <a:r>
              <a:rPr sz="2800" spc="-5" dirty="0">
                <a:latin typeface="Calibri"/>
                <a:cs typeface="Calibri"/>
              </a:rPr>
              <a:t> signs: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Cyanosis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Loss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consciousness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6027" y="4385390"/>
            <a:ext cx="1168400" cy="735330"/>
          </a:xfrm>
          <a:custGeom>
            <a:avLst/>
            <a:gdLst/>
            <a:ahLst/>
            <a:cxnLst/>
            <a:rect l="l" t="t" r="r" b="b"/>
            <a:pathLst>
              <a:path w="1168400" h="735329">
                <a:moveTo>
                  <a:pt x="508047" y="0"/>
                </a:moveTo>
                <a:lnTo>
                  <a:pt x="108765" y="92649"/>
                </a:lnTo>
                <a:lnTo>
                  <a:pt x="0" y="171402"/>
                </a:lnTo>
                <a:lnTo>
                  <a:pt x="23288" y="362861"/>
                </a:lnTo>
                <a:lnTo>
                  <a:pt x="189558" y="606830"/>
                </a:lnTo>
                <a:lnTo>
                  <a:pt x="393037" y="721089"/>
                </a:lnTo>
                <a:lnTo>
                  <a:pt x="553062" y="734987"/>
                </a:lnTo>
                <a:lnTo>
                  <a:pt x="725577" y="734987"/>
                </a:lnTo>
                <a:lnTo>
                  <a:pt x="958589" y="677857"/>
                </a:lnTo>
                <a:lnTo>
                  <a:pt x="1075160" y="585207"/>
                </a:lnTo>
                <a:lnTo>
                  <a:pt x="1168313" y="470948"/>
                </a:lnTo>
                <a:lnTo>
                  <a:pt x="1031576" y="191471"/>
                </a:lnTo>
                <a:lnTo>
                  <a:pt x="508047" y="0"/>
                </a:lnTo>
                <a:close/>
              </a:path>
            </a:pathLst>
          </a:custGeom>
          <a:solidFill>
            <a:srgbClr val="D2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1301" y="4356056"/>
            <a:ext cx="1240155" cy="728980"/>
          </a:xfrm>
          <a:custGeom>
            <a:avLst/>
            <a:gdLst/>
            <a:ahLst/>
            <a:cxnLst/>
            <a:rect l="l" t="t" r="r" b="b"/>
            <a:pathLst>
              <a:path w="1240154" h="728979">
                <a:moveTo>
                  <a:pt x="1145142" y="0"/>
                </a:moveTo>
                <a:lnTo>
                  <a:pt x="492526" y="29334"/>
                </a:lnTo>
                <a:lnTo>
                  <a:pt x="108765" y="234704"/>
                </a:lnTo>
                <a:lnTo>
                  <a:pt x="0" y="429255"/>
                </a:lnTo>
                <a:lnTo>
                  <a:pt x="180229" y="636165"/>
                </a:lnTo>
                <a:lnTo>
                  <a:pt x="421061" y="707192"/>
                </a:lnTo>
                <a:lnTo>
                  <a:pt x="717810" y="728801"/>
                </a:lnTo>
                <a:lnTo>
                  <a:pt x="980394" y="651602"/>
                </a:lnTo>
                <a:lnTo>
                  <a:pt x="1117170" y="571310"/>
                </a:lnTo>
                <a:lnTo>
                  <a:pt x="1205639" y="378298"/>
                </a:lnTo>
                <a:lnTo>
                  <a:pt x="1239856" y="220806"/>
                </a:lnTo>
                <a:lnTo>
                  <a:pt x="1145142" y="0"/>
                </a:lnTo>
                <a:close/>
              </a:path>
            </a:pathLst>
          </a:custGeom>
          <a:solidFill>
            <a:srgbClr val="D2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0741" y="2421370"/>
            <a:ext cx="893444" cy="701040"/>
          </a:xfrm>
          <a:custGeom>
            <a:avLst/>
            <a:gdLst/>
            <a:ahLst/>
            <a:cxnLst/>
            <a:rect l="l" t="t" r="r" b="b"/>
            <a:pathLst>
              <a:path w="893445" h="701039">
                <a:moveTo>
                  <a:pt x="464473" y="208462"/>
                </a:moveTo>
                <a:lnTo>
                  <a:pt x="233012" y="208462"/>
                </a:lnTo>
                <a:lnTo>
                  <a:pt x="391606" y="222307"/>
                </a:lnTo>
                <a:lnTo>
                  <a:pt x="551631" y="328803"/>
                </a:lnTo>
                <a:lnTo>
                  <a:pt x="710095" y="492493"/>
                </a:lnTo>
                <a:lnTo>
                  <a:pt x="893408" y="700955"/>
                </a:lnTo>
                <a:lnTo>
                  <a:pt x="863875" y="586695"/>
                </a:lnTo>
                <a:lnTo>
                  <a:pt x="812615" y="506468"/>
                </a:lnTo>
                <a:lnTo>
                  <a:pt x="753549" y="498704"/>
                </a:lnTo>
                <a:lnTo>
                  <a:pt x="710095" y="429217"/>
                </a:lnTo>
                <a:lnTo>
                  <a:pt x="689799" y="364388"/>
                </a:lnTo>
                <a:lnTo>
                  <a:pt x="624618" y="270185"/>
                </a:lnTo>
                <a:lnTo>
                  <a:pt x="592912" y="236153"/>
                </a:lnTo>
                <a:lnTo>
                  <a:pt x="486320" y="236153"/>
                </a:lnTo>
                <a:lnTo>
                  <a:pt x="464473" y="208462"/>
                </a:lnTo>
                <a:close/>
              </a:path>
              <a:path w="893445" h="701039">
                <a:moveTo>
                  <a:pt x="226897" y="0"/>
                </a:moveTo>
                <a:lnTo>
                  <a:pt x="122816" y="13845"/>
                </a:lnTo>
                <a:lnTo>
                  <a:pt x="51260" y="63276"/>
                </a:lnTo>
                <a:lnTo>
                  <a:pt x="0" y="191381"/>
                </a:lnTo>
                <a:lnTo>
                  <a:pt x="23288" y="364388"/>
                </a:lnTo>
                <a:lnTo>
                  <a:pt x="65311" y="636126"/>
                </a:lnTo>
                <a:lnTo>
                  <a:pt x="122816" y="563533"/>
                </a:lnTo>
                <a:lnTo>
                  <a:pt x="122816" y="328803"/>
                </a:lnTo>
                <a:lnTo>
                  <a:pt x="233012" y="208462"/>
                </a:lnTo>
                <a:lnTo>
                  <a:pt x="464473" y="208462"/>
                </a:lnTo>
                <a:lnTo>
                  <a:pt x="458348" y="200698"/>
                </a:lnTo>
                <a:lnTo>
                  <a:pt x="435060" y="143503"/>
                </a:lnTo>
                <a:lnTo>
                  <a:pt x="355828" y="49301"/>
                </a:lnTo>
                <a:lnTo>
                  <a:pt x="226897" y="0"/>
                </a:lnTo>
                <a:close/>
              </a:path>
              <a:path w="893445" h="701039">
                <a:moveTo>
                  <a:pt x="567113" y="208462"/>
                </a:moveTo>
                <a:lnTo>
                  <a:pt x="551631" y="236153"/>
                </a:lnTo>
                <a:lnTo>
                  <a:pt x="592912" y="236153"/>
                </a:lnTo>
                <a:lnTo>
                  <a:pt x="567113" y="208462"/>
                </a:lnTo>
                <a:close/>
              </a:path>
            </a:pathLst>
          </a:custGeom>
          <a:solidFill>
            <a:srgbClr val="D2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0788" y="2401313"/>
            <a:ext cx="1417320" cy="2376805"/>
          </a:xfrm>
          <a:custGeom>
            <a:avLst/>
            <a:gdLst/>
            <a:ahLst/>
            <a:cxnLst/>
            <a:rect l="l" t="t" r="r" b="b"/>
            <a:pathLst>
              <a:path w="1417320" h="2376804">
                <a:moveTo>
                  <a:pt x="0" y="2062829"/>
                </a:moveTo>
                <a:lnTo>
                  <a:pt x="27966" y="2240404"/>
                </a:lnTo>
                <a:lnTo>
                  <a:pt x="87006" y="2376273"/>
                </a:lnTo>
                <a:lnTo>
                  <a:pt x="310742" y="2212609"/>
                </a:lnTo>
                <a:lnTo>
                  <a:pt x="322725" y="2206423"/>
                </a:lnTo>
                <a:lnTo>
                  <a:pt x="73020" y="2206423"/>
                </a:lnTo>
                <a:lnTo>
                  <a:pt x="13983" y="2127684"/>
                </a:lnTo>
                <a:lnTo>
                  <a:pt x="0" y="2062829"/>
                </a:lnTo>
                <a:close/>
              </a:path>
              <a:path w="1417320" h="2376804">
                <a:moveTo>
                  <a:pt x="27966" y="1889887"/>
                </a:moveTo>
                <a:lnTo>
                  <a:pt x="35735" y="1997974"/>
                </a:lnTo>
                <a:lnTo>
                  <a:pt x="87006" y="2133856"/>
                </a:lnTo>
                <a:lnTo>
                  <a:pt x="73020" y="2206423"/>
                </a:lnTo>
                <a:lnTo>
                  <a:pt x="322725" y="2206423"/>
                </a:lnTo>
                <a:lnTo>
                  <a:pt x="630806" y="2047392"/>
                </a:lnTo>
                <a:lnTo>
                  <a:pt x="784625" y="2025769"/>
                </a:lnTo>
                <a:lnTo>
                  <a:pt x="1018414" y="2025769"/>
                </a:lnTo>
                <a:lnTo>
                  <a:pt x="1073620" y="2019597"/>
                </a:lnTo>
                <a:lnTo>
                  <a:pt x="1204125" y="1984077"/>
                </a:lnTo>
                <a:lnTo>
                  <a:pt x="1238376" y="1962467"/>
                </a:lnTo>
                <a:lnTo>
                  <a:pt x="65255" y="1962467"/>
                </a:lnTo>
                <a:lnTo>
                  <a:pt x="27966" y="1889887"/>
                </a:lnTo>
                <a:close/>
              </a:path>
              <a:path w="1417320" h="2376804">
                <a:moveTo>
                  <a:pt x="1018414" y="2025769"/>
                </a:moveTo>
                <a:lnTo>
                  <a:pt x="784625" y="2025769"/>
                </a:lnTo>
                <a:lnTo>
                  <a:pt x="949321" y="2033494"/>
                </a:lnTo>
                <a:lnTo>
                  <a:pt x="1018414" y="2025769"/>
                </a:lnTo>
                <a:close/>
              </a:path>
              <a:path w="1417320" h="2376804">
                <a:moveTo>
                  <a:pt x="51271" y="1649011"/>
                </a:moveTo>
                <a:lnTo>
                  <a:pt x="41949" y="1755558"/>
                </a:lnTo>
                <a:lnTo>
                  <a:pt x="87006" y="1889887"/>
                </a:lnTo>
                <a:lnTo>
                  <a:pt x="65255" y="1962467"/>
                </a:lnTo>
                <a:lnTo>
                  <a:pt x="1238376" y="1962467"/>
                </a:lnTo>
                <a:lnTo>
                  <a:pt x="1284892" y="1933120"/>
                </a:lnTo>
                <a:lnTo>
                  <a:pt x="1310854" y="1718498"/>
                </a:lnTo>
                <a:lnTo>
                  <a:pt x="102540" y="1718498"/>
                </a:lnTo>
                <a:lnTo>
                  <a:pt x="51271" y="1649011"/>
                </a:lnTo>
                <a:close/>
              </a:path>
              <a:path w="1417320" h="2376804">
                <a:moveTo>
                  <a:pt x="108759" y="1326341"/>
                </a:moveTo>
                <a:lnTo>
                  <a:pt x="87006" y="1455999"/>
                </a:lnTo>
                <a:lnTo>
                  <a:pt x="102540" y="1577983"/>
                </a:lnTo>
                <a:lnTo>
                  <a:pt x="116526" y="1656736"/>
                </a:lnTo>
                <a:lnTo>
                  <a:pt x="102540" y="1718498"/>
                </a:lnTo>
                <a:lnTo>
                  <a:pt x="1310854" y="1718498"/>
                </a:lnTo>
                <a:lnTo>
                  <a:pt x="1348776" y="1405016"/>
                </a:lnTo>
                <a:lnTo>
                  <a:pt x="167799" y="1405016"/>
                </a:lnTo>
                <a:lnTo>
                  <a:pt x="146046" y="1391170"/>
                </a:lnTo>
                <a:lnTo>
                  <a:pt x="108759" y="1326341"/>
                </a:lnTo>
                <a:close/>
              </a:path>
              <a:path w="1417320" h="2376804">
                <a:moveTo>
                  <a:pt x="209757" y="1012807"/>
                </a:moveTo>
                <a:lnTo>
                  <a:pt x="183334" y="1119432"/>
                </a:lnTo>
                <a:lnTo>
                  <a:pt x="183334" y="1233691"/>
                </a:lnTo>
                <a:lnTo>
                  <a:pt x="195771" y="1363349"/>
                </a:lnTo>
                <a:lnTo>
                  <a:pt x="167799" y="1405016"/>
                </a:lnTo>
                <a:lnTo>
                  <a:pt x="1348776" y="1405016"/>
                </a:lnTo>
                <a:lnTo>
                  <a:pt x="1381647" y="1133277"/>
                </a:lnTo>
                <a:lnTo>
                  <a:pt x="245483" y="1133277"/>
                </a:lnTo>
                <a:lnTo>
                  <a:pt x="215963" y="1076212"/>
                </a:lnTo>
                <a:lnTo>
                  <a:pt x="209757" y="1012807"/>
                </a:lnTo>
                <a:close/>
              </a:path>
              <a:path w="1417320" h="2376804">
                <a:moveTo>
                  <a:pt x="340262" y="748832"/>
                </a:moveTo>
                <a:lnTo>
                  <a:pt x="290550" y="833718"/>
                </a:lnTo>
                <a:lnTo>
                  <a:pt x="276564" y="949531"/>
                </a:lnTo>
                <a:lnTo>
                  <a:pt x="296756" y="1085400"/>
                </a:lnTo>
                <a:lnTo>
                  <a:pt x="276564" y="1133277"/>
                </a:lnTo>
                <a:lnTo>
                  <a:pt x="1381647" y="1133277"/>
                </a:lnTo>
                <a:lnTo>
                  <a:pt x="1416945" y="841482"/>
                </a:lnTo>
                <a:lnTo>
                  <a:pt x="1415347" y="819873"/>
                </a:lnTo>
                <a:lnTo>
                  <a:pt x="354248" y="819873"/>
                </a:lnTo>
                <a:lnTo>
                  <a:pt x="348029" y="798263"/>
                </a:lnTo>
                <a:lnTo>
                  <a:pt x="340262" y="748832"/>
                </a:lnTo>
                <a:close/>
              </a:path>
              <a:path w="1417320" h="2376804">
                <a:moveTo>
                  <a:pt x="551573" y="419900"/>
                </a:moveTo>
                <a:lnTo>
                  <a:pt x="463000" y="490940"/>
                </a:lnTo>
                <a:lnTo>
                  <a:pt x="413288" y="634573"/>
                </a:lnTo>
                <a:lnTo>
                  <a:pt x="413288" y="770442"/>
                </a:lnTo>
                <a:lnTo>
                  <a:pt x="391535" y="812109"/>
                </a:lnTo>
                <a:lnTo>
                  <a:pt x="354248" y="819873"/>
                </a:lnTo>
                <a:lnTo>
                  <a:pt x="1415347" y="819873"/>
                </a:lnTo>
                <a:lnTo>
                  <a:pt x="1393657" y="526525"/>
                </a:lnTo>
                <a:lnTo>
                  <a:pt x="551573" y="526525"/>
                </a:lnTo>
                <a:lnTo>
                  <a:pt x="543806" y="461566"/>
                </a:lnTo>
                <a:lnTo>
                  <a:pt x="551573" y="419900"/>
                </a:lnTo>
                <a:close/>
              </a:path>
              <a:path w="1417320" h="2376804">
                <a:moveTo>
                  <a:pt x="769091" y="183617"/>
                </a:moveTo>
                <a:lnTo>
                  <a:pt x="683640" y="270185"/>
                </a:lnTo>
                <a:lnTo>
                  <a:pt x="637024" y="433875"/>
                </a:lnTo>
                <a:lnTo>
                  <a:pt x="602847" y="500257"/>
                </a:lnTo>
                <a:lnTo>
                  <a:pt x="551573" y="526525"/>
                </a:lnTo>
                <a:lnTo>
                  <a:pt x="1393657" y="526525"/>
                </a:lnTo>
                <a:lnTo>
                  <a:pt x="1364124" y="311852"/>
                </a:lnTo>
                <a:lnTo>
                  <a:pt x="1362648" y="304088"/>
                </a:lnTo>
                <a:lnTo>
                  <a:pt x="806378" y="304088"/>
                </a:lnTo>
                <a:lnTo>
                  <a:pt x="775309" y="256210"/>
                </a:lnTo>
                <a:lnTo>
                  <a:pt x="769091" y="183617"/>
                </a:lnTo>
                <a:close/>
              </a:path>
              <a:path w="1417320" h="2376804">
                <a:moveTo>
                  <a:pt x="1115564" y="0"/>
                </a:moveTo>
                <a:lnTo>
                  <a:pt x="1053415" y="0"/>
                </a:lnTo>
                <a:lnTo>
                  <a:pt x="935335" y="41666"/>
                </a:lnTo>
                <a:lnTo>
                  <a:pt x="884061" y="148162"/>
                </a:lnTo>
                <a:lnTo>
                  <a:pt x="905814" y="248575"/>
                </a:lnTo>
                <a:lnTo>
                  <a:pt x="806378" y="304088"/>
                </a:lnTo>
                <a:lnTo>
                  <a:pt x="1362648" y="304088"/>
                </a:lnTo>
                <a:lnTo>
                  <a:pt x="1342397" y="197592"/>
                </a:lnTo>
                <a:lnTo>
                  <a:pt x="1284892" y="98731"/>
                </a:lnTo>
                <a:lnTo>
                  <a:pt x="1204125" y="27691"/>
                </a:lnTo>
                <a:lnTo>
                  <a:pt x="1115564" y="0"/>
                </a:lnTo>
                <a:close/>
              </a:path>
            </a:pathLst>
          </a:custGeom>
          <a:solidFill>
            <a:srgbClr val="D2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55584" y="2622068"/>
            <a:ext cx="1081405" cy="2284095"/>
          </a:xfrm>
          <a:custGeom>
            <a:avLst/>
            <a:gdLst/>
            <a:ahLst/>
            <a:cxnLst/>
            <a:rect l="l" t="t" r="r" b="b"/>
            <a:pathLst>
              <a:path w="1081404" h="2284095">
                <a:moveTo>
                  <a:pt x="1081275" y="1834349"/>
                </a:moveTo>
                <a:lnTo>
                  <a:pt x="326165" y="1834349"/>
                </a:lnTo>
                <a:lnTo>
                  <a:pt x="581034" y="1863697"/>
                </a:lnTo>
                <a:lnTo>
                  <a:pt x="790758" y="1985669"/>
                </a:lnTo>
                <a:lnTo>
                  <a:pt x="907329" y="2126183"/>
                </a:lnTo>
                <a:lnTo>
                  <a:pt x="988122" y="2283688"/>
                </a:lnTo>
                <a:lnTo>
                  <a:pt x="1044066" y="2198763"/>
                </a:lnTo>
                <a:lnTo>
                  <a:pt x="1081275" y="1926999"/>
                </a:lnTo>
                <a:lnTo>
                  <a:pt x="1081275" y="1834349"/>
                </a:lnTo>
                <a:close/>
              </a:path>
              <a:path w="1081404" h="2284095">
                <a:moveTo>
                  <a:pt x="160025" y="0"/>
                </a:moveTo>
                <a:lnTo>
                  <a:pt x="65180" y="27820"/>
                </a:lnTo>
                <a:lnTo>
                  <a:pt x="0" y="155925"/>
                </a:lnTo>
                <a:lnTo>
                  <a:pt x="0" y="356624"/>
                </a:lnTo>
                <a:lnTo>
                  <a:pt x="160025" y="599118"/>
                </a:lnTo>
                <a:lnTo>
                  <a:pt x="86908" y="776653"/>
                </a:lnTo>
                <a:lnTo>
                  <a:pt x="86908" y="1190472"/>
                </a:lnTo>
                <a:lnTo>
                  <a:pt x="0" y="1848247"/>
                </a:lnTo>
                <a:lnTo>
                  <a:pt x="326165" y="1834349"/>
                </a:lnTo>
                <a:lnTo>
                  <a:pt x="1081275" y="1834349"/>
                </a:lnTo>
                <a:lnTo>
                  <a:pt x="1081275" y="1692295"/>
                </a:lnTo>
                <a:lnTo>
                  <a:pt x="1067354" y="1357229"/>
                </a:lnTo>
                <a:lnTo>
                  <a:pt x="1022339" y="1105586"/>
                </a:lnTo>
                <a:lnTo>
                  <a:pt x="971079" y="855457"/>
                </a:lnTo>
                <a:lnTo>
                  <a:pt x="856069" y="612963"/>
                </a:lnTo>
                <a:lnTo>
                  <a:pt x="747304" y="407607"/>
                </a:lnTo>
                <a:lnTo>
                  <a:pt x="521968" y="199145"/>
                </a:lnTo>
                <a:lnTo>
                  <a:pt x="349583" y="41666"/>
                </a:lnTo>
                <a:lnTo>
                  <a:pt x="160025" y="0"/>
                </a:lnTo>
                <a:close/>
              </a:path>
            </a:pathLst>
          </a:custGeom>
          <a:solidFill>
            <a:srgbClr val="FF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9713" y="1780585"/>
            <a:ext cx="2973853" cy="3353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2076" y="2547922"/>
            <a:ext cx="705485" cy="2024380"/>
          </a:xfrm>
          <a:custGeom>
            <a:avLst/>
            <a:gdLst/>
            <a:ahLst/>
            <a:cxnLst/>
            <a:rect l="l" t="t" r="r" b="b"/>
            <a:pathLst>
              <a:path w="705484" h="2024379">
                <a:moveTo>
                  <a:pt x="473506" y="597565"/>
                </a:moveTo>
                <a:lnTo>
                  <a:pt x="456787" y="597565"/>
                </a:lnTo>
                <a:lnTo>
                  <a:pt x="514292" y="696426"/>
                </a:lnTo>
                <a:lnTo>
                  <a:pt x="570235" y="843035"/>
                </a:lnTo>
                <a:lnTo>
                  <a:pt x="598207" y="983563"/>
                </a:lnTo>
                <a:lnTo>
                  <a:pt x="627740" y="1111797"/>
                </a:lnTo>
                <a:lnTo>
                  <a:pt x="655712" y="1230586"/>
                </a:lnTo>
                <a:lnTo>
                  <a:pt x="669763" y="1369560"/>
                </a:lnTo>
                <a:lnTo>
                  <a:pt x="691490" y="1531749"/>
                </a:lnTo>
                <a:lnTo>
                  <a:pt x="691490" y="1812765"/>
                </a:lnTo>
                <a:lnTo>
                  <a:pt x="677439" y="2024307"/>
                </a:lnTo>
                <a:lnTo>
                  <a:pt x="705411" y="1857550"/>
                </a:lnTo>
                <a:lnTo>
                  <a:pt x="705411" y="1595051"/>
                </a:lnTo>
                <a:lnTo>
                  <a:pt x="691490" y="1406698"/>
                </a:lnTo>
                <a:lnTo>
                  <a:pt x="669763" y="1216740"/>
                </a:lnTo>
                <a:lnTo>
                  <a:pt x="612258" y="983563"/>
                </a:lnTo>
                <a:lnTo>
                  <a:pt x="591962" y="835401"/>
                </a:lnTo>
                <a:lnTo>
                  <a:pt x="534588" y="682451"/>
                </a:lnTo>
                <a:lnTo>
                  <a:pt x="473506" y="597565"/>
                </a:lnTo>
                <a:close/>
              </a:path>
              <a:path w="705484" h="2024379">
                <a:moveTo>
                  <a:pt x="285386" y="273291"/>
                </a:moveTo>
                <a:lnTo>
                  <a:pt x="256430" y="273291"/>
                </a:lnTo>
                <a:lnTo>
                  <a:pt x="341907" y="387550"/>
                </a:lnTo>
                <a:lnTo>
                  <a:pt x="400843" y="498704"/>
                </a:lnTo>
                <a:lnTo>
                  <a:pt x="428815" y="611411"/>
                </a:lnTo>
                <a:lnTo>
                  <a:pt x="442866" y="617622"/>
                </a:lnTo>
                <a:lnTo>
                  <a:pt x="456787" y="597565"/>
                </a:lnTo>
                <a:lnTo>
                  <a:pt x="473506" y="597565"/>
                </a:lnTo>
                <a:lnTo>
                  <a:pt x="449111" y="563662"/>
                </a:lnTo>
                <a:lnTo>
                  <a:pt x="383800" y="407607"/>
                </a:lnTo>
                <a:lnTo>
                  <a:pt x="307690" y="294900"/>
                </a:lnTo>
                <a:lnTo>
                  <a:pt x="285386" y="273291"/>
                </a:lnTo>
                <a:close/>
              </a:path>
              <a:path w="705484" h="2024379">
                <a:moveTo>
                  <a:pt x="0" y="0"/>
                </a:moveTo>
                <a:lnTo>
                  <a:pt x="27971" y="41666"/>
                </a:lnTo>
                <a:lnTo>
                  <a:pt x="149226" y="140527"/>
                </a:lnTo>
                <a:lnTo>
                  <a:pt x="214407" y="237835"/>
                </a:lnTo>
                <a:lnTo>
                  <a:pt x="256430" y="336567"/>
                </a:lnTo>
                <a:lnTo>
                  <a:pt x="256430" y="273291"/>
                </a:lnTo>
                <a:lnTo>
                  <a:pt x="285386" y="273291"/>
                </a:lnTo>
                <a:lnTo>
                  <a:pt x="242379" y="231624"/>
                </a:lnTo>
                <a:lnTo>
                  <a:pt x="177198" y="134316"/>
                </a:lnTo>
                <a:lnTo>
                  <a:pt x="83915" y="355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85716" y="2941684"/>
            <a:ext cx="85725" cy="182245"/>
          </a:xfrm>
          <a:custGeom>
            <a:avLst/>
            <a:gdLst/>
            <a:ahLst/>
            <a:cxnLst/>
            <a:rect l="l" t="t" r="r" b="b"/>
            <a:pathLst>
              <a:path w="85725" h="182244">
                <a:moveTo>
                  <a:pt x="0" y="0"/>
                </a:moveTo>
                <a:lnTo>
                  <a:pt x="48267" y="118917"/>
                </a:lnTo>
                <a:lnTo>
                  <a:pt x="69994" y="182194"/>
                </a:lnTo>
                <a:lnTo>
                  <a:pt x="85476" y="182194"/>
                </a:lnTo>
                <a:lnTo>
                  <a:pt x="62188" y="1111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69159" y="3264406"/>
            <a:ext cx="65180" cy="203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6594" y="4149146"/>
            <a:ext cx="29845" cy="65405"/>
          </a:xfrm>
          <a:custGeom>
            <a:avLst/>
            <a:gdLst/>
            <a:ahLst/>
            <a:cxnLst/>
            <a:rect l="l" t="t" r="r" b="b"/>
            <a:pathLst>
              <a:path w="29845" h="65404">
                <a:moveTo>
                  <a:pt x="0" y="0"/>
                </a:moveTo>
                <a:lnTo>
                  <a:pt x="0" y="37059"/>
                </a:lnTo>
                <a:lnTo>
                  <a:pt x="29533" y="64854"/>
                </a:lnTo>
                <a:lnTo>
                  <a:pt x="23288" y="231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92076" y="4269591"/>
            <a:ext cx="28575" cy="71120"/>
          </a:xfrm>
          <a:custGeom>
            <a:avLst/>
            <a:gdLst/>
            <a:ahLst/>
            <a:cxnLst/>
            <a:rect l="l" t="t" r="r" b="b"/>
            <a:pathLst>
              <a:path w="28575" h="71120">
                <a:moveTo>
                  <a:pt x="0" y="0"/>
                </a:moveTo>
                <a:lnTo>
                  <a:pt x="0" y="71027"/>
                </a:lnTo>
                <a:lnTo>
                  <a:pt x="27971" y="71027"/>
                </a:lnTo>
                <a:lnTo>
                  <a:pt x="27971" y="57129"/>
                </a:lnTo>
                <a:lnTo>
                  <a:pt x="14050" y="57129"/>
                </a:lnTo>
                <a:lnTo>
                  <a:pt x="0" y="0"/>
                </a:lnTo>
                <a:close/>
              </a:path>
              <a:path w="28575" h="71120">
                <a:moveTo>
                  <a:pt x="27971" y="35507"/>
                </a:moveTo>
                <a:lnTo>
                  <a:pt x="14050" y="57129"/>
                </a:lnTo>
                <a:lnTo>
                  <a:pt x="27971" y="57129"/>
                </a:lnTo>
                <a:lnTo>
                  <a:pt x="27971" y="35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34099" y="4109007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0" y="0"/>
                </a:moveTo>
                <a:lnTo>
                  <a:pt x="29533" y="47864"/>
                </a:lnTo>
                <a:lnTo>
                  <a:pt x="49698" y="47864"/>
                </a:lnTo>
                <a:lnTo>
                  <a:pt x="35647" y="138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7252" y="4079672"/>
            <a:ext cx="93282" cy="98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13688" y="4354516"/>
            <a:ext cx="57785" cy="69850"/>
          </a:xfrm>
          <a:custGeom>
            <a:avLst/>
            <a:gdLst/>
            <a:ahLst/>
            <a:cxnLst/>
            <a:rect l="l" t="t" r="r" b="b"/>
            <a:pathLst>
              <a:path w="57784" h="69850">
                <a:moveTo>
                  <a:pt x="0" y="0"/>
                </a:moveTo>
                <a:lnTo>
                  <a:pt x="4683" y="33967"/>
                </a:lnTo>
                <a:lnTo>
                  <a:pt x="57504" y="69474"/>
                </a:lnTo>
                <a:lnTo>
                  <a:pt x="27971" y="200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6313" y="3750817"/>
            <a:ext cx="92075" cy="75565"/>
          </a:xfrm>
          <a:custGeom>
            <a:avLst/>
            <a:gdLst/>
            <a:ahLst/>
            <a:cxnLst/>
            <a:rect l="l" t="t" r="r" b="b"/>
            <a:pathLst>
              <a:path w="92075" h="75564">
                <a:moveTo>
                  <a:pt x="0" y="0"/>
                </a:moveTo>
                <a:lnTo>
                  <a:pt x="91591" y="75569"/>
                </a:lnTo>
                <a:lnTo>
                  <a:pt x="77670" y="55512"/>
                </a:lnTo>
                <a:lnTo>
                  <a:pt x="57374" y="20056"/>
                </a:lnTo>
                <a:lnTo>
                  <a:pt x="62058" y="60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8808" y="3559306"/>
            <a:ext cx="106045" cy="41910"/>
          </a:xfrm>
          <a:custGeom>
            <a:avLst/>
            <a:gdLst/>
            <a:ahLst/>
            <a:cxnLst/>
            <a:rect l="l" t="t" r="r" b="b"/>
            <a:pathLst>
              <a:path w="106045" h="41910">
                <a:moveTo>
                  <a:pt x="35647" y="0"/>
                </a:moveTo>
                <a:lnTo>
                  <a:pt x="0" y="7763"/>
                </a:lnTo>
                <a:lnTo>
                  <a:pt x="105642" y="41666"/>
                </a:lnTo>
                <a:lnTo>
                  <a:pt x="86907" y="13845"/>
                </a:lnTo>
                <a:lnTo>
                  <a:pt x="35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18371" y="3397169"/>
            <a:ext cx="57785" cy="23495"/>
          </a:xfrm>
          <a:custGeom>
            <a:avLst/>
            <a:gdLst/>
            <a:ahLst/>
            <a:cxnLst/>
            <a:rect l="l" t="t" r="r" b="b"/>
            <a:pathLst>
              <a:path w="57784" h="23495">
                <a:moveTo>
                  <a:pt x="57504" y="0"/>
                </a:moveTo>
                <a:lnTo>
                  <a:pt x="0" y="0"/>
                </a:lnTo>
                <a:lnTo>
                  <a:pt x="57504" y="23162"/>
                </a:lnTo>
                <a:lnTo>
                  <a:pt x="57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7904" y="4881041"/>
            <a:ext cx="256540" cy="346075"/>
          </a:xfrm>
          <a:custGeom>
            <a:avLst/>
            <a:gdLst/>
            <a:ahLst/>
            <a:cxnLst/>
            <a:rect l="l" t="t" r="r" b="b"/>
            <a:pathLst>
              <a:path w="256540" h="346075">
                <a:moveTo>
                  <a:pt x="186435" y="50957"/>
                </a:moveTo>
                <a:lnTo>
                  <a:pt x="166269" y="86477"/>
                </a:lnTo>
                <a:lnTo>
                  <a:pt x="121254" y="183746"/>
                </a:lnTo>
                <a:lnTo>
                  <a:pt x="0" y="345878"/>
                </a:lnTo>
                <a:lnTo>
                  <a:pt x="37339" y="338157"/>
                </a:lnTo>
                <a:lnTo>
                  <a:pt x="72987" y="296467"/>
                </a:lnTo>
                <a:lnTo>
                  <a:pt x="72987" y="274850"/>
                </a:lnTo>
                <a:lnTo>
                  <a:pt x="115009" y="211541"/>
                </a:lnTo>
                <a:lnTo>
                  <a:pt x="150787" y="197644"/>
                </a:lnTo>
                <a:lnTo>
                  <a:pt x="208162" y="126617"/>
                </a:lnTo>
                <a:lnTo>
                  <a:pt x="172514" y="126617"/>
                </a:lnTo>
                <a:lnTo>
                  <a:pt x="186435" y="50957"/>
                </a:lnTo>
                <a:close/>
              </a:path>
              <a:path w="256540" h="346075">
                <a:moveTo>
                  <a:pt x="256430" y="0"/>
                </a:moveTo>
                <a:lnTo>
                  <a:pt x="194241" y="126617"/>
                </a:lnTo>
                <a:lnTo>
                  <a:pt x="208162" y="126617"/>
                </a:lnTo>
                <a:lnTo>
                  <a:pt x="256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461899"/>
            <a:ext cx="7213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Treatment: </a:t>
            </a:r>
            <a:r>
              <a:rPr spc="-20" dirty="0"/>
              <a:t>Respiratory</a:t>
            </a:r>
            <a:r>
              <a:rPr spc="-50" dirty="0"/>
              <a:t> </a:t>
            </a:r>
            <a:r>
              <a:rPr spc="-5" dirty="0"/>
              <a:t>Acidosis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1448F8-1C38-4B9B-81BD-9C4FC843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F8DA7-7F21-40F6-941C-0C9AFE0C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62940" y="2037105"/>
            <a:ext cx="3674110" cy="19888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2800" spc="-20" dirty="0">
                <a:latin typeface="Calibri"/>
                <a:cs typeface="Calibri"/>
              </a:rPr>
              <a:t>Improve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ventilation</a:t>
            </a:r>
            <a:endParaRPr sz="2800">
              <a:latin typeface="Calibri"/>
              <a:cs typeface="Calibri"/>
            </a:endParaRPr>
          </a:p>
          <a:p>
            <a:pPr marL="3810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excess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2775" spc="-15" baseline="-21021" dirty="0">
                <a:latin typeface="Calibri"/>
                <a:cs typeface="Calibri"/>
              </a:rPr>
              <a:t>2</a:t>
            </a:r>
            <a:endParaRPr sz="2775" baseline="-21021">
              <a:latin typeface="Calibri"/>
              <a:cs typeface="Calibri"/>
            </a:endParaRPr>
          </a:p>
          <a:p>
            <a:pPr marL="381000" marR="845819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2800" spc="-35" dirty="0">
                <a:latin typeface="Calibri"/>
                <a:cs typeface="Calibri"/>
              </a:rPr>
              <a:t>Treatment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10" dirty="0">
                <a:latin typeface="Calibri"/>
                <a:cs typeface="Calibri"/>
              </a:rPr>
              <a:t>underlying cause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0057" y="2534499"/>
            <a:ext cx="1265555" cy="2607310"/>
          </a:xfrm>
          <a:custGeom>
            <a:avLst/>
            <a:gdLst/>
            <a:ahLst/>
            <a:cxnLst/>
            <a:rect l="l" t="t" r="r" b="b"/>
            <a:pathLst>
              <a:path w="1265554" h="2607310">
                <a:moveTo>
                  <a:pt x="551367" y="0"/>
                </a:moveTo>
                <a:lnTo>
                  <a:pt x="472677" y="60235"/>
                </a:lnTo>
                <a:lnTo>
                  <a:pt x="350465" y="367742"/>
                </a:lnTo>
                <a:lnTo>
                  <a:pt x="24118" y="1181432"/>
                </a:lnTo>
                <a:lnTo>
                  <a:pt x="0" y="1651676"/>
                </a:lnTo>
                <a:lnTo>
                  <a:pt x="24118" y="1980164"/>
                </a:lnTo>
                <a:lnTo>
                  <a:pt x="93242" y="2191128"/>
                </a:lnTo>
                <a:lnTo>
                  <a:pt x="229871" y="2385541"/>
                </a:lnTo>
                <a:lnTo>
                  <a:pt x="782855" y="2607059"/>
                </a:lnTo>
                <a:lnTo>
                  <a:pt x="914768" y="2579940"/>
                </a:lnTo>
                <a:lnTo>
                  <a:pt x="1057730" y="2272510"/>
                </a:lnTo>
                <a:lnTo>
                  <a:pt x="1265099" y="1398458"/>
                </a:lnTo>
                <a:lnTo>
                  <a:pt x="1253915" y="1047293"/>
                </a:lnTo>
                <a:lnTo>
                  <a:pt x="1126853" y="863548"/>
                </a:lnTo>
                <a:lnTo>
                  <a:pt x="925951" y="616404"/>
                </a:lnTo>
                <a:lnTo>
                  <a:pt x="816675" y="286373"/>
                </a:lnTo>
                <a:lnTo>
                  <a:pt x="696080" y="91872"/>
                </a:lnTo>
                <a:lnTo>
                  <a:pt x="620490" y="33155"/>
                </a:lnTo>
                <a:lnTo>
                  <a:pt x="551367" y="0"/>
                </a:lnTo>
                <a:close/>
              </a:path>
            </a:pathLst>
          </a:custGeom>
          <a:solidFill>
            <a:srgbClr val="DF8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99" y="2156598"/>
            <a:ext cx="3740592" cy="3411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897" y="461899"/>
            <a:ext cx="4692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Respiratory</a:t>
            </a:r>
            <a:r>
              <a:rPr spc="-90" dirty="0"/>
              <a:t> </a:t>
            </a:r>
            <a:r>
              <a:rPr spc="-10" dirty="0"/>
              <a:t>Alkalosis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97FCC-720B-409B-A3C5-D024BCCD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4A039A-7852-4479-B02D-F9E163FF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10540" y="1509941"/>
            <a:ext cx="4589145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Alveolar</a:t>
            </a:r>
            <a:r>
              <a:rPr sz="3200" spc="-10" dirty="0">
                <a:latin typeface="Calibri"/>
                <a:cs typeface="Calibri"/>
              </a:rPr>
              <a:t> hyperventilation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Hypocapnia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pH </a:t>
            </a:r>
            <a:r>
              <a:rPr sz="3200" dirty="0">
                <a:latin typeface="Calibri"/>
                <a:cs typeface="Calibri"/>
              </a:rPr>
              <a:t>&gt; 7.45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mmHg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pCO</a:t>
            </a:r>
            <a:r>
              <a:rPr sz="3150" spc="-7" baseline="-21164" dirty="0">
                <a:latin typeface="Calibri"/>
                <a:cs typeface="Calibri"/>
              </a:rPr>
              <a:t>2 </a:t>
            </a:r>
            <a:r>
              <a:rPr sz="3200" dirty="0">
                <a:latin typeface="Calibri"/>
                <a:cs typeface="Calibri"/>
              </a:rPr>
              <a:t>&lt; 35 </a:t>
            </a:r>
            <a:r>
              <a:rPr sz="3200" spc="5" dirty="0">
                <a:latin typeface="Calibri"/>
                <a:cs typeface="Calibri"/>
              </a:rPr>
              <a:t>mm</a:t>
            </a:r>
            <a:r>
              <a:rPr sz="3200" spc="-2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Hg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10" dirty="0">
                <a:latin typeface="Calibri"/>
                <a:cs typeface="Calibri"/>
              </a:rPr>
              <a:t>acute </a:t>
            </a:r>
            <a:r>
              <a:rPr sz="3200" dirty="0">
                <a:latin typeface="Calibri"/>
                <a:cs typeface="Calibri"/>
              </a:rPr>
              <a:t>vs.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chronic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209800"/>
            <a:ext cx="39624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828" y="461899"/>
            <a:ext cx="65443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Causes: </a:t>
            </a:r>
            <a:r>
              <a:rPr spc="-25" dirty="0"/>
              <a:t>Respiratory</a:t>
            </a:r>
            <a:r>
              <a:rPr spc="-60" dirty="0"/>
              <a:t> </a:t>
            </a:r>
            <a:r>
              <a:rPr spc="-10" dirty="0"/>
              <a:t>Alkalosis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54479-9A89-4F74-865A-40290259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412248-4DC2-4133-9B53-CC704B22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41775" y="2113305"/>
            <a:ext cx="4225290" cy="2073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Increased </a:t>
            </a:r>
            <a:r>
              <a:rPr sz="2800" spc="-20" dirty="0">
                <a:latin typeface="Calibri"/>
                <a:cs typeface="Calibri"/>
              </a:rPr>
              <a:t>respiratory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drive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Hyperventilation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Hypoxia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Drugs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905000"/>
            <a:ext cx="32766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657" y="491997"/>
            <a:ext cx="78663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 </a:t>
            </a:r>
            <a:r>
              <a:rPr spc="-5" dirty="0"/>
              <a:t>Signs: </a:t>
            </a:r>
            <a:r>
              <a:rPr spc="-20" dirty="0"/>
              <a:t>Respiratory</a:t>
            </a:r>
            <a:r>
              <a:rPr spc="-10" dirty="0"/>
              <a:t> Alkalosis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3BBC8-07B0-49B4-B938-91538A13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0622C-AACB-483B-9195-09BAEF4B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37105"/>
            <a:ext cx="3517265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Calibri"/>
                <a:cs typeface="Calibri"/>
              </a:rPr>
              <a:t>Tachypnea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Kussmaul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respirations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Anxious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ECG</a:t>
            </a:r>
            <a:r>
              <a:rPr sz="2800" spc="-5" dirty="0">
                <a:latin typeface="Calibri"/>
                <a:cs typeface="Calibri"/>
              </a:rPr>
              <a:t> changes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Altered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LOC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8700" y="1981200"/>
            <a:ext cx="37338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710" y="461899"/>
            <a:ext cx="7323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Treatment: </a:t>
            </a:r>
            <a:r>
              <a:rPr spc="-20" dirty="0"/>
              <a:t>Respiratory</a:t>
            </a:r>
            <a:r>
              <a:rPr spc="-65" dirty="0"/>
              <a:t> </a:t>
            </a:r>
            <a:r>
              <a:rPr spc="-10" dirty="0"/>
              <a:t>Alkalosis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4F6AD-1EB1-4373-8A94-7386668A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0CDD01-73C4-4F08-B33D-17795259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523961"/>
            <a:ext cx="3863975" cy="39077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Fix 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cause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Oxygen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therapy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Sedatives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“Brown </a:t>
            </a:r>
            <a:r>
              <a:rPr sz="2800" spc="-5" dirty="0">
                <a:latin typeface="Calibri"/>
                <a:cs typeface="Calibri"/>
              </a:rPr>
              <a:t>paper </a:t>
            </a:r>
            <a:r>
              <a:rPr sz="2800" spc="20" dirty="0">
                <a:latin typeface="Calibri"/>
                <a:cs typeface="Calibri"/>
              </a:rPr>
              <a:t>bag”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trick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Rebreath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CO2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Adjust </a:t>
            </a:r>
            <a:r>
              <a:rPr sz="2800" spc="-20" dirty="0">
                <a:latin typeface="Calibri"/>
                <a:cs typeface="Calibri"/>
              </a:rPr>
              <a:t>vent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settings: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decrease </a:t>
            </a:r>
            <a:r>
              <a:rPr sz="2400" dirty="0">
                <a:latin typeface="Calibri"/>
                <a:cs typeface="Calibri"/>
              </a:rPr>
              <a:t>tidal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volume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decrease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IMV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2500" y="1752600"/>
            <a:ext cx="38100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1160" y="461899"/>
            <a:ext cx="4285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Metabolic</a:t>
            </a:r>
            <a:r>
              <a:rPr spc="-80" dirty="0"/>
              <a:t> </a:t>
            </a:r>
            <a:r>
              <a:rPr dirty="0"/>
              <a:t>Acidosis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E1DE2-3AD3-4A99-B202-4CF7047C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584311-4CFD-4A99-83BE-F23A0CB6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6540" y="2123058"/>
            <a:ext cx="4062729" cy="2942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800" spc="-5" dirty="0">
                <a:latin typeface="Calibri"/>
                <a:cs typeface="Calibri"/>
              </a:rPr>
              <a:t>pH &lt; 7.35 mm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800" spc="-10" dirty="0">
                <a:latin typeface="Calibri"/>
                <a:cs typeface="Calibri"/>
              </a:rPr>
              <a:t>HCO</a:t>
            </a:r>
            <a:r>
              <a:rPr sz="2775" spc="-15" baseline="-21021" dirty="0">
                <a:latin typeface="Calibri"/>
                <a:cs typeface="Calibri"/>
              </a:rPr>
              <a:t>3 </a:t>
            </a:r>
            <a:r>
              <a:rPr sz="2800" spc="-5" dirty="0">
                <a:latin typeface="Calibri"/>
                <a:cs typeface="Calibri"/>
              </a:rPr>
              <a:t>&lt; 22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mEq/L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800" spc="-10" dirty="0">
                <a:latin typeface="Calibri"/>
                <a:cs typeface="Calibri"/>
              </a:rPr>
              <a:t>results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CNS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depression</a:t>
            </a:r>
            <a:endParaRPr sz="2800">
              <a:latin typeface="Calibri"/>
              <a:cs typeface="Calibri"/>
            </a:endParaRPr>
          </a:p>
          <a:p>
            <a:pPr marL="5207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spc="-5" dirty="0">
                <a:latin typeface="Calibri"/>
                <a:cs typeface="Calibri"/>
              </a:rPr>
              <a:t>DKA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981200"/>
            <a:ext cx="32004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569" y="461899"/>
            <a:ext cx="6134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Causes: </a:t>
            </a:r>
            <a:r>
              <a:rPr spc="-10" dirty="0"/>
              <a:t>Metabolic</a:t>
            </a:r>
            <a:r>
              <a:rPr spc="-45" dirty="0"/>
              <a:t> </a:t>
            </a:r>
            <a:r>
              <a:rPr spc="-5" dirty="0"/>
              <a:t>Acidosis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247B7-A54F-4734-8F9F-6BB23136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E2470D-6E39-46EE-86A9-BE628F35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5231130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Gain in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acid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Loss of base </a:t>
            </a:r>
            <a:r>
              <a:rPr sz="3200" spc="-10" dirty="0">
                <a:latin typeface="Calibri"/>
                <a:cs typeface="Calibri"/>
              </a:rPr>
              <a:t>(HCO3)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ECF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Lactic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acidosis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Renal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failure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Excessive </a:t>
            </a:r>
            <a:r>
              <a:rPr sz="3200" dirty="0">
                <a:latin typeface="Calibri"/>
                <a:cs typeface="Calibri"/>
              </a:rPr>
              <a:t>GI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losses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Drugs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3495675"/>
            <a:ext cx="3657600" cy="275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226" y="461899"/>
            <a:ext cx="7448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 </a:t>
            </a:r>
            <a:r>
              <a:rPr spc="-5" dirty="0"/>
              <a:t>Signs: </a:t>
            </a:r>
            <a:r>
              <a:rPr spc="-10" dirty="0"/>
              <a:t>Metabolic</a:t>
            </a:r>
            <a:r>
              <a:rPr spc="15" dirty="0"/>
              <a:t> </a:t>
            </a:r>
            <a:r>
              <a:rPr spc="-5" dirty="0"/>
              <a:t>Acidosis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AE077-7A66-4DEE-B46C-2CAEDDE3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B1F64F-A81A-459A-A92A-FEEB186E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70375" y="2248636"/>
            <a:ext cx="4208145" cy="35407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Hyperventilation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Kussmaul’s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respirations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Peripheral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vasodilation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Hypotension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Altered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LOC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Symbol"/>
                <a:cs typeface="Symbol"/>
              </a:rPr>
              <a:t>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Hyperkalemia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475" y="2647711"/>
            <a:ext cx="3667125" cy="3372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4204" y="339852"/>
            <a:ext cx="3314292" cy="3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999490"/>
            <a:ext cx="776922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An </a:t>
            </a:r>
            <a:r>
              <a:rPr sz="3000" b="1" spc="-10" dirty="0">
                <a:latin typeface="Calibri"/>
                <a:cs typeface="Calibri"/>
              </a:rPr>
              <a:t>arterial </a:t>
            </a:r>
            <a:r>
              <a:rPr sz="3000" b="1" spc="-5" dirty="0">
                <a:latin typeface="Calibri"/>
                <a:cs typeface="Calibri"/>
              </a:rPr>
              <a:t>blood </a:t>
            </a:r>
            <a:r>
              <a:rPr sz="3000" b="1" spc="-15" dirty="0">
                <a:latin typeface="Calibri"/>
                <a:cs typeface="Calibri"/>
              </a:rPr>
              <a:t>gas </a:t>
            </a:r>
            <a:r>
              <a:rPr sz="3000" spc="-5" dirty="0">
                <a:latin typeface="Calibri"/>
                <a:cs typeface="Calibri"/>
              </a:rPr>
              <a:t>(</a:t>
            </a:r>
            <a:r>
              <a:rPr sz="3000" b="1" spc="-5" dirty="0">
                <a:latin typeface="Calibri"/>
                <a:cs typeface="Calibri"/>
              </a:rPr>
              <a:t>ABG</a:t>
            </a:r>
            <a:r>
              <a:rPr sz="3000" spc="-5" dirty="0">
                <a:latin typeface="Calibri"/>
                <a:cs typeface="Calibri"/>
              </a:rPr>
              <a:t>) is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blood </a:t>
            </a:r>
            <a:r>
              <a:rPr sz="3000" spc="-20" dirty="0">
                <a:latin typeface="Calibri"/>
                <a:cs typeface="Calibri"/>
              </a:rPr>
              <a:t>test </a:t>
            </a:r>
            <a:r>
              <a:rPr sz="3000" spc="-15" dirty="0">
                <a:latin typeface="Calibri"/>
                <a:cs typeface="Calibri"/>
              </a:rPr>
              <a:t>that </a:t>
            </a:r>
            <a:r>
              <a:rPr sz="3000" spc="6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spc="-15" dirty="0">
                <a:latin typeface="Calibri"/>
                <a:cs typeface="Calibri"/>
              </a:rPr>
              <a:t>performed </a:t>
            </a:r>
            <a:r>
              <a:rPr sz="3000" spc="-5" dirty="0">
                <a:latin typeface="Calibri"/>
                <a:cs typeface="Calibri"/>
              </a:rPr>
              <a:t>using </a:t>
            </a:r>
            <a:r>
              <a:rPr sz="3000" spc="-10" dirty="0">
                <a:latin typeface="Calibri"/>
                <a:cs typeface="Calibri"/>
              </a:rPr>
              <a:t>blood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artery.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443230" algn="l"/>
              </a:tabLst>
            </a:pPr>
            <a:r>
              <a:rPr dirty="0"/>
              <a:t>	</a:t>
            </a:r>
            <a:r>
              <a:rPr sz="3000" spc="-10" dirty="0">
                <a:latin typeface="Calibri"/>
                <a:cs typeface="Calibri"/>
              </a:rPr>
              <a:t>It </a:t>
            </a:r>
            <a:r>
              <a:rPr sz="3000" spc="-20" dirty="0">
                <a:latin typeface="Calibri"/>
                <a:cs typeface="Calibri"/>
              </a:rPr>
              <a:t>involves </a:t>
            </a:r>
            <a:r>
              <a:rPr sz="3000" spc="-10" dirty="0">
                <a:latin typeface="Calibri"/>
                <a:cs typeface="Calibri"/>
              </a:rPr>
              <a:t>puncturing </a:t>
            </a:r>
            <a:r>
              <a:rPr sz="3000" dirty="0">
                <a:latin typeface="Calibri"/>
                <a:cs typeface="Calibri"/>
              </a:rPr>
              <a:t>an </a:t>
            </a:r>
            <a:r>
              <a:rPr sz="3000" spc="-10" dirty="0">
                <a:latin typeface="Calibri"/>
                <a:cs typeface="Calibri"/>
              </a:rPr>
              <a:t>artery </a:t>
            </a:r>
            <a:r>
              <a:rPr sz="3000" dirty="0">
                <a:latin typeface="Calibri"/>
                <a:cs typeface="Calibri"/>
              </a:rPr>
              <a:t>with a </a:t>
            </a:r>
            <a:r>
              <a:rPr sz="3000" spc="-10" dirty="0">
                <a:latin typeface="Calibri"/>
                <a:cs typeface="Calibri"/>
              </a:rPr>
              <a:t>thin  needle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syringe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drawing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small </a:t>
            </a:r>
            <a:r>
              <a:rPr sz="3000" spc="-10" dirty="0">
                <a:latin typeface="Calibri"/>
                <a:cs typeface="Calibri"/>
              </a:rPr>
              <a:t>volume 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" dirty="0">
                <a:latin typeface="Calibri"/>
                <a:cs typeface="Calibri"/>
              </a:rPr>
              <a:t> blood.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443230" algn="l"/>
              </a:tabLst>
            </a:pPr>
            <a:r>
              <a:rPr dirty="0"/>
              <a:t>	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most common </a:t>
            </a:r>
            <a:r>
              <a:rPr sz="3000" spc="-15" dirty="0">
                <a:latin typeface="Calibri"/>
                <a:cs typeface="Calibri"/>
              </a:rPr>
              <a:t>puncture site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radial </a:t>
            </a:r>
            <a:r>
              <a:rPr sz="3000" spc="6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artery </a:t>
            </a:r>
            <a:r>
              <a:rPr sz="3000" spc="-15" dirty="0">
                <a:latin typeface="Calibri"/>
                <a:cs typeface="Calibri"/>
              </a:rPr>
              <a:t>at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wrist, but sometimes the </a:t>
            </a:r>
            <a:r>
              <a:rPr sz="3000" spc="-20" dirty="0">
                <a:latin typeface="Calibri"/>
                <a:cs typeface="Calibri"/>
              </a:rPr>
              <a:t>femoral  </a:t>
            </a:r>
            <a:r>
              <a:rPr sz="3000" spc="-5" dirty="0">
                <a:latin typeface="Calibri"/>
                <a:cs typeface="Calibri"/>
              </a:rPr>
              <a:t>artery in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groin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5" dirty="0">
                <a:latin typeface="Calibri"/>
                <a:cs typeface="Calibri"/>
              </a:rPr>
              <a:t>other </a:t>
            </a:r>
            <a:r>
              <a:rPr sz="3000" spc="-10" dirty="0">
                <a:latin typeface="Calibri"/>
                <a:cs typeface="Calibri"/>
              </a:rPr>
              <a:t>sites </a:t>
            </a:r>
            <a:r>
              <a:rPr sz="3000" spc="-15" dirty="0">
                <a:latin typeface="Calibri"/>
                <a:cs typeface="Calibri"/>
              </a:rPr>
              <a:t>are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used.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5525" y="3657600"/>
            <a:ext cx="2132674" cy="91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03053-DDAE-497E-9EB1-C4C04EBB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1509E4-26A9-4852-B47D-B26D4872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974" y="461899"/>
            <a:ext cx="6911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Treatment: </a:t>
            </a:r>
            <a:r>
              <a:rPr spc="-10" dirty="0"/>
              <a:t>Metabolic</a:t>
            </a:r>
            <a:r>
              <a:rPr spc="-15" dirty="0"/>
              <a:t> </a:t>
            </a:r>
            <a:r>
              <a:rPr spc="-5" dirty="0"/>
              <a:t>Acidosis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D2F59-2467-4E77-A512-B59577EA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D8609B-0549-4D03-9570-A850F15D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651375" y="2123058"/>
            <a:ext cx="3311525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5626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Calibri"/>
                <a:cs typeface="Calibri"/>
              </a:rPr>
              <a:t>Treat </a:t>
            </a:r>
            <a:r>
              <a:rPr sz="2800" spc="-15" dirty="0">
                <a:latin typeface="Calibri"/>
                <a:cs typeface="Calibri"/>
              </a:rPr>
              <a:t>respiratory  </a:t>
            </a:r>
            <a:r>
              <a:rPr sz="2800" spc="-20" dirty="0">
                <a:latin typeface="Calibri"/>
                <a:cs typeface="Calibri"/>
              </a:rPr>
              <a:t>symptoms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Replace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bicarbonate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Correct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potassium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057400"/>
            <a:ext cx="35052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6297" y="461899"/>
            <a:ext cx="4395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Metabolic</a:t>
            </a:r>
            <a:r>
              <a:rPr spc="-70" dirty="0"/>
              <a:t> </a:t>
            </a:r>
            <a:r>
              <a:rPr spc="-10" dirty="0"/>
              <a:t>Alkalosis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97EB9-06B3-46DA-8137-AC969396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67F406-9C67-48A4-81F1-4737C19A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7840" y="2123058"/>
            <a:ext cx="2929890" cy="1475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spc="-5" dirty="0">
                <a:latin typeface="Calibri"/>
                <a:cs typeface="Calibri"/>
              </a:rPr>
              <a:t>pH &gt; 7.45 mm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spc="-10" dirty="0">
                <a:latin typeface="Calibri"/>
                <a:cs typeface="Calibri"/>
              </a:rPr>
              <a:t>HCO</a:t>
            </a:r>
            <a:r>
              <a:rPr sz="2775" spc="-15" baseline="-21021" dirty="0">
                <a:latin typeface="Calibri"/>
                <a:cs typeface="Calibri"/>
              </a:rPr>
              <a:t>3 </a:t>
            </a:r>
            <a:r>
              <a:rPr sz="2800" spc="-5" dirty="0">
                <a:latin typeface="Calibri"/>
                <a:cs typeface="Calibri"/>
              </a:rPr>
              <a:t>&gt; 26</a:t>
            </a:r>
            <a:r>
              <a:rPr sz="2800" spc="-1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mEq/L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905000"/>
            <a:ext cx="41148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705" y="461899"/>
            <a:ext cx="6244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Causes: </a:t>
            </a:r>
            <a:r>
              <a:rPr spc="-10" dirty="0"/>
              <a:t>Metabolic</a:t>
            </a:r>
            <a:r>
              <a:rPr spc="-60" dirty="0"/>
              <a:t> </a:t>
            </a:r>
            <a:r>
              <a:rPr spc="-10" dirty="0"/>
              <a:t>Alkalosis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A0756-08F2-4049-8B18-2907D2D5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93D25F-5F92-4776-B7D2-0129DEE3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27575" y="2113305"/>
            <a:ext cx="3762375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loss of acid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gain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base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combination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two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GI</a:t>
            </a:r>
            <a:r>
              <a:rPr sz="2800" spc="-10" dirty="0">
                <a:latin typeface="Calibri"/>
                <a:cs typeface="Calibri"/>
              </a:rPr>
              <a:t> losses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Drugs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057400"/>
            <a:ext cx="32766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438" y="461899"/>
            <a:ext cx="7558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 </a:t>
            </a:r>
            <a:r>
              <a:rPr spc="-5" dirty="0"/>
              <a:t>Signs: </a:t>
            </a:r>
            <a:r>
              <a:rPr spc="-10" dirty="0"/>
              <a:t>Metabolic</a:t>
            </a:r>
            <a:r>
              <a:rPr dirty="0"/>
              <a:t> </a:t>
            </a:r>
            <a:r>
              <a:rPr spc="-10" dirty="0"/>
              <a:t>Alkalosis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861F0-D62B-404C-A707-3E794DAB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34983-97A0-4989-904D-4BF1C244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93189"/>
            <a:ext cx="4846955" cy="29552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Neuromuscular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excitability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Symbol"/>
                <a:cs typeface="Symbol"/>
              </a:rPr>
              <a:t>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hypoventilation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ECG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changes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Symbol"/>
                <a:cs typeface="Symbol"/>
              </a:rPr>
              <a:t>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hypotension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Anorexia, </a:t>
            </a:r>
            <a:r>
              <a:rPr sz="3200" spc="-5" dirty="0">
                <a:latin typeface="Calibri"/>
                <a:cs typeface="Calibri"/>
              </a:rPr>
              <a:t>nausea,</a:t>
            </a:r>
            <a:r>
              <a:rPr sz="3200" spc="-10" dirty="0">
                <a:latin typeface="Calibri"/>
                <a:cs typeface="Calibri"/>
              </a:rPr>
              <a:t> vomiting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110" y="461899"/>
            <a:ext cx="7021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Treatment: </a:t>
            </a:r>
            <a:r>
              <a:rPr spc="-10" dirty="0"/>
              <a:t>Metabolic</a:t>
            </a:r>
            <a:r>
              <a:rPr spc="-30" dirty="0"/>
              <a:t> </a:t>
            </a:r>
            <a:r>
              <a:rPr spc="-10" dirty="0"/>
              <a:t>Alkalosis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D4364-DB37-4C71-9E75-3D9ED623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90878-1782-48A6-84DD-78611A20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96236"/>
            <a:ext cx="5638800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D/C </a:t>
            </a:r>
            <a:r>
              <a:rPr sz="3200" dirty="0">
                <a:latin typeface="Calibri"/>
                <a:cs typeface="Calibri"/>
              </a:rPr>
              <a:t>thiazide </a:t>
            </a:r>
            <a:r>
              <a:rPr sz="3200" spc="-10" dirty="0">
                <a:latin typeface="Calibri"/>
                <a:cs typeface="Calibri"/>
              </a:rPr>
              <a:t>diuretics </a:t>
            </a:r>
            <a:r>
              <a:rPr sz="3200" dirty="0">
                <a:latin typeface="Calibri"/>
                <a:cs typeface="Calibri"/>
              </a:rPr>
              <a:t>(ie.,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Lasix)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D/C </a:t>
            </a:r>
            <a:r>
              <a:rPr sz="3200" dirty="0">
                <a:latin typeface="Calibri"/>
                <a:cs typeface="Calibri"/>
              </a:rPr>
              <a:t>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suctioning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Antiemetics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Give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Diamox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742" y="107391"/>
            <a:ext cx="7578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5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Steps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Blood Gas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Interpretation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C479C-7A22-4700-AE01-633044BC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9008E-4FED-481A-A1D5-CA61FAFA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090929"/>
            <a:ext cx="7967980" cy="489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Assess 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oxygenation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hypoxic?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3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there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significant alveolar-arterial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gradient?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8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spc="-15" dirty="0">
                <a:latin typeface="Calibri"/>
                <a:cs typeface="Calibri"/>
              </a:rPr>
              <a:t>status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pH or H+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concentration’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Alkalemia pH </a:t>
            </a:r>
            <a:r>
              <a:rPr sz="2000" dirty="0">
                <a:latin typeface="Calibri"/>
                <a:cs typeface="Calibri"/>
              </a:rPr>
              <a:t>&gt;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7.45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39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Acidemia </a:t>
            </a:r>
            <a:r>
              <a:rPr sz="2000" spc="-5" dirty="0">
                <a:latin typeface="Calibri"/>
                <a:cs typeface="Calibri"/>
              </a:rPr>
              <a:t>pH </a:t>
            </a:r>
            <a:r>
              <a:rPr sz="2000" dirty="0">
                <a:latin typeface="Calibri"/>
                <a:cs typeface="Calibri"/>
              </a:rPr>
              <a:t>&lt;</a:t>
            </a:r>
            <a:r>
              <a:rPr sz="2000" spc="-5" dirty="0">
                <a:latin typeface="Calibri"/>
                <a:cs typeface="Calibri"/>
              </a:rPr>
              <a:t> 7.35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87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spc="-15" dirty="0">
                <a:latin typeface="Calibri"/>
                <a:cs typeface="Calibri"/>
              </a:rPr>
              <a:t>respiratory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component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Alkalosis </a:t>
            </a:r>
            <a:r>
              <a:rPr sz="2000" dirty="0">
                <a:latin typeface="Calibri"/>
                <a:cs typeface="Calibri"/>
              </a:rPr>
              <a:t>&lt; 35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mmHg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39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Acidosis &gt; 45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mmHg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87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Determine metabolic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component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Acidosis  &lt; 22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mmol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Alkalosis </a:t>
            </a:r>
            <a:r>
              <a:rPr sz="2000" dirty="0">
                <a:latin typeface="Calibri"/>
                <a:cs typeface="Calibri"/>
              </a:rPr>
              <a:t>&gt; 26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mmol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3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Some </a:t>
            </a:r>
            <a:r>
              <a:rPr sz="2000" dirty="0">
                <a:latin typeface="Calibri"/>
                <a:cs typeface="Calibri"/>
              </a:rPr>
              <a:t>clinicians </a:t>
            </a:r>
            <a:r>
              <a:rPr sz="2000" spc="-15" dirty="0">
                <a:latin typeface="Calibri"/>
                <a:cs typeface="Calibri"/>
              </a:rPr>
              <a:t>prefer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use </a:t>
            </a:r>
            <a:r>
              <a:rPr sz="2000" dirty="0">
                <a:latin typeface="Calibri"/>
                <a:cs typeface="Calibri"/>
              </a:rPr>
              <a:t>the Base </a:t>
            </a:r>
            <a:r>
              <a:rPr sz="2000" spc="-5" dirty="0">
                <a:latin typeface="Calibri"/>
                <a:cs typeface="Calibri"/>
              </a:rPr>
              <a:t>Excess/Deficit </a:t>
            </a:r>
            <a:r>
              <a:rPr sz="2000" spc="5" dirty="0">
                <a:latin typeface="Calibri"/>
                <a:cs typeface="Calibri"/>
              </a:rPr>
              <a:t>+/-2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mmol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3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Combine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if it is </a:t>
            </a:r>
            <a:r>
              <a:rPr sz="2400" spc="-5" dirty="0">
                <a:latin typeface="Calibri"/>
                <a:cs typeface="Calibri"/>
              </a:rPr>
              <a:t>primarily  </a:t>
            </a:r>
            <a:r>
              <a:rPr sz="2400" spc="-15" dirty="0">
                <a:latin typeface="Calibri"/>
                <a:cs typeface="Calibri"/>
              </a:rPr>
              <a:t>respiratory </a:t>
            </a:r>
            <a:r>
              <a:rPr sz="2400" spc="-5" dirty="0">
                <a:latin typeface="Calibri"/>
                <a:cs typeface="Calibri"/>
              </a:rPr>
              <a:t>or metabolic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related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4727" y="498754"/>
            <a:ext cx="4354068" cy="420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1717" y="531368"/>
            <a:ext cx="4273169" cy="348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5716" y="515366"/>
            <a:ext cx="4305125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1526489"/>
            <a:ext cx="6969759" cy="15811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819"/>
              </a:spcBef>
            </a:pPr>
            <a:r>
              <a:rPr sz="3000" dirty="0"/>
              <a:t>1. A 42 </a:t>
            </a:r>
            <a:r>
              <a:rPr sz="3000" spc="-15" dirty="0"/>
              <a:t>year </a:t>
            </a:r>
            <a:r>
              <a:rPr sz="3000" spc="-5" dirty="0"/>
              <a:t>old </a:t>
            </a:r>
            <a:r>
              <a:rPr sz="3000" dirty="0"/>
              <a:t>IDDM </a:t>
            </a:r>
            <a:r>
              <a:rPr sz="3000" spc="-10" dirty="0"/>
              <a:t>developed </a:t>
            </a:r>
            <a:r>
              <a:rPr sz="3000" spc="-5" dirty="0"/>
              <a:t>nausea and  vomiting </a:t>
            </a:r>
            <a:r>
              <a:rPr sz="3000" spc="-25" dirty="0"/>
              <a:t>for </a:t>
            </a:r>
            <a:r>
              <a:rPr sz="3000" dirty="0"/>
              <a:t>2 </a:t>
            </a:r>
            <a:r>
              <a:rPr sz="3000" spc="-20" dirty="0"/>
              <a:t>days. </a:t>
            </a:r>
            <a:r>
              <a:rPr sz="3000" spc="5" dirty="0"/>
              <a:t>He </a:t>
            </a:r>
            <a:r>
              <a:rPr sz="3000" spc="-10" dirty="0"/>
              <a:t>was </a:t>
            </a:r>
            <a:r>
              <a:rPr sz="3000" spc="-5" dirty="0"/>
              <a:t>unable </a:t>
            </a:r>
            <a:r>
              <a:rPr sz="3000" spc="-10" dirty="0"/>
              <a:t>to </a:t>
            </a:r>
            <a:r>
              <a:rPr sz="3000" spc="-30" dirty="0"/>
              <a:t>keep  </a:t>
            </a:r>
            <a:r>
              <a:rPr sz="3000" spc="-20" dirty="0"/>
              <a:t>any food </a:t>
            </a:r>
            <a:r>
              <a:rPr sz="3000" spc="-5" dirty="0"/>
              <a:t>down so he </a:t>
            </a:r>
            <a:r>
              <a:rPr sz="3000" spc="-15" dirty="0"/>
              <a:t>stopped </a:t>
            </a:r>
            <a:r>
              <a:rPr sz="3000" spc="-5" dirty="0"/>
              <a:t>taking his  insulin. Lab work </a:t>
            </a:r>
            <a:r>
              <a:rPr sz="3000" spc="-10" dirty="0"/>
              <a:t>shows </a:t>
            </a:r>
            <a:r>
              <a:rPr sz="3000" dirty="0"/>
              <a:t>the </a:t>
            </a:r>
            <a:r>
              <a:rPr sz="3000" spc="-10" dirty="0"/>
              <a:t>following:</a:t>
            </a:r>
            <a:endParaRPr sz="30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CCDAA-FE16-47FD-A50B-13644985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90070E-D6A5-42FD-A47B-43CBAD76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21283" y="3543122"/>
            <a:ext cx="6000115" cy="239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7690" indent="-275590">
              <a:lnSpc>
                <a:spcPct val="100000"/>
              </a:lnSpc>
              <a:spcBef>
                <a:spcPts val="95"/>
              </a:spcBef>
              <a:buFont typeface="Wingdings 2"/>
              <a:buChar char=""/>
              <a:tabLst>
                <a:tab pos="568325" algn="l"/>
              </a:tabLst>
            </a:pPr>
            <a:r>
              <a:rPr sz="2200" spc="-5" dirty="0">
                <a:latin typeface="Calibri"/>
                <a:cs typeface="Calibri"/>
              </a:rPr>
              <a:t>pH 7.21, </a:t>
            </a:r>
            <a:r>
              <a:rPr sz="2200" spc="-15" dirty="0">
                <a:latin typeface="Calibri"/>
                <a:cs typeface="Calibri"/>
              </a:rPr>
              <a:t>pCO2 </a:t>
            </a:r>
            <a:r>
              <a:rPr sz="2200" spc="-5" dirty="0">
                <a:latin typeface="Calibri"/>
                <a:cs typeface="Calibri"/>
              </a:rPr>
              <a:t>26, </a:t>
            </a:r>
            <a:r>
              <a:rPr sz="2200" spc="-10" dirty="0">
                <a:latin typeface="Calibri"/>
                <a:cs typeface="Calibri"/>
              </a:rPr>
              <a:t>HCO3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10</a:t>
            </a:r>
            <a:endParaRPr sz="2200">
              <a:latin typeface="Calibri"/>
              <a:cs typeface="Calibri"/>
            </a:endParaRPr>
          </a:p>
          <a:p>
            <a:pPr marL="567690" indent="-275590">
              <a:lnSpc>
                <a:spcPct val="100000"/>
              </a:lnSpc>
              <a:spcBef>
                <a:spcPts val="5"/>
              </a:spcBef>
              <a:buFont typeface="Wingdings 2"/>
              <a:buChar char=""/>
              <a:tabLst>
                <a:tab pos="568325" algn="l"/>
              </a:tabLst>
            </a:pPr>
            <a:r>
              <a:rPr sz="2200" spc="-5" dirty="0">
                <a:latin typeface="Calibri"/>
                <a:cs typeface="Calibri"/>
              </a:rPr>
              <a:t>Na 133, Cl 88, K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latin typeface="Calibri"/>
                <a:cs typeface="Calibri"/>
              </a:rPr>
              <a:t>Q. </a:t>
            </a:r>
            <a:r>
              <a:rPr sz="3000" b="1" spc="-15" dirty="0">
                <a:latin typeface="Calibri"/>
                <a:cs typeface="Calibri"/>
              </a:rPr>
              <a:t>What </a:t>
            </a:r>
            <a:r>
              <a:rPr sz="3000" b="1" dirty="0">
                <a:latin typeface="Calibri"/>
                <a:cs typeface="Calibri"/>
              </a:rPr>
              <a:t>is the </a:t>
            </a:r>
            <a:r>
              <a:rPr sz="3000" b="1" spc="-5" dirty="0">
                <a:latin typeface="Calibri"/>
                <a:cs typeface="Calibri"/>
              </a:rPr>
              <a:t>acid-base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disturbance?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85495">
              <a:lnSpc>
                <a:spcPct val="100000"/>
              </a:lnSpc>
              <a:spcBef>
                <a:spcPts val="5"/>
              </a:spcBef>
            </a:pPr>
            <a:r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METABOLIC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ACIDOSIS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Problem</a:t>
            </a:r>
            <a:r>
              <a:rPr spc="-70" dirty="0"/>
              <a:t> </a:t>
            </a:r>
            <a:r>
              <a:rPr dirty="0"/>
              <a:t>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34A2B-0C65-4352-A2B8-F4B22E8F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70E2EE-C8E8-483F-A5A4-25789771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85140" y="1607261"/>
            <a:ext cx="7393305" cy="4075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0" marR="558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3200" dirty="0">
                <a:latin typeface="Calibri"/>
                <a:cs typeface="Calibri"/>
              </a:rPr>
              <a:t>1 </a:t>
            </a:r>
            <a:r>
              <a:rPr sz="3200" spc="-5" dirty="0">
                <a:latin typeface="Calibri"/>
                <a:cs typeface="Calibri"/>
              </a:rPr>
              <a:t>month old </a:t>
            </a:r>
            <a:r>
              <a:rPr sz="3200" dirty="0">
                <a:latin typeface="Calibri"/>
                <a:cs typeface="Calibri"/>
              </a:rPr>
              <a:t>male </a:t>
            </a:r>
            <a:r>
              <a:rPr sz="3200" spc="-10" dirty="0">
                <a:latin typeface="Calibri"/>
                <a:cs typeface="Calibri"/>
              </a:rPr>
              <a:t>presents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5" dirty="0">
                <a:latin typeface="Calibri"/>
                <a:cs typeface="Calibri"/>
              </a:rPr>
              <a:t>projectile  </a:t>
            </a:r>
            <a:r>
              <a:rPr sz="3200" dirty="0">
                <a:latin typeface="Calibri"/>
                <a:cs typeface="Calibri"/>
              </a:rPr>
              <a:t>emesis x 2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days.</a:t>
            </a:r>
            <a:endParaRPr sz="3200">
              <a:latin typeface="Calibri"/>
              <a:cs typeface="Calibri"/>
            </a:endParaRPr>
          </a:p>
          <a:p>
            <a:pPr marL="520700">
              <a:lnSpc>
                <a:spcPct val="100000"/>
              </a:lnSpc>
              <a:spcBef>
                <a:spcPts val="62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pH 7.49, </a:t>
            </a:r>
            <a:r>
              <a:rPr sz="2400" spc="-10" dirty="0">
                <a:latin typeface="Calibri"/>
                <a:cs typeface="Calibri"/>
              </a:rPr>
              <a:t>pCO</a:t>
            </a:r>
            <a:r>
              <a:rPr sz="2400" spc="-15" baseline="-20833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40, </a:t>
            </a:r>
            <a:r>
              <a:rPr sz="2400" spc="-10" dirty="0">
                <a:latin typeface="Calibri"/>
                <a:cs typeface="Calibri"/>
              </a:rPr>
              <a:t>HCO3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</a:t>
            </a:r>
            <a:endParaRPr sz="2400">
              <a:latin typeface="Calibri"/>
              <a:cs typeface="Calibri"/>
            </a:endParaRPr>
          </a:p>
          <a:p>
            <a:pPr marL="520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140, </a:t>
            </a:r>
            <a:r>
              <a:rPr sz="2400" spc="-5" dirty="0">
                <a:latin typeface="Calibri"/>
                <a:cs typeface="Calibri"/>
              </a:rPr>
              <a:t>Cl 92,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2.9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Times New Roman"/>
              <a:cs typeface="Times New Roman"/>
            </a:endParaRPr>
          </a:p>
          <a:p>
            <a:pPr marL="497840" indent="-434975">
              <a:lnSpc>
                <a:spcPct val="100000"/>
              </a:lnSpc>
              <a:buFont typeface="Arial"/>
              <a:buChar char="•"/>
              <a:tabLst>
                <a:tab pos="497840" algn="l"/>
                <a:tab pos="498475" algn="l"/>
              </a:tabLst>
            </a:pPr>
            <a:r>
              <a:rPr sz="3200" b="1" spc="-5" dirty="0">
                <a:latin typeface="Calibri"/>
                <a:cs typeface="Calibri"/>
              </a:rPr>
              <a:t>Q. </a:t>
            </a:r>
            <a:r>
              <a:rPr sz="3200" b="1" spc="-10" dirty="0">
                <a:latin typeface="Calibri"/>
                <a:cs typeface="Calibri"/>
              </a:rPr>
              <a:t>What </a:t>
            </a:r>
            <a:r>
              <a:rPr sz="3200" b="1" dirty="0">
                <a:latin typeface="Calibri"/>
                <a:cs typeface="Calibri"/>
              </a:rPr>
              <a:t>is the </a:t>
            </a:r>
            <a:r>
              <a:rPr sz="3200" b="1" spc="-5" dirty="0">
                <a:latin typeface="Calibri"/>
                <a:cs typeface="Calibri"/>
              </a:rPr>
              <a:t>acid-base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disturbance?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799465">
              <a:lnSpc>
                <a:spcPct val="100000"/>
              </a:lnSpc>
              <a:spcBef>
                <a:spcPts val="5"/>
              </a:spcBef>
            </a:pP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METABOLIC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ALKALOSIS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6797" y="4572000"/>
            <a:ext cx="1652777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312" y="0"/>
            <a:ext cx="8852789" cy="6695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0EC61-532E-4754-ADE1-42508262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0EEC-C63A-4F5F-8F08-20C4028C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848" y="461899"/>
            <a:ext cx="4701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Blood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Gas</a:t>
            </a:r>
            <a:r>
              <a:rPr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Summary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65125" marR="749300" indent="-342900">
              <a:lnSpc>
                <a:spcPts val="3070"/>
              </a:lnSpc>
              <a:spcBef>
                <a:spcPts val="844"/>
              </a:spcBef>
              <a:buFont typeface="Arial"/>
              <a:buChar char="•"/>
              <a:tabLst>
                <a:tab pos="364490" algn="l"/>
                <a:tab pos="365125" algn="l"/>
              </a:tabLst>
            </a:pPr>
            <a:r>
              <a:rPr dirty="0"/>
              <a:t>Blood </a:t>
            </a:r>
            <a:r>
              <a:rPr spc="-10" dirty="0"/>
              <a:t>gases can provide invaluable </a:t>
            </a:r>
            <a:r>
              <a:rPr spc="-5" dirty="0"/>
              <a:t>clinical  </a:t>
            </a:r>
            <a:r>
              <a:rPr spc="-15" dirty="0"/>
              <a:t>information</a:t>
            </a:r>
          </a:p>
          <a:p>
            <a:pPr marL="365125" marR="628650" indent="-342900">
              <a:lnSpc>
                <a:spcPts val="3070"/>
              </a:lnSpc>
              <a:spcBef>
                <a:spcPts val="775"/>
              </a:spcBef>
              <a:buFont typeface="Arial"/>
              <a:buChar char="•"/>
              <a:tabLst>
                <a:tab pos="364490" algn="l"/>
                <a:tab pos="365125" algn="l"/>
              </a:tabLst>
            </a:pPr>
            <a:r>
              <a:rPr spc="-55" dirty="0"/>
              <a:t>We </a:t>
            </a:r>
            <a:r>
              <a:rPr spc="-20" dirty="0"/>
              <a:t>have to </a:t>
            </a:r>
            <a:r>
              <a:rPr spc="-5" dirty="0"/>
              <a:t>remember </a:t>
            </a:r>
            <a:r>
              <a:rPr spc="-10" dirty="0"/>
              <a:t>that </a:t>
            </a:r>
            <a:r>
              <a:rPr dirty="0"/>
              <a:t>these </a:t>
            </a:r>
            <a:r>
              <a:rPr spc="-10" dirty="0"/>
              <a:t>are </a:t>
            </a:r>
            <a:r>
              <a:rPr spc="-20" dirty="0"/>
              <a:t>static  </a:t>
            </a:r>
            <a:r>
              <a:rPr spc="-5" dirty="0"/>
              <a:t>measurements</a:t>
            </a:r>
          </a:p>
          <a:p>
            <a:pPr marL="765810" marR="167005" indent="-287020">
              <a:lnSpc>
                <a:spcPts val="2690"/>
              </a:lnSpc>
              <a:spcBef>
                <a:spcPts val="69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0" dirty="0"/>
              <a:t>May </a:t>
            </a:r>
            <a:r>
              <a:rPr sz="2800" spc="-10" dirty="0"/>
              <a:t>not </a:t>
            </a:r>
            <a:r>
              <a:rPr sz="2800" spc="-15" dirty="0"/>
              <a:t>reflect </a:t>
            </a:r>
            <a:r>
              <a:rPr sz="2800" spc="-5" dirty="0"/>
              <a:t>the changing </a:t>
            </a:r>
            <a:r>
              <a:rPr sz="2800" spc="-15" dirty="0"/>
              <a:t>physiologic </a:t>
            </a:r>
            <a:r>
              <a:rPr sz="2800" spc="-20" dirty="0"/>
              <a:t>status </a:t>
            </a:r>
            <a:r>
              <a:rPr sz="2800" spc="-10" dirty="0"/>
              <a:t>of  </a:t>
            </a:r>
            <a:r>
              <a:rPr sz="2800" spc="-5" dirty="0"/>
              <a:t>the</a:t>
            </a:r>
            <a:r>
              <a:rPr sz="2800" spc="-10" dirty="0"/>
              <a:t> </a:t>
            </a:r>
            <a:r>
              <a:rPr sz="2800" spc="-15" dirty="0"/>
              <a:t>patient</a:t>
            </a:r>
            <a:endParaRPr sz="2800">
              <a:latin typeface="Arial"/>
              <a:cs typeface="Arial"/>
            </a:endParaRPr>
          </a:p>
          <a:p>
            <a:pPr marL="365125" marR="121285" indent="-342900">
              <a:lnSpc>
                <a:spcPts val="3070"/>
              </a:lnSpc>
              <a:spcBef>
                <a:spcPts val="750"/>
              </a:spcBef>
              <a:buFont typeface="Arial"/>
              <a:buChar char="•"/>
              <a:tabLst>
                <a:tab pos="364490" algn="l"/>
                <a:tab pos="365125" algn="l"/>
              </a:tabLst>
            </a:pPr>
            <a:r>
              <a:rPr spc="-5" dirty="0"/>
              <a:t>Decision-making should be </a:t>
            </a:r>
            <a:r>
              <a:rPr spc="-15" dirty="0"/>
              <a:t>directed </a:t>
            </a:r>
            <a:r>
              <a:rPr spc="-5" dirty="0"/>
              <a:t>while  </a:t>
            </a:r>
            <a:r>
              <a:rPr spc="-15" dirty="0"/>
              <a:t>keeping </a:t>
            </a:r>
            <a:r>
              <a:rPr dirty="0"/>
              <a:t>in mind the </a:t>
            </a:r>
            <a:r>
              <a:rPr spc="-10" dirty="0"/>
              <a:t>OVERALL </a:t>
            </a:r>
            <a:r>
              <a:rPr spc="-5" dirty="0"/>
              <a:t>condition of </a:t>
            </a:r>
            <a:r>
              <a:rPr dirty="0"/>
              <a:t>the  </a:t>
            </a:r>
            <a:r>
              <a:rPr spc="-10" dirty="0"/>
              <a:t>patient</a:t>
            </a:r>
          </a:p>
          <a:p>
            <a:pPr marL="365125" marR="5080" indent="-342900">
              <a:lnSpc>
                <a:spcPct val="80000"/>
              </a:lnSpc>
              <a:spcBef>
                <a:spcPts val="800"/>
              </a:spcBef>
              <a:buFont typeface="Arial"/>
              <a:buChar char="•"/>
              <a:tabLst>
                <a:tab pos="364490" algn="l"/>
                <a:tab pos="365125" algn="l"/>
              </a:tabLst>
            </a:pPr>
            <a:r>
              <a:rPr dirty="0"/>
              <a:t>Blood </a:t>
            </a:r>
            <a:r>
              <a:rPr spc="-20" dirty="0"/>
              <a:t>gas </a:t>
            </a:r>
            <a:r>
              <a:rPr spc="-5" dirty="0"/>
              <a:t>analysis </a:t>
            </a:r>
            <a:r>
              <a:rPr spc="-10" dirty="0"/>
              <a:t>requires </a:t>
            </a:r>
            <a:r>
              <a:rPr spc="-5" dirty="0"/>
              <a:t>critical analysis </a:t>
            </a:r>
            <a:r>
              <a:rPr dirty="0"/>
              <a:t>and  </a:t>
            </a:r>
            <a:r>
              <a:rPr spc="-10" dirty="0"/>
              <a:t>evaluation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FC1BB-F55B-4570-A2A1-6C03F16F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5DE13-5B19-4AAC-9877-DF296232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6965"/>
            <a:ext cx="7312025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16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blood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20" dirty="0">
                <a:latin typeface="Calibri"/>
                <a:cs typeface="Calibri"/>
              </a:rPr>
              <a:t>drawn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an  </a:t>
            </a:r>
            <a:r>
              <a:rPr sz="3200" spc="-5" dirty="0">
                <a:latin typeface="Calibri"/>
                <a:cs typeface="Calibri"/>
              </a:rPr>
              <a:t>arterial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catheter.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Allen's </a:t>
            </a:r>
            <a:r>
              <a:rPr sz="3200" spc="-20" dirty="0">
                <a:latin typeface="Calibri"/>
                <a:cs typeface="Calibri"/>
              </a:rPr>
              <a:t>test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first </a:t>
            </a:r>
            <a:r>
              <a:rPr sz="3200" spc="-15" dirty="0">
                <a:latin typeface="Calibri"/>
                <a:cs typeface="Calibri"/>
              </a:rPr>
              <a:t>performed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ensure  </a:t>
            </a:r>
            <a:r>
              <a:rPr sz="3200" spc="-5" dirty="0">
                <a:latin typeface="Calibri"/>
                <a:cs typeface="Calibri"/>
              </a:rPr>
              <a:t>adequate </a:t>
            </a:r>
            <a:r>
              <a:rPr sz="3200" spc="-20" dirty="0">
                <a:latin typeface="Calibri"/>
                <a:cs typeface="Calibri"/>
              </a:rPr>
              <a:t>collateral </a:t>
            </a:r>
            <a:r>
              <a:rPr sz="3200" spc="-10" dirty="0">
                <a:latin typeface="Calibri"/>
                <a:cs typeface="Calibri"/>
              </a:rPr>
              <a:t>circulation </a:t>
            </a:r>
            <a:r>
              <a:rPr sz="3200" spc="-5" dirty="0">
                <a:latin typeface="Calibri"/>
                <a:cs typeface="Calibri"/>
              </a:rPr>
              <a:t>because  arterial </a:t>
            </a:r>
            <a:r>
              <a:rPr sz="3200" spc="-10" dirty="0">
                <a:latin typeface="Calibri"/>
                <a:cs typeface="Calibri"/>
              </a:rPr>
              <a:t>puncture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25" dirty="0">
                <a:latin typeface="Calibri"/>
                <a:cs typeface="Calibri"/>
              </a:rPr>
              <a:t>rare </a:t>
            </a:r>
            <a:r>
              <a:rPr sz="3200" spc="-5" dirty="0">
                <a:latin typeface="Calibri"/>
                <a:cs typeface="Calibri"/>
              </a:rPr>
              <a:t>cases </a:t>
            </a:r>
            <a:r>
              <a:rPr sz="3200" dirty="0">
                <a:latin typeface="Calibri"/>
                <a:cs typeface="Calibri"/>
              </a:rPr>
              <a:t>leads </a:t>
            </a:r>
            <a:r>
              <a:rPr sz="3200" spc="-45" dirty="0">
                <a:latin typeface="Calibri"/>
                <a:cs typeface="Calibri"/>
              </a:rPr>
              <a:t>to  </a:t>
            </a:r>
            <a:r>
              <a:rPr sz="3200" spc="-5" dirty="0">
                <a:latin typeface="Calibri"/>
                <a:cs typeface="Calibri"/>
              </a:rPr>
              <a:t>thrombosis </a:t>
            </a:r>
            <a:r>
              <a:rPr sz="3200" spc="5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impaired perfusion </a:t>
            </a:r>
            <a:r>
              <a:rPr sz="3200" dirty="0">
                <a:latin typeface="Calibri"/>
                <a:cs typeface="Calibri"/>
              </a:rPr>
              <a:t>of  </a:t>
            </a:r>
            <a:r>
              <a:rPr sz="3200" spc="-15" dirty="0">
                <a:latin typeface="Calibri"/>
                <a:cs typeface="Calibri"/>
              </a:rPr>
              <a:t>distal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tissue.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4495800"/>
            <a:ext cx="36195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D9F0A-A1E5-4161-AC80-E9F82281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094C2-B21E-4E56-BEF5-597388F9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2170" y="684276"/>
            <a:ext cx="3187466" cy="536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1534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DC4F9-4942-4142-AC32-A7F93AFF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372C6-6E6A-4438-9AC5-F8627C28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843" y="633195"/>
            <a:ext cx="5515353" cy="52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5304" y="651891"/>
            <a:ext cx="5474335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5682" y="951738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596" y="0"/>
                </a:lnTo>
                <a:lnTo>
                  <a:pt x="69596" y="69723"/>
                </a:lnTo>
                <a:lnTo>
                  <a:pt x="0" y="6972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4815" y="888872"/>
            <a:ext cx="106045" cy="9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60465" y="856996"/>
            <a:ext cx="167386" cy="109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8215" y="799465"/>
            <a:ext cx="116205" cy="73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3919" y="799465"/>
            <a:ext cx="128651" cy="178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1064" y="758190"/>
            <a:ext cx="271145" cy="370205"/>
          </a:xfrm>
          <a:custGeom>
            <a:avLst/>
            <a:gdLst/>
            <a:ahLst/>
            <a:cxnLst/>
            <a:rect l="l" t="t" r="r" b="b"/>
            <a:pathLst>
              <a:path w="271144" h="370205">
                <a:moveTo>
                  <a:pt x="0" y="0"/>
                </a:moveTo>
                <a:lnTo>
                  <a:pt x="74168" y="0"/>
                </a:lnTo>
                <a:lnTo>
                  <a:pt x="137033" y="186944"/>
                </a:lnTo>
                <a:lnTo>
                  <a:pt x="198500" y="0"/>
                </a:lnTo>
                <a:lnTo>
                  <a:pt x="270637" y="0"/>
                </a:lnTo>
                <a:lnTo>
                  <a:pt x="177673" y="253237"/>
                </a:lnTo>
                <a:lnTo>
                  <a:pt x="161162" y="299085"/>
                </a:lnTo>
                <a:lnTo>
                  <a:pt x="143637" y="334263"/>
                </a:lnTo>
                <a:lnTo>
                  <a:pt x="112553" y="360727"/>
                </a:lnTo>
                <a:lnTo>
                  <a:pt x="72130" y="369689"/>
                </a:lnTo>
                <a:lnTo>
                  <a:pt x="62484" y="369950"/>
                </a:lnTo>
                <a:lnTo>
                  <a:pt x="52510" y="369689"/>
                </a:lnTo>
                <a:lnTo>
                  <a:pt x="42608" y="368903"/>
                </a:lnTo>
                <a:lnTo>
                  <a:pt x="32801" y="367593"/>
                </a:lnTo>
                <a:lnTo>
                  <a:pt x="23113" y="365760"/>
                </a:lnTo>
                <a:lnTo>
                  <a:pt x="16891" y="311276"/>
                </a:lnTo>
                <a:lnTo>
                  <a:pt x="24870" y="312683"/>
                </a:lnTo>
                <a:lnTo>
                  <a:pt x="32432" y="313674"/>
                </a:lnTo>
                <a:lnTo>
                  <a:pt x="39590" y="314259"/>
                </a:lnTo>
                <a:lnTo>
                  <a:pt x="46355" y="314451"/>
                </a:lnTo>
                <a:lnTo>
                  <a:pt x="57739" y="313568"/>
                </a:lnTo>
                <a:lnTo>
                  <a:pt x="92582" y="284019"/>
                </a:lnTo>
                <a:lnTo>
                  <a:pt x="100203" y="26390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9135" y="752348"/>
            <a:ext cx="240029" cy="269240"/>
          </a:xfrm>
          <a:custGeom>
            <a:avLst/>
            <a:gdLst/>
            <a:ahLst/>
            <a:cxnLst/>
            <a:rect l="l" t="t" r="r" b="b"/>
            <a:pathLst>
              <a:path w="240029" h="269240">
                <a:moveTo>
                  <a:pt x="151384" y="0"/>
                </a:moveTo>
                <a:lnTo>
                  <a:pt x="193548" y="8254"/>
                </a:lnTo>
                <a:lnTo>
                  <a:pt x="226875" y="36081"/>
                </a:lnTo>
                <a:lnTo>
                  <a:pt x="238934" y="78581"/>
                </a:lnTo>
                <a:lnTo>
                  <a:pt x="239902" y="105537"/>
                </a:lnTo>
                <a:lnTo>
                  <a:pt x="239902" y="269113"/>
                </a:lnTo>
                <a:lnTo>
                  <a:pt x="170179" y="269113"/>
                </a:lnTo>
                <a:lnTo>
                  <a:pt x="170179" y="134747"/>
                </a:lnTo>
                <a:lnTo>
                  <a:pt x="169914" y="115312"/>
                </a:lnTo>
                <a:lnTo>
                  <a:pt x="162813" y="71247"/>
                </a:lnTo>
                <a:lnTo>
                  <a:pt x="151256" y="60198"/>
                </a:lnTo>
                <a:lnTo>
                  <a:pt x="144525" y="55499"/>
                </a:lnTo>
                <a:lnTo>
                  <a:pt x="136525" y="53212"/>
                </a:lnTo>
                <a:lnTo>
                  <a:pt x="127126" y="53212"/>
                </a:lnTo>
                <a:lnTo>
                  <a:pt x="88020" y="68476"/>
                </a:lnTo>
                <a:lnTo>
                  <a:pt x="70929" y="112680"/>
                </a:lnTo>
                <a:lnTo>
                  <a:pt x="69596" y="149860"/>
                </a:lnTo>
                <a:lnTo>
                  <a:pt x="69596" y="269113"/>
                </a:lnTo>
                <a:lnTo>
                  <a:pt x="0" y="269113"/>
                </a:lnTo>
                <a:lnTo>
                  <a:pt x="0" y="5841"/>
                </a:lnTo>
                <a:lnTo>
                  <a:pt x="64642" y="5841"/>
                </a:lnTo>
                <a:lnTo>
                  <a:pt x="64642" y="44576"/>
                </a:lnTo>
                <a:lnTo>
                  <a:pt x="83000" y="25074"/>
                </a:lnTo>
                <a:lnTo>
                  <a:pt x="103584" y="11144"/>
                </a:lnTo>
                <a:lnTo>
                  <a:pt x="126382" y="2786"/>
                </a:lnTo>
                <a:lnTo>
                  <a:pt x="151384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1189" y="752348"/>
            <a:ext cx="247650" cy="274955"/>
          </a:xfrm>
          <a:custGeom>
            <a:avLst/>
            <a:gdLst/>
            <a:ahLst/>
            <a:cxnLst/>
            <a:rect l="l" t="t" r="r" b="b"/>
            <a:pathLst>
              <a:path w="247650" h="274955">
                <a:moveTo>
                  <a:pt x="121285" y="0"/>
                </a:moveTo>
                <a:lnTo>
                  <a:pt x="161861" y="2698"/>
                </a:lnTo>
                <a:lnTo>
                  <a:pt x="201201" y="16825"/>
                </a:lnTo>
                <a:lnTo>
                  <a:pt x="226778" y="49250"/>
                </a:lnTo>
                <a:lnTo>
                  <a:pt x="232028" y="101346"/>
                </a:lnTo>
                <a:lnTo>
                  <a:pt x="231266" y="182625"/>
                </a:lnTo>
                <a:lnTo>
                  <a:pt x="231479" y="198818"/>
                </a:lnTo>
                <a:lnTo>
                  <a:pt x="236640" y="242109"/>
                </a:lnTo>
                <a:lnTo>
                  <a:pt x="247141" y="269113"/>
                </a:lnTo>
                <a:lnTo>
                  <a:pt x="178181" y="269113"/>
                </a:lnTo>
                <a:lnTo>
                  <a:pt x="176402" y="264413"/>
                </a:lnTo>
                <a:lnTo>
                  <a:pt x="174116" y="257555"/>
                </a:lnTo>
                <a:lnTo>
                  <a:pt x="171576" y="248538"/>
                </a:lnTo>
                <a:lnTo>
                  <a:pt x="170434" y="244348"/>
                </a:lnTo>
                <a:lnTo>
                  <a:pt x="169545" y="241680"/>
                </a:lnTo>
                <a:lnTo>
                  <a:pt x="169037" y="240284"/>
                </a:lnTo>
                <a:lnTo>
                  <a:pt x="159940" y="248423"/>
                </a:lnTo>
                <a:lnTo>
                  <a:pt x="150558" y="255492"/>
                </a:lnTo>
                <a:lnTo>
                  <a:pt x="109886" y="272827"/>
                </a:lnTo>
                <a:lnTo>
                  <a:pt x="87502" y="274954"/>
                </a:lnTo>
                <a:lnTo>
                  <a:pt x="68286" y="273575"/>
                </a:lnTo>
                <a:lnTo>
                  <a:pt x="23495" y="252984"/>
                </a:lnTo>
                <a:lnTo>
                  <a:pt x="1474" y="213354"/>
                </a:lnTo>
                <a:lnTo>
                  <a:pt x="0" y="197230"/>
                </a:lnTo>
                <a:lnTo>
                  <a:pt x="666" y="186376"/>
                </a:lnTo>
                <a:lnTo>
                  <a:pt x="16545" y="149238"/>
                </a:lnTo>
                <a:lnTo>
                  <a:pt x="51202" y="126160"/>
                </a:lnTo>
                <a:lnTo>
                  <a:pt x="96012" y="114426"/>
                </a:lnTo>
                <a:lnTo>
                  <a:pt x="118516" y="109926"/>
                </a:lnTo>
                <a:lnTo>
                  <a:pt x="137271" y="105568"/>
                </a:lnTo>
                <a:lnTo>
                  <a:pt x="152286" y="101353"/>
                </a:lnTo>
                <a:lnTo>
                  <a:pt x="163575" y="97281"/>
                </a:lnTo>
                <a:lnTo>
                  <a:pt x="163575" y="90424"/>
                </a:lnTo>
                <a:lnTo>
                  <a:pt x="139382" y="55324"/>
                </a:lnTo>
                <a:lnTo>
                  <a:pt x="116332" y="53212"/>
                </a:lnTo>
                <a:lnTo>
                  <a:pt x="107519" y="53667"/>
                </a:lnTo>
                <a:lnTo>
                  <a:pt x="73908" y="77706"/>
                </a:lnTo>
                <a:lnTo>
                  <a:pt x="70485" y="86232"/>
                </a:lnTo>
                <a:lnTo>
                  <a:pt x="7238" y="74802"/>
                </a:lnTo>
                <a:lnTo>
                  <a:pt x="31867" y="28672"/>
                </a:lnTo>
                <a:lnTo>
                  <a:pt x="76231" y="4572"/>
                </a:lnTo>
                <a:lnTo>
                  <a:pt x="97162" y="1143"/>
                </a:lnTo>
                <a:lnTo>
                  <a:pt x="121285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8979" y="752348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4" h="269240">
                <a:moveTo>
                  <a:pt x="124714" y="0"/>
                </a:moveTo>
                <a:lnTo>
                  <a:pt x="136503" y="811"/>
                </a:lnTo>
                <a:lnTo>
                  <a:pt x="148066" y="3254"/>
                </a:lnTo>
                <a:lnTo>
                  <a:pt x="159414" y="7340"/>
                </a:lnTo>
                <a:lnTo>
                  <a:pt x="170561" y="13080"/>
                </a:lnTo>
                <a:lnTo>
                  <a:pt x="148971" y="73787"/>
                </a:lnTo>
                <a:lnTo>
                  <a:pt x="140352" y="68786"/>
                </a:lnTo>
                <a:lnTo>
                  <a:pt x="132032" y="65214"/>
                </a:lnTo>
                <a:lnTo>
                  <a:pt x="124021" y="63071"/>
                </a:lnTo>
                <a:lnTo>
                  <a:pt x="116332" y="62356"/>
                </a:lnTo>
                <a:lnTo>
                  <a:pt x="109281" y="62859"/>
                </a:lnTo>
                <a:lnTo>
                  <a:pt x="78706" y="89826"/>
                </a:lnTo>
                <a:lnTo>
                  <a:pt x="71167" y="132127"/>
                </a:lnTo>
                <a:lnTo>
                  <a:pt x="69723" y="187832"/>
                </a:lnTo>
                <a:lnTo>
                  <a:pt x="69723" y="269113"/>
                </a:lnTo>
                <a:lnTo>
                  <a:pt x="0" y="269113"/>
                </a:lnTo>
                <a:lnTo>
                  <a:pt x="0" y="5841"/>
                </a:lnTo>
                <a:lnTo>
                  <a:pt x="64770" y="5841"/>
                </a:lnTo>
                <a:lnTo>
                  <a:pt x="64770" y="43306"/>
                </a:lnTo>
                <a:lnTo>
                  <a:pt x="72844" y="31188"/>
                </a:lnTo>
                <a:lnTo>
                  <a:pt x="101425" y="4714"/>
                </a:lnTo>
                <a:lnTo>
                  <a:pt x="116474" y="523"/>
                </a:lnTo>
                <a:lnTo>
                  <a:pt x="124714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1667" y="752348"/>
            <a:ext cx="245745" cy="274955"/>
          </a:xfrm>
          <a:custGeom>
            <a:avLst/>
            <a:gdLst/>
            <a:ahLst/>
            <a:cxnLst/>
            <a:rect l="l" t="t" r="r" b="b"/>
            <a:pathLst>
              <a:path w="245745" h="274955">
                <a:moveTo>
                  <a:pt x="120650" y="0"/>
                </a:moveTo>
                <a:lnTo>
                  <a:pt x="173196" y="9651"/>
                </a:lnTo>
                <a:lnTo>
                  <a:pt x="213360" y="38735"/>
                </a:lnTo>
                <a:lnTo>
                  <a:pt x="238410" y="87772"/>
                </a:lnTo>
                <a:lnTo>
                  <a:pt x="245745" y="157479"/>
                </a:lnTo>
                <a:lnTo>
                  <a:pt x="71374" y="157479"/>
                </a:lnTo>
                <a:lnTo>
                  <a:pt x="72707" y="172146"/>
                </a:lnTo>
                <a:lnTo>
                  <a:pt x="96714" y="213260"/>
                </a:lnTo>
                <a:lnTo>
                  <a:pt x="128397" y="223012"/>
                </a:lnTo>
                <a:lnTo>
                  <a:pt x="136201" y="222442"/>
                </a:lnTo>
                <a:lnTo>
                  <a:pt x="169527" y="194528"/>
                </a:lnTo>
                <a:lnTo>
                  <a:pt x="172720" y="185292"/>
                </a:lnTo>
                <a:lnTo>
                  <a:pt x="242062" y="196976"/>
                </a:lnTo>
                <a:lnTo>
                  <a:pt x="213272" y="243947"/>
                </a:lnTo>
                <a:lnTo>
                  <a:pt x="167322" y="269986"/>
                </a:lnTo>
                <a:lnTo>
                  <a:pt x="127635" y="274954"/>
                </a:lnTo>
                <a:lnTo>
                  <a:pt x="95507" y="272164"/>
                </a:lnTo>
                <a:lnTo>
                  <a:pt x="44731" y="249773"/>
                </a:lnTo>
                <a:lnTo>
                  <a:pt x="14626" y="211026"/>
                </a:lnTo>
                <a:lnTo>
                  <a:pt x="1621" y="165687"/>
                </a:lnTo>
                <a:lnTo>
                  <a:pt x="0" y="139446"/>
                </a:lnTo>
                <a:lnTo>
                  <a:pt x="2141" y="108537"/>
                </a:lnTo>
                <a:lnTo>
                  <a:pt x="19234" y="57292"/>
                </a:lnTo>
                <a:lnTo>
                  <a:pt x="52427" y="20788"/>
                </a:lnTo>
                <a:lnTo>
                  <a:pt x="95670" y="2309"/>
                </a:lnTo>
                <a:lnTo>
                  <a:pt x="120650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5247" y="752348"/>
            <a:ext cx="170815" cy="269240"/>
          </a:xfrm>
          <a:custGeom>
            <a:avLst/>
            <a:gdLst/>
            <a:ahLst/>
            <a:cxnLst/>
            <a:rect l="l" t="t" r="r" b="b"/>
            <a:pathLst>
              <a:path w="170814" h="269240">
                <a:moveTo>
                  <a:pt x="124713" y="0"/>
                </a:moveTo>
                <a:lnTo>
                  <a:pt x="136503" y="811"/>
                </a:lnTo>
                <a:lnTo>
                  <a:pt x="148066" y="3254"/>
                </a:lnTo>
                <a:lnTo>
                  <a:pt x="159414" y="7340"/>
                </a:lnTo>
                <a:lnTo>
                  <a:pt x="170561" y="13080"/>
                </a:lnTo>
                <a:lnTo>
                  <a:pt x="148971" y="73787"/>
                </a:lnTo>
                <a:lnTo>
                  <a:pt x="140352" y="68786"/>
                </a:lnTo>
                <a:lnTo>
                  <a:pt x="132032" y="65214"/>
                </a:lnTo>
                <a:lnTo>
                  <a:pt x="124021" y="63071"/>
                </a:lnTo>
                <a:lnTo>
                  <a:pt x="116331" y="62356"/>
                </a:lnTo>
                <a:lnTo>
                  <a:pt x="109281" y="62859"/>
                </a:lnTo>
                <a:lnTo>
                  <a:pt x="78706" y="89826"/>
                </a:lnTo>
                <a:lnTo>
                  <a:pt x="71167" y="132127"/>
                </a:lnTo>
                <a:lnTo>
                  <a:pt x="69723" y="187832"/>
                </a:lnTo>
                <a:lnTo>
                  <a:pt x="69723" y="269113"/>
                </a:lnTo>
                <a:lnTo>
                  <a:pt x="0" y="269113"/>
                </a:lnTo>
                <a:lnTo>
                  <a:pt x="0" y="5841"/>
                </a:lnTo>
                <a:lnTo>
                  <a:pt x="64769" y="5841"/>
                </a:lnTo>
                <a:lnTo>
                  <a:pt x="64769" y="43306"/>
                </a:lnTo>
                <a:lnTo>
                  <a:pt x="72844" y="31188"/>
                </a:lnTo>
                <a:lnTo>
                  <a:pt x="101425" y="4714"/>
                </a:lnTo>
                <a:lnTo>
                  <a:pt x="116474" y="523"/>
                </a:lnTo>
                <a:lnTo>
                  <a:pt x="124713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2513" y="742823"/>
            <a:ext cx="99695" cy="135255"/>
          </a:xfrm>
          <a:custGeom>
            <a:avLst/>
            <a:gdLst/>
            <a:ahLst/>
            <a:cxnLst/>
            <a:rect l="l" t="t" r="r" b="b"/>
            <a:pathLst>
              <a:path w="99695" h="135255">
                <a:moveTo>
                  <a:pt x="49149" y="0"/>
                </a:moveTo>
                <a:lnTo>
                  <a:pt x="0" y="134874"/>
                </a:lnTo>
                <a:lnTo>
                  <a:pt x="99187" y="134874"/>
                </a:lnTo>
                <a:lnTo>
                  <a:pt x="49149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0465" y="712469"/>
            <a:ext cx="153924" cy="962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6694" y="714629"/>
            <a:ext cx="201295" cy="250825"/>
          </a:xfrm>
          <a:custGeom>
            <a:avLst/>
            <a:gdLst/>
            <a:ahLst/>
            <a:cxnLst/>
            <a:rect l="l" t="t" r="r" b="b"/>
            <a:pathLst>
              <a:path w="201295" h="250825">
                <a:moveTo>
                  <a:pt x="100837" y="0"/>
                </a:moveTo>
                <a:lnTo>
                  <a:pt x="59880" y="7794"/>
                </a:lnTo>
                <a:lnTo>
                  <a:pt x="27685" y="31115"/>
                </a:lnTo>
                <a:lnTo>
                  <a:pt x="6937" y="70072"/>
                </a:lnTo>
                <a:lnTo>
                  <a:pt x="0" y="124841"/>
                </a:lnTo>
                <a:lnTo>
                  <a:pt x="1783" y="153842"/>
                </a:lnTo>
                <a:lnTo>
                  <a:pt x="16019" y="200654"/>
                </a:lnTo>
                <a:lnTo>
                  <a:pt x="43687" y="232368"/>
                </a:lnTo>
                <a:lnTo>
                  <a:pt x="79882" y="248318"/>
                </a:lnTo>
                <a:lnTo>
                  <a:pt x="100837" y="250317"/>
                </a:lnTo>
                <a:lnTo>
                  <a:pt x="121769" y="248340"/>
                </a:lnTo>
                <a:lnTo>
                  <a:pt x="157773" y="232529"/>
                </a:lnTo>
                <a:lnTo>
                  <a:pt x="185108" y="200908"/>
                </a:lnTo>
                <a:lnTo>
                  <a:pt x="199153" y="153525"/>
                </a:lnTo>
                <a:lnTo>
                  <a:pt x="200913" y="123951"/>
                </a:lnTo>
                <a:lnTo>
                  <a:pt x="199201" y="94688"/>
                </a:lnTo>
                <a:lnTo>
                  <a:pt x="185537" y="48067"/>
                </a:lnTo>
                <a:lnTo>
                  <a:pt x="158773" y="17305"/>
                </a:lnTo>
                <a:lnTo>
                  <a:pt x="122388" y="1926"/>
                </a:lnTo>
                <a:lnTo>
                  <a:pt x="100837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3282" y="658113"/>
            <a:ext cx="304800" cy="363855"/>
          </a:xfrm>
          <a:custGeom>
            <a:avLst/>
            <a:gdLst/>
            <a:ahLst/>
            <a:cxnLst/>
            <a:rect l="l" t="t" r="r" b="b"/>
            <a:pathLst>
              <a:path w="304800" h="363855">
                <a:moveTo>
                  <a:pt x="0" y="0"/>
                </a:moveTo>
                <a:lnTo>
                  <a:pt x="145160" y="0"/>
                </a:lnTo>
                <a:lnTo>
                  <a:pt x="165328" y="234"/>
                </a:lnTo>
                <a:lnTo>
                  <a:pt x="209422" y="3556"/>
                </a:lnTo>
                <a:lnTo>
                  <a:pt x="247395" y="18541"/>
                </a:lnTo>
                <a:lnTo>
                  <a:pt x="275208" y="48895"/>
                </a:lnTo>
                <a:lnTo>
                  <a:pt x="286384" y="91439"/>
                </a:lnTo>
                <a:lnTo>
                  <a:pt x="285527" y="103941"/>
                </a:lnTo>
                <a:lnTo>
                  <a:pt x="265191" y="148304"/>
                </a:lnTo>
                <a:lnTo>
                  <a:pt x="235330" y="170307"/>
                </a:lnTo>
                <a:lnTo>
                  <a:pt x="251023" y="175946"/>
                </a:lnTo>
                <a:lnTo>
                  <a:pt x="286384" y="203200"/>
                </a:lnTo>
                <a:lnTo>
                  <a:pt x="303172" y="242722"/>
                </a:lnTo>
                <a:lnTo>
                  <a:pt x="304291" y="257937"/>
                </a:lnTo>
                <a:lnTo>
                  <a:pt x="303557" y="270246"/>
                </a:lnTo>
                <a:lnTo>
                  <a:pt x="286420" y="317317"/>
                </a:lnTo>
                <a:lnTo>
                  <a:pt x="250666" y="349894"/>
                </a:lnTo>
                <a:lnTo>
                  <a:pt x="212089" y="360807"/>
                </a:lnTo>
                <a:lnTo>
                  <a:pt x="155404" y="362967"/>
                </a:lnTo>
                <a:lnTo>
                  <a:pt x="123570" y="363347"/>
                </a:lnTo>
                <a:lnTo>
                  <a:pt x="0" y="36334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52210" y="658113"/>
            <a:ext cx="364490" cy="363855"/>
          </a:xfrm>
          <a:custGeom>
            <a:avLst/>
            <a:gdLst/>
            <a:ahLst/>
            <a:cxnLst/>
            <a:rect l="l" t="t" r="r" b="b"/>
            <a:pathLst>
              <a:path w="364489" h="363855">
                <a:moveTo>
                  <a:pt x="141477" y="0"/>
                </a:moveTo>
                <a:lnTo>
                  <a:pt x="219075" y="0"/>
                </a:lnTo>
                <a:lnTo>
                  <a:pt x="364489" y="363347"/>
                </a:lnTo>
                <a:lnTo>
                  <a:pt x="284734" y="363347"/>
                </a:lnTo>
                <a:lnTo>
                  <a:pt x="252984" y="280797"/>
                </a:lnTo>
                <a:lnTo>
                  <a:pt x="107823" y="280797"/>
                </a:lnTo>
                <a:lnTo>
                  <a:pt x="77850" y="363347"/>
                </a:lnTo>
                <a:lnTo>
                  <a:pt x="0" y="363347"/>
                </a:lnTo>
                <a:lnTo>
                  <a:pt x="141477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8895" y="658113"/>
            <a:ext cx="257175" cy="369570"/>
          </a:xfrm>
          <a:custGeom>
            <a:avLst/>
            <a:gdLst/>
            <a:ahLst/>
            <a:cxnLst/>
            <a:rect l="l" t="t" r="r" b="b"/>
            <a:pathLst>
              <a:path w="257175" h="369569">
                <a:moveTo>
                  <a:pt x="187325" y="0"/>
                </a:moveTo>
                <a:lnTo>
                  <a:pt x="256920" y="0"/>
                </a:lnTo>
                <a:lnTo>
                  <a:pt x="256920" y="363347"/>
                </a:lnTo>
                <a:lnTo>
                  <a:pt x="192277" y="363347"/>
                </a:lnTo>
                <a:lnTo>
                  <a:pt x="192277" y="324612"/>
                </a:lnTo>
                <a:lnTo>
                  <a:pt x="183844" y="335156"/>
                </a:lnTo>
                <a:lnTo>
                  <a:pt x="143254" y="363027"/>
                </a:lnTo>
                <a:lnTo>
                  <a:pt x="109981" y="369188"/>
                </a:lnTo>
                <a:lnTo>
                  <a:pt x="88124" y="366904"/>
                </a:lnTo>
                <a:lnTo>
                  <a:pt x="49313" y="348668"/>
                </a:lnTo>
                <a:lnTo>
                  <a:pt x="18216" y="312644"/>
                </a:lnTo>
                <a:lnTo>
                  <a:pt x="2024" y="261641"/>
                </a:lnTo>
                <a:lnTo>
                  <a:pt x="0" y="230759"/>
                </a:lnTo>
                <a:lnTo>
                  <a:pt x="1956" y="199255"/>
                </a:lnTo>
                <a:lnTo>
                  <a:pt x="17680" y="148391"/>
                </a:lnTo>
                <a:lnTo>
                  <a:pt x="48258" y="113790"/>
                </a:lnTo>
                <a:lnTo>
                  <a:pt x="88020" y="96402"/>
                </a:lnTo>
                <a:lnTo>
                  <a:pt x="110997" y="94234"/>
                </a:lnTo>
                <a:lnTo>
                  <a:pt x="132335" y="96520"/>
                </a:lnTo>
                <a:lnTo>
                  <a:pt x="152161" y="103378"/>
                </a:lnTo>
                <a:lnTo>
                  <a:pt x="170487" y="114808"/>
                </a:lnTo>
                <a:lnTo>
                  <a:pt x="187325" y="130810"/>
                </a:lnTo>
                <a:lnTo>
                  <a:pt x="187325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6357" y="658113"/>
            <a:ext cx="240029" cy="363855"/>
          </a:xfrm>
          <a:custGeom>
            <a:avLst/>
            <a:gdLst/>
            <a:ahLst/>
            <a:cxnLst/>
            <a:rect l="l" t="t" r="r" b="b"/>
            <a:pathLst>
              <a:path w="240030" h="363855">
                <a:moveTo>
                  <a:pt x="0" y="0"/>
                </a:moveTo>
                <a:lnTo>
                  <a:pt x="69596" y="0"/>
                </a:lnTo>
                <a:lnTo>
                  <a:pt x="69596" y="133603"/>
                </a:lnTo>
                <a:lnTo>
                  <a:pt x="87266" y="116361"/>
                </a:lnTo>
                <a:lnTo>
                  <a:pt x="106568" y="104060"/>
                </a:lnTo>
                <a:lnTo>
                  <a:pt x="127513" y="96688"/>
                </a:lnTo>
                <a:lnTo>
                  <a:pt x="150114" y="94234"/>
                </a:lnTo>
                <a:lnTo>
                  <a:pt x="161829" y="94783"/>
                </a:lnTo>
                <a:lnTo>
                  <a:pt x="202592" y="107890"/>
                </a:lnTo>
                <a:lnTo>
                  <a:pt x="230870" y="140509"/>
                </a:lnTo>
                <a:lnTo>
                  <a:pt x="238712" y="178133"/>
                </a:lnTo>
                <a:lnTo>
                  <a:pt x="239649" y="208914"/>
                </a:lnTo>
                <a:lnTo>
                  <a:pt x="239649" y="363347"/>
                </a:lnTo>
                <a:lnTo>
                  <a:pt x="169925" y="363347"/>
                </a:lnTo>
                <a:lnTo>
                  <a:pt x="169925" y="224282"/>
                </a:lnTo>
                <a:lnTo>
                  <a:pt x="169685" y="205493"/>
                </a:lnTo>
                <a:lnTo>
                  <a:pt x="163322" y="164337"/>
                </a:lnTo>
                <a:lnTo>
                  <a:pt x="126873" y="147447"/>
                </a:lnTo>
                <a:lnTo>
                  <a:pt x="118441" y="147970"/>
                </a:lnTo>
                <a:lnTo>
                  <a:pt x="84058" y="166433"/>
                </a:lnTo>
                <a:lnTo>
                  <a:pt x="69998" y="215822"/>
                </a:lnTo>
                <a:lnTo>
                  <a:pt x="69596" y="231394"/>
                </a:lnTo>
                <a:lnTo>
                  <a:pt x="69596" y="363347"/>
                </a:lnTo>
                <a:lnTo>
                  <a:pt x="0" y="36334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05304" y="658113"/>
            <a:ext cx="476884" cy="363855"/>
          </a:xfrm>
          <a:custGeom>
            <a:avLst/>
            <a:gdLst/>
            <a:ahLst/>
            <a:cxnLst/>
            <a:rect l="l" t="t" r="r" b="b"/>
            <a:pathLst>
              <a:path w="476885" h="363855">
                <a:moveTo>
                  <a:pt x="0" y="0"/>
                </a:moveTo>
                <a:lnTo>
                  <a:pt x="75056" y="0"/>
                </a:lnTo>
                <a:lnTo>
                  <a:pt x="129793" y="249555"/>
                </a:lnTo>
                <a:lnTo>
                  <a:pt x="196214" y="0"/>
                </a:lnTo>
                <a:lnTo>
                  <a:pt x="283463" y="0"/>
                </a:lnTo>
                <a:lnTo>
                  <a:pt x="347090" y="253746"/>
                </a:lnTo>
                <a:lnTo>
                  <a:pt x="402844" y="0"/>
                </a:lnTo>
                <a:lnTo>
                  <a:pt x="476757" y="0"/>
                </a:lnTo>
                <a:lnTo>
                  <a:pt x="388493" y="363347"/>
                </a:lnTo>
                <a:lnTo>
                  <a:pt x="310642" y="363347"/>
                </a:lnTo>
                <a:lnTo>
                  <a:pt x="238378" y="91694"/>
                </a:lnTo>
                <a:lnTo>
                  <a:pt x="166243" y="363347"/>
                </a:lnTo>
                <a:lnTo>
                  <a:pt x="86740" y="36334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9035" y="654430"/>
            <a:ext cx="260985" cy="273685"/>
          </a:xfrm>
          <a:custGeom>
            <a:avLst/>
            <a:gdLst/>
            <a:ahLst/>
            <a:cxnLst/>
            <a:rect l="l" t="t" r="r" b="b"/>
            <a:pathLst>
              <a:path w="260984" h="273684">
                <a:moveTo>
                  <a:pt x="129794" y="0"/>
                </a:moveTo>
                <a:lnTo>
                  <a:pt x="183626" y="7826"/>
                </a:lnTo>
                <a:lnTo>
                  <a:pt x="225171" y="31369"/>
                </a:lnTo>
                <a:lnTo>
                  <a:pt x="251745" y="65246"/>
                </a:lnTo>
                <a:lnTo>
                  <a:pt x="260604" y="104267"/>
                </a:lnTo>
                <a:lnTo>
                  <a:pt x="259794" y="115647"/>
                </a:lnTo>
                <a:lnTo>
                  <a:pt x="239315" y="159170"/>
                </a:lnTo>
                <a:lnTo>
                  <a:pt x="211502" y="187174"/>
                </a:lnTo>
                <a:lnTo>
                  <a:pt x="192024" y="203962"/>
                </a:lnTo>
                <a:lnTo>
                  <a:pt x="182022" y="212655"/>
                </a:lnTo>
                <a:lnTo>
                  <a:pt x="160750" y="248935"/>
                </a:lnTo>
                <a:lnTo>
                  <a:pt x="159766" y="273304"/>
                </a:lnTo>
                <a:lnTo>
                  <a:pt x="96647" y="273304"/>
                </a:lnTo>
                <a:lnTo>
                  <a:pt x="96393" y="264160"/>
                </a:lnTo>
                <a:lnTo>
                  <a:pt x="96393" y="258699"/>
                </a:lnTo>
                <a:lnTo>
                  <a:pt x="96393" y="256667"/>
                </a:lnTo>
                <a:lnTo>
                  <a:pt x="102072" y="216715"/>
                </a:lnTo>
                <a:lnTo>
                  <a:pt x="133217" y="173616"/>
                </a:lnTo>
                <a:lnTo>
                  <a:pt x="160889" y="150231"/>
                </a:lnTo>
                <a:lnTo>
                  <a:pt x="171513" y="141049"/>
                </a:lnTo>
                <a:lnTo>
                  <a:pt x="192786" y="102362"/>
                </a:lnTo>
                <a:lnTo>
                  <a:pt x="191764" y="92549"/>
                </a:lnTo>
                <a:lnTo>
                  <a:pt x="167721" y="61156"/>
                </a:lnTo>
                <a:lnTo>
                  <a:pt x="132842" y="52959"/>
                </a:lnTo>
                <a:lnTo>
                  <a:pt x="120074" y="53909"/>
                </a:lnTo>
                <a:lnTo>
                  <a:pt x="80204" y="76668"/>
                </a:lnTo>
                <a:lnTo>
                  <a:pt x="63881" y="114173"/>
                </a:lnTo>
                <a:lnTo>
                  <a:pt x="0" y="106299"/>
                </a:lnTo>
                <a:lnTo>
                  <a:pt x="10763" y="65262"/>
                </a:lnTo>
                <a:lnTo>
                  <a:pt x="37719" y="30988"/>
                </a:lnTo>
                <a:lnTo>
                  <a:pt x="78279" y="7731"/>
                </a:lnTo>
                <a:lnTo>
                  <a:pt x="102673" y="1930"/>
                </a:lnTo>
                <a:lnTo>
                  <a:pt x="129794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4188" y="651891"/>
            <a:ext cx="339725" cy="375920"/>
          </a:xfrm>
          <a:custGeom>
            <a:avLst/>
            <a:gdLst/>
            <a:ahLst/>
            <a:cxnLst/>
            <a:rect l="l" t="t" r="r" b="b"/>
            <a:pathLst>
              <a:path w="339725" h="375919">
                <a:moveTo>
                  <a:pt x="180466" y="0"/>
                </a:moveTo>
                <a:lnTo>
                  <a:pt x="240680" y="7127"/>
                </a:lnTo>
                <a:lnTo>
                  <a:pt x="286130" y="28448"/>
                </a:lnTo>
                <a:lnTo>
                  <a:pt x="317388" y="62245"/>
                </a:lnTo>
                <a:lnTo>
                  <a:pt x="335025" y="106807"/>
                </a:lnTo>
                <a:lnTo>
                  <a:pt x="262254" y="120523"/>
                </a:lnTo>
                <a:lnTo>
                  <a:pt x="257516" y="107807"/>
                </a:lnTo>
                <a:lnTo>
                  <a:pt x="251110" y="96520"/>
                </a:lnTo>
                <a:lnTo>
                  <a:pt x="222061" y="71471"/>
                </a:lnTo>
                <a:lnTo>
                  <a:pt x="180466" y="62737"/>
                </a:lnTo>
                <a:lnTo>
                  <a:pt x="157626" y="64642"/>
                </a:lnTo>
                <a:lnTo>
                  <a:pt x="119423" y="79882"/>
                </a:lnTo>
                <a:lnTo>
                  <a:pt x="91584" y="110293"/>
                </a:lnTo>
                <a:lnTo>
                  <a:pt x="77348" y="155493"/>
                </a:lnTo>
                <a:lnTo>
                  <a:pt x="75564" y="183642"/>
                </a:lnTo>
                <a:lnTo>
                  <a:pt x="77372" y="213983"/>
                </a:lnTo>
                <a:lnTo>
                  <a:pt x="91799" y="262473"/>
                </a:lnTo>
                <a:lnTo>
                  <a:pt x="119876" y="294838"/>
                </a:lnTo>
                <a:lnTo>
                  <a:pt x="157507" y="311030"/>
                </a:lnTo>
                <a:lnTo>
                  <a:pt x="179704" y="313055"/>
                </a:lnTo>
                <a:lnTo>
                  <a:pt x="191232" y="312483"/>
                </a:lnTo>
                <a:lnTo>
                  <a:pt x="237073" y="299176"/>
                </a:lnTo>
                <a:lnTo>
                  <a:pt x="265683" y="282067"/>
                </a:lnTo>
                <a:lnTo>
                  <a:pt x="265683" y="235966"/>
                </a:lnTo>
                <a:lnTo>
                  <a:pt x="181609" y="235966"/>
                </a:lnTo>
                <a:lnTo>
                  <a:pt x="181609" y="174751"/>
                </a:lnTo>
                <a:lnTo>
                  <a:pt x="339725" y="174751"/>
                </a:lnTo>
                <a:lnTo>
                  <a:pt x="339725" y="319405"/>
                </a:lnTo>
                <a:lnTo>
                  <a:pt x="293522" y="349944"/>
                </a:lnTo>
                <a:lnTo>
                  <a:pt x="251019" y="366182"/>
                </a:lnTo>
                <a:lnTo>
                  <a:pt x="206736" y="374616"/>
                </a:lnTo>
                <a:lnTo>
                  <a:pt x="184403" y="375666"/>
                </a:lnTo>
                <a:lnTo>
                  <a:pt x="156829" y="374185"/>
                </a:lnTo>
                <a:lnTo>
                  <a:pt x="107108" y="362271"/>
                </a:lnTo>
                <a:lnTo>
                  <a:pt x="65127" y="338522"/>
                </a:lnTo>
                <a:lnTo>
                  <a:pt x="33313" y="304319"/>
                </a:lnTo>
                <a:lnTo>
                  <a:pt x="12001" y="260645"/>
                </a:lnTo>
                <a:lnTo>
                  <a:pt x="1333" y="212310"/>
                </a:lnTo>
                <a:lnTo>
                  <a:pt x="0" y="186689"/>
                </a:lnTo>
                <a:lnTo>
                  <a:pt x="1498" y="159091"/>
                </a:lnTo>
                <a:lnTo>
                  <a:pt x="13448" y="108608"/>
                </a:lnTo>
                <a:lnTo>
                  <a:pt x="37089" y="64988"/>
                </a:lnTo>
                <a:lnTo>
                  <a:pt x="71899" y="31182"/>
                </a:lnTo>
                <a:lnTo>
                  <a:pt x="111976" y="10233"/>
                </a:lnTo>
                <a:lnTo>
                  <a:pt x="155461" y="1141"/>
                </a:lnTo>
                <a:lnTo>
                  <a:pt x="180466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91129" y="651891"/>
            <a:ext cx="352425" cy="375920"/>
          </a:xfrm>
          <a:custGeom>
            <a:avLst/>
            <a:gdLst/>
            <a:ahLst/>
            <a:cxnLst/>
            <a:rect l="l" t="t" r="r" b="b"/>
            <a:pathLst>
              <a:path w="352425" h="375919">
                <a:moveTo>
                  <a:pt x="175641" y="0"/>
                </a:moveTo>
                <a:lnTo>
                  <a:pt x="213760" y="3117"/>
                </a:lnTo>
                <a:lnTo>
                  <a:pt x="278046" y="28021"/>
                </a:lnTo>
                <a:lnTo>
                  <a:pt x="325241" y="77166"/>
                </a:lnTo>
                <a:lnTo>
                  <a:pt x="349295" y="146456"/>
                </a:lnTo>
                <a:lnTo>
                  <a:pt x="352297" y="188341"/>
                </a:lnTo>
                <a:lnTo>
                  <a:pt x="349319" y="229943"/>
                </a:lnTo>
                <a:lnTo>
                  <a:pt x="325455" y="298765"/>
                </a:lnTo>
                <a:lnTo>
                  <a:pt x="278616" y="347751"/>
                </a:lnTo>
                <a:lnTo>
                  <a:pt x="214659" y="372568"/>
                </a:lnTo>
                <a:lnTo>
                  <a:pt x="176656" y="375666"/>
                </a:lnTo>
                <a:lnTo>
                  <a:pt x="138174" y="372590"/>
                </a:lnTo>
                <a:lnTo>
                  <a:pt x="73733" y="347912"/>
                </a:lnTo>
                <a:lnTo>
                  <a:pt x="26842" y="299239"/>
                </a:lnTo>
                <a:lnTo>
                  <a:pt x="2978" y="231143"/>
                </a:lnTo>
                <a:lnTo>
                  <a:pt x="0" y="190119"/>
                </a:lnTo>
                <a:lnTo>
                  <a:pt x="1025" y="163445"/>
                </a:lnTo>
                <a:lnTo>
                  <a:pt x="9269" y="116859"/>
                </a:lnTo>
                <a:lnTo>
                  <a:pt x="31178" y="70627"/>
                </a:lnTo>
                <a:lnTo>
                  <a:pt x="61348" y="36782"/>
                </a:lnTo>
                <a:lnTo>
                  <a:pt x="97281" y="14350"/>
                </a:lnTo>
                <a:lnTo>
                  <a:pt x="133889" y="3603"/>
                </a:lnTo>
                <a:lnTo>
                  <a:pt x="175641" y="0"/>
                </a:lnTo>
                <a:close/>
              </a:path>
            </a:pathLst>
          </a:custGeom>
          <a:ln w="12192">
            <a:solidFill>
              <a:srgbClr val="F4F6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5940" y="1469597"/>
            <a:ext cx="7311390" cy="464502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Aids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spc="-10" dirty="0">
                <a:latin typeface="Calibri"/>
                <a:cs typeface="Calibri"/>
              </a:rPr>
              <a:t>establishing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diagnosis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Helps </a:t>
            </a:r>
            <a:r>
              <a:rPr sz="3000" dirty="0">
                <a:latin typeface="Calibri"/>
                <a:cs typeface="Calibri"/>
              </a:rPr>
              <a:t>guide </a:t>
            </a:r>
            <a:r>
              <a:rPr sz="3000" spc="-15" dirty="0">
                <a:latin typeface="Calibri"/>
                <a:cs typeface="Calibri"/>
              </a:rPr>
              <a:t>treatment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plan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Aids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spc="-15" dirty="0">
                <a:latin typeface="Calibri"/>
                <a:cs typeface="Calibri"/>
              </a:rPr>
              <a:t>ventilator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management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3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2791460" algn="l"/>
                <a:tab pos="3413125" algn="l"/>
                <a:tab pos="5245100" algn="l"/>
              </a:tabLst>
            </a:pPr>
            <a:r>
              <a:rPr sz="3000" dirty="0">
                <a:latin typeface="Calibri"/>
                <a:cs typeface="Calibri"/>
              </a:rPr>
              <a:t>Imp</a:t>
            </a:r>
            <a:r>
              <a:rPr sz="3000" spc="-4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-30" dirty="0">
                <a:latin typeface="Calibri"/>
                <a:cs typeface="Calibri"/>
              </a:rPr>
              <a:t>v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me</a:t>
            </a:r>
            <a:r>
              <a:rPr sz="3000" spc="-2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	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	ac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d/b</a:t>
            </a:r>
            <a:r>
              <a:rPr sz="3000" spc="-15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e	mana</a:t>
            </a:r>
            <a:r>
              <a:rPr sz="3000" spc="-30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em</a:t>
            </a:r>
            <a:r>
              <a:rPr sz="3000" spc="-10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  </a:t>
            </a:r>
            <a:r>
              <a:rPr sz="3000" spc="-5" dirty="0">
                <a:latin typeface="Calibri"/>
                <a:cs typeface="Calibri"/>
              </a:rPr>
              <a:t>allows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5" dirty="0">
                <a:latin typeface="Calibri"/>
                <a:cs typeface="Calibri"/>
              </a:rPr>
              <a:t>optimal function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medications</a:t>
            </a:r>
            <a:endParaRPr sz="3000">
              <a:latin typeface="Calibri"/>
              <a:cs typeface="Calibri"/>
            </a:endParaRPr>
          </a:p>
          <a:p>
            <a:pPr marL="355600" marR="6350" indent="-342900">
              <a:lnSpc>
                <a:spcPct val="13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Acid/base </a:t>
            </a:r>
            <a:r>
              <a:rPr sz="3000" spc="-20" dirty="0">
                <a:latin typeface="Calibri"/>
                <a:cs typeface="Calibri"/>
              </a:rPr>
              <a:t>status </a:t>
            </a:r>
            <a:r>
              <a:rPr sz="3000" spc="-25" dirty="0">
                <a:latin typeface="Calibri"/>
                <a:cs typeface="Calibri"/>
              </a:rPr>
              <a:t>may </a:t>
            </a:r>
            <a:r>
              <a:rPr sz="3000" spc="-10" dirty="0">
                <a:latin typeface="Calibri"/>
                <a:cs typeface="Calibri"/>
              </a:rPr>
              <a:t>alter electrolyte </a:t>
            </a:r>
            <a:r>
              <a:rPr sz="3000" spc="-15" dirty="0">
                <a:latin typeface="Calibri"/>
                <a:cs typeface="Calibri"/>
              </a:rPr>
              <a:t>levels  </a:t>
            </a:r>
            <a:r>
              <a:rPr sz="3000" spc="-5" dirty="0">
                <a:latin typeface="Calibri"/>
                <a:cs typeface="Calibri"/>
              </a:rPr>
              <a:t>critical </a:t>
            </a:r>
            <a:r>
              <a:rPr sz="3000" spc="-15" dirty="0">
                <a:latin typeface="Calibri"/>
                <a:cs typeface="Calibri"/>
              </a:rPr>
              <a:t>to patient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status/care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B953199B-81CF-407C-818B-3EF059F5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572731C-FC59-47A5-A2DE-D4DC8B5F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831" y="563880"/>
            <a:ext cx="7965948" cy="45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5440" y="1189990"/>
            <a:ext cx="8071484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27432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325120" algn="l"/>
              </a:tabLst>
            </a:pPr>
            <a:r>
              <a:rPr sz="2700" b="1" spc="-5" dirty="0">
                <a:latin typeface="Calibri"/>
                <a:cs typeface="Calibri"/>
              </a:rPr>
              <a:t>The </a:t>
            </a:r>
            <a:r>
              <a:rPr sz="2700" b="1" spc="-10" dirty="0">
                <a:latin typeface="Calibri"/>
                <a:cs typeface="Calibri"/>
              </a:rPr>
              <a:t>arterial </a:t>
            </a:r>
            <a:r>
              <a:rPr sz="2700" b="1" dirty="0">
                <a:latin typeface="Calibri"/>
                <a:cs typeface="Calibri"/>
              </a:rPr>
              <a:t>blood </a:t>
            </a:r>
            <a:r>
              <a:rPr sz="2700" b="1" spc="-15" dirty="0">
                <a:latin typeface="Calibri"/>
                <a:cs typeface="Calibri"/>
              </a:rPr>
              <a:t>gas </a:t>
            </a:r>
            <a:r>
              <a:rPr sz="2700" b="1" spc="-10" dirty="0">
                <a:latin typeface="Calibri"/>
                <a:cs typeface="Calibri"/>
              </a:rPr>
              <a:t>provides </a:t>
            </a:r>
            <a:r>
              <a:rPr sz="2700" b="1" dirty="0">
                <a:latin typeface="Calibri"/>
                <a:cs typeface="Calibri"/>
              </a:rPr>
              <a:t>the </a:t>
            </a:r>
            <a:r>
              <a:rPr sz="2700" b="1" spc="-10" dirty="0">
                <a:latin typeface="Calibri"/>
                <a:cs typeface="Calibri"/>
              </a:rPr>
              <a:t>following</a:t>
            </a:r>
            <a:r>
              <a:rPr sz="2700" b="1" spc="6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values: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 2"/>
              <a:buChar char=""/>
            </a:pPr>
            <a:endParaRPr sz="33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700" b="1" dirty="0">
                <a:latin typeface="Calibri"/>
                <a:cs typeface="Calibri"/>
              </a:rPr>
              <a:t>pH</a:t>
            </a:r>
            <a:endParaRPr sz="2700">
              <a:latin typeface="Calibri"/>
              <a:cs typeface="Calibri"/>
            </a:endParaRPr>
          </a:p>
          <a:p>
            <a:pPr marL="324485" marR="42545" indent="-274320">
              <a:lnSpc>
                <a:spcPts val="2920"/>
              </a:lnSpc>
              <a:spcBef>
                <a:spcPts val="690"/>
              </a:spcBef>
              <a:buFont typeface="Wingdings 2"/>
              <a:buChar char=""/>
              <a:tabLst>
                <a:tab pos="325120" algn="l"/>
                <a:tab pos="2467610" algn="l"/>
                <a:tab pos="2936240" algn="l"/>
                <a:tab pos="4034790" algn="l"/>
                <a:tab pos="4518025" algn="l"/>
                <a:tab pos="6005830" algn="l"/>
                <a:tab pos="7014845" algn="l"/>
                <a:tab pos="7557134" algn="l"/>
              </a:tabLst>
            </a:pPr>
            <a:r>
              <a:rPr sz="2700" dirty="0">
                <a:latin typeface="Calibri"/>
                <a:cs typeface="Calibri"/>
              </a:rPr>
              <a:t>Measu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10" dirty="0">
                <a:latin typeface="Calibri"/>
                <a:cs typeface="Calibri"/>
              </a:rPr>
              <a:t>m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30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t	of	ac</a:t>
            </a:r>
            <a:r>
              <a:rPr sz="2700" spc="-1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dit</a:t>
            </a:r>
            <a:r>
              <a:rPr sz="2700" dirty="0">
                <a:latin typeface="Calibri"/>
                <a:cs typeface="Calibri"/>
              </a:rPr>
              <a:t>y	or	al</a:t>
            </a:r>
            <a:r>
              <a:rPr sz="2700" spc="-60" dirty="0">
                <a:latin typeface="Calibri"/>
                <a:cs typeface="Calibri"/>
              </a:rPr>
              <a:t>k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5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nit</a:t>
            </a:r>
            <a:r>
              <a:rPr sz="2700" spc="-200" dirty="0">
                <a:latin typeface="Calibri"/>
                <a:cs typeface="Calibri"/>
              </a:rPr>
              <a:t>y</a:t>
            </a:r>
            <a:r>
              <a:rPr sz="2700" dirty="0">
                <a:latin typeface="Calibri"/>
                <a:cs typeface="Calibri"/>
              </a:rPr>
              <a:t>,	</a:t>
            </a:r>
            <a:r>
              <a:rPr sz="2700" spc="-15" dirty="0">
                <a:latin typeface="Calibri"/>
                <a:cs typeface="Calibri"/>
              </a:rPr>
              <a:t>b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ed	</a:t>
            </a:r>
            <a:r>
              <a:rPr sz="2700" spc="-10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n	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he  </a:t>
            </a:r>
            <a:r>
              <a:rPr sz="2700" spc="-25" dirty="0">
                <a:latin typeface="Calibri"/>
                <a:cs typeface="Calibri"/>
              </a:rPr>
              <a:t>hydrogen </a:t>
            </a:r>
            <a:r>
              <a:rPr sz="2700" spc="-5" dirty="0">
                <a:latin typeface="Calibri"/>
                <a:cs typeface="Calibri"/>
              </a:rPr>
              <a:t>(H+) </a:t>
            </a:r>
            <a:r>
              <a:rPr sz="2700" dirty="0">
                <a:latin typeface="Calibri"/>
                <a:cs typeface="Calibri"/>
              </a:rPr>
              <a:t>ions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present.</a:t>
            </a:r>
            <a:endParaRPr sz="2700">
              <a:latin typeface="Calibri"/>
              <a:cs typeface="Calibri"/>
            </a:endParaRPr>
          </a:p>
          <a:p>
            <a:pPr marL="325120" indent="-274320">
              <a:lnSpc>
                <a:spcPct val="100000"/>
              </a:lnSpc>
              <a:spcBef>
                <a:spcPts val="275"/>
              </a:spcBef>
              <a:buFont typeface="Wingdings 2"/>
              <a:buChar char=""/>
              <a:tabLst>
                <a:tab pos="325120" algn="l"/>
              </a:tabLst>
            </a:pPr>
            <a:r>
              <a:rPr sz="2700" spc="-5" dirty="0">
                <a:latin typeface="Calibri"/>
                <a:cs typeface="Calibri"/>
              </a:rPr>
              <a:t>The normal </a:t>
            </a:r>
            <a:r>
              <a:rPr sz="2700" spc="-20" dirty="0">
                <a:latin typeface="Calibri"/>
                <a:cs typeface="Calibri"/>
              </a:rPr>
              <a:t>range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7.35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7.45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 2"/>
              <a:buChar char=""/>
            </a:pPr>
            <a:endParaRPr sz="33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700" b="1" spc="-15" dirty="0">
                <a:latin typeface="Calibri"/>
                <a:cs typeface="Calibri"/>
              </a:rPr>
              <a:t>PaO</a:t>
            </a:r>
            <a:r>
              <a:rPr sz="2700" b="1" spc="-22" baseline="-20061" dirty="0">
                <a:latin typeface="Calibri"/>
                <a:cs typeface="Calibri"/>
              </a:rPr>
              <a:t>2</a:t>
            </a:r>
            <a:endParaRPr sz="2700" baseline="-20061">
              <a:latin typeface="Calibri"/>
              <a:cs typeface="Calibri"/>
            </a:endParaRPr>
          </a:p>
          <a:p>
            <a:pPr marL="324485" marR="43180" indent="-274320">
              <a:lnSpc>
                <a:spcPts val="2920"/>
              </a:lnSpc>
              <a:spcBef>
                <a:spcPts val="685"/>
              </a:spcBef>
              <a:buFont typeface="Wingdings 2"/>
              <a:buChar char=""/>
              <a:tabLst>
                <a:tab pos="325120" algn="l"/>
                <a:tab pos="1027430" algn="l"/>
                <a:tab pos="2111375" algn="l"/>
                <a:tab pos="3492500" algn="l"/>
                <a:tab pos="3964940" algn="l"/>
                <a:tab pos="5133975" algn="l"/>
                <a:tab pos="5889625" algn="l"/>
                <a:tab pos="6287770" algn="l"/>
                <a:tab pos="7762875" algn="l"/>
              </a:tabLst>
            </a:pPr>
            <a:r>
              <a:rPr sz="2700" spc="-5" dirty="0">
                <a:latin typeface="Calibri"/>
                <a:cs typeface="Calibri"/>
              </a:rPr>
              <a:t>Th</a:t>
            </a:r>
            <a:r>
              <a:rPr sz="2700" dirty="0">
                <a:latin typeface="Calibri"/>
                <a:cs typeface="Calibri"/>
              </a:rPr>
              <a:t>e	</a:t>
            </a:r>
            <a:r>
              <a:rPr sz="2700" spc="-5" dirty="0">
                <a:latin typeface="Calibri"/>
                <a:cs typeface="Calibri"/>
              </a:rPr>
              <a:t>pa</a:t>
            </a:r>
            <a:r>
              <a:rPr sz="2700" spc="-1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ia</a:t>
            </a:r>
            <a:r>
              <a:rPr sz="2700" dirty="0">
                <a:latin typeface="Calibri"/>
                <a:cs typeface="Calibri"/>
              </a:rPr>
              <a:t>l	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spc="-5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es</a:t>
            </a:r>
            <a:r>
              <a:rPr sz="2700" spc="-15" dirty="0">
                <a:latin typeface="Calibri"/>
                <a:cs typeface="Calibri"/>
              </a:rPr>
              <a:t>s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5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	of	</a:t>
            </a:r>
            <a:r>
              <a:rPr sz="2700" spc="-45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x</a:t>
            </a:r>
            <a:r>
              <a:rPr sz="2700" spc="-45" dirty="0">
                <a:latin typeface="Calibri"/>
                <a:cs typeface="Calibri"/>
              </a:rPr>
              <a:t>y</a:t>
            </a:r>
            <a:r>
              <a:rPr sz="2700" spc="-25" dirty="0">
                <a:latin typeface="Calibri"/>
                <a:cs typeface="Calibri"/>
              </a:rPr>
              <a:t>g</a:t>
            </a:r>
            <a:r>
              <a:rPr sz="2700" dirty="0">
                <a:latin typeface="Calibri"/>
                <a:cs typeface="Calibri"/>
              </a:rPr>
              <a:t>en	th</a:t>
            </a:r>
            <a:r>
              <a:rPr sz="2700" spc="-3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	is	</a:t>
            </a:r>
            <a:r>
              <a:rPr sz="2700" spc="-5" dirty="0">
                <a:latin typeface="Calibri"/>
                <a:cs typeface="Calibri"/>
              </a:rPr>
              <a:t>dissol</a:t>
            </a:r>
            <a:r>
              <a:rPr sz="2700" spc="-35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ed	</a:t>
            </a:r>
            <a:r>
              <a:rPr sz="2700" spc="-10" dirty="0">
                <a:latin typeface="Calibri"/>
                <a:cs typeface="Calibri"/>
              </a:rPr>
              <a:t>in  </a:t>
            </a:r>
            <a:r>
              <a:rPr sz="2700" spc="-5" dirty="0">
                <a:latin typeface="Calibri"/>
                <a:cs typeface="Calibri"/>
              </a:rPr>
              <a:t>arterial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blood.</a:t>
            </a:r>
            <a:endParaRPr sz="2700">
              <a:latin typeface="Calibri"/>
              <a:cs typeface="Calibri"/>
            </a:endParaRPr>
          </a:p>
          <a:p>
            <a:pPr marL="325120" indent="-274320">
              <a:lnSpc>
                <a:spcPct val="100000"/>
              </a:lnSpc>
              <a:spcBef>
                <a:spcPts val="280"/>
              </a:spcBef>
              <a:buFont typeface="Wingdings 2"/>
              <a:buChar char=""/>
              <a:tabLst>
                <a:tab pos="325120" algn="l"/>
              </a:tabLst>
            </a:pPr>
            <a:r>
              <a:rPr sz="2700" spc="-5" dirty="0">
                <a:latin typeface="Calibri"/>
                <a:cs typeface="Calibri"/>
              </a:rPr>
              <a:t>The normal </a:t>
            </a:r>
            <a:r>
              <a:rPr sz="2700" spc="-20" dirty="0">
                <a:latin typeface="Calibri"/>
                <a:cs typeface="Calibri"/>
              </a:rPr>
              <a:t>range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80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100 </a:t>
            </a:r>
            <a:r>
              <a:rPr sz="2700" dirty="0">
                <a:latin typeface="Calibri"/>
                <a:cs typeface="Calibri"/>
              </a:rPr>
              <a:t>mm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Hg.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994ED-330D-4B72-9CB5-1150FB7E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5400F-2BB5-4376-BCFA-505F0CD8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612394"/>
            <a:ext cx="8176259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SaO</a:t>
            </a:r>
            <a:r>
              <a:rPr sz="3000" b="1" spc="-7" baseline="-20833" dirty="0">
                <a:latin typeface="Calibri"/>
                <a:cs typeface="Calibri"/>
              </a:rPr>
              <a:t>2</a:t>
            </a:r>
            <a:endParaRPr sz="3000" baseline="-20833">
              <a:latin typeface="Calibri"/>
              <a:cs typeface="Calibri"/>
            </a:endParaRPr>
          </a:p>
          <a:p>
            <a:pPr marL="337820" indent="-274320">
              <a:lnSpc>
                <a:spcPct val="100000"/>
              </a:lnSpc>
              <a:buFont typeface="Wingdings 2"/>
              <a:buChar char=""/>
              <a:tabLst>
                <a:tab pos="337820" algn="l"/>
              </a:tabLst>
            </a:pP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arterial </a:t>
            </a:r>
            <a:r>
              <a:rPr sz="3000" spc="-25" dirty="0">
                <a:latin typeface="Calibri"/>
                <a:cs typeface="Calibri"/>
              </a:rPr>
              <a:t>oxygen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saturation.</a:t>
            </a:r>
            <a:endParaRPr sz="3000">
              <a:latin typeface="Calibri"/>
              <a:cs typeface="Calibri"/>
            </a:endParaRPr>
          </a:p>
          <a:p>
            <a:pPr marL="337820" indent="-274320">
              <a:lnSpc>
                <a:spcPct val="100000"/>
              </a:lnSpc>
              <a:buFont typeface="Wingdings 2"/>
              <a:buChar char=""/>
              <a:tabLst>
                <a:tab pos="337820" algn="l"/>
              </a:tabLst>
            </a:pPr>
            <a:r>
              <a:rPr sz="3000" spc="-5" dirty="0">
                <a:latin typeface="Calibri"/>
                <a:cs typeface="Calibri"/>
              </a:rPr>
              <a:t>The normal </a:t>
            </a:r>
            <a:r>
              <a:rPr sz="3000" spc="-20" dirty="0">
                <a:latin typeface="Calibri"/>
                <a:cs typeface="Calibri"/>
              </a:rPr>
              <a:t>range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95%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100%.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 2"/>
              <a:buChar char=""/>
            </a:pPr>
            <a:endParaRPr sz="3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000" b="1" spc="-25" dirty="0">
                <a:latin typeface="Calibri"/>
                <a:cs typeface="Calibri"/>
              </a:rPr>
              <a:t>PaCO</a:t>
            </a:r>
            <a:r>
              <a:rPr sz="3000" b="1" spc="-37" baseline="-20833" dirty="0">
                <a:latin typeface="Calibri"/>
                <a:cs typeface="Calibri"/>
              </a:rPr>
              <a:t>2</a:t>
            </a:r>
            <a:endParaRPr sz="3000" baseline="-20833">
              <a:latin typeface="Calibri"/>
              <a:cs typeface="Calibri"/>
            </a:endParaRPr>
          </a:p>
          <a:p>
            <a:pPr marL="337185" marR="55880" indent="-274320">
              <a:lnSpc>
                <a:spcPts val="2880"/>
              </a:lnSpc>
              <a:spcBef>
                <a:spcPts val="700"/>
              </a:spcBef>
              <a:buFont typeface="Wingdings 2"/>
              <a:buChar char=""/>
              <a:tabLst>
                <a:tab pos="337820" algn="l"/>
              </a:tabLst>
            </a:pPr>
            <a:r>
              <a:rPr sz="3000" spc="-5" dirty="0">
                <a:latin typeface="Calibri"/>
                <a:cs typeface="Calibri"/>
              </a:rPr>
              <a:t>The amount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5" dirty="0">
                <a:latin typeface="Calibri"/>
                <a:cs typeface="Calibri"/>
              </a:rPr>
              <a:t>carbon </a:t>
            </a:r>
            <a:r>
              <a:rPr sz="3000" spc="-15" dirty="0">
                <a:latin typeface="Calibri"/>
                <a:cs typeface="Calibri"/>
              </a:rPr>
              <a:t>dioxide </a:t>
            </a:r>
            <a:r>
              <a:rPr sz="3000" spc="-10" dirty="0">
                <a:latin typeface="Calibri"/>
                <a:cs typeface="Calibri"/>
              </a:rPr>
              <a:t>dissolved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spc="-10" dirty="0">
                <a:latin typeface="Calibri"/>
                <a:cs typeface="Calibri"/>
              </a:rPr>
              <a:t>arterial  </a:t>
            </a:r>
            <a:r>
              <a:rPr sz="3000" spc="-5" dirty="0">
                <a:latin typeface="Calibri"/>
                <a:cs typeface="Calibri"/>
              </a:rPr>
              <a:t>blood.</a:t>
            </a:r>
            <a:endParaRPr sz="3000">
              <a:latin typeface="Calibri"/>
              <a:cs typeface="Calibri"/>
            </a:endParaRPr>
          </a:p>
          <a:p>
            <a:pPr marL="337820" indent="-274320">
              <a:lnSpc>
                <a:spcPct val="100000"/>
              </a:lnSpc>
              <a:spcBef>
                <a:spcPts val="25"/>
              </a:spcBef>
              <a:buFont typeface="Wingdings 2"/>
              <a:buChar char=""/>
              <a:tabLst>
                <a:tab pos="337820" algn="l"/>
              </a:tabLst>
            </a:pPr>
            <a:r>
              <a:rPr sz="3000" spc="-5" dirty="0">
                <a:latin typeface="Calibri"/>
                <a:cs typeface="Calibri"/>
              </a:rPr>
              <a:t>The normal </a:t>
            </a:r>
            <a:r>
              <a:rPr sz="3000" spc="-20" dirty="0">
                <a:latin typeface="Calibri"/>
                <a:cs typeface="Calibri"/>
              </a:rPr>
              <a:t>range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35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45 mm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Hg.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000" b="1" spc="-10" dirty="0">
                <a:latin typeface="Calibri"/>
                <a:cs typeface="Calibri"/>
              </a:rPr>
              <a:t>HCO</a:t>
            </a:r>
            <a:r>
              <a:rPr sz="3000" b="1" spc="-15" baseline="-20833" dirty="0">
                <a:latin typeface="Calibri"/>
                <a:cs typeface="Calibri"/>
              </a:rPr>
              <a:t>3</a:t>
            </a:r>
            <a:endParaRPr sz="3000" baseline="-20833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093970"/>
            <a:ext cx="57289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287020" algn="l"/>
                <a:tab pos="1268095" algn="l"/>
                <a:tab pos="3241040" algn="l"/>
                <a:tab pos="4473575" algn="l"/>
                <a:tab pos="5198110" algn="l"/>
              </a:tabLst>
            </a:pPr>
            <a:r>
              <a:rPr sz="3000" spc="-5" dirty="0">
                <a:latin typeface="Calibri"/>
                <a:cs typeface="Calibri"/>
              </a:rPr>
              <a:t>Th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cul</a:t>
            </a:r>
            <a:r>
              <a:rPr sz="3000" spc="-30" dirty="0">
                <a:latin typeface="Calibri"/>
                <a:cs typeface="Calibri"/>
              </a:rPr>
              <a:t>a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ed	</a:t>
            </a:r>
            <a:r>
              <a:rPr sz="3000" spc="-50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alue	of	the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6544" y="5093970"/>
            <a:ext cx="1962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1314" algn="l"/>
              </a:tabLst>
            </a:pPr>
            <a:r>
              <a:rPr sz="3000" dirty="0">
                <a:latin typeface="Calibri"/>
                <a:cs typeface="Calibri"/>
              </a:rPr>
              <a:t>amou</a:t>
            </a:r>
            <a:r>
              <a:rPr sz="3000" spc="-3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	of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2C094-1982-453C-9238-A2C6CB5C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989381-0B11-4920-97F5-D4E99B3E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82269"/>
            <a:ext cx="3706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B.E. (Base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Excess)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160EE6-FF4D-4CCD-B8FF-7485CE59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A3CC37-9836-4958-BA75-08AE1F08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095501"/>
            <a:ext cx="79971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base </a:t>
            </a:r>
            <a:r>
              <a:rPr sz="3200" spc="-25" dirty="0">
                <a:latin typeface="Calibri"/>
                <a:cs typeface="Calibri"/>
              </a:rPr>
              <a:t>excess </a:t>
            </a:r>
            <a:r>
              <a:rPr sz="3200" spc="-10" dirty="0">
                <a:latin typeface="Calibri"/>
                <a:cs typeface="Calibri"/>
              </a:rPr>
              <a:t>indicates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amount </a:t>
            </a:r>
            <a:r>
              <a:rPr sz="3200" dirty="0">
                <a:latin typeface="Calibri"/>
                <a:cs typeface="Calibri"/>
              </a:rPr>
              <a:t>of  </a:t>
            </a:r>
            <a:r>
              <a:rPr sz="3200" spc="-20" dirty="0">
                <a:latin typeface="Calibri"/>
                <a:cs typeface="Calibri"/>
              </a:rPr>
              <a:t>excess </a:t>
            </a:r>
            <a:r>
              <a:rPr sz="3200" spc="-5" dirty="0">
                <a:latin typeface="Calibri"/>
                <a:cs typeface="Calibri"/>
              </a:rPr>
              <a:t>or insufficient </a:t>
            </a:r>
            <a:r>
              <a:rPr sz="3200" spc="-10" dirty="0">
                <a:latin typeface="Calibri"/>
                <a:cs typeface="Calibri"/>
              </a:rPr>
              <a:t>level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bicarbonate </a:t>
            </a:r>
            <a:r>
              <a:rPr sz="3200" spc="-5" dirty="0">
                <a:latin typeface="Calibri"/>
                <a:cs typeface="Calibri"/>
              </a:rPr>
              <a:t>in 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system.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385" y="4412360"/>
            <a:ext cx="796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3241370"/>
            <a:ext cx="6957695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normal </a:t>
            </a:r>
            <a:r>
              <a:rPr sz="3200" spc="-15" dirty="0">
                <a:latin typeface="Calibri"/>
                <a:cs typeface="Calibri"/>
              </a:rPr>
              <a:t>range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–2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+2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mEq/liter.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981710" algn="l"/>
                <a:tab pos="2652395" algn="l"/>
                <a:tab pos="3690620" algn="l"/>
                <a:tab pos="5012055" algn="l"/>
                <a:tab pos="6749415" algn="l"/>
              </a:tabLst>
            </a:pPr>
            <a:r>
              <a:rPr sz="3200" dirty="0">
                <a:latin typeface="Calibri"/>
                <a:cs typeface="Calibri"/>
              </a:rPr>
              <a:t>(A	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ess	in</a:t>
            </a:r>
            <a:r>
              <a:rPr sz="3200" spc="10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	a  </a:t>
            </a:r>
            <a:r>
              <a:rPr sz="3200" spc="-5" dirty="0">
                <a:latin typeface="Calibri"/>
                <a:cs typeface="Calibri"/>
              </a:rPr>
              <a:t>deficit in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blood.)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1729" y="286257"/>
            <a:ext cx="58642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Normal Blood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Gas</a:t>
            </a:r>
            <a:r>
              <a:rPr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45" dirty="0">
                <a:solidFill>
                  <a:srgbClr val="FF0000"/>
                </a:solidFill>
                <a:latin typeface="Calibri"/>
                <a:cs typeface="Calibri"/>
              </a:rPr>
              <a:t>Values</a:t>
            </a:r>
          </a:p>
        </p:txBody>
      </p:sp>
      <p:sp>
        <p:nvSpPr>
          <p:cNvPr id="53" name="Date Placeholder 52">
            <a:extLst>
              <a:ext uri="{FF2B5EF4-FFF2-40B4-BE49-F238E27FC236}">
                <a16:creationId xmlns:a16="http://schemas.microsoft.com/office/drawing/2014/main" id="{81CA92C7-3F46-441E-B7C1-845761FF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B09C6ECD-0F66-4B0B-B476-CC84A448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644139" y="1149096"/>
            <a:ext cx="180746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1267" y="1149096"/>
            <a:ext cx="17785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5140" y="1149096"/>
            <a:ext cx="2036063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736" y="1705355"/>
            <a:ext cx="967739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3451" y="1705355"/>
            <a:ext cx="1246631" cy="792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7644" y="1705355"/>
            <a:ext cx="601980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911" y="1705355"/>
            <a:ext cx="1135380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6591" y="1705355"/>
            <a:ext cx="1135380" cy="792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9532" y="1705355"/>
            <a:ext cx="601979" cy="792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9071" y="1705355"/>
            <a:ext cx="1135379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88480" y="1705355"/>
            <a:ext cx="1135379" cy="792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1419" y="1705355"/>
            <a:ext cx="601979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0959" y="1705355"/>
            <a:ext cx="1135379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3736" y="2261616"/>
            <a:ext cx="1432559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3744" y="2293620"/>
            <a:ext cx="696468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8835" y="2293620"/>
            <a:ext cx="434339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048" y="2293620"/>
            <a:ext cx="1513331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12435" y="2261616"/>
            <a:ext cx="859536" cy="792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9532" y="2261616"/>
            <a:ext cx="601979" cy="792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9071" y="2261616"/>
            <a:ext cx="859536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81088" y="2261616"/>
            <a:ext cx="1342644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3736" y="2817876"/>
            <a:ext cx="1194815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55164" y="2849879"/>
            <a:ext cx="696468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0255" y="2849879"/>
            <a:ext cx="434340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82467" y="2849879"/>
            <a:ext cx="1652016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12435" y="2817876"/>
            <a:ext cx="859536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9532" y="2817876"/>
            <a:ext cx="601979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9071" y="2817876"/>
            <a:ext cx="859536" cy="7924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64095" y="2849879"/>
            <a:ext cx="1972055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736" y="3634740"/>
            <a:ext cx="1479803" cy="792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36520" y="3666744"/>
            <a:ext cx="618744" cy="5699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13888" y="3666744"/>
            <a:ext cx="434339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06851" y="3666744"/>
            <a:ext cx="694944" cy="5699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60420" y="3666744"/>
            <a:ext cx="868679" cy="5699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7723" y="3666744"/>
            <a:ext cx="565403" cy="5699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0" y="3634740"/>
            <a:ext cx="1342644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81088" y="3634740"/>
            <a:ext cx="1342644" cy="7924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736" y="4608576"/>
            <a:ext cx="934212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56332" y="4608576"/>
            <a:ext cx="601980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85872" y="4608576"/>
            <a:ext cx="1652016" cy="7924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9200" y="4608576"/>
            <a:ext cx="1342644" cy="7924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81088" y="4608576"/>
            <a:ext cx="1342644" cy="7924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736" y="5164835"/>
            <a:ext cx="1930908" cy="79247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736" y="5591555"/>
            <a:ext cx="2351532" cy="7924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14827" y="5164835"/>
            <a:ext cx="1466088" cy="79247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12435" y="5164835"/>
            <a:ext cx="859536" cy="79247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99532" y="5164835"/>
            <a:ext cx="601979" cy="792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29071" y="5164835"/>
            <a:ext cx="859536" cy="79247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64095" y="5196840"/>
            <a:ext cx="1972055" cy="5699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290512" y="1204912"/>
          <a:ext cx="8610600" cy="5029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b="1" spc="-5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Arterial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b="1" spc="-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Venous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b="1" spc="-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Capillary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b="1" spc="-5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pH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spc="-55" dirty="0">
                          <a:latin typeface="Tahoma"/>
                          <a:cs typeface="Tahoma"/>
                        </a:rPr>
                        <a:t>7.35 </a:t>
                      </a:r>
                      <a:r>
                        <a:rPr sz="2800" spc="-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2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55" dirty="0">
                          <a:latin typeface="Tahoma"/>
                          <a:cs typeface="Tahoma"/>
                        </a:rPr>
                        <a:t>7.45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spc="-50" dirty="0">
                          <a:latin typeface="Tahoma"/>
                          <a:cs typeface="Tahoma"/>
                        </a:rPr>
                        <a:t>7.31-7.41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spc="-50" dirty="0">
                          <a:latin typeface="Tahoma"/>
                          <a:cs typeface="Tahoma"/>
                        </a:rPr>
                        <a:t>7.35-7.45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7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b="1" spc="-5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pCO2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35 - 45 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mm</a:t>
                      </a:r>
                      <a:r>
                        <a:rPr sz="20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Hg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spc="-5" dirty="0">
                          <a:latin typeface="Tahoma"/>
                          <a:cs typeface="Tahoma"/>
                        </a:rPr>
                        <a:t>40-50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Same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4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b="1" spc="-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pO2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75 - 100 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mm</a:t>
                      </a:r>
                      <a:r>
                        <a:rPr sz="20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Hg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36-42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&lt;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than</a:t>
                      </a:r>
                      <a:r>
                        <a:rPr sz="2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arterial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4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b="1" spc="-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HCO3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22-26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meQ/L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Same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Same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b="1" spc="-5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BE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5" dirty="0">
                          <a:latin typeface="Tahoma"/>
                          <a:cs typeface="Tahoma"/>
                        </a:rPr>
                        <a:t>-2 to</a:t>
                      </a:r>
                      <a:r>
                        <a:rPr sz="2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5" dirty="0">
                          <a:latin typeface="Tahoma"/>
                          <a:cs typeface="Tahoma"/>
                        </a:rPr>
                        <a:t>+2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Same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Same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3713">
                <a:tc>
                  <a:txBody>
                    <a:bodyPr/>
                    <a:lstStyle/>
                    <a:p>
                      <a:pPr marL="90805" marR="1739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b="1" spc="-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Oxygen  </a:t>
                      </a:r>
                      <a:r>
                        <a:rPr sz="2800" b="1" spc="-5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Satur</a:t>
                      </a:r>
                      <a:r>
                        <a:rPr sz="2800" b="1" spc="-1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2800" b="1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tion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5" dirty="0">
                          <a:latin typeface="Tahoma"/>
                          <a:cs typeface="Tahoma"/>
                        </a:rPr>
                        <a:t>&gt;95%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60-80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&lt;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than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arterial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285" y="461899"/>
            <a:ext cx="4583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Respiratory</a:t>
            </a:r>
            <a:r>
              <a:rPr spc="-75" dirty="0"/>
              <a:t> </a:t>
            </a:r>
            <a:r>
              <a:rPr spc="-5" dirty="0"/>
              <a:t>Acidosis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9C90534-0B50-468F-A741-C052DBBC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18/12/2015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C09425A-D536-40BB-85A7-05236F45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IN" spc="-25"/>
              <a:t>Mrs. Gagan Sharma </a:t>
            </a:r>
            <a:endParaRPr lang="en-IN" spc="-5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7840" y="2123058"/>
            <a:ext cx="3006090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34988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spc="-5" dirty="0">
                <a:latin typeface="Calibri"/>
                <a:cs typeface="Calibri"/>
              </a:rPr>
              <a:t>Alveolar  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yp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til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spc="-5" dirty="0">
                <a:latin typeface="Calibri"/>
                <a:cs typeface="Calibri"/>
              </a:rPr>
              <a:t>pH &lt; 7.35 mm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spc="-15" dirty="0">
                <a:latin typeface="Calibri"/>
                <a:cs typeface="Calibri"/>
              </a:rPr>
              <a:t>pCO</a:t>
            </a:r>
            <a:r>
              <a:rPr sz="2775" spc="-22" baseline="-21021" dirty="0">
                <a:latin typeface="Calibri"/>
                <a:cs typeface="Calibri"/>
              </a:rPr>
              <a:t>2  </a:t>
            </a:r>
            <a:r>
              <a:rPr sz="2800" spc="-5" dirty="0">
                <a:latin typeface="Calibri"/>
                <a:cs typeface="Calibri"/>
              </a:rPr>
              <a:t>&gt; 45 mm</a:t>
            </a:r>
            <a:r>
              <a:rPr sz="2800" spc="-1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799" y="2209787"/>
            <a:ext cx="3497579" cy="2972435"/>
          </a:xfrm>
          <a:custGeom>
            <a:avLst/>
            <a:gdLst/>
            <a:ahLst/>
            <a:cxnLst/>
            <a:rect l="l" t="t" r="r" b="b"/>
            <a:pathLst>
              <a:path w="3497579" h="2972435">
                <a:moveTo>
                  <a:pt x="0" y="2971812"/>
                </a:moveTo>
                <a:lnTo>
                  <a:pt x="3497042" y="2971813"/>
                </a:lnTo>
                <a:lnTo>
                  <a:pt x="3497042" y="0"/>
                </a:lnTo>
                <a:lnTo>
                  <a:pt x="0" y="0"/>
                </a:lnTo>
                <a:lnTo>
                  <a:pt x="0" y="2971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9430" y="2344791"/>
            <a:ext cx="3190875" cy="2706370"/>
          </a:xfrm>
          <a:custGeom>
            <a:avLst/>
            <a:gdLst/>
            <a:ahLst/>
            <a:cxnLst/>
            <a:rect l="l" t="t" r="r" b="b"/>
            <a:pathLst>
              <a:path w="3190875" h="2706370">
                <a:moveTo>
                  <a:pt x="1595188" y="0"/>
                </a:moveTo>
                <a:lnTo>
                  <a:pt x="1431076" y="7728"/>
                </a:lnTo>
                <a:lnTo>
                  <a:pt x="1276136" y="27075"/>
                </a:lnTo>
                <a:lnTo>
                  <a:pt x="1121197" y="61879"/>
                </a:lnTo>
                <a:lnTo>
                  <a:pt x="975306" y="108249"/>
                </a:lnTo>
                <a:lnTo>
                  <a:pt x="834063" y="162400"/>
                </a:lnTo>
                <a:lnTo>
                  <a:pt x="701869" y="231954"/>
                </a:lnTo>
                <a:lnTo>
                  <a:pt x="578785" y="309290"/>
                </a:lnTo>
                <a:lnTo>
                  <a:pt x="469435" y="398192"/>
                </a:lnTo>
                <a:lnTo>
                  <a:pt x="364609" y="490984"/>
                </a:lnTo>
                <a:lnTo>
                  <a:pt x="273455" y="595396"/>
                </a:lnTo>
                <a:lnTo>
                  <a:pt x="191418" y="707536"/>
                </a:lnTo>
                <a:lnTo>
                  <a:pt x="127607" y="827351"/>
                </a:lnTo>
                <a:lnTo>
                  <a:pt x="72920" y="951110"/>
                </a:lnTo>
                <a:lnTo>
                  <a:pt x="31898" y="1082544"/>
                </a:lnTo>
                <a:lnTo>
                  <a:pt x="9110" y="1213977"/>
                </a:lnTo>
                <a:lnTo>
                  <a:pt x="0" y="1353193"/>
                </a:lnTo>
                <a:lnTo>
                  <a:pt x="9110" y="1492355"/>
                </a:lnTo>
                <a:lnTo>
                  <a:pt x="31898" y="1623789"/>
                </a:lnTo>
                <a:lnTo>
                  <a:pt x="72920" y="1755276"/>
                </a:lnTo>
                <a:lnTo>
                  <a:pt x="127608" y="1878982"/>
                </a:lnTo>
                <a:lnTo>
                  <a:pt x="191418" y="1998850"/>
                </a:lnTo>
                <a:lnTo>
                  <a:pt x="273455" y="2110936"/>
                </a:lnTo>
                <a:lnTo>
                  <a:pt x="364609" y="2215348"/>
                </a:lnTo>
                <a:lnTo>
                  <a:pt x="469435" y="2308125"/>
                </a:lnTo>
                <a:lnTo>
                  <a:pt x="578785" y="2397048"/>
                </a:lnTo>
                <a:lnTo>
                  <a:pt x="701869" y="2474368"/>
                </a:lnTo>
                <a:lnTo>
                  <a:pt x="834064" y="2543959"/>
                </a:lnTo>
                <a:lnTo>
                  <a:pt x="975306" y="2598089"/>
                </a:lnTo>
                <a:lnTo>
                  <a:pt x="1121198" y="2644486"/>
                </a:lnTo>
                <a:lnTo>
                  <a:pt x="1276137" y="2679279"/>
                </a:lnTo>
                <a:lnTo>
                  <a:pt x="1431076" y="2698610"/>
                </a:lnTo>
                <a:lnTo>
                  <a:pt x="1595188" y="2706344"/>
                </a:lnTo>
                <a:lnTo>
                  <a:pt x="1759238" y="2698610"/>
                </a:lnTo>
                <a:lnTo>
                  <a:pt x="1914177" y="2679279"/>
                </a:lnTo>
                <a:lnTo>
                  <a:pt x="2069179" y="2644486"/>
                </a:lnTo>
                <a:lnTo>
                  <a:pt x="2215008" y="2598089"/>
                </a:lnTo>
                <a:lnTo>
                  <a:pt x="2356313" y="2543959"/>
                </a:lnTo>
                <a:lnTo>
                  <a:pt x="2488445" y="2474368"/>
                </a:lnTo>
                <a:lnTo>
                  <a:pt x="2611529" y="2397048"/>
                </a:lnTo>
                <a:lnTo>
                  <a:pt x="2720916" y="2308125"/>
                </a:lnTo>
                <a:lnTo>
                  <a:pt x="2825717" y="2215348"/>
                </a:lnTo>
                <a:lnTo>
                  <a:pt x="2916883" y="2110937"/>
                </a:lnTo>
                <a:lnTo>
                  <a:pt x="2998940" y="1998850"/>
                </a:lnTo>
                <a:lnTo>
                  <a:pt x="3062712" y="1878982"/>
                </a:lnTo>
                <a:lnTo>
                  <a:pt x="3117437" y="1755276"/>
                </a:lnTo>
                <a:lnTo>
                  <a:pt x="3158402" y="1623789"/>
                </a:lnTo>
                <a:lnTo>
                  <a:pt x="3181210" y="1492355"/>
                </a:lnTo>
                <a:lnTo>
                  <a:pt x="3190320" y="1353193"/>
                </a:lnTo>
                <a:lnTo>
                  <a:pt x="3181210" y="1213978"/>
                </a:lnTo>
                <a:lnTo>
                  <a:pt x="3158402" y="1082544"/>
                </a:lnTo>
                <a:lnTo>
                  <a:pt x="3117437" y="951110"/>
                </a:lnTo>
                <a:lnTo>
                  <a:pt x="3062712" y="827351"/>
                </a:lnTo>
                <a:lnTo>
                  <a:pt x="2998939" y="707536"/>
                </a:lnTo>
                <a:lnTo>
                  <a:pt x="2916883" y="595396"/>
                </a:lnTo>
                <a:lnTo>
                  <a:pt x="2825717" y="490985"/>
                </a:lnTo>
                <a:lnTo>
                  <a:pt x="2720916" y="398192"/>
                </a:lnTo>
                <a:lnTo>
                  <a:pt x="2611529" y="309290"/>
                </a:lnTo>
                <a:lnTo>
                  <a:pt x="2488444" y="231954"/>
                </a:lnTo>
                <a:lnTo>
                  <a:pt x="2356312" y="162400"/>
                </a:lnTo>
                <a:lnTo>
                  <a:pt x="2215007" y="108249"/>
                </a:lnTo>
                <a:lnTo>
                  <a:pt x="2069179" y="61879"/>
                </a:lnTo>
                <a:lnTo>
                  <a:pt x="1914177" y="27075"/>
                </a:lnTo>
                <a:lnTo>
                  <a:pt x="1759237" y="7728"/>
                </a:lnTo>
                <a:lnTo>
                  <a:pt x="1595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5718" y="2537897"/>
            <a:ext cx="2329180" cy="2072639"/>
          </a:xfrm>
          <a:custGeom>
            <a:avLst/>
            <a:gdLst/>
            <a:ahLst/>
            <a:cxnLst/>
            <a:rect l="l" t="t" r="r" b="b"/>
            <a:pathLst>
              <a:path w="2329179" h="2072639">
                <a:moveTo>
                  <a:pt x="2101280" y="835132"/>
                </a:moveTo>
                <a:lnTo>
                  <a:pt x="1162213" y="835132"/>
                </a:lnTo>
                <a:lnTo>
                  <a:pt x="1180434" y="838970"/>
                </a:lnTo>
                <a:lnTo>
                  <a:pt x="1198654" y="850589"/>
                </a:lnTo>
                <a:lnTo>
                  <a:pt x="1212351" y="869883"/>
                </a:lnTo>
                <a:lnTo>
                  <a:pt x="1230572" y="889230"/>
                </a:lnTo>
                <a:lnTo>
                  <a:pt x="1239682" y="900849"/>
                </a:lnTo>
                <a:lnTo>
                  <a:pt x="1253379" y="912415"/>
                </a:lnTo>
                <a:lnTo>
                  <a:pt x="1271600" y="935653"/>
                </a:lnTo>
                <a:lnTo>
                  <a:pt x="1280710" y="1020664"/>
                </a:lnTo>
                <a:lnTo>
                  <a:pt x="1308042" y="1109619"/>
                </a:lnTo>
                <a:lnTo>
                  <a:pt x="1344483" y="1194683"/>
                </a:lnTo>
                <a:lnTo>
                  <a:pt x="1390098" y="1260400"/>
                </a:lnTo>
                <a:lnTo>
                  <a:pt x="1440236" y="1341574"/>
                </a:lnTo>
                <a:lnTo>
                  <a:pt x="1481202" y="1438257"/>
                </a:lnTo>
                <a:lnTo>
                  <a:pt x="1499485" y="1538778"/>
                </a:lnTo>
                <a:lnTo>
                  <a:pt x="1499485" y="1623789"/>
                </a:lnTo>
                <a:lnTo>
                  <a:pt x="1490375" y="1666321"/>
                </a:lnTo>
                <a:lnTo>
                  <a:pt x="1490375" y="1751385"/>
                </a:lnTo>
                <a:lnTo>
                  <a:pt x="1504009" y="1790080"/>
                </a:lnTo>
                <a:lnTo>
                  <a:pt x="1522230" y="1828721"/>
                </a:lnTo>
                <a:lnTo>
                  <a:pt x="1554147" y="1867363"/>
                </a:lnTo>
                <a:lnTo>
                  <a:pt x="1604286" y="1902167"/>
                </a:lnTo>
                <a:lnTo>
                  <a:pt x="1668121" y="1936970"/>
                </a:lnTo>
                <a:lnTo>
                  <a:pt x="1709087" y="1956318"/>
                </a:lnTo>
                <a:lnTo>
                  <a:pt x="1777446" y="1987231"/>
                </a:lnTo>
                <a:lnTo>
                  <a:pt x="1845868" y="2014306"/>
                </a:lnTo>
                <a:lnTo>
                  <a:pt x="1914227" y="2037497"/>
                </a:lnTo>
                <a:lnTo>
                  <a:pt x="1982586" y="2052964"/>
                </a:lnTo>
                <a:lnTo>
                  <a:pt x="2046359" y="2064562"/>
                </a:lnTo>
                <a:lnTo>
                  <a:pt x="2101084" y="2072295"/>
                </a:lnTo>
                <a:lnTo>
                  <a:pt x="2155746" y="2068426"/>
                </a:lnTo>
                <a:lnTo>
                  <a:pt x="2196774" y="2052964"/>
                </a:lnTo>
                <a:lnTo>
                  <a:pt x="2237802" y="2018144"/>
                </a:lnTo>
                <a:lnTo>
                  <a:pt x="2274244" y="1960155"/>
                </a:lnTo>
                <a:lnTo>
                  <a:pt x="2301575" y="1882873"/>
                </a:lnTo>
                <a:lnTo>
                  <a:pt x="2319859" y="1790080"/>
                </a:lnTo>
                <a:lnTo>
                  <a:pt x="2328969" y="1685668"/>
                </a:lnTo>
                <a:lnTo>
                  <a:pt x="2328969" y="1569691"/>
                </a:lnTo>
                <a:lnTo>
                  <a:pt x="2315272" y="1453714"/>
                </a:lnTo>
                <a:lnTo>
                  <a:pt x="2287941" y="1337736"/>
                </a:lnTo>
                <a:lnTo>
                  <a:pt x="2269720" y="1271966"/>
                </a:lnTo>
                <a:lnTo>
                  <a:pt x="2242326" y="1198521"/>
                </a:lnTo>
                <a:lnTo>
                  <a:pt x="2214995" y="1117348"/>
                </a:lnTo>
                <a:lnTo>
                  <a:pt x="2187664" y="1032283"/>
                </a:lnTo>
                <a:lnTo>
                  <a:pt x="2151222" y="943381"/>
                </a:lnTo>
                <a:lnTo>
                  <a:pt x="2101280" y="835132"/>
                </a:lnTo>
                <a:close/>
              </a:path>
              <a:path w="2329179" h="2072639">
                <a:moveTo>
                  <a:pt x="742884" y="255192"/>
                </a:moveTo>
                <a:lnTo>
                  <a:pt x="679112" y="262921"/>
                </a:lnTo>
                <a:lnTo>
                  <a:pt x="615276" y="282215"/>
                </a:lnTo>
                <a:lnTo>
                  <a:pt x="556027" y="309290"/>
                </a:lnTo>
                <a:lnTo>
                  <a:pt x="505889" y="351822"/>
                </a:lnTo>
                <a:lnTo>
                  <a:pt x="460337" y="402083"/>
                </a:lnTo>
                <a:lnTo>
                  <a:pt x="419309" y="463962"/>
                </a:lnTo>
                <a:lnTo>
                  <a:pt x="387391" y="521951"/>
                </a:lnTo>
                <a:lnTo>
                  <a:pt x="350950" y="591559"/>
                </a:lnTo>
                <a:lnTo>
                  <a:pt x="314508" y="668841"/>
                </a:lnTo>
                <a:lnTo>
                  <a:pt x="278004" y="750068"/>
                </a:lnTo>
                <a:lnTo>
                  <a:pt x="236976" y="838970"/>
                </a:lnTo>
                <a:lnTo>
                  <a:pt x="200534" y="924034"/>
                </a:lnTo>
                <a:lnTo>
                  <a:pt x="168617" y="1009098"/>
                </a:lnTo>
                <a:lnTo>
                  <a:pt x="136699" y="1090272"/>
                </a:lnTo>
                <a:lnTo>
                  <a:pt x="118478" y="1144423"/>
                </a:lnTo>
                <a:lnTo>
                  <a:pt x="100258" y="1194683"/>
                </a:lnTo>
                <a:lnTo>
                  <a:pt x="86623" y="1237216"/>
                </a:lnTo>
                <a:lnTo>
                  <a:pt x="63816" y="1299042"/>
                </a:lnTo>
                <a:lnTo>
                  <a:pt x="45595" y="1372487"/>
                </a:lnTo>
                <a:lnTo>
                  <a:pt x="27349" y="1473008"/>
                </a:lnTo>
                <a:lnTo>
                  <a:pt x="9116" y="1592876"/>
                </a:lnTo>
                <a:lnTo>
                  <a:pt x="0" y="1720472"/>
                </a:lnTo>
                <a:lnTo>
                  <a:pt x="13671" y="1836450"/>
                </a:lnTo>
                <a:lnTo>
                  <a:pt x="45595" y="1929242"/>
                </a:lnTo>
                <a:lnTo>
                  <a:pt x="113955" y="1987231"/>
                </a:lnTo>
                <a:lnTo>
                  <a:pt x="191424" y="2014306"/>
                </a:lnTo>
                <a:lnTo>
                  <a:pt x="255260" y="2029763"/>
                </a:lnTo>
                <a:lnTo>
                  <a:pt x="305335" y="2029763"/>
                </a:lnTo>
                <a:lnTo>
                  <a:pt x="350950" y="2018144"/>
                </a:lnTo>
                <a:lnTo>
                  <a:pt x="391978" y="2002687"/>
                </a:lnTo>
                <a:lnTo>
                  <a:pt x="473971" y="1948589"/>
                </a:lnTo>
                <a:lnTo>
                  <a:pt x="524110" y="1917623"/>
                </a:lnTo>
                <a:lnTo>
                  <a:pt x="546917" y="1902167"/>
                </a:lnTo>
                <a:lnTo>
                  <a:pt x="574248" y="1890601"/>
                </a:lnTo>
                <a:lnTo>
                  <a:pt x="597056" y="1878982"/>
                </a:lnTo>
                <a:lnTo>
                  <a:pt x="615276" y="1871253"/>
                </a:lnTo>
                <a:lnTo>
                  <a:pt x="638084" y="1863525"/>
                </a:lnTo>
                <a:lnTo>
                  <a:pt x="656304" y="1859634"/>
                </a:lnTo>
                <a:lnTo>
                  <a:pt x="679112" y="1851906"/>
                </a:lnTo>
                <a:lnTo>
                  <a:pt x="697333" y="1844178"/>
                </a:lnTo>
                <a:lnTo>
                  <a:pt x="733774" y="1832612"/>
                </a:lnTo>
                <a:lnTo>
                  <a:pt x="774802" y="1817102"/>
                </a:lnTo>
                <a:lnTo>
                  <a:pt x="806720" y="1805537"/>
                </a:lnTo>
                <a:lnTo>
                  <a:pt x="843161" y="1793917"/>
                </a:lnTo>
                <a:lnTo>
                  <a:pt x="875079" y="1778461"/>
                </a:lnTo>
                <a:lnTo>
                  <a:pt x="934328" y="1743657"/>
                </a:lnTo>
                <a:lnTo>
                  <a:pt x="1016321" y="1666321"/>
                </a:lnTo>
                <a:lnTo>
                  <a:pt x="1061936" y="1589038"/>
                </a:lnTo>
                <a:lnTo>
                  <a:pt x="1093854" y="1503974"/>
                </a:lnTo>
                <a:lnTo>
                  <a:pt x="1116598" y="1411182"/>
                </a:lnTo>
                <a:lnTo>
                  <a:pt x="1125709" y="1314498"/>
                </a:lnTo>
                <a:lnTo>
                  <a:pt x="1125709" y="1217868"/>
                </a:lnTo>
                <a:lnTo>
                  <a:pt x="1112074" y="1128967"/>
                </a:lnTo>
                <a:lnTo>
                  <a:pt x="1084743" y="1047740"/>
                </a:lnTo>
                <a:lnTo>
                  <a:pt x="1066460" y="1009098"/>
                </a:lnTo>
                <a:lnTo>
                  <a:pt x="1052826" y="974295"/>
                </a:lnTo>
                <a:lnTo>
                  <a:pt x="1039129" y="943381"/>
                </a:lnTo>
                <a:lnTo>
                  <a:pt x="1025494" y="912415"/>
                </a:lnTo>
                <a:lnTo>
                  <a:pt x="1030018" y="908578"/>
                </a:lnTo>
                <a:lnTo>
                  <a:pt x="1039129" y="904687"/>
                </a:lnTo>
                <a:lnTo>
                  <a:pt x="1043715" y="900849"/>
                </a:lnTo>
                <a:lnTo>
                  <a:pt x="1075570" y="873774"/>
                </a:lnTo>
                <a:lnTo>
                  <a:pt x="1130295" y="838970"/>
                </a:lnTo>
                <a:lnTo>
                  <a:pt x="1162213" y="835132"/>
                </a:lnTo>
                <a:lnTo>
                  <a:pt x="2101280" y="835132"/>
                </a:lnTo>
                <a:lnTo>
                  <a:pt x="2069166" y="765525"/>
                </a:lnTo>
                <a:lnTo>
                  <a:pt x="2023614" y="680460"/>
                </a:lnTo>
                <a:lnTo>
                  <a:pt x="1349070" y="680460"/>
                </a:lnTo>
                <a:lnTo>
                  <a:pt x="1335373" y="661113"/>
                </a:lnTo>
                <a:lnTo>
                  <a:pt x="1328074" y="645656"/>
                </a:lnTo>
                <a:lnTo>
                  <a:pt x="1016321" y="645656"/>
                </a:lnTo>
                <a:lnTo>
                  <a:pt x="1034605" y="579940"/>
                </a:lnTo>
                <a:lnTo>
                  <a:pt x="1034605" y="510332"/>
                </a:lnTo>
                <a:lnTo>
                  <a:pt x="1020908" y="440777"/>
                </a:lnTo>
                <a:lnTo>
                  <a:pt x="993577" y="378898"/>
                </a:lnTo>
                <a:lnTo>
                  <a:pt x="970769" y="340257"/>
                </a:lnTo>
                <a:lnTo>
                  <a:pt x="920631" y="289996"/>
                </a:lnTo>
                <a:lnTo>
                  <a:pt x="815830" y="259030"/>
                </a:lnTo>
                <a:lnTo>
                  <a:pt x="742884" y="255192"/>
                </a:lnTo>
                <a:close/>
              </a:path>
              <a:path w="2329179" h="2072639">
                <a:moveTo>
                  <a:pt x="1508595" y="289996"/>
                </a:moveTo>
                <a:lnTo>
                  <a:pt x="1453870" y="301562"/>
                </a:lnTo>
                <a:lnTo>
                  <a:pt x="1408318" y="340257"/>
                </a:lnTo>
                <a:lnTo>
                  <a:pt x="1376401" y="386626"/>
                </a:lnTo>
                <a:lnTo>
                  <a:pt x="1353593" y="440777"/>
                </a:lnTo>
                <a:lnTo>
                  <a:pt x="1344483" y="498766"/>
                </a:lnTo>
                <a:lnTo>
                  <a:pt x="1349070" y="560592"/>
                </a:lnTo>
                <a:lnTo>
                  <a:pt x="1353593" y="591559"/>
                </a:lnTo>
                <a:lnTo>
                  <a:pt x="1353593" y="649547"/>
                </a:lnTo>
                <a:lnTo>
                  <a:pt x="1349070" y="680460"/>
                </a:lnTo>
                <a:lnTo>
                  <a:pt x="2023614" y="680460"/>
                </a:lnTo>
                <a:lnTo>
                  <a:pt x="1973476" y="599287"/>
                </a:lnTo>
                <a:lnTo>
                  <a:pt x="1918751" y="521951"/>
                </a:lnTo>
                <a:lnTo>
                  <a:pt x="1859502" y="452343"/>
                </a:lnTo>
                <a:lnTo>
                  <a:pt x="1795729" y="394354"/>
                </a:lnTo>
                <a:lnTo>
                  <a:pt x="1731894" y="347985"/>
                </a:lnTo>
                <a:lnTo>
                  <a:pt x="1658948" y="313181"/>
                </a:lnTo>
                <a:lnTo>
                  <a:pt x="1586065" y="293834"/>
                </a:lnTo>
                <a:lnTo>
                  <a:pt x="1508595" y="289996"/>
                </a:lnTo>
                <a:close/>
              </a:path>
              <a:path w="2329179" h="2072639">
                <a:moveTo>
                  <a:pt x="1084743" y="0"/>
                </a:moveTo>
                <a:lnTo>
                  <a:pt x="1089267" y="92792"/>
                </a:lnTo>
                <a:lnTo>
                  <a:pt x="1084743" y="185585"/>
                </a:lnTo>
                <a:lnTo>
                  <a:pt x="1075570" y="328638"/>
                </a:lnTo>
                <a:lnTo>
                  <a:pt x="1052825" y="579940"/>
                </a:lnTo>
                <a:lnTo>
                  <a:pt x="1048239" y="603124"/>
                </a:lnTo>
                <a:lnTo>
                  <a:pt x="1030018" y="634091"/>
                </a:lnTo>
                <a:lnTo>
                  <a:pt x="1016321" y="645656"/>
                </a:lnTo>
                <a:lnTo>
                  <a:pt x="1328074" y="645656"/>
                </a:lnTo>
                <a:lnTo>
                  <a:pt x="1326262" y="641819"/>
                </a:lnTo>
                <a:lnTo>
                  <a:pt x="1321739" y="622472"/>
                </a:lnTo>
                <a:lnTo>
                  <a:pt x="1317152" y="603124"/>
                </a:lnTo>
                <a:lnTo>
                  <a:pt x="1317152" y="518060"/>
                </a:lnTo>
                <a:lnTo>
                  <a:pt x="1321739" y="363441"/>
                </a:lnTo>
                <a:lnTo>
                  <a:pt x="1330849" y="208769"/>
                </a:lnTo>
                <a:lnTo>
                  <a:pt x="1335373" y="115977"/>
                </a:lnTo>
                <a:lnTo>
                  <a:pt x="1339647" y="96683"/>
                </a:lnTo>
                <a:lnTo>
                  <a:pt x="1235096" y="96683"/>
                </a:lnTo>
                <a:lnTo>
                  <a:pt x="1198654" y="92792"/>
                </a:lnTo>
                <a:lnTo>
                  <a:pt x="1166736" y="81173"/>
                </a:lnTo>
                <a:lnTo>
                  <a:pt x="1153102" y="73445"/>
                </a:lnTo>
                <a:lnTo>
                  <a:pt x="1084743" y="0"/>
                </a:lnTo>
                <a:close/>
              </a:path>
              <a:path w="2329179" h="2072639">
                <a:moveTo>
                  <a:pt x="1349070" y="54151"/>
                </a:moveTo>
                <a:lnTo>
                  <a:pt x="1280710" y="85064"/>
                </a:lnTo>
                <a:lnTo>
                  <a:pt x="1235096" y="96683"/>
                </a:lnTo>
                <a:lnTo>
                  <a:pt x="1339647" y="96683"/>
                </a:lnTo>
                <a:lnTo>
                  <a:pt x="1349070" y="54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4006" y="3357728"/>
            <a:ext cx="72882" cy="11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00921" y="2982720"/>
            <a:ext cx="109387" cy="69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0032" y="2870580"/>
            <a:ext cx="104863" cy="81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1811" y="3079350"/>
            <a:ext cx="118497" cy="77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73591" y="3187599"/>
            <a:ext cx="136718" cy="73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618" y="2758494"/>
            <a:ext cx="104800" cy="850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2663" y="2928569"/>
            <a:ext cx="962025" cy="1620520"/>
          </a:xfrm>
          <a:custGeom>
            <a:avLst/>
            <a:gdLst/>
            <a:ahLst/>
            <a:cxnLst/>
            <a:rect l="l" t="t" r="r" b="b"/>
            <a:pathLst>
              <a:path w="962025" h="1620520">
                <a:moveTo>
                  <a:pt x="688178" y="0"/>
                </a:moveTo>
                <a:lnTo>
                  <a:pt x="642626" y="0"/>
                </a:lnTo>
                <a:lnTo>
                  <a:pt x="587964" y="7728"/>
                </a:lnTo>
                <a:lnTo>
                  <a:pt x="537825" y="27075"/>
                </a:lnTo>
                <a:lnTo>
                  <a:pt x="483100" y="57988"/>
                </a:lnTo>
                <a:lnTo>
                  <a:pt x="437549" y="104411"/>
                </a:lnTo>
                <a:lnTo>
                  <a:pt x="391934" y="170128"/>
                </a:lnTo>
                <a:lnTo>
                  <a:pt x="364603" y="228117"/>
                </a:lnTo>
                <a:lnTo>
                  <a:pt x="332685" y="301562"/>
                </a:lnTo>
                <a:lnTo>
                  <a:pt x="300830" y="378898"/>
                </a:lnTo>
                <a:lnTo>
                  <a:pt x="268912" y="463962"/>
                </a:lnTo>
                <a:lnTo>
                  <a:pt x="232471" y="552864"/>
                </a:lnTo>
                <a:lnTo>
                  <a:pt x="205077" y="641819"/>
                </a:lnTo>
                <a:lnTo>
                  <a:pt x="173222" y="726883"/>
                </a:lnTo>
                <a:lnTo>
                  <a:pt x="127607" y="862208"/>
                </a:lnTo>
                <a:lnTo>
                  <a:pt x="113973" y="908578"/>
                </a:lnTo>
                <a:lnTo>
                  <a:pt x="95690" y="951110"/>
                </a:lnTo>
                <a:lnTo>
                  <a:pt x="82056" y="985914"/>
                </a:lnTo>
                <a:lnTo>
                  <a:pt x="54725" y="1063250"/>
                </a:lnTo>
                <a:lnTo>
                  <a:pt x="31917" y="1152151"/>
                </a:lnTo>
                <a:lnTo>
                  <a:pt x="13696" y="1248781"/>
                </a:lnTo>
                <a:lnTo>
                  <a:pt x="4586" y="1345465"/>
                </a:lnTo>
                <a:lnTo>
                  <a:pt x="0" y="1434366"/>
                </a:lnTo>
                <a:lnTo>
                  <a:pt x="9110" y="1507812"/>
                </a:lnTo>
                <a:lnTo>
                  <a:pt x="31917" y="1565854"/>
                </a:lnTo>
                <a:lnTo>
                  <a:pt x="68359" y="1600604"/>
                </a:lnTo>
                <a:lnTo>
                  <a:pt x="113973" y="1616114"/>
                </a:lnTo>
                <a:lnTo>
                  <a:pt x="159525" y="1619951"/>
                </a:lnTo>
                <a:lnTo>
                  <a:pt x="200553" y="1616114"/>
                </a:lnTo>
                <a:lnTo>
                  <a:pt x="241581" y="1608386"/>
                </a:lnTo>
                <a:lnTo>
                  <a:pt x="278023" y="1592876"/>
                </a:lnTo>
                <a:lnTo>
                  <a:pt x="387410" y="1534887"/>
                </a:lnTo>
                <a:lnTo>
                  <a:pt x="437549" y="1503974"/>
                </a:lnTo>
                <a:lnTo>
                  <a:pt x="464880" y="1492355"/>
                </a:lnTo>
                <a:lnTo>
                  <a:pt x="487687" y="1480789"/>
                </a:lnTo>
                <a:lnTo>
                  <a:pt x="510432" y="1473061"/>
                </a:lnTo>
                <a:lnTo>
                  <a:pt x="528715" y="1465333"/>
                </a:lnTo>
                <a:lnTo>
                  <a:pt x="551460" y="1461442"/>
                </a:lnTo>
                <a:lnTo>
                  <a:pt x="569681" y="1453714"/>
                </a:lnTo>
                <a:lnTo>
                  <a:pt x="606185" y="1442095"/>
                </a:lnTo>
                <a:lnTo>
                  <a:pt x="642626" y="1426638"/>
                </a:lnTo>
                <a:lnTo>
                  <a:pt x="706462" y="1403453"/>
                </a:lnTo>
                <a:lnTo>
                  <a:pt x="733793" y="1391834"/>
                </a:lnTo>
                <a:lnTo>
                  <a:pt x="788455" y="1360921"/>
                </a:lnTo>
                <a:lnTo>
                  <a:pt x="856814" y="1295204"/>
                </a:lnTo>
                <a:lnTo>
                  <a:pt x="893319" y="1233325"/>
                </a:lnTo>
                <a:lnTo>
                  <a:pt x="925174" y="1159880"/>
                </a:lnTo>
                <a:lnTo>
                  <a:pt x="947981" y="1078706"/>
                </a:lnTo>
                <a:lnTo>
                  <a:pt x="961678" y="993642"/>
                </a:lnTo>
                <a:lnTo>
                  <a:pt x="961678" y="908578"/>
                </a:lnTo>
                <a:lnTo>
                  <a:pt x="947981" y="827404"/>
                </a:lnTo>
                <a:lnTo>
                  <a:pt x="925173" y="753906"/>
                </a:lnTo>
                <a:lnTo>
                  <a:pt x="888732" y="676623"/>
                </a:lnTo>
                <a:lnTo>
                  <a:pt x="838594" y="549026"/>
                </a:lnTo>
                <a:lnTo>
                  <a:pt x="824959" y="494875"/>
                </a:lnTo>
                <a:lnTo>
                  <a:pt x="820373" y="448506"/>
                </a:lnTo>
                <a:lnTo>
                  <a:pt x="824959" y="402083"/>
                </a:lnTo>
                <a:lnTo>
                  <a:pt x="834070" y="355713"/>
                </a:lnTo>
                <a:lnTo>
                  <a:pt x="856814" y="305453"/>
                </a:lnTo>
                <a:lnTo>
                  <a:pt x="870511" y="259030"/>
                </a:lnTo>
                <a:lnTo>
                  <a:pt x="870511" y="204932"/>
                </a:lnTo>
                <a:lnTo>
                  <a:pt x="861401" y="143052"/>
                </a:lnTo>
                <a:lnTo>
                  <a:pt x="838593" y="85064"/>
                </a:lnTo>
                <a:lnTo>
                  <a:pt x="806676" y="38694"/>
                </a:lnTo>
                <a:lnTo>
                  <a:pt x="774821" y="15456"/>
                </a:lnTo>
                <a:lnTo>
                  <a:pt x="733793" y="7728"/>
                </a:lnTo>
                <a:lnTo>
                  <a:pt x="688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5982" y="3288120"/>
            <a:ext cx="296244" cy="1701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0586" y="2959536"/>
            <a:ext cx="889000" cy="1651000"/>
          </a:xfrm>
          <a:custGeom>
            <a:avLst/>
            <a:gdLst/>
            <a:ahLst/>
            <a:cxnLst/>
            <a:rect l="l" t="t" r="r" b="b"/>
            <a:pathLst>
              <a:path w="889000" h="1651000">
                <a:moveTo>
                  <a:pt x="164049" y="0"/>
                </a:moveTo>
                <a:lnTo>
                  <a:pt x="145828" y="7728"/>
                </a:lnTo>
                <a:lnTo>
                  <a:pt x="132131" y="19294"/>
                </a:lnTo>
                <a:lnTo>
                  <a:pt x="113911" y="30913"/>
                </a:lnTo>
                <a:lnTo>
                  <a:pt x="91166" y="61826"/>
                </a:lnTo>
                <a:lnTo>
                  <a:pt x="72882" y="100520"/>
                </a:lnTo>
                <a:lnTo>
                  <a:pt x="63772" y="150781"/>
                </a:lnTo>
                <a:lnTo>
                  <a:pt x="63772" y="204879"/>
                </a:lnTo>
                <a:lnTo>
                  <a:pt x="72882" y="305399"/>
                </a:lnTo>
                <a:lnTo>
                  <a:pt x="59248" y="398192"/>
                </a:lnTo>
                <a:lnTo>
                  <a:pt x="36441" y="479365"/>
                </a:lnTo>
                <a:lnTo>
                  <a:pt x="9110" y="541245"/>
                </a:lnTo>
                <a:lnTo>
                  <a:pt x="0" y="606962"/>
                </a:lnTo>
                <a:lnTo>
                  <a:pt x="13634" y="695917"/>
                </a:lnTo>
                <a:lnTo>
                  <a:pt x="50138" y="792547"/>
                </a:lnTo>
                <a:lnTo>
                  <a:pt x="100276" y="873720"/>
                </a:lnTo>
                <a:lnTo>
                  <a:pt x="132131" y="916253"/>
                </a:lnTo>
                <a:lnTo>
                  <a:pt x="164049" y="962675"/>
                </a:lnTo>
                <a:lnTo>
                  <a:pt x="191380" y="1012936"/>
                </a:lnTo>
                <a:lnTo>
                  <a:pt x="214188" y="1063196"/>
                </a:lnTo>
                <a:lnTo>
                  <a:pt x="232408" y="1117294"/>
                </a:lnTo>
                <a:lnTo>
                  <a:pt x="246105" y="1171445"/>
                </a:lnTo>
                <a:lnTo>
                  <a:pt x="250629" y="1217815"/>
                </a:lnTo>
                <a:lnTo>
                  <a:pt x="246105" y="1264238"/>
                </a:lnTo>
                <a:lnTo>
                  <a:pt x="241519" y="1302879"/>
                </a:lnTo>
                <a:lnTo>
                  <a:pt x="236995" y="1337683"/>
                </a:lnTo>
                <a:lnTo>
                  <a:pt x="236995" y="1372487"/>
                </a:lnTo>
                <a:lnTo>
                  <a:pt x="264326" y="1434366"/>
                </a:lnTo>
                <a:lnTo>
                  <a:pt x="291657" y="1461389"/>
                </a:lnTo>
                <a:lnTo>
                  <a:pt x="328162" y="1488464"/>
                </a:lnTo>
                <a:lnTo>
                  <a:pt x="378300" y="1515540"/>
                </a:lnTo>
                <a:lnTo>
                  <a:pt x="419265" y="1534887"/>
                </a:lnTo>
                <a:lnTo>
                  <a:pt x="473990" y="1558072"/>
                </a:lnTo>
                <a:lnTo>
                  <a:pt x="528653" y="1585148"/>
                </a:lnTo>
                <a:lnTo>
                  <a:pt x="638040" y="1623789"/>
                </a:lnTo>
                <a:lnTo>
                  <a:pt x="683655" y="1639246"/>
                </a:lnTo>
                <a:lnTo>
                  <a:pt x="729206" y="1646974"/>
                </a:lnTo>
                <a:lnTo>
                  <a:pt x="765648" y="1650865"/>
                </a:lnTo>
                <a:lnTo>
                  <a:pt x="793042" y="1643136"/>
                </a:lnTo>
                <a:lnTo>
                  <a:pt x="843180" y="1573529"/>
                </a:lnTo>
                <a:lnTo>
                  <a:pt x="861401" y="1507812"/>
                </a:lnTo>
                <a:lnTo>
                  <a:pt x="879622" y="1430476"/>
                </a:lnTo>
                <a:lnTo>
                  <a:pt x="888732" y="1333846"/>
                </a:lnTo>
                <a:lnTo>
                  <a:pt x="888732" y="1233325"/>
                </a:lnTo>
                <a:lnTo>
                  <a:pt x="875035" y="1121185"/>
                </a:lnTo>
                <a:lnTo>
                  <a:pt x="847704" y="1009045"/>
                </a:lnTo>
                <a:lnTo>
                  <a:pt x="811263" y="893068"/>
                </a:lnTo>
                <a:lnTo>
                  <a:pt x="761124" y="742287"/>
                </a:lnTo>
                <a:lnTo>
                  <a:pt x="692765" y="572158"/>
                </a:lnTo>
                <a:lnTo>
                  <a:pt x="615295" y="398192"/>
                </a:lnTo>
                <a:lnTo>
                  <a:pt x="524129" y="243573"/>
                </a:lnTo>
                <a:lnTo>
                  <a:pt x="414741" y="112086"/>
                </a:lnTo>
                <a:lnTo>
                  <a:pt x="296244" y="27022"/>
                </a:lnTo>
                <a:lnTo>
                  <a:pt x="164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</TotalTime>
  <Words>1095</Words>
  <Application>Microsoft Office PowerPoint</Application>
  <PresentationFormat>On-screen Show (4:3)</PresentationFormat>
  <Paragraphs>297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Cooper Black</vt:lpstr>
      <vt:lpstr>Corbel</vt:lpstr>
      <vt:lpstr>Symbol</vt:lpstr>
      <vt:lpstr>Tahoma</vt:lpstr>
      <vt:lpstr>Times New Roman</vt:lpstr>
      <vt:lpstr>Wingdings 2</vt:lpstr>
      <vt:lpstr>Parallax</vt:lpstr>
      <vt:lpstr>ABG (Arterial Blood Gas)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B.E. (Base Excess)</vt:lpstr>
      <vt:lpstr>Normal Blood Gas Values</vt:lpstr>
      <vt:lpstr>Respiratory Acidosis</vt:lpstr>
      <vt:lpstr>Causes: Respiratory Acidosis</vt:lpstr>
      <vt:lpstr>Clinical Signs: Respiratory Acidosis</vt:lpstr>
      <vt:lpstr>Treatment: Respiratory Acidosis</vt:lpstr>
      <vt:lpstr>Respiratory Alkalosis</vt:lpstr>
      <vt:lpstr>Causes: Respiratory Alkalosis</vt:lpstr>
      <vt:lpstr>Clinical Signs: Respiratory Alkalosis</vt:lpstr>
      <vt:lpstr>Treatment: Respiratory Alkalosis</vt:lpstr>
      <vt:lpstr>Metabolic Acidosis</vt:lpstr>
      <vt:lpstr>Causes: Metabolic Acidosis</vt:lpstr>
      <vt:lpstr>Clinical Signs: Metabolic Acidosis</vt:lpstr>
      <vt:lpstr>Treatment: Metabolic Acidosis</vt:lpstr>
      <vt:lpstr>Metabolic Alkalosis</vt:lpstr>
      <vt:lpstr>Causes: Metabolic Alkalosis</vt:lpstr>
      <vt:lpstr>Clinical Signs: Metabolic Alkalosis</vt:lpstr>
      <vt:lpstr>Treatment: Metabolic Alkalosis</vt:lpstr>
      <vt:lpstr>5 Steps for Blood Gas Interpretation</vt:lpstr>
      <vt:lpstr>1. A 42 year old IDDM developed nausea and  vomiting for 2 days. He was unable to keep  any food down so he stopped taking his  insulin. Lab work shows the following:</vt:lpstr>
      <vt:lpstr>Problem 2</vt:lpstr>
      <vt:lpstr>PowerPoint Presentation</vt:lpstr>
      <vt:lpstr>Blood Gas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7</cp:revision>
  <dcterms:created xsi:type="dcterms:W3CDTF">2019-04-02T17:01:52Z</dcterms:created>
  <dcterms:modified xsi:type="dcterms:W3CDTF">2020-08-13T06:57:20Z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2019-04-02T00:00:00Z</vt:filetime>
  </property>
</Properties>
</file>