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handoutMasterIdLst>
    <p:handoutMasterId r:id="rId39"/>
  </p:handoutMasterIdLst>
  <p:sldIdLst>
    <p:sldId id="256" r:id="rId2"/>
    <p:sldId id="258" r:id="rId3"/>
    <p:sldId id="259" r:id="rId4"/>
    <p:sldId id="260" r:id="rId5"/>
    <p:sldId id="261" r:id="rId6"/>
    <p:sldId id="262" r:id="rId7"/>
    <p:sldId id="263" r:id="rId8"/>
    <p:sldId id="264" r:id="rId9"/>
    <p:sldId id="265" r:id="rId10"/>
    <p:sldId id="266" r:id="rId11"/>
    <p:sldId id="305"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91" r:id="rId29"/>
    <p:sldId id="284" r:id="rId30"/>
    <p:sldId id="285" r:id="rId31"/>
    <p:sldId id="286" r:id="rId32"/>
    <p:sldId id="288" r:id="rId33"/>
    <p:sldId id="289" r:id="rId34"/>
    <p:sldId id="290" r:id="rId35"/>
    <p:sldId id="301" r:id="rId36"/>
    <p:sldId id="303"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441" autoAdjust="0"/>
    <p:restoredTop sz="97196" autoAdjust="0"/>
  </p:normalViewPr>
  <p:slideViewPr>
    <p:cSldViewPr>
      <p:cViewPr>
        <p:scale>
          <a:sx n="62" d="100"/>
          <a:sy n="62" d="100"/>
        </p:scale>
        <p:origin x="-1488" y="-19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43A6DFE-9B8A-4407-917D-D7FA214F1825}"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05EA85CF-E8D3-45A9-A858-2357DA4B9C42}">
      <dgm:prSet phldrT="[Text]"/>
      <dgm:spPr/>
      <dgm:t>
        <a:bodyPr/>
        <a:lstStyle/>
        <a:p>
          <a:r>
            <a:rPr lang="en-US" dirty="0" smtClean="0"/>
            <a:t>1.</a:t>
          </a:r>
          <a:endParaRPr lang="en-US" dirty="0"/>
        </a:p>
      </dgm:t>
    </dgm:pt>
    <dgm:pt modelId="{82B7FB68-CDDF-46D9-9E23-D64E6642C7C6}" type="parTrans" cxnId="{6F828CBB-A056-427A-8D35-F57CC516B198}">
      <dgm:prSet/>
      <dgm:spPr/>
      <dgm:t>
        <a:bodyPr/>
        <a:lstStyle/>
        <a:p>
          <a:endParaRPr lang="en-US"/>
        </a:p>
      </dgm:t>
    </dgm:pt>
    <dgm:pt modelId="{CB2F13F7-7079-40E6-BA1F-6F1A4AC3CD6F}" type="sibTrans" cxnId="{6F828CBB-A056-427A-8D35-F57CC516B198}">
      <dgm:prSet/>
      <dgm:spPr/>
      <dgm:t>
        <a:bodyPr/>
        <a:lstStyle/>
        <a:p>
          <a:endParaRPr lang="en-US"/>
        </a:p>
      </dgm:t>
    </dgm:pt>
    <dgm:pt modelId="{B6675466-E568-4F49-A8E6-A66C1C48D257}">
      <dgm:prSet phldrT="[Text]"/>
      <dgm:spPr/>
      <dgm:t>
        <a:bodyPr/>
        <a:lstStyle/>
        <a:p>
          <a:r>
            <a:rPr lang="en-US" dirty="0" smtClean="0"/>
            <a:t>2.</a:t>
          </a:r>
          <a:endParaRPr lang="en-US" dirty="0"/>
        </a:p>
      </dgm:t>
    </dgm:pt>
    <dgm:pt modelId="{3F8BB4AD-8B02-47C2-B341-BCB86EE33884}" type="parTrans" cxnId="{30B9FDA9-7C36-412B-87F3-3A62CC6F7700}">
      <dgm:prSet/>
      <dgm:spPr/>
      <dgm:t>
        <a:bodyPr/>
        <a:lstStyle/>
        <a:p>
          <a:endParaRPr lang="en-US"/>
        </a:p>
      </dgm:t>
    </dgm:pt>
    <dgm:pt modelId="{2F0FB175-A98B-47D6-9264-8177DE5092ED}" type="sibTrans" cxnId="{30B9FDA9-7C36-412B-87F3-3A62CC6F7700}">
      <dgm:prSet/>
      <dgm:spPr/>
      <dgm:t>
        <a:bodyPr/>
        <a:lstStyle/>
        <a:p>
          <a:endParaRPr lang="en-US"/>
        </a:p>
      </dgm:t>
    </dgm:pt>
    <dgm:pt modelId="{C36B1445-916A-4002-AE6E-57297E046997}">
      <dgm:prSet phldrT="[Text]"/>
      <dgm:spPr/>
      <dgm:t>
        <a:bodyPr/>
        <a:lstStyle/>
        <a:p>
          <a:r>
            <a:rPr lang="en-US" dirty="0" smtClean="0"/>
            <a:t>3.</a:t>
          </a:r>
          <a:endParaRPr lang="en-US" dirty="0"/>
        </a:p>
      </dgm:t>
    </dgm:pt>
    <dgm:pt modelId="{50E89D40-BBDB-4847-AF2E-DA04822622A3}" type="parTrans" cxnId="{E3510460-8D4F-48B8-ABF0-8EB3BB5090F3}">
      <dgm:prSet/>
      <dgm:spPr/>
      <dgm:t>
        <a:bodyPr/>
        <a:lstStyle/>
        <a:p>
          <a:endParaRPr lang="en-US"/>
        </a:p>
      </dgm:t>
    </dgm:pt>
    <dgm:pt modelId="{38C9EC68-5A7B-4B2D-914F-5113BB05E398}" type="sibTrans" cxnId="{E3510460-8D4F-48B8-ABF0-8EB3BB5090F3}">
      <dgm:prSet/>
      <dgm:spPr/>
      <dgm:t>
        <a:bodyPr/>
        <a:lstStyle/>
        <a:p>
          <a:endParaRPr lang="en-US"/>
        </a:p>
      </dgm:t>
    </dgm:pt>
    <dgm:pt modelId="{585AC240-C223-4882-92A2-151AC73BFBF7}">
      <dgm:prSet/>
      <dgm:spPr/>
      <dgm:t>
        <a:bodyPr/>
        <a:lstStyle/>
        <a:p>
          <a:r>
            <a:rPr lang="en-US" dirty="0" smtClean="0"/>
            <a:t>4.</a:t>
          </a:r>
          <a:endParaRPr lang="en-US" dirty="0"/>
        </a:p>
      </dgm:t>
    </dgm:pt>
    <dgm:pt modelId="{F391B371-B090-43DF-93E2-5412E66804EB}" type="parTrans" cxnId="{89FD7A28-B592-4C74-B72A-FC794E44D666}">
      <dgm:prSet/>
      <dgm:spPr/>
      <dgm:t>
        <a:bodyPr/>
        <a:lstStyle/>
        <a:p>
          <a:endParaRPr lang="en-US"/>
        </a:p>
      </dgm:t>
    </dgm:pt>
    <dgm:pt modelId="{EB2D9D55-2E7C-45B9-953C-0A96D5C568D8}" type="sibTrans" cxnId="{89FD7A28-B592-4C74-B72A-FC794E44D666}">
      <dgm:prSet/>
      <dgm:spPr/>
      <dgm:t>
        <a:bodyPr/>
        <a:lstStyle/>
        <a:p>
          <a:endParaRPr lang="en-US"/>
        </a:p>
      </dgm:t>
    </dgm:pt>
    <dgm:pt modelId="{F935BFB6-9527-43FD-B8DD-19D53EE639F7}">
      <dgm:prSet/>
      <dgm:spPr/>
      <dgm:t>
        <a:bodyPr/>
        <a:lstStyle/>
        <a:p>
          <a:endParaRPr lang="en-US" dirty="0"/>
        </a:p>
      </dgm:t>
    </dgm:pt>
    <dgm:pt modelId="{018A7249-B462-4D21-8DD6-4AAB7A53D3E0}" type="parTrans" cxnId="{BDC37746-ABA9-4F4B-89F8-E81FF2A18400}">
      <dgm:prSet/>
      <dgm:spPr/>
      <dgm:t>
        <a:bodyPr/>
        <a:lstStyle/>
        <a:p>
          <a:endParaRPr lang="en-US"/>
        </a:p>
      </dgm:t>
    </dgm:pt>
    <dgm:pt modelId="{211C482E-0350-47F6-A1D4-A312884926E0}" type="sibTrans" cxnId="{BDC37746-ABA9-4F4B-89F8-E81FF2A18400}">
      <dgm:prSet/>
      <dgm:spPr/>
      <dgm:t>
        <a:bodyPr/>
        <a:lstStyle/>
        <a:p>
          <a:endParaRPr lang="en-US"/>
        </a:p>
      </dgm:t>
    </dgm:pt>
    <dgm:pt modelId="{ED7C5D6B-B654-49F0-90F1-513A6C39AC5F}">
      <dgm:prSet/>
      <dgm:spPr/>
      <dgm:t>
        <a:bodyPr/>
        <a:lstStyle/>
        <a:p>
          <a:r>
            <a:rPr lang="en-US" dirty="0" smtClean="0"/>
            <a:t>Records show the health condition of patients </a:t>
          </a:r>
          <a:endParaRPr lang="en-US" dirty="0"/>
        </a:p>
      </dgm:t>
    </dgm:pt>
    <dgm:pt modelId="{074567E2-59F6-4BF6-BC67-AE68FB55F622}" type="parTrans" cxnId="{F504BA82-27D7-49BC-8D16-FC5F5DC17F9D}">
      <dgm:prSet/>
      <dgm:spPr/>
      <dgm:t>
        <a:bodyPr/>
        <a:lstStyle/>
        <a:p>
          <a:endParaRPr lang="en-US"/>
        </a:p>
      </dgm:t>
    </dgm:pt>
    <dgm:pt modelId="{6B8749DD-AFF6-4072-8647-C46E248B2079}" type="sibTrans" cxnId="{F504BA82-27D7-49BC-8D16-FC5F5DC17F9D}">
      <dgm:prSet/>
      <dgm:spPr/>
      <dgm:t>
        <a:bodyPr/>
        <a:lstStyle/>
        <a:p>
          <a:endParaRPr lang="en-US"/>
        </a:p>
      </dgm:t>
    </dgm:pt>
    <dgm:pt modelId="{38F07B5D-9133-4054-B359-F171B29C7013}">
      <dgm:prSet/>
      <dgm:spPr/>
      <dgm:t>
        <a:bodyPr/>
        <a:lstStyle/>
        <a:p>
          <a:r>
            <a:rPr lang="en-US" dirty="0" smtClean="0"/>
            <a:t> short and long term planning</a:t>
          </a:r>
          <a:endParaRPr lang="en-US" dirty="0"/>
        </a:p>
      </dgm:t>
    </dgm:pt>
    <dgm:pt modelId="{6475128C-B0AA-44B2-B771-584ED5562367}" type="parTrans" cxnId="{2D6021A9-3F5C-484D-B69B-7518D6973944}">
      <dgm:prSet/>
      <dgm:spPr/>
      <dgm:t>
        <a:bodyPr/>
        <a:lstStyle/>
        <a:p>
          <a:endParaRPr lang="en-US"/>
        </a:p>
      </dgm:t>
    </dgm:pt>
    <dgm:pt modelId="{B12E5BED-C5AF-4EFE-9578-ACEEB2BB5F4F}" type="sibTrans" cxnId="{2D6021A9-3F5C-484D-B69B-7518D6973944}">
      <dgm:prSet/>
      <dgm:spPr/>
      <dgm:t>
        <a:bodyPr/>
        <a:lstStyle/>
        <a:p>
          <a:endParaRPr lang="en-US"/>
        </a:p>
      </dgm:t>
    </dgm:pt>
    <dgm:pt modelId="{BB02C145-52FD-42B7-B301-91A31F4EB4F7}">
      <dgm:prSet/>
      <dgm:spPr/>
      <dgm:t>
        <a:bodyPr/>
        <a:lstStyle/>
        <a:p>
          <a:r>
            <a:rPr lang="en-US" dirty="0" smtClean="0"/>
            <a:t>Helps the nurse organize her work </a:t>
          </a:r>
          <a:endParaRPr lang="en-US" dirty="0"/>
        </a:p>
      </dgm:t>
    </dgm:pt>
    <dgm:pt modelId="{A74A3E8D-62E5-4F58-BE94-D440B70FC210}" type="parTrans" cxnId="{D27806AA-B6F8-4BD7-822F-7C2788EBDFF2}">
      <dgm:prSet/>
      <dgm:spPr/>
      <dgm:t>
        <a:bodyPr/>
        <a:lstStyle/>
        <a:p>
          <a:endParaRPr lang="en-US"/>
        </a:p>
      </dgm:t>
    </dgm:pt>
    <dgm:pt modelId="{982B71DE-0E7A-472E-806B-A67CA587C5F3}" type="sibTrans" cxnId="{D27806AA-B6F8-4BD7-822F-7C2788EBDFF2}">
      <dgm:prSet/>
      <dgm:spPr/>
      <dgm:t>
        <a:bodyPr/>
        <a:lstStyle/>
        <a:p>
          <a:endParaRPr lang="en-US"/>
        </a:p>
      </dgm:t>
    </dgm:pt>
    <dgm:pt modelId="{D9BA280B-91F4-49E5-B856-4FF174E5C5B5}">
      <dgm:prSet/>
      <dgm:spPr/>
      <dgm:t>
        <a:bodyPr/>
        <a:lstStyle/>
        <a:p>
          <a:r>
            <a:rPr lang="en-US" dirty="0" smtClean="0"/>
            <a:t>To judge the quality and quantity of work done</a:t>
          </a:r>
          <a:endParaRPr lang="en-US" dirty="0"/>
        </a:p>
      </dgm:t>
    </dgm:pt>
    <dgm:pt modelId="{1ED2A941-05D7-48DD-B855-E1DA58F2ABF4}" type="parTrans" cxnId="{D4F7C610-0DE6-4659-A1AC-A31A3E530750}">
      <dgm:prSet/>
      <dgm:spPr/>
      <dgm:t>
        <a:bodyPr/>
        <a:lstStyle/>
        <a:p>
          <a:endParaRPr lang="en-US"/>
        </a:p>
      </dgm:t>
    </dgm:pt>
    <dgm:pt modelId="{33FEE8A2-2240-427F-A3B5-2847E23E8635}" type="sibTrans" cxnId="{D4F7C610-0DE6-4659-A1AC-A31A3E530750}">
      <dgm:prSet/>
      <dgm:spPr/>
      <dgm:t>
        <a:bodyPr/>
        <a:lstStyle/>
        <a:p>
          <a:endParaRPr lang="en-US"/>
        </a:p>
      </dgm:t>
    </dgm:pt>
    <dgm:pt modelId="{75FD8CFF-63E6-4527-B87E-7D3C7329CCCE}" type="pres">
      <dgm:prSet presAssocID="{943A6DFE-9B8A-4407-917D-D7FA214F1825}" presName="linearFlow" presStyleCnt="0">
        <dgm:presLayoutVars>
          <dgm:dir/>
          <dgm:animLvl val="lvl"/>
          <dgm:resizeHandles val="exact"/>
        </dgm:presLayoutVars>
      </dgm:prSet>
      <dgm:spPr/>
      <dgm:t>
        <a:bodyPr/>
        <a:lstStyle/>
        <a:p>
          <a:endParaRPr lang="en-US"/>
        </a:p>
      </dgm:t>
    </dgm:pt>
    <dgm:pt modelId="{EEFAF11A-F6BE-455B-98B8-9A0AF574F9EC}" type="pres">
      <dgm:prSet presAssocID="{05EA85CF-E8D3-45A9-A858-2357DA4B9C42}" presName="composite" presStyleCnt="0"/>
      <dgm:spPr/>
    </dgm:pt>
    <dgm:pt modelId="{90F185D6-11CA-4F65-83FF-F5338838F520}" type="pres">
      <dgm:prSet presAssocID="{05EA85CF-E8D3-45A9-A858-2357DA4B9C42}" presName="parentText" presStyleLbl="alignNode1" presStyleIdx="0" presStyleCnt="4">
        <dgm:presLayoutVars>
          <dgm:chMax val="1"/>
          <dgm:bulletEnabled val="1"/>
        </dgm:presLayoutVars>
      </dgm:prSet>
      <dgm:spPr/>
      <dgm:t>
        <a:bodyPr/>
        <a:lstStyle/>
        <a:p>
          <a:endParaRPr lang="en-US"/>
        </a:p>
      </dgm:t>
    </dgm:pt>
    <dgm:pt modelId="{36858890-0614-4878-B4F0-3B60781E13FD}" type="pres">
      <dgm:prSet presAssocID="{05EA85CF-E8D3-45A9-A858-2357DA4B9C42}" presName="descendantText" presStyleLbl="alignAcc1" presStyleIdx="0" presStyleCnt="4">
        <dgm:presLayoutVars>
          <dgm:bulletEnabled val="1"/>
        </dgm:presLayoutVars>
      </dgm:prSet>
      <dgm:spPr/>
      <dgm:t>
        <a:bodyPr/>
        <a:lstStyle/>
        <a:p>
          <a:endParaRPr lang="en-US"/>
        </a:p>
      </dgm:t>
    </dgm:pt>
    <dgm:pt modelId="{6E909FA8-C943-458C-9F93-95A9CC992F60}" type="pres">
      <dgm:prSet presAssocID="{CB2F13F7-7079-40E6-BA1F-6F1A4AC3CD6F}" presName="sp" presStyleCnt="0"/>
      <dgm:spPr/>
    </dgm:pt>
    <dgm:pt modelId="{5EA96452-7A3E-4924-9AE0-FF7C0F91F406}" type="pres">
      <dgm:prSet presAssocID="{B6675466-E568-4F49-A8E6-A66C1C48D257}" presName="composite" presStyleCnt="0"/>
      <dgm:spPr/>
    </dgm:pt>
    <dgm:pt modelId="{6C73210B-C5D6-43C7-9B81-FAFBC7F73872}" type="pres">
      <dgm:prSet presAssocID="{B6675466-E568-4F49-A8E6-A66C1C48D257}" presName="parentText" presStyleLbl="alignNode1" presStyleIdx="1" presStyleCnt="4">
        <dgm:presLayoutVars>
          <dgm:chMax val="1"/>
          <dgm:bulletEnabled val="1"/>
        </dgm:presLayoutVars>
      </dgm:prSet>
      <dgm:spPr/>
      <dgm:t>
        <a:bodyPr/>
        <a:lstStyle/>
        <a:p>
          <a:endParaRPr lang="en-US"/>
        </a:p>
      </dgm:t>
    </dgm:pt>
    <dgm:pt modelId="{A7810235-B768-4021-84D5-095A3AC6835C}" type="pres">
      <dgm:prSet presAssocID="{B6675466-E568-4F49-A8E6-A66C1C48D257}" presName="descendantText" presStyleLbl="alignAcc1" presStyleIdx="1" presStyleCnt="4">
        <dgm:presLayoutVars>
          <dgm:bulletEnabled val="1"/>
        </dgm:presLayoutVars>
      </dgm:prSet>
      <dgm:spPr/>
      <dgm:t>
        <a:bodyPr/>
        <a:lstStyle/>
        <a:p>
          <a:endParaRPr lang="en-US"/>
        </a:p>
      </dgm:t>
    </dgm:pt>
    <dgm:pt modelId="{E524742C-E316-4F15-B684-4458535E3E57}" type="pres">
      <dgm:prSet presAssocID="{2F0FB175-A98B-47D6-9264-8177DE5092ED}" presName="sp" presStyleCnt="0"/>
      <dgm:spPr/>
    </dgm:pt>
    <dgm:pt modelId="{089CF0D6-CFA9-4A19-B8D2-BB6FEE0835A6}" type="pres">
      <dgm:prSet presAssocID="{C36B1445-916A-4002-AE6E-57297E046997}" presName="composite" presStyleCnt="0"/>
      <dgm:spPr/>
    </dgm:pt>
    <dgm:pt modelId="{06173002-C005-46C1-BB17-25E8E715EF6C}" type="pres">
      <dgm:prSet presAssocID="{C36B1445-916A-4002-AE6E-57297E046997}" presName="parentText" presStyleLbl="alignNode1" presStyleIdx="2" presStyleCnt="4">
        <dgm:presLayoutVars>
          <dgm:chMax val="1"/>
          <dgm:bulletEnabled val="1"/>
        </dgm:presLayoutVars>
      </dgm:prSet>
      <dgm:spPr/>
      <dgm:t>
        <a:bodyPr/>
        <a:lstStyle/>
        <a:p>
          <a:endParaRPr lang="en-US"/>
        </a:p>
      </dgm:t>
    </dgm:pt>
    <dgm:pt modelId="{0830803D-7982-442E-AE16-8D4C75383272}" type="pres">
      <dgm:prSet presAssocID="{C36B1445-916A-4002-AE6E-57297E046997}" presName="descendantText" presStyleLbl="alignAcc1" presStyleIdx="2" presStyleCnt="4">
        <dgm:presLayoutVars>
          <dgm:bulletEnabled val="1"/>
        </dgm:presLayoutVars>
      </dgm:prSet>
      <dgm:spPr/>
      <dgm:t>
        <a:bodyPr/>
        <a:lstStyle/>
        <a:p>
          <a:endParaRPr lang="en-US"/>
        </a:p>
      </dgm:t>
    </dgm:pt>
    <dgm:pt modelId="{64461313-45F5-4565-81AF-1A0C0B434B46}" type="pres">
      <dgm:prSet presAssocID="{38C9EC68-5A7B-4B2D-914F-5113BB05E398}" presName="sp" presStyleCnt="0"/>
      <dgm:spPr/>
    </dgm:pt>
    <dgm:pt modelId="{63748B9F-3C42-4045-8062-73FD8684AA31}" type="pres">
      <dgm:prSet presAssocID="{585AC240-C223-4882-92A2-151AC73BFBF7}" presName="composite" presStyleCnt="0"/>
      <dgm:spPr/>
    </dgm:pt>
    <dgm:pt modelId="{23493F2D-587E-4003-B0B8-9BB3601FC8FA}" type="pres">
      <dgm:prSet presAssocID="{585AC240-C223-4882-92A2-151AC73BFBF7}" presName="parentText" presStyleLbl="alignNode1" presStyleIdx="3" presStyleCnt="4">
        <dgm:presLayoutVars>
          <dgm:chMax val="1"/>
          <dgm:bulletEnabled val="1"/>
        </dgm:presLayoutVars>
      </dgm:prSet>
      <dgm:spPr/>
      <dgm:t>
        <a:bodyPr/>
        <a:lstStyle/>
        <a:p>
          <a:endParaRPr lang="en-US"/>
        </a:p>
      </dgm:t>
    </dgm:pt>
    <dgm:pt modelId="{AB2CC777-6A7F-45AC-8288-5CD037271C5A}" type="pres">
      <dgm:prSet presAssocID="{585AC240-C223-4882-92A2-151AC73BFBF7}" presName="descendantText" presStyleLbl="alignAcc1" presStyleIdx="3" presStyleCnt="4">
        <dgm:presLayoutVars>
          <dgm:bulletEnabled val="1"/>
        </dgm:presLayoutVars>
      </dgm:prSet>
      <dgm:spPr/>
      <dgm:t>
        <a:bodyPr/>
        <a:lstStyle/>
        <a:p>
          <a:endParaRPr lang="en-US"/>
        </a:p>
      </dgm:t>
    </dgm:pt>
  </dgm:ptLst>
  <dgm:cxnLst>
    <dgm:cxn modelId="{283C574D-DD34-4BE4-BE0E-9CEA6B5D2200}" type="presOf" srcId="{B6675466-E568-4F49-A8E6-A66C1C48D257}" destId="{6C73210B-C5D6-43C7-9B81-FAFBC7F73872}" srcOrd="0" destOrd="0" presId="urn:microsoft.com/office/officeart/2005/8/layout/chevron2"/>
    <dgm:cxn modelId="{884976AB-3EAE-4365-BBB5-14AE5D017620}" type="presOf" srcId="{38F07B5D-9133-4054-B359-F171B29C7013}" destId="{A7810235-B768-4021-84D5-095A3AC6835C}" srcOrd="0" destOrd="0" presId="urn:microsoft.com/office/officeart/2005/8/layout/chevron2"/>
    <dgm:cxn modelId="{6758152E-6C2A-49FB-A22B-D6B34EA9BCB3}" type="presOf" srcId="{BB02C145-52FD-42B7-B301-91A31F4EB4F7}" destId="{0830803D-7982-442E-AE16-8D4C75383272}" srcOrd="0" destOrd="0" presId="urn:microsoft.com/office/officeart/2005/8/layout/chevron2"/>
    <dgm:cxn modelId="{BDC37746-ABA9-4F4B-89F8-E81FF2A18400}" srcId="{05EA85CF-E8D3-45A9-A858-2357DA4B9C42}" destId="{F935BFB6-9527-43FD-B8DD-19D53EE639F7}" srcOrd="0" destOrd="0" parTransId="{018A7249-B462-4D21-8DD6-4AAB7A53D3E0}" sibTransId="{211C482E-0350-47F6-A1D4-A312884926E0}"/>
    <dgm:cxn modelId="{6F828CBB-A056-427A-8D35-F57CC516B198}" srcId="{943A6DFE-9B8A-4407-917D-D7FA214F1825}" destId="{05EA85CF-E8D3-45A9-A858-2357DA4B9C42}" srcOrd="0" destOrd="0" parTransId="{82B7FB68-CDDF-46D9-9E23-D64E6642C7C6}" sibTransId="{CB2F13F7-7079-40E6-BA1F-6F1A4AC3CD6F}"/>
    <dgm:cxn modelId="{A3E4738C-63FD-4E70-BB07-35FEBB39FF6D}" type="presOf" srcId="{D9BA280B-91F4-49E5-B856-4FF174E5C5B5}" destId="{AB2CC777-6A7F-45AC-8288-5CD037271C5A}" srcOrd="0" destOrd="0" presId="urn:microsoft.com/office/officeart/2005/8/layout/chevron2"/>
    <dgm:cxn modelId="{144089C9-27F6-428F-BBDE-66822D4D37FC}" type="presOf" srcId="{585AC240-C223-4882-92A2-151AC73BFBF7}" destId="{23493F2D-587E-4003-B0B8-9BB3601FC8FA}" srcOrd="0" destOrd="0" presId="urn:microsoft.com/office/officeart/2005/8/layout/chevron2"/>
    <dgm:cxn modelId="{D27806AA-B6F8-4BD7-822F-7C2788EBDFF2}" srcId="{C36B1445-916A-4002-AE6E-57297E046997}" destId="{BB02C145-52FD-42B7-B301-91A31F4EB4F7}" srcOrd="0" destOrd="0" parTransId="{A74A3E8D-62E5-4F58-BE94-D440B70FC210}" sibTransId="{982B71DE-0E7A-472E-806B-A67CA587C5F3}"/>
    <dgm:cxn modelId="{89FD7A28-B592-4C74-B72A-FC794E44D666}" srcId="{943A6DFE-9B8A-4407-917D-D7FA214F1825}" destId="{585AC240-C223-4882-92A2-151AC73BFBF7}" srcOrd="3" destOrd="0" parTransId="{F391B371-B090-43DF-93E2-5412E66804EB}" sibTransId="{EB2D9D55-2E7C-45B9-953C-0A96D5C568D8}"/>
    <dgm:cxn modelId="{DA95C70A-3BDB-4690-981E-9D3DBAF93AE7}" type="presOf" srcId="{05EA85CF-E8D3-45A9-A858-2357DA4B9C42}" destId="{90F185D6-11CA-4F65-83FF-F5338838F520}" srcOrd="0" destOrd="0" presId="urn:microsoft.com/office/officeart/2005/8/layout/chevron2"/>
    <dgm:cxn modelId="{2294777E-9C22-43DD-B9EE-DA09AD53E586}" type="presOf" srcId="{F935BFB6-9527-43FD-B8DD-19D53EE639F7}" destId="{36858890-0614-4878-B4F0-3B60781E13FD}" srcOrd="0" destOrd="0" presId="urn:microsoft.com/office/officeart/2005/8/layout/chevron2"/>
    <dgm:cxn modelId="{C3A10E30-79D6-4380-B752-9AFD4B126787}" type="presOf" srcId="{ED7C5D6B-B654-49F0-90F1-513A6C39AC5F}" destId="{36858890-0614-4878-B4F0-3B60781E13FD}" srcOrd="0" destOrd="1" presId="urn:microsoft.com/office/officeart/2005/8/layout/chevron2"/>
    <dgm:cxn modelId="{E3510460-8D4F-48B8-ABF0-8EB3BB5090F3}" srcId="{943A6DFE-9B8A-4407-917D-D7FA214F1825}" destId="{C36B1445-916A-4002-AE6E-57297E046997}" srcOrd="2" destOrd="0" parTransId="{50E89D40-BBDB-4847-AF2E-DA04822622A3}" sibTransId="{38C9EC68-5A7B-4B2D-914F-5113BB05E398}"/>
    <dgm:cxn modelId="{30B9FDA9-7C36-412B-87F3-3A62CC6F7700}" srcId="{943A6DFE-9B8A-4407-917D-D7FA214F1825}" destId="{B6675466-E568-4F49-A8E6-A66C1C48D257}" srcOrd="1" destOrd="0" parTransId="{3F8BB4AD-8B02-47C2-B341-BCB86EE33884}" sibTransId="{2F0FB175-A98B-47D6-9264-8177DE5092ED}"/>
    <dgm:cxn modelId="{D4F7C610-0DE6-4659-A1AC-A31A3E530750}" srcId="{585AC240-C223-4882-92A2-151AC73BFBF7}" destId="{D9BA280B-91F4-49E5-B856-4FF174E5C5B5}" srcOrd="0" destOrd="0" parTransId="{1ED2A941-05D7-48DD-B855-E1DA58F2ABF4}" sibTransId="{33FEE8A2-2240-427F-A3B5-2847E23E8635}"/>
    <dgm:cxn modelId="{2D6021A9-3F5C-484D-B69B-7518D6973944}" srcId="{B6675466-E568-4F49-A8E6-A66C1C48D257}" destId="{38F07B5D-9133-4054-B359-F171B29C7013}" srcOrd="0" destOrd="0" parTransId="{6475128C-B0AA-44B2-B771-584ED5562367}" sibTransId="{B12E5BED-C5AF-4EFE-9578-ACEEB2BB5F4F}"/>
    <dgm:cxn modelId="{F62682E1-2CF4-48A0-B378-B0A03FA0BFBB}" type="presOf" srcId="{C36B1445-916A-4002-AE6E-57297E046997}" destId="{06173002-C005-46C1-BB17-25E8E715EF6C}" srcOrd="0" destOrd="0" presId="urn:microsoft.com/office/officeart/2005/8/layout/chevron2"/>
    <dgm:cxn modelId="{2D2D54F9-9FF9-45D5-B691-271AFD695159}" type="presOf" srcId="{943A6DFE-9B8A-4407-917D-D7FA214F1825}" destId="{75FD8CFF-63E6-4527-B87E-7D3C7329CCCE}" srcOrd="0" destOrd="0" presId="urn:microsoft.com/office/officeart/2005/8/layout/chevron2"/>
    <dgm:cxn modelId="{F504BA82-27D7-49BC-8D16-FC5F5DC17F9D}" srcId="{05EA85CF-E8D3-45A9-A858-2357DA4B9C42}" destId="{ED7C5D6B-B654-49F0-90F1-513A6C39AC5F}" srcOrd="1" destOrd="0" parTransId="{074567E2-59F6-4BF6-BC67-AE68FB55F622}" sibTransId="{6B8749DD-AFF6-4072-8647-C46E248B2079}"/>
    <dgm:cxn modelId="{FCE79136-9138-4F66-BF40-56402DD4E430}" type="presParOf" srcId="{75FD8CFF-63E6-4527-B87E-7D3C7329CCCE}" destId="{EEFAF11A-F6BE-455B-98B8-9A0AF574F9EC}" srcOrd="0" destOrd="0" presId="urn:microsoft.com/office/officeart/2005/8/layout/chevron2"/>
    <dgm:cxn modelId="{9233F50B-3EF8-4AB4-BEEF-4C575C77AB16}" type="presParOf" srcId="{EEFAF11A-F6BE-455B-98B8-9A0AF574F9EC}" destId="{90F185D6-11CA-4F65-83FF-F5338838F520}" srcOrd="0" destOrd="0" presId="urn:microsoft.com/office/officeart/2005/8/layout/chevron2"/>
    <dgm:cxn modelId="{EA2A1404-C99A-4E1A-904E-5AC1162BE699}" type="presParOf" srcId="{EEFAF11A-F6BE-455B-98B8-9A0AF574F9EC}" destId="{36858890-0614-4878-B4F0-3B60781E13FD}" srcOrd="1" destOrd="0" presId="urn:microsoft.com/office/officeart/2005/8/layout/chevron2"/>
    <dgm:cxn modelId="{BFA24943-6FEE-43EA-847F-759766B23050}" type="presParOf" srcId="{75FD8CFF-63E6-4527-B87E-7D3C7329CCCE}" destId="{6E909FA8-C943-458C-9F93-95A9CC992F60}" srcOrd="1" destOrd="0" presId="urn:microsoft.com/office/officeart/2005/8/layout/chevron2"/>
    <dgm:cxn modelId="{441C3119-8102-4773-90D7-2E7FC757FFFD}" type="presParOf" srcId="{75FD8CFF-63E6-4527-B87E-7D3C7329CCCE}" destId="{5EA96452-7A3E-4924-9AE0-FF7C0F91F406}" srcOrd="2" destOrd="0" presId="urn:microsoft.com/office/officeart/2005/8/layout/chevron2"/>
    <dgm:cxn modelId="{A4DCB1AB-1CEA-4834-8BA7-C74CAEBA4856}" type="presParOf" srcId="{5EA96452-7A3E-4924-9AE0-FF7C0F91F406}" destId="{6C73210B-C5D6-43C7-9B81-FAFBC7F73872}" srcOrd="0" destOrd="0" presId="urn:microsoft.com/office/officeart/2005/8/layout/chevron2"/>
    <dgm:cxn modelId="{FB99AC59-9AD0-47CC-9519-AB953359ABF3}" type="presParOf" srcId="{5EA96452-7A3E-4924-9AE0-FF7C0F91F406}" destId="{A7810235-B768-4021-84D5-095A3AC6835C}" srcOrd="1" destOrd="0" presId="urn:microsoft.com/office/officeart/2005/8/layout/chevron2"/>
    <dgm:cxn modelId="{1E7B7152-B366-4168-BC3A-B1F57648CE8C}" type="presParOf" srcId="{75FD8CFF-63E6-4527-B87E-7D3C7329CCCE}" destId="{E524742C-E316-4F15-B684-4458535E3E57}" srcOrd="3" destOrd="0" presId="urn:microsoft.com/office/officeart/2005/8/layout/chevron2"/>
    <dgm:cxn modelId="{ACC936D9-7B1E-47C7-B3AB-590343AF82F1}" type="presParOf" srcId="{75FD8CFF-63E6-4527-B87E-7D3C7329CCCE}" destId="{089CF0D6-CFA9-4A19-B8D2-BB6FEE0835A6}" srcOrd="4" destOrd="0" presId="urn:microsoft.com/office/officeart/2005/8/layout/chevron2"/>
    <dgm:cxn modelId="{02AE3381-A659-4DCE-ADB0-7F746D89FA7E}" type="presParOf" srcId="{089CF0D6-CFA9-4A19-B8D2-BB6FEE0835A6}" destId="{06173002-C005-46C1-BB17-25E8E715EF6C}" srcOrd="0" destOrd="0" presId="urn:microsoft.com/office/officeart/2005/8/layout/chevron2"/>
    <dgm:cxn modelId="{BBD27528-E9D5-4D03-93E1-C6F338A5F048}" type="presParOf" srcId="{089CF0D6-CFA9-4A19-B8D2-BB6FEE0835A6}" destId="{0830803D-7982-442E-AE16-8D4C75383272}" srcOrd="1" destOrd="0" presId="urn:microsoft.com/office/officeart/2005/8/layout/chevron2"/>
    <dgm:cxn modelId="{7E3F31E9-77A7-4D23-A02D-8119FBF37EFF}" type="presParOf" srcId="{75FD8CFF-63E6-4527-B87E-7D3C7329CCCE}" destId="{64461313-45F5-4565-81AF-1A0C0B434B46}" srcOrd="5" destOrd="0" presId="urn:microsoft.com/office/officeart/2005/8/layout/chevron2"/>
    <dgm:cxn modelId="{6F10995C-BA42-42F7-9EA5-DBF6800D8141}" type="presParOf" srcId="{75FD8CFF-63E6-4527-B87E-7D3C7329CCCE}" destId="{63748B9F-3C42-4045-8062-73FD8684AA31}" srcOrd="6" destOrd="0" presId="urn:microsoft.com/office/officeart/2005/8/layout/chevron2"/>
    <dgm:cxn modelId="{890DBB87-01F7-4B95-A13E-B030AE472AB9}" type="presParOf" srcId="{63748B9F-3C42-4045-8062-73FD8684AA31}" destId="{23493F2D-587E-4003-B0B8-9BB3601FC8FA}" srcOrd="0" destOrd="0" presId="urn:microsoft.com/office/officeart/2005/8/layout/chevron2"/>
    <dgm:cxn modelId="{BF88C087-A443-4502-8F2B-C9CBF7069280}" type="presParOf" srcId="{63748B9F-3C42-4045-8062-73FD8684AA31}" destId="{AB2CC777-6A7F-45AC-8288-5CD037271C5A}" srcOrd="1" destOrd="0" presId="urn:microsoft.com/office/officeart/2005/8/layout/chevron2"/>
  </dgm:cxnLst>
  <dgm:bg/>
  <dgm:whole/>
</dgm:dataModel>
</file>

<file path=ppt/diagrams/data2.xml><?xml version="1.0" encoding="utf-8"?>
<dgm:dataModel xmlns:dgm="http://schemas.openxmlformats.org/drawingml/2006/diagram" xmlns:a="http://schemas.openxmlformats.org/drawingml/2006/main">
  <dgm:ptLst>
    <dgm:pt modelId="{B3DB3A3D-C287-49E1-8B81-3D6E1F5EACA2}"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4D2D8EC7-A35E-441C-AB26-254B70714346}">
      <dgm:prSet phldrT="[Text]"/>
      <dgm:spPr/>
      <dgm:t>
        <a:bodyPr/>
        <a:lstStyle/>
        <a:p>
          <a:r>
            <a:rPr lang="en-US" dirty="0" smtClean="0"/>
            <a:t>5.</a:t>
          </a:r>
          <a:endParaRPr lang="en-US" dirty="0"/>
        </a:p>
      </dgm:t>
    </dgm:pt>
    <dgm:pt modelId="{77997102-2AD7-4100-8386-9FA68A484D65}" type="parTrans" cxnId="{66116A15-1909-4922-A4DE-871F22FAD8BC}">
      <dgm:prSet/>
      <dgm:spPr/>
      <dgm:t>
        <a:bodyPr/>
        <a:lstStyle/>
        <a:p>
          <a:endParaRPr lang="en-US"/>
        </a:p>
      </dgm:t>
    </dgm:pt>
    <dgm:pt modelId="{AE8D0EAD-7529-413B-A245-15E05C768CB8}" type="sibTrans" cxnId="{66116A15-1909-4922-A4DE-871F22FAD8BC}">
      <dgm:prSet/>
      <dgm:spPr/>
      <dgm:t>
        <a:bodyPr/>
        <a:lstStyle/>
        <a:p>
          <a:endParaRPr lang="en-US"/>
        </a:p>
      </dgm:t>
    </dgm:pt>
    <dgm:pt modelId="{45BA913F-351F-4BCC-AB38-3E6212654173}">
      <dgm:prSet phldrT="[Text]"/>
      <dgm:spPr/>
      <dgm:t>
        <a:bodyPr/>
        <a:lstStyle/>
        <a:p>
          <a:r>
            <a:rPr lang="en-US" dirty="0" smtClean="0"/>
            <a:t>6.</a:t>
          </a:r>
          <a:endParaRPr lang="en-US" dirty="0"/>
        </a:p>
      </dgm:t>
    </dgm:pt>
    <dgm:pt modelId="{32410BBA-4695-459A-B97E-65E5ABF0C6ED}" type="parTrans" cxnId="{98DBD8A7-40E9-49AC-839C-8A89E4A18B22}">
      <dgm:prSet/>
      <dgm:spPr/>
      <dgm:t>
        <a:bodyPr/>
        <a:lstStyle/>
        <a:p>
          <a:endParaRPr lang="en-US"/>
        </a:p>
      </dgm:t>
    </dgm:pt>
    <dgm:pt modelId="{77F18E98-0C5C-455F-9309-3CFBC4AB042E}" type="sibTrans" cxnId="{98DBD8A7-40E9-49AC-839C-8A89E4A18B22}">
      <dgm:prSet/>
      <dgm:spPr/>
      <dgm:t>
        <a:bodyPr/>
        <a:lstStyle/>
        <a:p>
          <a:endParaRPr lang="en-US"/>
        </a:p>
      </dgm:t>
    </dgm:pt>
    <dgm:pt modelId="{3931FC0A-6D4E-480A-9D7B-232C5BAA7DA5}">
      <dgm:prSet phldrT="[Text]"/>
      <dgm:spPr/>
      <dgm:t>
        <a:bodyPr/>
        <a:lstStyle/>
        <a:p>
          <a:r>
            <a:rPr lang="en-US" dirty="0" smtClean="0"/>
            <a:t>7.</a:t>
          </a:r>
          <a:endParaRPr lang="en-US" dirty="0"/>
        </a:p>
      </dgm:t>
    </dgm:pt>
    <dgm:pt modelId="{C650A635-0FEC-49D1-97D3-767FC73E8CE8}" type="parTrans" cxnId="{154CD31D-46D9-4B9C-88B2-8696BE538B2A}">
      <dgm:prSet/>
      <dgm:spPr/>
      <dgm:t>
        <a:bodyPr/>
        <a:lstStyle/>
        <a:p>
          <a:endParaRPr lang="en-US"/>
        </a:p>
      </dgm:t>
    </dgm:pt>
    <dgm:pt modelId="{6D1706BE-0CC5-495B-A552-F966C0B735AF}" type="sibTrans" cxnId="{154CD31D-46D9-4B9C-88B2-8696BE538B2A}">
      <dgm:prSet/>
      <dgm:spPr/>
      <dgm:t>
        <a:bodyPr/>
        <a:lstStyle/>
        <a:p>
          <a:endParaRPr lang="en-US"/>
        </a:p>
      </dgm:t>
    </dgm:pt>
    <dgm:pt modelId="{BDB48375-E904-4615-8B80-C4BDA8D8D7F1}">
      <dgm:prSet/>
      <dgm:spPr/>
      <dgm:t>
        <a:bodyPr/>
        <a:lstStyle/>
        <a:p>
          <a:r>
            <a:rPr lang="en-US" dirty="0" smtClean="0"/>
            <a:t>8.</a:t>
          </a:r>
          <a:endParaRPr lang="en-US" dirty="0"/>
        </a:p>
      </dgm:t>
    </dgm:pt>
    <dgm:pt modelId="{16EBFABC-D5A1-4FE6-B130-82369D5D727D}" type="parTrans" cxnId="{A816785D-54BE-4FD6-B141-9FE6668CB9FB}">
      <dgm:prSet/>
      <dgm:spPr/>
    </dgm:pt>
    <dgm:pt modelId="{EC3A723F-D4A7-4982-9FD6-9CE66EB8EA93}" type="sibTrans" cxnId="{A816785D-54BE-4FD6-B141-9FE6668CB9FB}">
      <dgm:prSet/>
      <dgm:spPr/>
    </dgm:pt>
    <dgm:pt modelId="{942C7EA4-DEF2-4422-8704-E6D296314658}">
      <dgm:prSet/>
      <dgm:spPr/>
      <dgm:t>
        <a:bodyPr/>
        <a:lstStyle/>
        <a:p>
          <a:r>
            <a:rPr lang="en-US" dirty="0" smtClean="0"/>
            <a:t>guide for diagnosis, treatment and evaluation of services.</a:t>
          </a:r>
          <a:endParaRPr lang="en-US" dirty="0"/>
        </a:p>
      </dgm:t>
    </dgm:pt>
    <dgm:pt modelId="{5F779362-E14B-490F-BC1D-846BB382B6B3}" type="parTrans" cxnId="{EB384C60-1443-4C82-B118-5A818CB235F6}">
      <dgm:prSet/>
      <dgm:spPr/>
    </dgm:pt>
    <dgm:pt modelId="{9C4B1677-180D-47AE-BFDF-1A42F519E105}" type="sibTrans" cxnId="{EB384C60-1443-4C82-B118-5A818CB235F6}">
      <dgm:prSet/>
      <dgm:spPr/>
    </dgm:pt>
    <dgm:pt modelId="{01CC3E7E-72C8-4ECE-A367-D875E6A90CF6}">
      <dgm:prSet/>
      <dgm:spPr/>
      <dgm:t>
        <a:bodyPr/>
        <a:lstStyle/>
        <a:p>
          <a:r>
            <a:rPr lang="en-US" dirty="0" smtClean="0"/>
            <a:t>Used in research</a:t>
          </a:r>
          <a:endParaRPr lang="en-US" dirty="0"/>
        </a:p>
      </dgm:t>
    </dgm:pt>
    <dgm:pt modelId="{87E16AA4-62FB-4860-8FA5-40DB52123C1C}" type="parTrans" cxnId="{2A5F3C4F-E044-4204-A4CC-5D6B2B794376}">
      <dgm:prSet/>
      <dgm:spPr/>
    </dgm:pt>
    <dgm:pt modelId="{475B10B3-65DB-472A-A004-925E0E9747B6}" type="sibTrans" cxnId="{2A5F3C4F-E044-4204-A4CC-5D6B2B794376}">
      <dgm:prSet/>
      <dgm:spPr/>
    </dgm:pt>
    <dgm:pt modelId="{5BCE14E3-CB39-4B78-B162-9AEB98387295}">
      <dgm:prSet/>
      <dgm:spPr/>
      <dgm:t>
        <a:bodyPr/>
        <a:lstStyle/>
        <a:p>
          <a:r>
            <a:rPr lang="en-US" dirty="0" smtClean="0"/>
            <a:t>legal evidence of the services </a:t>
          </a:r>
          <a:endParaRPr lang="en-US" dirty="0"/>
        </a:p>
      </dgm:t>
    </dgm:pt>
    <dgm:pt modelId="{84AB63CC-0DF8-4940-9B85-D513D5036796}" type="parTrans" cxnId="{D4DFE8FB-60D1-4E9A-94C7-735DF44C09E5}">
      <dgm:prSet/>
      <dgm:spPr/>
    </dgm:pt>
    <dgm:pt modelId="{BAEEC418-30C9-4648-B0D2-8AB109700D3A}" type="sibTrans" cxnId="{D4DFE8FB-60D1-4E9A-94C7-735DF44C09E5}">
      <dgm:prSet/>
      <dgm:spPr/>
    </dgm:pt>
    <dgm:pt modelId="{B5DF3E7F-4214-435F-8CE6-ED2A27FA167E}">
      <dgm:prSet/>
      <dgm:spPr/>
      <dgm:t>
        <a:bodyPr/>
        <a:lstStyle/>
        <a:p>
          <a:r>
            <a:rPr lang="en-US" dirty="0" smtClean="0"/>
            <a:t>Administrator assess the health assets and needs of the village or area.</a:t>
          </a:r>
          <a:endParaRPr lang="en-US" dirty="0"/>
        </a:p>
      </dgm:t>
    </dgm:pt>
    <dgm:pt modelId="{BDA7EF8D-5C53-4CD8-8F56-482F0A6B62F4}" type="parTrans" cxnId="{6C65FCAD-4F0F-46F4-8717-8979594F3D9D}">
      <dgm:prSet/>
      <dgm:spPr/>
    </dgm:pt>
    <dgm:pt modelId="{BC9C3513-1283-4FE2-9CDB-6404F72B0644}" type="sibTrans" cxnId="{6C65FCAD-4F0F-46F4-8717-8979594F3D9D}">
      <dgm:prSet/>
      <dgm:spPr/>
    </dgm:pt>
    <dgm:pt modelId="{E46B2424-9893-4A3E-B869-2BF83727AFB8}" type="pres">
      <dgm:prSet presAssocID="{B3DB3A3D-C287-49E1-8B81-3D6E1F5EACA2}" presName="linearFlow" presStyleCnt="0">
        <dgm:presLayoutVars>
          <dgm:dir/>
          <dgm:animLvl val="lvl"/>
          <dgm:resizeHandles val="exact"/>
        </dgm:presLayoutVars>
      </dgm:prSet>
      <dgm:spPr/>
      <dgm:t>
        <a:bodyPr/>
        <a:lstStyle/>
        <a:p>
          <a:endParaRPr lang="en-US"/>
        </a:p>
      </dgm:t>
    </dgm:pt>
    <dgm:pt modelId="{6B2CE089-E119-4C66-BA11-2048C9D4F4A6}" type="pres">
      <dgm:prSet presAssocID="{4D2D8EC7-A35E-441C-AB26-254B70714346}" presName="composite" presStyleCnt="0"/>
      <dgm:spPr/>
    </dgm:pt>
    <dgm:pt modelId="{68A90EC7-BE69-48F4-B26C-0A2B9BC47FB6}" type="pres">
      <dgm:prSet presAssocID="{4D2D8EC7-A35E-441C-AB26-254B70714346}" presName="parentText" presStyleLbl="alignNode1" presStyleIdx="0" presStyleCnt="4">
        <dgm:presLayoutVars>
          <dgm:chMax val="1"/>
          <dgm:bulletEnabled val="1"/>
        </dgm:presLayoutVars>
      </dgm:prSet>
      <dgm:spPr/>
      <dgm:t>
        <a:bodyPr/>
        <a:lstStyle/>
        <a:p>
          <a:endParaRPr lang="en-US"/>
        </a:p>
      </dgm:t>
    </dgm:pt>
    <dgm:pt modelId="{F40606C5-F26E-4400-8750-172BB4CCED72}" type="pres">
      <dgm:prSet presAssocID="{4D2D8EC7-A35E-441C-AB26-254B70714346}" presName="descendantText" presStyleLbl="alignAcc1" presStyleIdx="0" presStyleCnt="4">
        <dgm:presLayoutVars>
          <dgm:bulletEnabled val="1"/>
        </dgm:presLayoutVars>
      </dgm:prSet>
      <dgm:spPr/>
      <dgm:t>
        <a:bodyPr/>
        <a:lstStyle/>
        <a:p>
          <a:endParaRPr lang="en-US"/>
        </a:p>
      </dgm:t>
    </dgm:pt>
    <dgm:pt modelId="{25F70C12-D028-4AE0-AB65-7A79FCBCDB33}" type="pres">
      <dgm:prSet presAssocID="{AE8D0EAD-7529-413B-A245-15E05C768CB8}" presName="sp" presStyleCnt="0"/>
      <dgm:spPr/>
    </dgm:pt>
    <dgm:pt modelId="{DD28E65D-9B23-43FB-95CB-DA3973739AD1}" type="pres">
      <dgm:prSet presAssocID="{45BA913F-351F-4BCC-AB38-3E6212654173}" presName="composite" presStyleCnt="0"/>
      <dgm:spPr/>
    </dgm:pt>
    <dgm:pt modelId="{87064BFB-B10C-409D-BC04-A4A52480702C}" type="pres">
      <dgm:prSet presAssocID="{45BA913F-351F-4BCC-AB38-3E6212654173}" presName="parentText" presStyleLbl="alignNode1" presStyleIdx="1" presStyleCnt="4">
        <dgm:presLayoutVars>
          <dgm:chMax val="1"/>
          <dgm:bulletEnabled val="1"/>
        </dgm:presLayoutVars>
      </dgm:prSet>
      <dgm:spPr/>
      <dgm:t>
        <a:bodyPr/>
        <a:lstStyle/>
        <a:p>
          <a:endParaRPr lang="en-US"/>
        </a:p>
      </dgm:t>
    </dgm:pt>
    <dgm:pt modelId="{FB58DA04-087F-494B-A659-07C4475B9DDE}" type="pres">
      <dgm:prSet presAssocID="{45BA913F-351F-4BCC-AB38-3E6212654173}" presName="descendantText" presStyleLbl="alignAcc1" presStyleIdx="1" presStyleCnt="4">
        <dgm:presLayoutVars>
          <dgm:bulletEnabled val="1"/>
        </dgm:presLayoutVars>
      </dgm:prSet>
      <dgm:spPr/>
      <dgm:t>
        <a:bodyPr/>
        <a:lstStyle/>
        <a:p>
          <a:endParaRPr lang="en-US"/>
        </a:p>
      </dgm:t>
    </dgm:pt>
    <dgm:pt modelId="{0B0EB690-65CF-45E5-8FE2-AACB0360C4BD}" type="pres">
      <dgm:prSet presAssocID="{77F18E98-0C5C-455F-9309-3CFBC4AB042E}" presName="sp" presStyleCnt="0"/>
      <dgm:spPr/>
    </dgm:pt>
    <dgm:pt modelId="{AFA0D280-685A-4A26-B101-806A2AA496C3}" type="pres">
      <dgm:prSet presAssocID="{3931FC0A-6D4E-480A-9D7B-232C5BAA7DA5}" presName="composite" presStyleCnt="0"/>
      <dgm:spPr/>
    </dgm:pt>
    <dgm:pt modelId="{0E662ED3-A6E4-4D48-A34C-B4DF28C7D4BE}" type="pres">
      <dgm:prSet presAssocID="{3931FC0A-6D4E-480A-9D7B-232C5BAA7DA5}" presName="parentText" presStyleLbl="alignNode1" presStyleIdx="2" presStyleCnt="4">
        <dgm:presLayoutVars>
          <dgm:chMax val="1"/>
          <dgm:bulletEnabled val="1"/>
        </dgm:presLayoutVars>
      </dgm:prSet>
      <dgm:spPr/>
      <dgm:t>
        <a:bodyPr/>
        <a:lstStyle/>
        <a:p>
          <a:endParaRPr lang="en-US"/>
        </a:p>
      </dgm:t>
    </dgm:pt>
    <dgm:pt modelId="{F86B55C9-170B-44FC-9205-5BEE0C20E1B3}" type="pres">
      <dgm:prSet presAssocID="{3931FC0A-6D4E-480A-9D7B-232C5BAA7DA5}" presName="descendantText" presStyleLbl="alignAcc1" presStyleIdx="2" presStyleCnt="4">
        <dgm:presLayoutVars>
          <dgm:bulletEnabled val="1"/>
        </dgm:presLayoutVars>
      </dgm:prSet>
      <dgm:spPr/>
      <dgm:t>
        <a:bodyPr/>
        <a:lstStyle/>
        <a:p>
          <a:endParaRPr lang="en-US"/>
        </a:p>
      </dgm:t>
    </dgm:pt>
    <dgm:pt modelId="{A3B617D6-6A2E-4657-830F-6D0854B44047}" type="pres">
      <dgm:prSet presAssocID="{6D1706BE-0CC5-495B-A552-F966C0B735AF}" presName="sp" presStyleCnt="0"/>
      <dgm:spPr/>
    </dgm:pt>
    <dgm:pt modelId="{5A296841-3E90-4D21-955D-D06DD47CBCE8}" type="pres">
      <dgm:prSet presAssocID="{BDB48375-E904-4615-8B80-C4BDA8D8D7F1}" presName="composite" presStyleCnt="0"/>
      <dgm:spPr/>
    </dgm:pt>
    <dgm:pt modelId="{A1318F0A-DB7B-4422-AB54-4D4644F94736}" type="pres">
      <dgm:prSet presAssocID="{BDB48375-E904-4615-8B80-C4BDA8D8D7F1}" presName="parentText" presStyleLbl="alignNode1" presStyleIdx="3" presStyleCnt="4">
        <dgm:presLayoutVars>
          <dgm:chMax val="1"/>
          <dgm:bulletEnabled val="1"/>
        </dgm:presLayoutVars>
      </dgm:prSet>
      <dgm:spPr/>
      <dgm:t>
        <a:bodyPr/>
        <a:lstStyle/>
        <a:p>
          <a:endParaRPr lang="en-US"/>
        </a:p>
      </dgm:t>
    </dgm:pt>
    <dgm:pt modelId="{00E6422C-8707-48A3-9228-FC53AA5CB223}" type="pres">
      <dgm:prSet presAssocID="{BDB48375-E904-4615-8B80-C4BDA8D8D7F1}" presName="descendantText" presStyleLbl="alignAcc1" presStyleIdx="3" presStyleCnt="4">
        <dgm:presLayoutVars>
          <dgm:bulletEnabled val="1"/>
        </dgm:presLayoutVars>
      </dgm:prSet>
      <dgm:spPr/>
      <dgm:t>
        <a:bodyPr/>
        <a:lstStyle/>
        <a:p>
          <a:endParaRPr lang="en-US"/>
        </a:p>
      </dgm:t>
    </dgm:pt>
  </dgm:ptLst>
  <dgm:cxnLst>
    <dgm:cxn modelId="{76A8DFC7-71A0-4BF8-89B6-CFBAD7E993FC}" type="presOf" srcId="{3931FC0A-6D4E-480A-9D7B-232C5BAA7DA5}" destId="{0E662ED3-A6E4-4D48-A34C-B4DF28C7D4BE}" srcOrd="0" destOrd="0" presId="urn:microsoft.com/office/officeart/2005/8/layout/chevron2"/>
    <dgm:cxn modelId="{7E52FD59-7B71-4705-86D3-E2A28F311B86}" type="presOf" srcId="{BDB48375-E904-4615-8B80-C4BDA8D8D7F1}" destId="{A1318F0A-DB7B-4422-AB54-4D4644F94736}" srcOrd="0" destOrd="0" presId="urn:microsoft.com/office/officeart/2005/8/layout/chevron2"/>
    <dgm:cxn modelId="{9D4EE51E-7C6F-46F1-B59A-ECBF6A63BEED}" type="presOf" srcId="{B5DF3E7F-4214-435F-8CE6-ED2A27FA167E}" destId="{00E6422C-8707-48A3-9228-FC53AA5CB223}" srcOrd="0" destOrd="0" presId="urn:microsoft.com/office/officeart/2005/8/layout/chevron2"/>
    <dgm:cxn modelId="{6C65FCAD-4F0F-46F4-8717-8979594F3D9D}" srcId="{BDB48375-E904-4615-8B80-C4BDA8D8D7F1}" destId="{B5DF3E7F-4214-435F-8CE6-ED2A27FA167E}" srcOrd="0" destOrd="0" parTransId="{BDA7EF8D-5C53-4CD8-8F56-482F0A6B62F4}" sibTransId="{BC9C3513-1283-4FE2-9CDB-6404F72B0644}"/>
    <dgm:cxn modelId="{EB384C60-1443-4C82-B118-5A818CB235F6}" srcId="{4D2D8EC7-A35E-441C-AB26-254B70714346}" destId="{942C7EA4-DEF2-4422-8704-E6D296314658}" srcOrd="0" destOrd="0" parTransId="{5F779362-E14B-490F-BC1D-846BB382B6B3}" sibTransId="{9C4B1677-180D-47AE-BFDF-1A42F519E105}"/>
    <dgm:cxn modelId="{96DE3A7D-0B0D-4AC2-B345-6DBA4037C3E2}" type="presOf" srcId="{942C7EA4-DEF2-4422-8704-E6D296314658}" destId="{F40606C5-F26E-4400-8750-172BB4CCED72}" srcOrd="0" destOrd="0" presId="urn:microsoft.com/office/officeart/2005/8/layout/chevron2"/>
    <dgm:cxn modelId="{98DBD8A7-40E9-49AC-839C-8A89E4A18B22}" srcId="{B3DB3A3D-C287-49E1-8B81-3D6E1F5EACA2}" destId="{45BA913F-351F-4BCC-AB38-3E6212654173}" srcOrd="1" destOrd="0" parTransId="{32410BBA-4695-459A-B97E-65E5ABF0C6ED}" sibTransId="{77F18E98-0C5C-455F-9309-3CFBC4AB042E}"/>
    <dgm:cxn modelId="{B170510D-B975-4C2E-9178-65DC8A0ACA1F}" type="presOf" srcId="{B3DB3A3D-C287-49E1-8B81-3D6E1F5EACA2}" destId="{E46B2424-9893-4A3E-B869-2BF83727AFB8}" srcOrd="0" destOrd="0" presId="urn:microsoft.com/office/officeart/2005/8/layout/chevron2"/>
    <dgm:cxn modelId="{D4DFE8FB-60D1-4E9A-94C7-735DF44C09E5}" srcId="{3931FC0A-6D4E-480A-9D7B-232C5BAA7DA5}" destId="{5BCE14E3-CB39-4B78-B162-9AEB98387295}" srcOrd="0" destOrd="0" parTransId="{84AB63CC-0DF8-4940-9B85-D513D5036796}" sibTransId="{BAEEC418-30C9-4648-B0D2-8AB109700D3A}"/>
    <dgm:cxn modelId="{B8EDEC2C-D36F-4774-9A65-9EFDE03075D5}" type="presOf" srcId="{5BCE14E3-CB39-4B78-B162-9AEB98387295}" destId="{F86B55C9-170B-44FC-9205-5BEE0C20E1B3}" srcOrd="0" destOrd="0" presId="urn:microsoft.com/office/officeart/2005/8/layout/chevron2"/>
    <dgm:cxn modelId="{66116A15-1909-4922-A4DE-871F22FAD8BC}" srcId="{B3DB3A3D-C287-49E1-8B81-3D6E1F5EACA2}" destId="{4D2D8EC7-A35E-441C-AB26-254B70714346}" srcOrd="0" destOrd="0" parTransId="{77997102-2AD7-4100-8386-9FA68A484D65}" sibTransId="{AE8D0EAD-7529-413B-A245-15E05C768CB8}"/>
    <dgm:cxn modelId="{2A5F3C4F-E044-4204-A4CC-5D6B2B794376}" srcId="{45BA913F-351F-4BCC-AB38-3E6212654173}" destId="{01CC3E7E-72C8-4ECE-A367-D875E6A90CF6}" srcOrd="0" destOrd="0" parTransId="{87E16AA4-62FB-4860-8FA5-40DB52123C1C}" sibTransId="{475B10B3-65DB-472A-A004-925E0E9747B6}"/>
    <dgm:cxn modelId="{154CD31D-46D9-4B9C-88B2-8696BE538B2A}" srcId="{B3DB3A3D-C287-49E1-8B81-3D6E1F5EACA2}" destId="{3931FC0A-6D4E-480A-9D7B-232C5BAA7DA5}" srcOrd="2" destOrd="0" parTransId="{C650A635-0FEC-49D1-97D3-767FC73E8CE8}" sibTransId="{6D1706BE-0CC5-495B-A552-F966C0B735AF}"/>
    <dgm:cxn modelId="{A816785D-54BE-4FD6-B141-9FE6668CB9FB}" srcId="{B3DB3A3D-C287-49E1-8B81-3D6E1F5EACA2}" destId="{BDB48375-E904-4615-8B80-C4BDA8D8D7F1}" srcOrd="3" destOrd="0" parTransId="{16EBFABC-D5A1-4FE6-B130-82369D5D727D}" sibTransId="{EC3A723F-D4A7-4982-9FD6-9CE66EB8EA93}"/>
    <dgm:cxn modelId="{73D7F2B8-9D63-4561-8D99-E12A19D5EA1A}" type="presOf" srcId="{4D2D8EC7-A35E-441C-AB26-254B70714346}" destId="{68A90EC7-BE69-48F4-B26C-0A2B9BC47FB6}" srcOrd="0" destOrd="0" presId="urn:microsoft.com/office/officeart/2005/8/layout/chevron2"/>
    <dgm:cxn modelId="{E97A7691-CD0B-428D-B78F-62B93BF98A21}" type="presOf" srcId="{01CC3E7E-72C8-4ECE-A367-D875E6A90CF6}" destId="{FB58DA04-087F-494B-A659-07C4475B9DDE}" srcOrd="0" destOrd="0" presId="urn:microsoft.com/office/officeart/2005/8/layout/chevron2"/>
    <dgm:cxn modelId="{1AF55F29-2896-4D16-A56D-08A2BF8A6F01}" type="presOf" srcId="{45BA913F-351F-4BCC-AB38-3E6212654173}" destId="{87064BFB-B10C-409D-BC04-A4A52480702C}" srcOrd="0" destOrd="0" presId="urn:microsoft.com/office/officeart/2005/8/layout/chevron2"/>
    <dgm:cxn modelId="{871BA4F8-DDD5-4B6A-936A-A920E89F1FDD}" type="presParOf" srcId="{E46B2424-9893-4A3E-B869-2BF83727AFB8}" destId="{6B2CE089-E119-4C66-BA11-2048C9D4F4A6}" srcOrd="0" destOrd="0" presId="urn:microsoft.com/office/officeart/2005/8/layout/chevron2"/>
    <dgm:cxn modelId="{065DBB5D-75CC-4B85-AD20-4964D901AB7F}" type="presParOf" srcId="{6B2CE089-E119-4C66-BA11-2048C9D4F4A6}" destId="{68A90EC7-BE69-48F4-B26C-0A2B9BC47FB6}" srcOrd="0" destOrd="0" presId="urn:microsoft.com/office/officeart/2005/8/layout/chevron2"/>
    <dgm:cxn modelId="{8E076AE9-A885-4DFF-BC02-900A5DD55440}" type="presParOf" srcId="{6B2CE089-E119-4C66-BA11-2048C9D4F4A6}" destId="{F40606C5-F26E-4400-8750-172BB4CCED72}" srcOrd="1" destOrd="0" presId="urn:microsoft.com/office/officeart/2005/8/layout/chevron2"/>
    <dgm:cxn modelId="{A9727202-AF1B-4059-8E24-D5D95681F9B1}" type="presParOf" srcId="{E46B2424-9893-4A3E-B869-2BF83727AFB8}" destId="{25F70C12-D028-4AE0-AB65-7A79FCBCDB33}" srcOrd="1" destOrd="0" presId="urn:microsoft.com/office/officeart/2005/8/layout/chevron2"/>
    <dgm:cxn modelId="{B9375E84-92EE-4209-92D2-6C4DBE39E996}" type="presParOf" srcId="{E46B2424-9893-4A3E-B869-2BF83727AFB8}" destId="{DD28E65D-9B23-43FB-95CB-DA3973739AD1}" srcOrd="2" destOrd="0" presId="urn:microsoft.com/office/officeart/2005/8/layout/chevron2"/>
    <dgm:cxn modelId="{B1EA7F97-AC2A-4968-86E2-39DE6E4F8F85}" type="presParOf" srcId="{DD28E65D-9B23-43FB-95CB-DA3973739AD1}" destId="{87064BFB-B10C-409D-BC04-A4A52480702C}" srcOrd="0" destOrd="0" presId="urn:microsoft.com/office/officeart/2005/8/layout/chevron2"/>
    <dgm:cxn modelId="{7C573D0C-32B9-467A-8D95-D199182D362B}" type="presParOf" srcId="{DD28E65D-9B23-43FB-95CB-DA3973739AD1}" destId="{FB58DA04-087F-494B-A659-07C4475B9DDE}" srcOrd="1" destOrd="0" presId="urn:microsoft.com/office/officeart/2005/8/layout/chevron2"/>
    <dgm:cxn modelId="{FF1D2595-94CB-40AA-9064-6ED31CE60580}" type="presParOf" srcId="{E46B2424-9893-4A3E-B869-2BF83727AFB8}" destId="{0B0EB690-65CF-45E5-8FE2-AACB0360C4BD}" srcOrd="3" destOrd="0" presId="urn:microsoft.com/office/officeart/2005/8/layout/chevron2"/>
    <dgm:cxn modelId="{5360B20D-1D7C-4E43-8E01-FAD644E2DE31}" type="presParOf" srcId="{E46B2424-9893-4A3E-B869-2BF83727AFB8}" destId="{AFA0D280-685A-4A26-B101-806A2AA496C3}" srcOrd="4" destOrd="0" presId="urn:microsoft.com/office/officeart/2005/8/layout/chevron2"/>
    <dgm:cxn modelId="{1EE6FDA3-40F8-44BB-B758-C83F8B043A87}" type="presParOf" srcId="{AFA0D280-685A-4A26-B101-806A2AA496C3}" destId="{0E662ED3-A6E4-4D48-A34C-B4DF28C7D4BE}" srcOrd="0" destOrd="0" presId="urn:microsoft.com/office/officeart/2005/8/layout/chevron2"/>
    <dgm:cxn modelId="{A13D7D85-58E9-494D-9D61-CE5F996291E8}" type="presParOf" srcId="{AFA0D280-685A-4A26-B101-806A2AA496C3}" destId="{F86B55C9-170B-44FC-9205-5BEE0C20E1B3}" srcOrd="1" destOrd="0" presId="urn:microsoft.com/office/officeart/2005/8/layout/chevron2"/>
    <dgm:cxn modelId="{D8EE5E01-9005-453B-8969-6EE83B50B88E}" type="presParOf" srcId="{E46B2424-9893-4A3E-B869-2BF83727AFB8}" destId="{A3B617D6-6A2E-4657-830F-6D0854B44047}" srcOrd="5" destOrd="0" presId="urn:microsoft.com/office/officeart/2005/8/layout/chevron2"/>
    <dgm:cxn modelId="{53CC6262-DA37-46AF-A067-D2DC6097252C}" type="presParOf" srcId="{E46B2424-9893-4A3E-B869-2BF83727AFB8}" destId="{5A296841-3E90-4D21-955D-D06DD47CBCE8}" srcOrd="6" destOrd="0" presId="urn:microsoft.com/office/officeart/2005/8/layout/chevron2"/>
    <dgm:cxn modelId="{A3CED2F6-38E9-45DD-AA99-F45C9CEDB7B8}" type="presParOf" srcId="{5A296841-3E90-4D21-955D-D06DD47CBCE8}" destId="{A1318F0A-DB7B-4422-AB54-4D4644F94736}" srcOrd="0" destOrd="0" presId="urn:microsoft.com/office/officeart/2005/8/layout/chevron2"/>
    <dgm:cxn modelId="{C6B7BDB6-5766-4371-A932-A87BF9E2666F}" type="presParOf" srcId="{5A296841-3E90-4D21-955D-D06DD47CBCE8}" destId="{00E6422C-8707-48A3-9228-FC53AA5CB223}" srcOrd="1" destOrd="0" presId="urn:microsoft.com/office/officeart/2005/8/layout/chevron2"/>
  </dgm:cxnLst>
  <dgm:bg/>
  <dgm:whole/>
</dgm:dataModel>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17145BA-D861-4609-A10C-BA37D31DDEC3}" type="datetimeFigureOut">
              <a:rPr lang="en-US" smtClean="0"/>
              <a:t>8/14/2020</a:t>
            </a:fld>
            <a:endParaRPr lang="en-IN"/>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51548D8-034A-4414-BF0D-0ACB20DFC0FF}" type="slidenum">
              <a:rPr lang="en-IN" smtClean="0"/>
              <a:t>‹#›</a:t>
            </a:fld>
            <a:endParaRPr lang="en-IN"/>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212B43-F848-4A2A-9D88-C0310E2E8BFC}" type="datetimeFigureOut">
              <a:rPr lang="en-US" smtClean="0"/>
              <a:pPr/>
              <a:t>8/14/2020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AD70F7-7BA1-4046-BE70-59ABB1BB4533}" type="slidenum">
              <a:rPr lang="en-US" smtClean="0"/>
              <a:pPr/>
              <a:t>‹#›</a:t>
            </a:fld>
            <a:endParaRPr lang="en-US"/>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dirty="0" smtClean="0"/>
              <a:t>1. </a:t>
            </a:r>
            <a:r>
              <a:rPr lang="en-IN" sz="1200" kern="1200" dirty="0" smtClean="0">
                <a:solidFill>
                  <a:schemeClr val="tx1"/>
                </a:solidFill>
                <a:latin typeface="+mn-lt"/>
                <a:ea typeface="+mn-ea"/>
                <a:cs typeface="+mn-cs"/>
              </a:rPr>
              <a:t>They are typically large and complex hospital information systems that focus on patient specific data.</a:t>
            </a:r>
            <a:endParaRPr lang="en-US" sz="1200" kern="1200" dirty="0" smtClean="0">
              <a:solidFill>
                <a:schemeClr val="tx1"/>
              </a:solidFill>
              <a:latin typeface="+mn-lt"/>
              <a:ea typeface="+mn-ea"/>
              <a:cs typeface="+mn-cs"/>
            </a:endParaRPr>
          </a:p>
          <a:p>
            <a:pPr lvl="0"/>
            <a:r>
              <a:rPr lang="en-IN" sz="1200" kern="1200" dirty="0" smtClean="0">
                <a:solidFill>
                  <a:schemeClr val="tx1"/>
                </a:solidFill>
                <a:latin typeface="+mn-lt"/>
                <a:ea typeface="+mn-ea"/>
                <a:cs typeface="+mn-cs"/>
              </a:rPr>
              <a:t>These sophisticated health information systems that are often large hospital systems have proven to be difficult to develop both in developed and developing countries.</a:t>
            </a:r>
            <a:endParaRPr lang="en-US" sz="1200" kern="1200" dirty="0" smtClean="0">
              <a:solidFill>
                <a:schemeClr val="tx1"/>
              </a:solidFill>
              <a:latin typeface="+mn-lt"/>
              <a:ea typeface="+mn-ea"/>
              <a:cs typeface="+mn-cs"/>
            </a:endParaRPr>
          </a:p>
          <a:p>
            <a:pPr lvl="0"/>
            <a:r>
              <a:rPr lang="en-IN" sz="1200" kern="1200" dirty="0" smtClean="0">
                <a:solidFill>
                  <a:schemeClr val="tx1"/>
                </a:solidFill>
                <a:latin typeface="+mn-lt"/>
                <a:ea typeface="+mn-ea"/>
                <a:cs typeface="+mn-cs"/>
              </a:rPr>
              <a:t>About three quarters of these systems have failed. </a:t>
            </a:r>
            <a:endParaRPr lang="en-US" sz="1200" kern="1200" dirty="0" smtClean="0">
              <a:solidFill>
                <a:schemeClr val="tx1"/>
              </a:solidFill>
              <a:latin typeface="+mn-lt"/>
              <a:ea typeface="+mn-ea"/>
              <a:cs typeface="+mn-cs"/>
            </a:endParaRPr>
          </a:p>
          <a:p>
            <a:endParaRPr lang="en-US" dirty="0" smtClean="0"/>
          </a:p>
          <a:p>
            <a:r>
              <a:rPr lang="en-US" dirty="0" smtClean="0"/>
              <a:t>2.</a:t>
            </a:r>
            <a:r>
              <a:rPr lang="en-US" sz="1200" kern="1200" dirty="0" smtClean="0">
                <a:solidFill>
                  <a:schemeClr val="tx1"/>
                </a:solidFill>
                <a:latin typeface="+mn-lt"/>
                <a:ea typeface="+mn-ea"/>
                <a:cs typeface="+mn-cs"/>
              </a:rPr>
              <a:t> Information that is derived at regular intervals of a year or less through mechanisms designed to meet predictable information needs</a:t>
            </a:r>
          </a:p>
          <a:p>
            <a:r>
              <a:rPr lang="en-US" sz="1200" kern="1200" dirty="0" smtClean="0">
                <a:solidFill>
                  <a:schemeClr val="tx1"/>
                </a:solidFill>
                <a:latin typeface="+mn-lt"/>
                <a:ea typeface="+mn-ea"/>
                <a:cs typeface="+mn-cs"/>
              </a:rPr>
              <a:t>Examples:</a:t>
            </a:r>
          </a:p>
          <a:p>
            <a:pPr lvl="0"/>
            <a:r>
              <a:rPr lang="en-IN" sz="1200" kern="1200" dirty="0" smtClean="0">
                <a:solidFill>
                  <a:schemeClr val="tx1"/>
                </a:solidFill>
                <a:latin typeface="+mn-lt"/>
                <a:ea typeface="+mn-ea"/>
                <a:cs typeface="+mn-cs"/>
              </a:rPr>
              <a:t>Health service statistics for routine services reporting and special   program reporting</a:t>
            </a:r>
            <a:endParaRPr lang="en-US" sz="1200" kern="1200" dirty="0" smtClean="0">
              <a:solidFill>
                <a:schemeClr val="tx1"/>
              </a:solidFill>
              <a:latin typeface="+mn-lt"/>
              <a:ea typeface="+mn-ea"/>
              <a:cs typeface="+mn-cs"/>
            </a:endParaRPr>
          </a:p>
          <a:p>
            <a:pPr lvl="0"/>
            <a:r>
              <a:rPr lang="en-IN" sz="1200" kern="1200" dirty="0" smtClean="0">
                <a:solidFill>
                  <a:schemeClr val="tx1"/>
                </a:solidFill>
                <a:latin typeface="+mn-lt"/>
                <a:ea typeface="+mn-ea"/>
                <a:cs typeface="+mn-cs"/>
              </a:rPr>
              <a:t>(malaria, TB, and HIV/AIDS)</a:t>
            </a:r>
            <a:endParaRPr lang="en-US" sz="1200" kern="1200" dirty="0" smtClean="0">
              <a:solidFill>
                <a:schemeClr val="tx1"/>
              </a:solidFill>
              <a:latin typeface="+mn-lt"/>
              <a:ea typeface="+mn-ea"/>
              <a:cs typeface="+mn-cs"/>
            </a:endParaRPr>
          </a:p>
          <a:p>
            <a:pPr lvl="0"/>
            <a:r>
              <a:rPr lang="en-IN" sz="1200" kern="1200" dirty="0" smtClean="0">
                <a:solidFill>
                  <a:schemeClr val="tx1"/>
                </a:solidFill>
                <a:latin typeface="+mn-lt"/>
                <a:ea typeface="+mn-ea"/>
                <a:cs typeface="+mn-cs"/>
              </a:rPr>
              <a:t>Administrative data (revenue and costs, drugs, personnel,    training, research, and documentation)</a:t>
            </a:r>
            <a:endParaRPr lang="en-US" sz="1200" kern="1200" dirty="0" smtClean="0">
              <a:solidFill>
                <a:schemeClr val="tx1"/>
              </a:solidFill>
              <a:latin typeface="+mn-lt"/>
              <a:ea typeface="+mn-ea"/>
              <a:cs typeface="+mn-cs"/>
            </a:endParaRPr>
          </a:p>
          <a:p>
            <a:pPr lvl="0"/>
            <a:r>
              <a:rPr lang="en-IN" sz="1200" kern="1200" dirty="0" smtClean="0">
                <a:solidFill>
                  <a:schemeClr val="tx1"/>
                </a:solidFill>
                <a:latin typeface="+mn-lt"/>
                <a:ea typeface="+mn-ea"/>
                <a:cs typeface="+mn-cs"/>
              </a:rPr>
              <a:t>Epidemiological and surveillance data</a:t>
            </a:r>
            <a:endParaRPr lang="en-US" sz="1200" kern="1200" dirty="0" smtClean="0">
              <a:solidFill>
                <a:schemeClr val="tx1"/>
              </a:solidFill>
              <a:latin typeface="+mn-lt"/>
              <a:ea typeface="+mn-ea"/>
              <a:cs typeface="+mn-cs"/>
            </a:endParaRPr>
          </a:p>
          <a:p>
            <a:pPr lvl="0"/>
            <a:r>
              <a:rPr lang="en-IN" sz="1200" kern="1200" dirty="0" smtClean="0">
                <a:solidFill>
                  <a:schemeClr val="tx1"/>
                </a:solidFill>
                <a:latin typeface="+mn-lt"/>
                <a:ea typeface="+mn-ea"/>
                <a:cs typeface="+mn-cs"/>
              </a:rPr>
              <a:t>Data on community-based health actions</a:t>
            </a:r>
            <a:endParaRPr lang="en-US" sz="1200" kern="1200" dirty="0" smtClean="0">
              <a:solidFill>
                <a:schemeClr val="tx1"/>
              </a:solidFill>
              <a:latin typeface="+mn-lt"/>
              <a:ea typeface="+mn-ea"/>
              <a:cs typeface="+mn-cs"/>
            </a:endParaRPr>
          </a:p>
          <a:p>
            <a:pPr lvl="0"/>
            <a:r>
              <a:rPr lang="en-IN" sz="1200" kern="1200" dirty="0" smtClean="0">
                <a:solidFill>
                  <a:schemeClr val="tx1"/>
                </a:solidFill>
                <a:latin typeface="+mn-lt"/>
                <a:ea typeface="+mn-ea"/>
                <a:cs typeface="+mn-cs"/>
              </a:rPr>
              <a:t>Data on vital events (births, deaths and migrations).</a:t>
            </a:r>
            <a:endParaRPr lang="en-US" sz="1200" kern="1200" dirty="0" smtClean="0">
              <a:solidFill>
                <a:schemeClr val="tx1"/>
              </a:solidFill>
              <a:latin typeface="+mn-lt"/>
              <a:ea typeface="+mn-ea"/>
              <a:cs typeface="+mn-cs"/>
            </a:endParaRPr>
          </a:p>
          <a:p>
            <a:pPr lvl="0"/>
            <a:r>
              <a:rPr lang="en-IN" sz="1200" kern="1200" dirty="0" smtClean="0">
                <a:solidFill>
                  <a:schemeClr val="tx1"/>
                </a:solidFill>
                <a:latin typeface="+mn-lt"/>
                <a:ea typeface="+mn-ea"/>
                <a:cs typeface="+mn-cs"/>
              </a:rPr>
              <a:t>An important strength of routine HISs is that decision makers and managers at all levels of the health system have direct access to data.</a:t>
            </a:r>
            <a:endParaRPr lang="en-US" sz="1200" kern="1200" dirty="0" smtClean="0">
              <a:solidFill>
                <a:schemeClr val="tx1"/>
              </a:solidFill>
              <a:latin typeface="+mn-lt"/>
              <a:ea typeface="+mn-ea"/>
              <a:cs typeface="+mn-cs"/>
            </a:endParaRPr>
          </a:p>
          <a:p>
            <a:pPr lvl="0"/>
            <a:r>
              <a:rPr lang="en-IN" sz="1200" kern="1200" dirty="0" smtClean="0">
                <a:solidFill>
                  <a:schemeClr val="tx1"/>
                </a:solidFill>
                <a:latin typeface="+mn-lt"/>
                <a:ea typeface="+mn-ea"/>
                <a:cs typeface="+mn-cs"/>
              </a:rPr>
              <a:t>Useful in health planning and management.</a:t>
            </a: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Empowers practitioners and managers to identify problems as they arise and solve them.</a:t>
            </a:r>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1. </a:t>
            </a:r>
            <a:r>
              <a:rPr lang="en-US" sz="1200" kern="1200" dirty="0" smtClean="0">
                <a:solidFill>
                  <a:schemeClr val="tx1"/>
                </a:solidFill>
                <a:latin typeface="+mn-lt"/>
                <a:ea typeface="+mn-ea"/>
                <a:cs typeface="+mn-cs"/>
              </a:rPr>
              <a:t>Administration</a:t>
            </a:r>
          </a:p>
          <a:p>
            <a:r>
              <a:rPr lang="en-US" sz="1200" kern="1200" dirty="0" smtClean="0">
                <a:solidFill>
                  <a:schemeClr val="tx1"/>
                </a:solidFill>
                <a:latin typeface="+mn-lt"/>
                <a:ea typeface="+mn-ea"/>
                <a:cs typeface="+mn-cs"/>
              </a:rPr>
              <a:t>• Patient care</a:t>
            </a:r>
          </a:p>
          <a:p>
            <a:r>
              <a:rPr lang="en-US" sz="1200" kern="1200" dirty="0" smtClean="0">
                <a:solidFill>
                  <a:schemeClr val="tx1"/>
                </a:solidFill>
                <a:latin typeface="+mn-lt"/>
                <a:ea typeface="+mn-ea"/>
                <a:cs typeface="+mn-cs"/>
              </a:rPr>
              <a:t>• Research</a:t>
            </a:r>
          </a:p>
          <a:p>
            <a:r>
              <a:rPr lang="en-US" sz="1200" kern="1200" dirty="0" smtClean="0">
                <a:solidFill>
                  <a:schemeClr val="tx1"/>
                </a:solidFill>
                <a:latin typeface="+mn-lt"/>
                <a:ea typeface="+mn-ea"/>
                <a:cs typeface="+mn-cs"/>
              </a:rPr>
              <a:t>• Quality control</a:t>
            </a:r>
          </a:p>
          <a:p>
            <a:r>
              <a:rPr lang="en-US" sz="1200" kern="1200" dirty="0" smtClean="0">
                <a:solidFill>
                  <a:schemeClr val="tx1"/>
                </a:solidFill>
                <a:latin typeface="+mn-lt"/>
                <a:ea typeface="+mn-ea"/>
                <a:cs typeface="+mn-cs"/>
              </a:rPr>
              <a:t>• Medical education</a:t>
            </a:r>
          </a:p>
          <a:p>
            <a:endParaRPr lang="en-US" dirty="0" smtClean="0"/>
          </a:p>
          <a:p>
            <a:r>
              <a:rPr lang="en-US" dirty="0" smtClean="0"/>
              <a:t>2.</a:t>
            </a:r>
            <a:r>
              <a:rPr lang="en-US" sz="1200" b="1" kern="1200" dirty="0" smtClean="0">
                <a:solidFill>
                  <a:schemeClr val="tx1"/>
                </a:solidFill>
                <a:latin typeface="+mn-lt"/>
                <a:ea typeface="+mn-ea"/>
                <a:cs typeface="+mn-cs"/>
                <a:sym typeface="Times New Roman"/>
              </a:rPr>
              <a:t> </a:t>
            </a:r>
            <a:r>
              <a:rPr lang="en-US" sz="1200" b="1"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Material Services</a:t>
            </a:r>
          </a:p>
          <a:p>
            <a:r>
              <a:rPr lang="en-US" sz="1200" kern="1200" dirty="0" smtClean="0">
                <a:solidFill>
                  <a:schemeClr val="tx1"/>
                </a:solidFill>
                <a:latin typeface="+mn-lt"/>
                <a:ea typeface="+mn-ea"/>
                <a:cs typeface="+mn-cs"/>
                <a:sym typeface="Times New Roman"/>
              </a:rPr>
              <a:t></a:t>
            </a:r>
            <a:r>
              <a:rPr lang="en-US" sz="1200" kern="1200" dirty="0" smtClean="0">
                <a:solidFill>
                  <a:schemeClr val="tx1"/>
                </a:solidFill>
                <a:latin typeface="+mn-lt"/>
                <a:ea typeface="+mn-ea"/>
                <a:cs typeface="+mn-cs"/>
              </a:rPr>
              <a:t>  Accumulate payments</a:t>
            </a:r>
          </a:p>
          <a:p>
            <a:r>
              <a:rPr lang="en-US" sz="1200" kern="1200" dirty="0" smtClean="0">
                <a:solidFill>
                  <a:schemeClr val="tx1"/>
                </a:solidFill>
                <a:latin typeface="+mn-lt"/>
                <a:ea typeface="+mn-ea"/>
                <a:cs typeface="+mn-cs"/>
                <a:sym typeface="Times New Roman"/>
              </a:rPr>
              <a:t></a:t>
            </a:r>
            <a:r>
              <a:rPr lang="en-US" sz="1200" kern="1200" dirty="0" smtClean="0">
                <a:solidFill>
                  <a:schemeClr val="tx1"/>
                </a:solidFill>
                <a:latin typeface="+mn-lt"/>
                <a:ea typeface="+mn-ea"/>
                <a:cs typeface="+mn-cs"/>
              </a:rPr>
              <a:t>  Recharge</a:t>
            </a:r>
          </a:p>
          <a:p>
            <a:r>
              <a:rPr lang="en-US" sz="1200" kern="1200" dirty="0" smtClean="0">
                <a:solidFill>
                  <a:schemeClr val="tx1"/>
                </a:solidFill>
                <a:latin typeface="+mn-lt"/>
                <a:ea typeface="+mn-ea"/>
                <a:cs typeface="+mn-cs"/>
                <a:sym typeface="Times New Roman"/>
              </a:rPr>
              <a:t></a:t>
            </a:r>
            <a:r>
              <a:rPr lang="en-US" sz="1200" kern="1200" dirty="0" smtClean="0">
                <a:solidFill>
                  <a:schemeClr val="tx1"/>
                </a:solidFill>
                <a:latin typeface="+mn-lt"/>
                <a:ea typeface="+mn-ea"/>
                <a:cs typeface="+mn-cs"/>
              </a:rPr>
              <a:t>  Budgeting</a:t>
            </a:r>
          </a:p>
          <a:p>
            <a:r>
              <a:rPr lang="en-US" sz="1200" kern="1200" dirty="0" smtClean="0">
                <a:solidFill>
                  <a:schemeClr val="tx1"/>
                </a:solidFill>
                <a:latin typeface="+mn-lt"/>
                <a:ea typeface="+mn-ea"/>
                <a:cs typeface="+mn-cs"/>
                <a:sym typeface="Times New Roman"/>
              </a:rPr>
              <a:t></a:t>
            </a:r>
            <a:r>
              <a:rPr lang="en-US" sz="1200" kern="1200" dirty="0" smtClean="0">
                <a:solidFill>
                  <a:schemeClr val="tx1"/>
                </a:solidFill>
                <a:latin typeface="+mn-lt"/>
                <a:ea typeface="+mn-ea"/>
                <a:cs typeface="+mn-cs"/>
              </a:rPr>
              <a:t>  General ledger</a:t>
            </a:r>
          </a:p>
          <a:p>
            <a:r>
              <a:rPr lang="en-US" sz="1200" b="1" kern="1200" dirty="0" smtClean="0">
                <a:solidFill>
                  <a:schemeClr val="tx1"/>
                </a:solidFill>
                <a:latin typeface="+mn-lt"/>
                <a:ea typeface="+mn-ea"/>
                <a:cs typeface="+mn-cs"/>
                <a:sym typeface="Times New Roman"/>
              </a:rPr>
              <a:t></a:t>
            </a:r>
            <a:r>
              <a:rPr lang="en-US" sz="1200" b="1"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Patient data/Billing/Account receivable</a:t>
            </a:r>
          </a:p>
          <a:p>
            <a:r>
              <a:rPr lang="en-US" sz="1200" kern="1200" dirty="0" smtClean="0">
                <a:solidFill>
                  <a:schemeClr val="tx1"/>
                </a:solidFill>
                <a:latin typeface="+mn-lt"/>
                <a:ea typeface="+mn-ea"/>
                <a:cs typeface="+mn-cs"/>
                <a:sym typeface="Times New Roman"/>
              </a:rPr>
              <a:t></a:t>
            </a:r>
            <a:r>
              <a:rPr lang="en-US" sz="1200" kern="1200" dirty="0" smtClean="0">
                <a:solidFill>
                  <a:schemeClr val="tx1"/>
                </a:solidFill>
                <a:latin typeface="+mn-lt"/>
                <a:ea typeface="+mn-ea"/>
                <a:cs typeface="+mn-cs"/>
              </a:rPr>
              <a:t>  Payroll</a:t>
            </a:r>
          </a:p>
          <a:p>
            <a:r>
              <a:rPr lang="en-US" sz="1200" kern="1200" dirty="0" smtClean="0">
                <a:solidFill>
                  <a:schemeClr val="tx1"/>
                </a:solidFill>
                <a:latin typeface="+mn-lt"/>
                <a:ea typeface="+mn-ea"/>
                <a:cs typeface="+mn-cs"/>
                <a:sym typeface="Times New Roman"/>
              </a:rPr>
              <a:t></a:t>
            </a:r>
            <a:r>
              <a:rPr lang="en-US" sz="1200" kern="1200" dirty="0" smtClean="0">
                <a:solidFill>
                  <a:schemeClr val="tx1"/>
                </a:solidFill>
                <a:latin typeface="+mn-lt"/>
                <a:ea typeface="+mn-ea"/>
                <a:cs typeface="+mn-cs"/>
              </a:rPr>
              <a:t>  Cost accounting</a:t>
            </a:r>
          </a:p>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sz="1200" kern="1200" dirty="0" smtClean="0">
                <a:solidFill>
                  <a:schemeClr val="tx1"/>
                </a:solidFill>
                <a:latin typeface="+mn-lt"/>
                <a:ea typeface="+mn-ea"/>
                <a:cs typeface="+mn-cs"/>
              </a:rPr>
              <a:t>It helps in maintaining patients and business information and it can be available at your fingertips.</a:t>
            </a:r>
          </a:p>
          <a:p>
            <a:pPr lvl="0"/>
            <a:r>
              <a:rPr lang="en-US" sz="1200" kern="1200" dirty="0" smtClean="0">
                <a:solidFill>
                  <a:schemeClr val="tx1"/>
                </a:solidFill>
                <a:latin typeface="+mn-lt"/>
                <a:ea typeface="+mn-ea"/>
                <a:cs typeface="+mn-cs"/>
              </a:rPr>
              <a:t>It helps in improved health care delivery by providing medical personal with better data access.</a:t>
            </a:r>
          </a:p>
          <a:p>
            <a:pPr lvl="0"/>
            <a:r>
              <a:rPr lang="en-US" sz="1200" kern="1200" dirty="0" smtClean="0">
                <a:solidFill>
                  <a:schemeClr val="tx1"/>
                </a:solidFill>
                <a:latin typeface="+mn-lt"/>
                <a:ea typeface="+mn-ea"/>
                <a:cs typeface="+mn-cs"/>
              </a:rPr>
              <a:t>Helps in improving efficiency both on cost and the clinical care.   </a:t>
            </a:r>
          </a:p>
          <a:p>
            <a:pPr lvl="0"/>
            <a:r>
              <a:rPr lang="en-US" sz="1200" kern="1200" dirty="0" smtClean="0">
                <a:solidFill>
                  <a:schemeClr val="tx1"/>
                </a:solidFill>
                <a:latin typeface="+mn-lt"/>
                <a:ea typeface="+mn-ea"/>
                <a:cs typeface="+mn-cs"/>
              </a:rPr>
              <a:t>It helps for the standardization of the patients records and procedures in the clinical area.</a:t>
            </a:r>
          </a:p>
          <a:p>
            <a:pPr lvl="0"/>
            <a:r>
              <a:rPr lang="en-US" sz="1200" kern="1200" dirty="0" smtClean="0">
                <a:solidFill>
                  <a:schemeClr val="tx1"/>
                </a:solidFill>
                <a:latin typeface="+mn-lt"/>
                <a:ea typeface="+mn-ea"/>
                <a:cs typeface="+mn-cs"/>
              </a:rPr>
              <a:t>Helps as a good managerial tool for accurate patient care data.</a:t>
            </a:r>
          </a:p>
          <a:p>
            <a:pPr lvl="0"/>
            <a:r>
              <a:rPr lang="en-US" sz="1200" kern="1200" dirty="0" smtClean="0">
                <a:solidFill>
                  <a:schemeClr val="tx1"/>
                </a:solidFill>
                <a:latin typeface="+mn-lt"/>
                <a:ea typeface="+mn-ea"/>
                <a:cs typeface="+mn-cs"/>
              </a:rPr>
              <a:t>It helps in gathering information to meet management challenges.</a:t>
            </a:r>
          </a:p>
          <a:p>
            <a:pPr lvl="0"/>
            <a:r>
              <a:rPr lang="en-US" sz="1200" kern="1200" smtClean="0">
                <a:solidFill>
                  <a:schemeClr val="tx1"/>
                </a:solidFill>
                <a:latin typeface="+mn-lt"/>
                <a:ea typeface="+mn-ea"/>
                <a:cs typeface="+mn-cs"/>
              </a:rPr>
              <a:t> It helps to educate patients for diseases </a:t>
            </a:r>
          </a:p>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1. it is helpful to review the total history of an individual and evaluate the progress of a long period. (e.g.) child’s record should provide space for newborn,     </a:t>
            </a:r>
          </a:p>
          <a:p>
            <a:r>
              <a:rPr lang="en-US" sz="1200" kern="1200" dirty="0" smtClean="0">
                <a:solidFill>
                  <a:schemeClr val="tx1"/>
                </a:solidFill>
                <a:latin typeface="+mn-lt"/>
                <a:ea typeface="+mn-ea"/>
                <a:cs typeface="+mn-cs"/>
              </a:rPr>
              <a:t>, infant and preschool data.</a:t>
            </a:r>
          </a:p>
          <a:p>
            <a:endParaRPr 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 system of using one record for home and clinic services in which home visits are recorded in blue and clinic visit in red ink helps coordinate the services and saves the time.</a:t>
            </a:r>
          </a:p>
          <a:p>
            <a:endParaRPr lang="en-US" sz="120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2. The basic unit of service is the family. All records, which relate to members of family, should be placed in a single family folder. This gives the picture of the total services and helps to give effective, economic service to the family as a whole.</a:t>
            </a:r>
          </a:p>
          <a:p>
            <a:pPr lvl="0"/>
            <a:r>
              <a:rPr lang="en-US" sz="1200" kern="1200" dirty="0" smtClean="0">
                <a:solidFill>
                  <a:schemeClr val="tx1"/>
                </a:solidFill>
                <a:latin typeface="+mn-lt"/>
                <a:ea typeface="+mn-ea"/>
                <a:cs typeface="+mn-cs"/>
              </a:rPr>
              <a:t>Separate record forms may be needed for different types of service such as TB, maternity etc. all such individual records which relate to members of one family should be placed in a single family folder.</a:t>
            </a:r>
          </a:p>
          <a:p>
            <a:pPr lvl="0"/>
            <a:r>
              <a:rPr lang="en-US" sz="1200" kern="1200" dirty="0" smtClean="0">
                <a:solidFill>
                  <a:schemeClr val="tx1"/>
                </a:solidFill>
                <a:latin typeface="+mn-lt"/>
                <a:ea typeface="+mn-ea"/>
                <a:cs typeface="+mn-cs"/>
              </a:rPr>
              <a:t>3. </a:t>
            </a:r>
            <a:r>
              <a:rPr lang="en-US" sz="1200" b="0" kern="1200" dirty="0" smtClean="0">
                <a:solidFill>
                  <a:schemeClr val="tx1"/>
                </a:solidFill>
                <a:latin typeface="+mn-lt"/>
                <a:ea typeface="+mn-ea"/>
                <a:cs typeface="+mn-cs"/>
              </a:rPr>
              <a:t>The patient’s clinical record</a:t>
            </a:r>
            <a:endParaRPr lang="en-US" sz="1200" kern="1200" dirty="0" smtClean="0">
              <a:solidFill>
                <a:schemeClr val="tx1"/>
              </a:solidFill>
              <a:latin typeface="+mn-lt"/>
              <a:ea typeface="+mn-ea"/>
              <a:cs typeface="+mn-cs"/>
            </a:endParaRPr>
          </a:p>
          <a:p>
            <a:pPr lvl="0"/>
            <a:r>
              <a:rPr lang="en-US" sz="1200" b="0" kern="1200" dirty="0" smtClean="0">
                <a:solidFill>
                  <a:schemeClr val="tx1"/>
                </a:solidFill>
                <a:latin typeface="+mn-lt"/>
                <a:ea typeface="+mn-ea"/>
                <a:cs typeface="+mn-cs"/>
              </a:rPr>
              <a:t>Records of nurses’ observations- nurses’ notes</a:t>
            </a:r>
            <a:endParaRPr lang="en-US" sz="1200" kern="1200" dirty="0" smtClean="0">
              <a:solidFill>
                <a:schemeClr val="tx1"/>
              </a:solidFill>
              <a:latin typeface="+mn-lt"/>
              <a:ea typeface="+mn-ea"/>
              <a:cs typeface="+mn-cs"/>
            </a:endParaRPr>
          </a:p>
          <a:p>
            <a:pPr lvl="0"/>
            <a:r>
              <a:rPr lang="en-US" sz="1200" b="0" kern="1200" dirty="0" smtClean="0">
                <a:solidFill>
                  <a:schemeClr val="tx1"/>
                </a:solidFill>
                <a:latin typeface="+mn-lt"/>
                <a:ea typeface="+mn-ea"/>
                <a:cs typeface="+mn-cs"/>
              </a:rPr>
              <a:t>Records of orders carried out</a:t>
            </a:r>
            <a:endParaRPr lang="en-US" sz="1200" kern="1200" dirty="0" smtClean="0">
              <a:solidFill>
                <a:schemeClr val="tx1"/>
              </a:solidFill>
              <a:latin typeface="+mn-lt"/>
              <a:ea typeface="+mn-ea"/>
              <a:cs typeface="+mn-cs"/>
            </a:endParaRPr>
          </a:p>
          <a:p>
            <a:pPr lvl="0"/>
            <a:r>
              <a:rPr lang="en-US" sz="1200" b="0" kern="1200" dirty="0" smtClean="0">
                <a:solidFill>
                  <a:schemeClr val="tx1"/>
                </a:solidFill>
                <a:latin typeface="+mn-lt"/>
                <a:ea typeface="+mn-ea"/>
                <a:cs typeface="+mn-cs"/>
              </a:rPr>
              <a:t>Records of treatment</a:t>
            </a:r>
            <a:endParaRPr lang="en-US" sz="1200" kern="1200" dirty="0" smtClean="0">
              <a:solidFill>
                <a:schemeClr val="tx1"/>
              </a:solidFill>
              <a:latin typeface="+mn-lt"/>
              <a:ea typeface="+mn-ea"/>
              <a:cs typeface="+mn-cs"/>
            </a:endParaRPr>
          </a:p>
          <a:p>
            <a:pPr lvl="0"/>
            <a:r>
              <a:rPr lang="en-US" sz="1200" b="0" kern="1200" dirty="0" smtClean="0">
                <a:solidFill>
                  <a:schemeClr val="tx1"/>
                </a:solidFill>
                <a:latin typeface="+mn-lt"/>
                <a:ea typeface="+mn-ea"/>
                <a:cs typeface="+mn-cs"/>
              </a:rPr>
              <a:t>Records of admission and discharge</a:t>
            </a:r>
            <a:endParaRPr lang="en-US" sz="1200" kern="1200" dirty="0" smtClean="0">
              <a:solidFill>
                <a:schemeClr val="tx1"/>
              </a:solidFill>
              <a:latin typeface="+mn-lt"/>
              <a:ea typeface="+mn-ea"/>
              <a:cs typeface="+mn-cs"/>
            </a:endParaRPr>
          </a:p>
          <a:p>
            <a:pPr lvl="0"/>
            <a:r>
              <a:rPr lang="en-US" sz="1200" b="0" kern="1200" dirty="0" smtClean="0">
                <a:solidFill>
                  <a:schemeClr val="tx1"/>
                </a:solidFill>
                <a:latin typeface="+mn-lt"/>
                <a:ea typeface="+mn-ea"/>
                <a:cs typeface="+mn-cs"/>
              </a:rPr>
              <a:t>Records of equipment loss and replacement</a:t>
            </a:r>
            <a:endParaRPr lang="en-US" sz="1200" kern="1200" dirty="0" smtClean="0">
              <a:solidFill>
                <a:schemeClr val="tx1"/>
              </a:solidFill>
              <a:latin typeface="+mn-lt"/>
              <a:ea typeface="+mn-ea"/>
              <a:cs typeface="+mn-cs"/>
            </a:endParaRPr>
          </a:p>
          <a:p>
            <a:pPr lvl="0"/>
            <a:r>
              <a:rPr lang="en-IN" sz="1200" b="0" kern="1200" dirty="0" smtClean="0">
                <a:solidFill>
                  <a:schemeClr val="tx1"/>
                </a:solidFill>
                <a:latin typeface="+mn-lt"/>
                <a:ea typeface="+mn-ea"/>
                <a:cs typeface="+mn-cs"/>
              </a:rPr>
              <a:t>Records of personal performance</a:t>
            </a:r>
            <a:endParaRPr lang="en-US" sz="1200" kern="1200" dirty="0" smtClean="0">
              <a:solidFill>
                <a:schemeClr val="tx1"/>
              </a:solidFill>
              <a:latin typeface="+mn-lt"/>
              <a:ea typeface="+mn-ea"/>
              <a:cs typeface="+mn-cs"/>
            </a:endParaRPr>
          </a:p>
          <a:p>
            <a:pPr lvl="0"/>
            <a:endParaRPr lang="en-US" sz="1200" kern="1200" dirty="0" smtClean="0">
              <a:solidFill>
                <a:schemeClr val="tx1"/>
              </a:solidFill>
              <a:latin typeface="+mn-lt"/>
              <a:ea typeface="+mn-ea"/>
              <a:cs typeface="+mn-cs"/>
            </a:endParaRPr>
          </a:p>
          <a:p>
            <a:pPr lvl="0"/>
            <a:endParaRPr lang="en-US" sz="1200" kern="1200" dirty="0" smtClean="0">
              <a:solidFill>
                <a:schemeClr val="tx1"/>
              </a:solidFill>
              <a:latin typeface="+mn-lt"/>
              <a:ea typeface="+mn-ea"/>
              <a:cs typeface="+mn-cs"/>
            </a:endParaRPr>
          </a:p>
          <a:p>
            <a:pPr lvl="0"/>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sz="1200" kern="1200" dirty="0" smtClean="0">
                <a:solidFill>
                  <a:schemeClr val="tx1"/>
                </a:solidFill>
                <a:latin typeface="+mn-lt"/>
                <a:ea typeface="+mn-ea"/>
                <a:cs typeface="+mn-cs"/>
              </a:rPr>
              <a:t>Application form</a:t>
            </a:r>
          </a:p>
          <a:p>
            <a:pPr lvl="0"/>
            <a:r>
              <a:rPr lang="en-US" sz="1200" kern="1200" dirty="0" smtClean="0">
                <a:solidFill>
                  <a:schemeClr val="tx1"/>
                </a:solidFill>
                <a:latin typeface="+mn-lt"/>
                <a:ea typeface="+mn-ea"/>
                <a:cs typeface="+mn-cs"/>
              </a:rPr>
              <a:t>Record of students clinical experience</a:t>
            </a:r>
          </a:p>
          <a:p>
            <a:pPr lvl="0"/>
            <a:r>
              <a:rPr lang="en-US" sz="1200" kern="1200" dirty="0" smtClean="0">
                <a:solidFill>
                  <a:schemeClr val="tx1"/>
                </a:solidFill>
                <a:latin typeface="+mn-lt"/>
                <a:ea typeface="+mn-ea"/>
                <a:cs typeface="+mn-cs"/>
              </a:rPr>
              <a:t>Health record</a:t>
            </a:r>
          </a:p>
          <a:p>
            <a:pPr lvl="0"/>
            <a:r>
              <a:rPr lang="en-US" sz="1200" kern="1200" dirty="0" smtClean="0">
                <a:solidFill>
                  <a:schemeClr val="tx1"/>
                </a:solidFill>
                <a:latin typeface="+mn-lt"/>
                <a:ea typeface="+mn-ea"/>
                <a:cs typeface="+mn-cs"/>
              </a:rPr>
              <a:t>Progress report</a:t>
            </a:r>
          </a:p>
          <a:p>
            <a:pPr lvl="0"/>
            <a:r>
              <a:rPr lang="en-US" sz="1200" kern="1200" dirty="0" smtClean="0">
                <a:solidFill>
                  <a:schemeClr val="tx1"/>
                </a:solidFill>
                <a:latin typeface="+mn-lt"/>
                <a:ea typeface="+mn-ea"/>
                <a:cs typeface="+mn-cs"/>
              </a:rPr>
              <a:t>Cumulative record</a:t>
            </a:r>
          </a:p>
          <a:p>
            <a:pPr lvl="0"/>
            <a:r>
              <a:rPr lang="en-US" sz="1200" kern="1200" dirty="0" smtClean="0">
                <a:solidFill>
                  <a:schemeClr val="tx1"/>
                </a:solidFill>
                <a:latin typeface="+mn-lt"/>
                <a:ea typeface="+mn-ea"/>
                <a:cs typeface="+mn-cs"/>
              </a:rPr>
              <a:t>Internal assessment register</a:t>
            </a:r>
          </a:p>
          <a:p>
            <a:pPr lvl="0"/>
            <a:endParaRPr lang="en-US" sz="120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2. Job description.</a:t>
            </a:r>
          </a:p>
          <a:p>
            <a:pPr lvl="0"/>
            <a:r>
              <a:rPr lang="en-US" sz="1200" kern="1200" dirty="0" smtClean="0">
                <a:solidFill>
                  <a:schemeClr val="tx1"/>
                </a:solidFill>
                <a:latin typeface="+mn-lt"/>
                <a:ea typeface="+mn-ea"/>
                <a:cs typeface="+mn-cs"/>
              </a:rPr>
              <a:t>Records of staff members educational qualification, experience.</a:t>
            </a:r>
          </a:p>
          <a:p>
            <a:pPr lvl="0"/>
            <a:r>
              <a:rPr lang="en-US" sz="1200" kern="1200" dirty="0" smtClean="0">
                <a:solidFill>
                  <a:schemeClr val="tx1"/>
                </a:solidFill>
                <a:latin typeface="+mn-lt"/>
                <a:ea typeface="+mn-ea"/>
                <a:cs typeface="+mn-cs"/>
              </a:rPr>
              <a:t>Leave record</a:t>
            </a:r>
          </a:p>
          <a:p>
            <a:pPr lvl="0"/>
            <a:r>
              <a:rPr lang="en-US" sz="1200" kern="1200" dirty="0" smtClean="0">
                <a:solidFill>
                  <a:schemeClr val="tx1"/>
                </a:solidFill>
                <a:latin typeface="+mn-lt"/>
                <a:ea typeface="+mn-ea"/>
                <a:cs typeface="+mn-cs"/>
              </a:rPr>
              <a:t>Health record</a:t>
            </a:r>
          </a:p>
          <a:p>
            <a:pPr lvl="0"/>
            <a:r>
              <a:rPr lang="en-US" sz="1200" kern="1200" dirty="0" smtClean="0">
                <a:solidFill>
                  <a:schemeClr val="tx1"/>
                </a:solidFill>
                <a:latin typeface="+mn-lt"/>
                <a:ea typeface="+mn-ea"/>
                <a:cs typeface="+mn-cs"/>
              </a:rPr>
              <a:t>Attendance register</a:t>
            </a:r>
          </a:p>
          <a:p>
            <a:pPr lvl="0"/>
            <a:r>
              <a:rPr lang="en-US" sz="1200" kern="1200" dirty="0" smtClean="0">
                <a:solidFill>
                  <a:schemeClr val="tx1"/>
                </a:solidFill>
                <a:latin typeface="+mn-lt"/>
                <a:ea typeface="+mn-ea"/>
                <a:cs typeface="+mn-cs"/>
              </a:rPr>
              <a:t>Confidential records</a:t>
            </a:r>
          </a:p>
          <a:p>
            <a:pPr lvl="0"/>
            <a:endParaRPr lang="en-US" sz="120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3. </a:t>
            </a:r>
          </a:p>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Different systems may be adopted depending on the purposes of the records and on the merits of a system. The records could be arranged</a:t>
            </a:r>
          </a:p>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lvl="0"/>
            <a:r>
              <a:rPr lang="en-IN" sz="1200" kern="1200" dirty="0" smtClean="0">
                <a:solidFill>
                  <a:schemeClr val="tx1"/>
                </a:solidFill>
                <a:latin typeface="+mn-lt"/>
                <a:ea typeface="+mn-ea"/>
                <a:cs typeface="+mn-cs"/>
              </a:rPr>
              <a:t>1. Records serve to document the history of the client.</a:t>
            </a:r>
            <a:endParaRPr lang="en-US" sz="1200" kern="1200" dirty="0" smtClean="0">
              <a:solidFill>
                <a:schemeClr val="tx1"/>
              </a:solidFill>
              <a:latin typeface="+mn-lt"/>
              <a:ea typeface="+mn-ea"/>
              <a:cs typeface="+mn-cs"/>
            </a:endParaRPr>
          </a:p>
          <a:p>
            <a:pPr lvl="0"/>
            <a:r>
              <a:rPr lang="en-IN" sz="1200" kern="1200" dirty="0" smtClean="0">
                <a:solidFill>
                  <a:schemeClr val="tx1"/>
                </a:solidFill>
                <a:latin typeface="+mn-lt"/>
                <a:ea typeface="+mn-ea"/>
                <a:cs typeface="+mn-cs"/>
              </a:rPr>
              <a:t>Records assist in continuity of care.</a:t>
            </a:r>
            <a:endParaRPr lang="en-US" sz="1200" kern="1200" dirty="0" smtClean="0">
              <a:solidFill>
                <a:schemeClr val="tx1"/>
              </a:solidFill>
              <a:latin typeface="+mn-lt"/>
              <a:ea typeface="+mn-ea"/>
              <a:cs typeface="+mn-cs"/>
            </a:endParaRPr>
          </a:p>
          <a:p>
            <a:pPr lvl="0"/>
            <a:r>
              <a:rPr lang="en-IN" sz="1200" kern="1200" dirty="0" smtClean="0">
                <a:solidFill>
                  <a:schemeClr val="tx1"/>
                </a:solidFill>
                <a:latin typeface="+mn-lt"/>
                <a:ea typeface="+mn-ea"/>
                <a:cs typeface="+mn-cs"/>
              </a:rPr>
              <a:t>Record serves as an evidence to support the legal questions that arise.</a:t>
            </a: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Records serves to recognize the health needs and can be used as a research and teaching tools</a:t>
            </a:r>
          </a:p>
          <a:p>
            <a:endParaRPr lang="en-US" sz="120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2.</a:t>
            </a:r>
            <a:r>
              <a:rPr lang="en-IN" sz="1200" kern="1200" dirty="0" smtClean="0">
                <a:solidFill>
                  <a:schemeClr val="tx1"/>
                </a:solidFill>
                <a:latin typeface="+mn-lt"/>
                <a:ea typeface="+mn-ea"/>
                <a:cs typeface="+mn-cs"/>
              </a:rPr>
              <a:t> Records serve as guide for diagnosis, treatment, follow-up and evaluation of services.</a:t>
            </a:r>
            <a:endParaRPr lang="en-US" sz="1200" kern="1200" dirty="0" smtClean="0">
              <a:solidFill>
                <a:schemeClr val="tx1"/>
              </a:solidFill>
              <a:latin typeface="+mn-lt"/>
              <a:ea typeface="+mn-ea"/>
              <a:cs typeface="+mn-cs"/>
            </a:endParaRPr>
          </a:p>
          <a:p>
            <a:pPr lvl="0"/>
            <a:r>
              <a:rPr lang="en-IN" sz="1200" kern="1200" dirty="0" smtClean="0">
                <a:solidFill>
                  <a:schemeClr val="tx1"/>
                </a:solidFill>
                <a:latin typeface="+mn-lt"/>
                <a:ea typeface="+mn-ea"/>
                <a:cs typeface="+mn-cs"/>
              </a:rPr>
              <a:t>It indicates progress and continuity of care.</a:t>
            </a:r>
            <a:endParaRPr lang="en-US" sz="1200" kern="1200" dirty="0" smtClean="0">
              <a:solidFill>
                <a:schemeClr val="tx1"/>
              </a:solidFill>
              <a:latin typeface="+mn-lt"/>
              <a:ea typeface="+mn-ea"/>
              <a:cs typeface="+mn-cs"/>
            </a:endParaRPr>
          </a:p>
          <a:p>
            <a:pPr lvl="0"/>
            <a:r>
              <a:rPr lang="en-IN" sz="1200" kern="1200" dirty="0" smtClean="0">
                <a:solidFill>
                  <a:schemeClr val="tx1"/>
                </a:solidFill>
                <a:latin typeface="+mn-lt"/>
                <a:ea typeface="+mn-ea"/>
                <a:cs typeface="+mn-cs"/>
              </a:rPr>
              <a:t>It helps self-evaluation of medical practice.</a:t>
            </a:r>
            <a:endParaRPr lang="en-US" sz="1200" kern="1200" dirty="0" smtClean="0">
              <a:solidFill>
                <a:schemeClr val="tx1"/>
              </a:solidFill>
              <a:latin typeface="+mn-lt"/>
              <a:ea typeface="+mn-ea"/>
              <a:cs typeface="+mn-cs"/>
            </a:endParaRPr>
          </a:p>
          <a:p>
            <a:pPr lvl="0"/>
            <a:r>
              <a:rPr lang="en-IN" sz="1200" kern="1200" dirty="0" smtClean="0">
                <a:solidFill>
                  <a:schemeClr val="tx1"/>
                </a:solidFill>
                <a:latin typeface="+mn-lt"/>
                <a:ea typeface="+mn-ea"/>
                <a:cs typeface="+mn-cs"/>
              </a:rPr>
              <a:t>It protects the doctor in case of legal issues.</a:t>
            </a:r>
            <a:endParaRPr lang="en-US" sz="1200" kern="1200" dirty="0" smtClean="0">
              <a:solidFill>
                <a:schemeClr val="tx1"/>
              </a:solidFill>
              <a:latin typeface="+mn-lt"/>
              <a:ea typeface="+mn-ea"/>
              <a:cs typeface="+mn-cs"/>
            </a:endParaRPr>
          </a:p>
          <a:p>
            <a:pPr lvl="0"/>
            <a:r>
              <a:rPr lang="en-IN" sz="1200" kern="1200" dirty="0" smtClean="0">
                <a:solidFill>
                  <a:schemeClr val="tx1"/>
                </a:solidFill>
                <a:latin typeface="+mn-lt"/>
                <a:ea typeface="+mn-ea"/>
                <a:cs typeface="+mn-cs"/>
              </a:rPr>
              <a:t>It may be used for teaching and research.</a:t>
            </a:r>
          </a:p>
          <a:p>
            <a:pPr lvl="0"/>
            <a:endParaRPr lang="en-IN" sz="1200" kern="1200" dirty="0" smtClean="0">
              <a:solidFill>
                <a:schemeClr val="tx1"/>
              </a:solidFill>
              <a:latin typeface="+mn-lt"/>
              <a:ea typeface="+mn-ea"/>
              <a:cs typeface="+mn-cs"/>
            </a:endParaRPr>
          </a:p>
          <a:p>
            <a:pPr lvl="0"/>
            <a:r>
              <a:rPr lang="en-IN" sz="1200" kern="1200" dirty="0" smtClean="0">
                <a:solidFill>
                  <a:schemeClr val="tx1"/>
                </a:solidFill>
                <a:latin typeface="+mn-lt"/>
                <a:ea typeface="+mn-ea"/>
                <a:cs typeface="+mn-cs"/>
              </a:rPr>
              <a:t>3. The records provides with documentation of services rendered, i.e. shows health condition of the client.</a:t>
            </a:r>
            <a:endParaRPr lang="en-US" sz="1200" kern="1200" dirty="0" smtClean="0">
              <a:solidFill>
                <a:schemeClr val="tx1"/>
              </a:solidFill>
              <a:latin typeface="+mn-lt"/>
              <a:ea typeface="+mn-ea"/>
              <a:cs typeface="+mn-cs"/>
            </a:endParaRPr>
          </a:p>
          <a:p>
            <a:pPr lvl="0"/>
            <a:r>
              <a:rPr lang="en-IN" sz="1200" kern="1200" dirty="0" smtClean="0">
                <a:solidFill>
                  <a:schemeClr val="tx1"/>
                </a:solidFill>
                <a:latin typeface="+mn-lt"/>
                <a:ea typeface="+mn-ea"/>
                <a:cs typeface="+mn-cs"/>
              </a:rPr>
              <a:t>Records provide data essential for planning and evaluation of services for further improvement.</a:t>
            </a:r>
            <a:endParaRPr lang="en-US" sz="1200" kern="1200" dirty="0" smtClean="0">
              <a:solidFill>
                <a:schemeClr val="tx1"/>
              </a:solidFill>
              <a:latin typeface="+mn-lt"/>
              <a:ea typeface="+mn-ea"/>
              <a:cs typeface="+mn-cs"/>
            </a:endParaRPr>
          </a:p>
          <a:p>
            <a:pPr lvl="0"/>
            <a:r>
              <a:rPr lang="en-IN" sz="1200" kern="1200" dirty="0" smtClean="0">
                <a:solidFill>
                  <a:schemeClr val="tx1"/>
                </a:solidFill>
                <a:latin typeface="+mn-lt"/>
                <a:ea typeface="+mn-ea"/>
                <a:cs typeface="+mn-cs"/>
              </a:rPr>
              <a:t>It serves as a guide for professional growth.</a:t>
            </a:r>
            <a:endParaRPr lang="en-US" sz="1200" kern="1200" dirty="0" smtClean="0">
              <a:solidFill>
                <a:schemeClr val="tx1"/>
              </a:solidFill>
              <a:latin typeface="+mn-lt"/>
              <a:ea typeface="+mn-ea"/>
              <a:cs typeface="+mn-cs"/>
            </a:endParaRPr>
          </a:p>
          <a:p>
            <a:pPr lvl="0"/>
            <a:r>
              <a:rPr lang="en-IN" sz="1200" kern="1200" dirty="0" smtClean="0">
                <a:solidFill>
                  <a:schemeClr val="tx1"/>
                </a:solidFill>
                <a:latin typeface="+mn-lt"/>
                <a:ea typeface="+mn-ea"/>
                <a:cs typeface="+mn-cs"/>
              </a:rPr>
              <a:t>It enables to judge the quality and quantity of work done.</a:t>
            </a:r>
            <a:endParaRPr lang="en-US" sz="1200" kern="1200" dirty="0" smtClean="0">
              <a:solidFill>
                <a:schemeClr val="tx1"/>
              </a:solidFill>
              <a:latin typeface="+mn-lt"/>
              <a:ea typeface="+mn-ea"/>
              <a:cs typeface="+mn-cs"/>
            </a:endParaRPr>
          </a:p>
          <a:p>
            <a:pPr lvl="0"/>
            <a:r>
              <a:rPr lang="en-IN" sz="1200" kern="1200" dirty="0" smtClean="0">
                <a:solidFill>
                  <a:schemeClr val="tx1"/>
                </a:solidFill>
                <a:latin typeface="+mn-lt"/>
                <a:ea typeface="+mn-ea"/>
                <a:cs typeface="+mn-cs"/>
              </a:rPr>
              <a:t>It serves as communication tool between the staff and other members involved in care.</a:t>
            </a:r>
            <a:endParaRPr lang="en-US" sz="1200" kern="1200" dirty="0" smtClean="0">
              <a:solidFill>
                <a:schemeClr val="tx1"/>
              </a:solidFill>
              <a:latin typeface="+mn-lt"/>
              <a:ea typeface="+mn-ea"/>
              <a:cs typeface="+mn-cs"/>
            </a:endParaRPr>
          </a:p>
          <a:p>
            <a:pPr lvl="0"/>
            <a:r>
              <a:rPr lang="en-IN" sz="1200" kern="1200" dirty="0" smtClean="0">
                <a:solidFill>
                  <a:schemeClr val="tx1"/>
                </a:solidFill>
                <a:latin typeface="+mn-lt"/>
                <a:ea typeface="+mn-ea"/>
                <a:cs typeface="+mn-cs"/>
              </a:rPr>
              <a:t>It indicates plan for the future.</a:t>
            </a:r>
            <a:endParaRPr lang="en-US" sz="1200" kern="1200" dirty="0" smtClean="0">
              <a:solidFill>
                <a:schemeClr val="tx1"/>
              </a:solidFill>
              <a:latin typeface="+mn-lt"/>
              <a:ea typeface="+mn-ea"/>
              <a:cs typeface="+mn-cs"/>
            </a:endParaRPr>
          </a:p>
          <a:p>
            <a:pPr lvl="0"/>
            <a:endParaRPr lang="en-US" sz="120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4.</a:t>
            </a:r>
            <a:r>
              <a:rPr lang="en-IN" sz="1200" kern="1200" dirty="0" smtClean="0">
                <a:solidFill>
                  <a:schemeClr val="tx1"/>
                </a:solidFill>
                <a:latin typeface="+mn-lt"/>
                <a:ea typeface="+mn-ea"/>
                <a:cs typeface="+mn-cs"/>
              </a:rPr>
              <a:t> Records provides management with statistical information necessary for decision in regard to utilization of resources, planning for administrative control and future references.</a:t>
            </a:r>
            <a:endParaRPr lang="en-US" sz="1200" kern="1200" dirty="0" smtClean="0">
              <a:solidFill>
                <a:schemeClr val="tx1"/>
              </a:solidFill>
              <a:latin typeface="+mn-lt"/>
              <a:ea typeface="+mn-ea"/>
              <a:cs typeface="+mn-cs"/>
            </a:endParaRPr>
          </a:p>
          <a:p>
            <a:pPr lvl="0"/>
            <a:r>
              <a:rPr lang="en-IN" sz="1200" kern="1200" dirty="0" smtClean="0">
                <a:solidFill>
                  <a:schemeClr val="tx1"/>
                </a:solidFill>
                <a:latin typeface="+mn-lt"/>
                <a:ea typeface="+mn-ea"/>
                <a:cs typeface="+mn-cs"/>
              </a:rPr>
              <a:t>Records furnish documentary evidence for proposal of evaluation of care in terms of quality, quantity and adequacy.</a:t>
            </a:r>
            <a:endParaRPr lang="en-US" sz="1200" kern="1200" dirty="0" smtClean="0">
              <a:solidFill>
                <a:schemeClr val="tx1"/>
              </a:solidFill>
              <a:latin typeface="+mn-lt"/>
              <a:ea typeface="+mn-ea"/>
              <a:cs typeface="+mn-cs"/>
            </a:endParaRPr>
          </a:p>
          <a:p>
            <a:pPr lvl="0"/>
            <a:r>
              <a:rPr lang="en-IN" sz="1200" kern="1200" dirty="0" smtClean="0">
                <a:solidFill>
                  <a:schemeClr val="tx1"/>
                </a:solidFill>
                <a:latin typeface="+mn-lt"/>
                <a:ea typeface="+mn-ea"/>
                <a:cs typeface="+mn-cs"/>
              </a:rPr>
              <a:t>The records help the supervisor evaluate the services rendered, teaching done and a person’s action and reactions.</a:t>
            </a:r>
            <a:endParaRPr lang="en-US" sz="1200" kern="1200" dirty="0" smtClean="0">
              <a:solidFill>
                <a:schemeClr val="tx1"/>
              </a:solidFill>
              <a:latin typeface="+mn-lt"/>
              <a:ea typeface="+mn-ea"/>
              <a:cs typeface="+mn-cs"/>
            </a:endParaRPr>
          </a:p>
          <a:p>
            <a:pPr lvl="0"/>
            <a:r>
              <a:rPr lang="en-IN" sz="1200" kern="1200" dirty="0" smtClean="0">
                <a:solidFill>
                  <a:schemeClr val="tx1"/>
                </a:solidFill>
                <a:latin typeface="+mn-lt"/>
                <a:ea typeface="+mn-ea"/>
                <a:cs typeface="+mn-cs"/>
              </a:rPr>
              <a:t>It helps the administrator assess the health assets and the need of the community.</a:t>
            </a:r>
            <a:endParaRPr lang="en-US" sz="1200" kern="1200" dirty="0" smtClean="0">
              <a:solidFill>
                <a:schemeClr val="tx1"/>
              </a:solidFill>
              <a:latin typeface="+mn-lt"/>
              <a:ea typeface="+mn-ea"/>
              <a:cs typeface="+mn-cs"/>
            </a:endParaRPr>
          </a:p>
          <a:p>
            <a:pPr lvl="0"/>
            <a:r>
              <a:rPr lang="en-IN" sz="1200" kern="1200" dirty="0" smtClean="0">
                <a:solidFill>
                  <a:schemeClr val="tx1"/>
                </a:solidFill>
                <a:latin typeface="+mn-lt"/>
                <a:ea typeface="+mn-ea"/>
                <a:cs typeface="+mn-cs"/>
              </a:rPr>
              <a:t>It protects the organization in the event of legal questions.</a:t>
            </a:r>
            <a:endParaRPr lang="en-US" sz="1200" kern="1200" dirty="0" smtClean="0">
              <a:solidFill>
                <a:schemeClr val="tx1"/>
              </a:solidFill>
              <a:latin typeface="+mn-lt"/>
              <a:ea typeface="+mn-ea"/>
              <a:cs typeface="+mn-cs"/>
            </a:endParaRPr>
          </a:p>
          <a:p>
            <a:pPr lvl="0"/>
            <a:endParaRPr lang="en-US" sz="1200" kern="1200" dirty="0" smtClean="0">
              <a:solidFill>
                <a:schemeClr val="tx1"/>
              </a:solidFill>
              <a:latin typeface="+mn-lt"/>
              <a:ea typeface="+mn-ea"/>
              <a:cs typeface="+mn-cs"/>
            </a:endParaRPr>
          </a:p>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lvl="0" indent="-228600">
              <a:buAutoNum type="arabicPeriod"/>
            </a:pPr>
            <a:r>
              <a:rPr lang="en-US" sz="1200" kern="1200" dirty="0" smtClean="0">
                <a:solidFill>
                  <a:schemeClr val="tx1"/>
                </a:solidFill>
                <a:latin typeface="+mn-lt"/>
                <a:ea typeface="+mn-ea"/>
                <a:cs typeface="+mn-cs"/>
              </a:rPr>
              <a:t>Oral reports are given when the information is for immediate use and not for a permanency. </a:t>
            </a:r>
            <a:r>
              <a:rPr lang="en-US" sz="1200" kern="1200" dirty="0" err="1" smtClean="0">
                <a:solidFill>
                  <a:schemeClr val="tx1"/>
                </a:solidFill>
                <a:latin typeface="+mn-lt"/>
                <a:ea typeface="+mn-ea"/>
                <a:cs typeface="+mn-cs"/>
              </a:rPr>
              <a:t>Eg</a:t>
            </a:r>
            <a:r>
              <a:rPr lang="en-US" sz="1200" kern="1200" dirty="0" smtClean="0">
                <a:solidFill>
                  <a:schemeClr val="tx1"/>
                </a:solidFill>
                <a:latin typeface="+mn-lt"/>
                <a:ea typeface="+mn-ea"/>
                <a:cs typeface="+mn-cs"/>
              </a:rPr>
              <a:t>: - oral reports are made by the nurse who is assigned to patient care, to another nurse who is planning to relieve her and some of the oral reports may be made to charge nurses and nurse supervisors and also doctors.</a:t>
            </a:r>
          </a:p>
          <a:p>
            <a:pPr marL="228600" lvl="0" indent="-228600">
              <a:buAutoNum type="arabicPeriod"/>
            </a:pPr>
            <a:endParaRPr lang="en-US" sz="1200" kern="1200" dirty="0" smtClean="0">
              <a:solidFill>
                <a:schemeClr val="tx1"/>
              </a:solidFill>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b="1" kern="1200" dirty="0" smtClean="0">
                <a:solidFill>
                  <a:schemeClr val="tx1"/>
                </a:solidFill>
                <a:latin typeface="+mn-lt"/>
                <a:ea typeface="+mn-ea"/>
                <a:cs typeface="+mn-cs"/>
              </a:rPr>
              <a:t>Written Reports</a:t>
            </a:r>
            <a:r>
              <a:rPr lang="en-US" sz="1200" kern="1200" dirty="0" smtClean="0">
                <a:solidFill>
                  <a:schemeClr val="tx1"/>
                </a:solidFill>
                <a:latin typeface="+mn-lt"/>
                <a:ea typeface="+mn-ea"/>
                <a:cs typeface="+mn-cs"/>
              </a:rPr>
              <a:t>:- reports are to be written when the information is to be used by several </a:t>
            </a:r>
            <a:r>
              <a:rPr lang="en-US" sz="1200" kern="1200" dirty="0" err="1" smtClean="0">
                <a:solidFill>
                  <a:schemeClr val="tx1"/>
                </a:solidFill>
                <a:latin typeface="+mn-lt"/>
                <a:ea typeface="+mn-ea"/>
                <a:cs typeface="+mn-cs"/>
              </a:rPr>
              <a:t>personel</a:t>
            </a:r>
            <a:r>
              <a:rPr lang="en-US" sz="1200" kern="1200" dirty="0" smtClean="0">
                <a:solidFill>
                  <a:schemeClr val="tx1"/>
                </a:solidFill>
                <a:latin typeface="+mn-lt"/>
                <a:ea typeface="+mn-ea"/>
                <a:cs typeface="+mn-cs"/>
              </a:rPr>
              <a:t>, which is more or less of permanent value, </a:t>
            </a:r>
            <a:r>
              <a:rPr lang="en-US" sz="1200" kern="1200" dirty="0" err="1" smtClean="0">
                <a:solidFill>
                  <a:schemeClr val="tx1"/>
                </a:solidFill>
                <a:latin typeface="+mn-lt"/>
                <a:ea typeface="+mn-ea"/>
                <a:cs typeface="+mn-cs"/>
              </a:rPr>
              <a:t>Eg</a:t>
            </a:r>
            <a:r>
              <a:rPr lang="en-US" sz="1200" kern="1200" dirty="0" smtClean="0">
                <a:solidFill>
                  <a:schemeClr val="tx1"/>
                </a:solidFill>
                <a:latin typeface="+mn-lt"/>
                <a:ea typeface="+mn-ea"/>
                <a:cs typeface="+mn-cs"/>
              </a:rPr>
              <a:t>:- day and night reports, interdepartmental reports and other special reports, needed according to situation, event and conditions.</a:t>
            </a:r>
          </a:p>
          <a:p>
            <a:pPr marL="228600" lvl="0" indent="-228600">
              <a:buNone/>
            </a:pP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p>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sz="1200" kern="1200" dirty="0" smtClean="0">
                <a:solidFill>
                  <a:schemeClr val="tx1"/>
                </a:solidFill>
                <a:latin typeface="+mn-lt"/>
                <a:ea typeface="+mn-ea"/>
                <a:cs typeface="+mn-cs"/>
              </a:rPr>
              <a:t>Ensure a supply of continuation sheets is available. </a:t>
            </a:r>
          </a:p>
          <a:p>
            <a:pPr lvl="0"/>
            <a:r>
              <a:rPr lang="en-US" sz="1200" kern="1200" dirty="0" smtClean="0">
                <a:solidFill>
                  <a:schemeClr val="tx1"/>
                </a:solidFill>
                <a:latin typeface="+mn-lt"/>
                <a:ea typeface="+mn-ea"/>
                <a:cs typeface="+mn-cs"/>
              </a:rPr>
              <a:t>Date and sign each entry, giving your full name. Give the time, using the 24-hour clock system. For example, write 14:00 instead of 2 pm. </a:t>
            </a:r>
          </a:p>
          <a:p>
            <a:pPr lvl="0"/>
            <a:r>
              <a:rPr lang="en-US" sz="1200" kern="1200" dirty="0" smtClean="0">
                <a:solidFill>
                  <a:schemeClr val="tx1"/>
                </a:solidFill>
                <a:latin typeface="+mn-lt"/>
                <a:ea typeface="+mn-ea"/>
                <a:cs typeface="+mn-cs"/>
              </a:rPr>
              <a:t>Write in dark ink (preferably black ink), never in pencil, and keep records out of direct sunlight. This will help to ensure they do not fade and cannot be erased. </a:t>
            </a:r>
          </a:p>
          <a:p>
            <a:pPr lvl="0"/>
            <a:r>
              <a:rPr lang="en-US" sz="1200" kern="1200" dirty="0" smtClean="0">
                <a:solidFill>
                  <a:schemeClr val="tx1"/>
                </a:solidFill>
                <a:latin typeface="+mn-lt"/>
                <a:ea typeface="+mn-ea"/>
                <a:cs typeface="+mn-cs"/>
              </a:rPr>
              <a:t>State the diagnosis clearly, as well as any other problem the patient is currently experiencing. </a:t>
            </a:r>
          </a:p>
          <a:p>
            <a:pPr lvl="0"/>
            <a:r>
              <a:rPr lang="en-US" sz="1200" kern="1200" dirty="0" smtClean="0">
                <a:solidFill>
                  <a:schemeClr val="tx1"/>
                </a:solidFill>
                <a:latin typeface="+mn-lt"/>
                <a:ea typeface="+mn-ea"/>
                <a:cs typeface="+mn-cs"/>
              </a:rPr>
              <a:t>Record all medication given to the patient and sign the prescription sheet. </a:t>
            </a:r>
          </a:p>
          <a:p>
            <a:pPr lvl="0"/>
            <a:r>
              <a:rPr lang="en-US" sz="1200" kern="1200" dirty="0" smtClean="0">
                <a:solidFill>
                  <a:schemeClr val="tx1"/>
                </a:solidFill>
                <a:latin typeface="+mn-lt"/>
                <a:ea typeface="+mn-ea"/>
                <a:cs typeface="+mn-cs"/>
              </a:rPr>
              <a:t>Record all relevant observations in the patient’s nursing record, as well as on any charts, e.g., blood pressure charts or intraocular pressure phasing charts. File the charts in the medical notes when the patient is discharged. </a:t>
            </a:r>
          </a:p>
          <a:p>
            <a:pPr lvl="0"/>
            <a:r>
              <a:rPr lang="en-US" sz="1200" kern="1200" dirty="0" smtClean="0">
                <a:solidFill>
                  <a:schemeClr val="tx1"/>
                </a:solidFill>
                <a:latin typeface="+mn-lt"/>
                <a:ea typeface="+mn-ea"/>
                <a:cs typeface="+mn-cs"/>
              </a:rPr>
              <a:t>Ensure that the consent form for surgery, signed clearly by the patient, is included in the patient’s records. </a:t>
            </a:r>
          </a:p>
          <a:p>
            <a:pPr lvl="0"/>
            <a:r>
              <a:rPr lang="en-US" sz="1200" kern="1200" dirty="0" smtClean="0">
                <a:solidFill>
                  <a:schemeClr val="tx1"/>
                </a:solidFill>
                <a:latin typeface="+mn-lt"/>
                <a:ea typeface="+mn-ea"/>
                <a:cs typeface="+mn-cs"/>
              </a:rPr>
              <a:t>Include a nursing checklist to ensure the patient is prepared for any scheduled surgery. </a:t>
            </a:r>
          </a:p>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the patient’s vision appears blurred” or “the patient’s vision appears to be improving”).</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 information is a product of an analysis of data. This concept is similar to a raw material and the finished product. What are needed are information and not a mass of data. However, the data can be analyzed in a number of ways, producing different shades and specifications of the information as a product. It was, therefore, demanded that the system concept be an individual- oriented, as each individual may have a different orientation</a:t>
            </a:r>
          </a:p>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F3E090F-2F28-4953-AB3E-B3B7A06AD62F}" type="datetime1">
              <a:rPr lang="en-US" smtClean="0"/>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9E21B9-DEC8-4E5B-BDF4-1A06A91A0794}" type="datetime1">
              <a:rPr lang="en-US" smtClean="0"/>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F86670-0E8B-4787-971B-F2546802FBAD}" type="datetime1">
              <a:rPr lang="en-US" smtClean="0"/>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2BA394-6D78-4CF3-863C-D15177BC987E}" type="datetime1">
              <a:rPr lang="en-US" smtClean="0"/>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422553-9935-47B9-9D0C-02306A6DED38}" type="datetime1">
              <a:rPr lang="en-US" smtClean="0"/>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64BAAA-C6C9-48ED-9CBA-C446E896D4E5}" type="datetime1">
              <a:rPr lang="en-US" smtClean="0"/>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255A74F-739B-4700-8273-AC116A818556}" type="datetime1">
              <a:rPr lang="en-US" smtClean="0"/>
              <a:t>8/14/2020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A1D5E87-EA34-4CBA-96BB-ECB4BFDA6931}" type="datetime1">
              <a:rPr lang="en-US" smtClean="0"/>
              <a:t>8/14/2020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AA59A5-C629-4A5D-81A2-D1C269D3B90D}" type="datetime1">
              <a:rPr lang="en-US" smtClean="0"/>
              <a:t>8/14/2020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28C7C2-7C6C-4DD3-86EA-D43EADF183D8}" type="datetime1">
              <a:rPr lang="en-US" smtClean="0"/>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6ABF1A-0788-4F4F-B994-EB7A6E9FC2D5}" type="datetime1">
              <a:rPr lang="en-US" smtClean="0"/>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FA18E8-5970-48CB-A9E9-932E5DAF882E}" type="datetime1">
              <a:rPr lang="en-US" smtClean="0"/>
              <a:t>8/14/2020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685800" y="5257800"/>
            <a:ext cx="8229600" cy="1143000"/>
          </a:xfrm>
        </p:spPr>
        <p:txBody>
          <a:bodyPr>
            <a:noAutofit/>
          </a:bodyPr>
          <a:lstStyle/>
          <a:p>
            <a:pPr algn="r"/>
            <a:r>
              <a:rPr lang="en-US" sz="2400" dirty="0" smtClean="0"/>
              <a:t>Mr. Ravindra H.N.</a:t>
            </a:r>
            <a:br>
              <a:rPr lang="en-US" sz="2400" dirty="0" smtClean="0"/>
            </a:br>
            <a:r>
              <a:rPr lang="en-US" sz="2400" dirty="0" smtClean="0"/>
              <a:t>Professor &amp; Principal</a:t>
            </a:r>
            <a:br>
              <a:rPr lang="en-US" sz="2400" dirty="0" smtClean="0"/>
            </a:br>
            <a:r>
              <a:rPr lang="en-US" sz="2400" dirty="0" smtClean="0"/>
              <a:t>Dept of Medical Surgical Nursing</a:t>
            </a:r>
            <a:br>
              <a:rPr lang="en-US" sz="2400" dirty="0" smtClean="0"/>
            </a:br>
            <a:r>
              <a:rPr lang="en-US" sz="2400" dirty="0" smtClean="0"/>
              <a:t>Sumandeep Nursing College</a:t>
            </a:r>
            <a:endParaRPr lang="en-US" sz="2400" dirty="0"/>
          </a:p>
        </p:txBody>
      </p:sp>
      <p:sp>
        <p:nvSpPr>
          <p:cNvPr id="8" name="Content Placeholder 7"/>
          <p:cNvSpPr>
            <a:spLocks noGrp="1"/>
          </p:cNvSpPr>
          <p:nvPr>
            <p:ph idx="1"/>
          </p:nvPr>
        </p:nvSpPr>
        <p:spPr>
          <a:xfrm>
            <a:off x="228600" y="2362200"/>
            <a:ext cx="8534400" cy="2123658"/>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buNone/>
            </a:pPr>
            <a:r>
              <a:rPr lang="en-US" sz="6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haroni" pitchFamily="2" charset="-79"/>
                <a:cs typeface="Aharoni" pitchFamily="2" charset="-79"/>
              </a:rPr>
              <a:t>HEALTH INFORMATICS</a:t>
            </a:r>
            <a:endParaRPr lang="en-US" sz="6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haroni" pitchFamily="2" charset="-79"/>
              <a:cs typeface="Aharoni" pitchFamily="2" charset="-79"/>
            </a:endParaRPr>
          </a:p>
        </p:txBody>
      </p:sp>
      <p:pic>
        <p:nvPicPr>
          <p:cNvPr id="9" name="Picture 8" descr="C:\Users\Ishita\Desktop\suv_logo.png"/>
          <p:cNvPicPr/>
          <p:nvPr/>
        </p:nvPicPr>
        <p:blipFill>
          <a:blip r:embed="rId4" cstate="print"/>
          <a:srcRect/>
          <a:stretch>
            <a:fillRect/>
          </a:stretch>
        </p:blipFill>
        <p:spPr bwMode="auto">
          <a:xfrm>
            <a:off x="0" y="5029200"/>
            <a:ext cx="1682428" cy="1650559"/>
          </a:xfrm>
          <a:prstGeom prst="rect">
            <a:avLst/>
          </a:prstGeom>
          <a:noFill/>
          <a:ln w="9525">
            <a:noFill/>
            <a:miter lim="800000"/>
            <a:headEnd/>
            <a:tailEnd/>
          </a:ln>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8">
                                            <p:bg/>
                                          </p:spTgt>
                                        </p:tgtEl>
                                        <p:attrNameLst>
                                          <p:attrName>style.visibility</p:attrName>
                                        </p:attrNameLst>
                                      </p:cBhvr>
                                      <p:to>
                                        <p:strVal val="visible"/>
                                      </p:to>
                                    </p:set>
                                    <p:anim calcmode="lin" valueType="num">
                                      <p:cBhvr>
                                        <p:cTn id="7" dur="500" fill="hold"/>
                                        <p:tgtEl>
                                          <p:spTgt spid="8">
                                            <p:bg/>
                                          </p:spTgt>
                                        </p:tgtEl>
                                        <p:attrNameLst>
                                          <p:attrName>ppt_w</p:attrName>
                                        </p:attrNameLst>
                                      </p:cBhvr>
                                      <p:tavLst>
                                        <p:tav tm="0">
                                          <p:val>
                                            <p:strVal val="#ppt_w*0.05"/>
                                          </p:val>
                                        </p:tav>
                                        <p:tav tm="100000">
                                          <p:val>
                                            <p:strVal val="#ppt_w"/>
                                          </p:val>
                                        </p:tav>
                                      </p:tavLst>
                                    </p:anim>
                                    <p:anim calcmode="lin" valueType="num">
                                      <p:cBhvr>
                                        <p:cTn id="8" dur="500" fill="hold"/>
                                        <p:tgtEl>
                                          <p:spTgt spid="8">
                                            <p:bg/>
                                          </p:spTgt>
                                        </p:tgtEl>
                                        <p:attrNameLst>
                                          <p:attrName>ppt_h</p:attrName>
                                        </p:attrNameLst>
                                      </p:cBhvr>
                                      <p:tavLst>
                                        <p:tav tm="0">
                                          <p:val>
                                            <p:strVal val="#ppt_h"/>
                                          </p:val>
                                        </p:tav>
                                        <p:tav tm="100000">
                                          <p:val>
                                            <p:strVal val="#ppt_h"/>
                                          </p:val>
                                        </p:tav>
                                      </p:tavLst>
                                    </p:anim>
                                    <p:anim calcmode="lin" valueType="num">
                                      <p:cBhvr>
                                        <p:cTn id="9" dur="500" fill="hold"/>
                                        <p:tgtEl>
                                          <p:spTgt spid="8">
                                            <p:bg/>
                                          </p:spTgt>
                                        </p:tgtEl>
                                        <p:attrNameLst>
                                          <p:attrName>ppt_x</p:attrName>
                                        </p:attrNameLst>
                                      </p:cBhvr>
                                      <p:tavLst>
                                        <p:tav tm="0">
                                          <p:val>
                                            <p:strVal val="#ppt_x-.2"/>
                                          </p:val>
                                        </p:tav>
                                        <p:tav tm="100000">
                                          <p:val>
                                            <p:strVal val="#ppt_x"/>
                                          </p:val>
                                        </p:tav>
                                      </p:tavLst>
                                    </p:anim>
                                    <p:anim calcmode="lin" valueType="num">
                                      <p:cBhvr>
                                        <p:cTn id="10" dur="500" fill="hold"/>
                                        <p:tgtEl>
                                          <p:spTgt spid="8">
                                            <p:bg/>
                                          </p:spTgt>
                                        </p:tgtEl>
                                        <p:attrNameLst>
                                          <p:attrName>ppt_y</p:attrName>
                                        </p:attrNameLst>
                                      </p:cBhvr>
                                      <p:tavLst>
                                        <p:tav tm="0">
                                          <p:val>
                                            <p:strVal val="#ppt_y"/>
                                          </p:val>
                                        </p:tav>
                                        <p:tav tm="100000">
                                          <p:val>
                                            <p:strVal val="#ppt_y"/>
                                          </p:val>
                                        </p:tav>
                                      </p:tavLst>
                                    </p:anim>
                                    <p:animEffect transition="in" filter="fade">
                                      <p:cBhvr>
                                        <p:cTn id="11" dur="500"/>
                                        <p:tgtEl>
                                          <p:spTgt spid="8">
                                            <p:bg/>
                                          </p:spTgt>
                                        </p:tgtEl>
                                      </p:cBhvr>
                                    </p:animEffect>
                                  </p:childTnLst>
                                </p:cTn>
                              </p:par>
                            </p:childTnLst>
                          </p:cTn>
                        </p:par>
                      </p:childTnLst>
                    </p:cTn>
                  </p:par>
                  <p:par>
                    <p:cTn id="12" fill="hold">
                      <p:stCondLst>
                        <p:cond delay="indefinite"/>
                      </p:stCondLst>
                      <p:childTnLst>
                        <p:par>
                          <p:cTn id="13" fill="hold">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8">
                                            <p:txEl>
                                              <p:pRg st="0" end="0"/>
                                            </p:txEl>
                                          </p:spTgt>
                                        </p:tgtEl>
                                        <p:attrNameLst>
                                          <p:attrName>style.visibility</p:attrName>
                                        </p:attrNameLst>
                                      </p:cBhvr>
                                      <p:to>
                                        <p:strVal val="visible"/>
                                      </p:to>
                                    </p:set>
                                    <p:anim calcmode="lin" valueType="num">
                                      <p:cBhvr>
                                        <p:cTn id="16" dur="500" fill="hold"/>
                                        <p:tgtEl>
                                          <p:spTgt spid="8">
                                            <p:txEl>
                                              <p:pRg st="0" end="0"/>
                                            </p:txEl>
                                          </p:spTgt>
                                        </p:tgtEl>
                                        <p:attrNameLst>
                                          <p:attrName>ppt_w</p:attrName>
                                        </p:attrNameLst>
                                      </p:cBhvr>
                                      <p:tavLst>
                                        <p:tav tm="0">
                                          <p:val>
                                            <p:strVal val="#ppt_w*0.05"/>
                                          </p:val>
                                        </p:tav>
                                        <p:tav tm="100000">
                                          <p:val>
                                            <p:strVal val="#ppt_w"/>
                                          </p:val>
                                        </p:tav>
                                      </p:tavLst>
                                    </p:anim>
                                    <p:anim calcmode="lin" valueType="num">
                                      <p:cBhvr>
                                        <p:cTn id="17" dur="500" fill="hold"/>
                                        <p:tgtEl>
                                          <p:spTgt spid="8">
                                            <p:txEl>
                                              <p:pRg st="0" end="0"/>
                                            </p:txEl>
                                          </p:spTgt>
                                        </p:tgtEl>
                                        <p:attrNameLst>
                                          <p:attrName>ppt_h</p:attrName>
                                        </p:attrNameLst>
                                      </p:cBhvr>
                                      <p:tavLst>
                                        <p:tav tm="0">
                                          <p:val>
                                            <p:strVal val="#ppt_h"/>
                                          </p:val>
                                        </p:tav>
                                        <p:tav tm="100000">
                                          <p:val>
                                            <p:strVal val="#ppt_h"/>
                                          </p:val>
                                        </p:tav>
                                      </p:tavLst>
                                    </p:anim>
                                    <p:anim calcmode="lin" valueType="num">
                                      <p:cBhvr>
                                        <p:cTn id="18" dur="500" fill="hold"/>
                                        <p:tgtEl>
                                          <p:spTgt spid="8">
                                            <p:txEl>
                                              <p:pRg st="0" end="0"/>
                                            </p:txEl>
                                          </p:spTgt>
                                        </p:tgtEl>
                                        <p:attrNameLst>
                                          <p:attrName>ppt_x</p:attrName>
                                        </p:attrNameLst>
                                      </p:cBhvr>
                                      <p:tavLst>
                                        <p:tav tm="0">
                                          <p:val>
                                            <p:strVal val="#ppt_x-.2"/>
                                          </p:val>
                                        </p:tav>
                                        <p:tav tm="100000">
                                          <p:val>
                                            <p:strVal val="#ppt_x"/>
                                          </p:val>
                                        </p:tav>
                                      </p:tavLst>
                                    </p:anim>
                                    <p:anim calcmode="lin" valueType="num">
                                      <p:cBhvr>
                                        <p:cTn id="19" dur="500" fill="hold"/>
                                        <p:tgtEl>
                                          <p:spTgt spid="8">
                                            <p:txEl>
                                              <p:pRg st="0" end="0"/>
                                            </p:txEl>
                                          </p:spTgt>
                                        </p:tgtEl>
                                        <p:attrNameLst>
                                          <p:attrName>ppt_y</p:attrName>
                                        </p:attrNameLst>
                                      </p:cBhvr>
                                      <p:tavLst>
                                        <p:tav tm="0">
                                          <p:val>
                                            <p:strVal val="#ppt_y"/>
                                          </p:val>
                                        </p:tav>
                                        <p:tav tm="100000">
                                          <p:val>
                                            <p:strVal val="#ppt_y"/>
                                          </p:val>
                                        </p:tav>
                                      </p:tavLst>
                                    </p:anim>
                                    <p:animEffect transition="in" filter="fade">
                                      <p:cBhvr>
                                        <p:cTn id="20"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dirty="0" smtClean="0"/>
              <a:t/>
            </a:r>
            <a:br>
              <a:rPr lang="en-US" b="1" dirty="0" smtClean="0"/>
            </a:br>
            <a:r>
              <a:rPr lang="en-US" b="1" dirty="0" smtClean="0"/>
              <a:t>CARE OF RECORDS</a:t>
            </a:r>
            <a:r>
              <a:rPr lang="en-US" dirty="0" smtClean="0"/>
              <a:t/>
            </a:r>
            <a:br>
              <a:rPr lang="en-US" dirty="0" smtClean="0"/>
            </a:br>
            <a:endParaRPr lang="en-US" dirty="0"/>
          </a:p>
        </p:txBody>
      </p:sp>
      <p:sp>
        <p:nvSpPr>
          <p:cNvPr id="5" name="Content Placeholder 4"/>
          <p:cNvSpPr>
            <a:spLocks noGrp="1"/>
          </p:cNvSpPr>
          <p:nvPr>
            <p:ph idx="1"/>
          </p:nvPr>
        </p:nvSpPr>
        <p:spPr>
          <a:xfrm>
            <a:off x="457200" y="1600200"/>
            <a:ext cx="8229600" cy="4953000"/>
          </a:xfrm>
        </p:spPr>
        <p:txBody>
          <a:bodyPr>
            <a:normAutofit fontScale="85000" lnSpcReduction="10000"/>
          </a:bodyPr>
          <a:lstStyle/>
          <a:p>
            <a:endParaRPr lang="en-US" dirty="0" smtClean="0"/>
          </a:p>
          <a:p>
            <a:pPr lvl="0" algn="just"/>
            <a:endParaRPr lang="en-US" dirty="0" smtClean="0"/>
          </a:p>
          <a:p>
            <a:pPr lvl="0" algn="just">
              <a:buFont typeface="Wingdings" pitchFamily="2" charset="2"/>
              <a:buChar char="ü"/>
            </a:pPr>
            <a:r>
              <a:rPr lang="en-US" dirty="0" smtClean="0"/>
              <a:t>The records are kept under safe custody of nurse in each ward</a:t>
            </a:r>
          </a:p>
          <a:p>
            <a:pPr lvl="0" algn="just">
              <a:buFont typeface="Wingdings" pitchFamily="2" charset="2"/>
              <a:buChar char="ü"/>
            </a:pPr>
            <a:r>
              <a:rPr lang="en-US" dirty="0" smtClean="0"/>
              <a:t>No individual sheet is separated from complete record </a:t>
            </a:r>
          </a:p>
          <a:p>
            <a:pPr lvl="0" algn="just">
              <a:buFont typeface="Wingdings" pitchFamily="2" charset="2"/>
              <a:buChar char="ü"/>
            </a:pPr>
            <a:r>
              <a:rPr lang="en-US" dirty="0" smtClean="0"/>
              <a:t>Records are kept in a place, not accessible to the clients and visitors</a:t>
            </a:r>
          </a:p>
          <a:p>
            <a:pPr lvl="0" algn="just">
              <a:buFont typeface="Wingdings" pitchFamily="2" charset="2"/>
              <a:buChar char="ü"/>
            </a:pPr>
            <a:r>
              <a:rPr lang="en-US" dirty="0" smtClean="0"/>
              <a:t>No stranger is ever permitted to read the records</a:t>
            </a:r>
          </a:p>
          <a:p>
            <a:pPr lvl="0" algn="just">
              <a:buFont typeface="Wingdings" pitchFamily="2" charset="2"/>
              <a:buChar char="ü"/>
            </a:pPr>
            <a:r>
              <a:rPr lang="en-US" dirty="0" smtClean="0"/>
              <a:t>Records are not hand over to legal advisors without the written permission of administration</a:t>
            </a:r>
          </a:p>
          <a:p>
            <a:pPr lvl="0" algn="just">
              <a:buFont typeface="Wingdings" pitchFamily="2" charset="2"/>
              <a:buChar char="ü"/>
            </a:pPr>
            <a:r>
              <a:rPr lang="en-US" dirty="0" smtClean="0"/>
              <a:t>All records are to be handled carefully</a:t>
            </a:r>
          </a:p>
          <a:p>
            <a:endParaRPr lang="en-US" dirty="0"/>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additive="base">
                                        <p:cTn id="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anim calcmode="lin" valueType="num">
                                      <p:cBhvr additive="base">
                                        <p:cTn id="13"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 calcmode="lin" valueType="num">
                                      <p:cBhvr additive="base">
                                        <p:cTn id="19"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5" end="5"/>
                                            </p:txEl>
                                          </p:spTgt>
                                        </p:tgtEl>
                                        <p:attrNameLst>
                                          <p:attrName>style.visibility</p:attrName>
                                        </p:attrNameLst>
                                      </p:cBhvr>
                                      <p:to>
                                        <p:strVal val="visible"/>
                                      </p:to>
                                    </p:set>
                                    <p:anim calcmode="lin" valueType="num">
                                      <p:cBhvr additive="base">
                                        <p:cTn id="25"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 calcmode="lin" valueType="num">
                                      <p:cBhvr additive="base">
                                        <p:cTn id="31"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 calcmode="lin" valueType="num">
                                      <p:cBhvr additive="base">
                                        <p:cTn id="37"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1">
            <a:extLst>
              <a:ext uri="{FF2B5EF4-FFF2-40B4-BE49-F238E27FC236}">
                <a16:creationId xmlns="" xmlns:a16="http://schemas.microsoft.com/office/drawing/2014/main" id="{8219989C-6534-4081-88F9-01A1845F375C}"/>
              </a:ext>
            </a:extLst>
          </p:cNvPr>
          <p:cNvGrpSpPr/>
          <p:nvPr/>
        </p:nvGrpSpPr>
        <p:grpSpPr>
          <a:xfrm>
            <a:off x="6738861" y="2182684"/>
            <a:ext cx="1354081" cy="1894017"/>
            <a:chOff x="8985148" y="2182683"/>
            <a:chExt cx="1805441" cy="1894017"/>
          </a:xfrm>
        </p:grpSpPr>
        <p:sp>
          <p:nvSpPr>
            <p:cNvPr id="23" name="Rectangle: Top Corners Rounded 22">
              <a:extLst>
                <a:ext uri="{FF2B5EF4-FFF2-40B4-BE49-F238E27FC236}">
                  <a16:creationId xmlns="" xmlns:a16="http://schemas.microsoft.com/office/drawing/2014/main" id="{303A4C65-5C87-4C63-A0E1-4DF161B02937}"/>
                </a:ext>
              </a:extLst>
            </p:cNvPr>
            <p:cNvSpPr/>
            <p:nvPr/>
          </p:nvSpPr>
          <p:spPr>
            <a:xfrm>
              <a:off x="9092078" y="2209800"/>
              <a:ext cx="1591582" cy="1866900"/>
            </a:xfrm>
            <a:prstGeom prst="round2SameRect">
              <a:avLst>
                <a:gd name="adj1" fmla="val 12063"/>
                <a:gd name="adj2" fmla="val 0"/>
              </a:avLst>
            </a:prstGeom>
            <a:solidFill>
              <a:srgbClr val="1C7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 xmlns:a16="http://schemas.microsoft.com/office/drawing/2014/main" id="{EC447283-DB73-4C8A-99DE-552ACE3319FB}"/>
                </a:ext>
              </a:extLst>
            </p:cNvPr>
            <p:cNvSpPr txBox="1"/>
            <p:nvPr/>
          </p:nvSpPr>
          <p:spPr>
            <a:xfrm>
              <a:off x="9440652" y="2563851"/>
              <a:ext cx="894432" cy="1015663"/>
            </a:xfrm>
            <a:prstGeom prst="rect">
              <a:avLst/>
            </a:prstGeom>
            <a:noFill/>
          </p:spPr>
          <p:txBody>
            <a:bodyPr wrap="square" rtlCol="0">
              <a:spAutoFit/>
            </a:bodyPr>
            <a:lstStyle/>
            <a:p>
              <a:pPr algn="ctr"/>
              <a:r>
                <a:rPr lang="en-US" sz="6000" b="1" dirty="0">
                  <a:solidFill>
                    <a:srgbClr val="E6E7E9"/>
                  </a:solidFill>
                  <a:latin typeface="Tw Cen MT" panose="020B0602020104020603" pitchFamily="34" charset="0"/>
                </a:rPr>
                <a:t>4</a:t>
              </a:r>
            </a:p>
          </p:txBody>
        </p:sp>
        <p:sp>
          <p:nvSpPr>
            <p:cNvPr id="26" name="TextBox 25">
              <a:extLst>
                <a:ext uri="{FF2B5EF4-FFF2-40B4-BE49-F238E27FC236}">
                  <a16:creationId xmlns="" xmlns:a16="http://schemas.microsoft.com/office/drawing/2014/main" id="{6BEC5E5B-C4A7-4BE2-9DAD-E90FC41E4DCA}"/>
                </a:ext>
              </a:extLst>
            </p:cNvPr>
            <p:cNvSpPr txBox="1"/>
            <p:nvPr/>
          </p:nvSpPr>
          <p:spPr>
            <a:xfrm>
              <a:off x="8985148" y="2182683"/>
              <a:ext cx="1805441" cy="646331"/>
            </a:xfrm>
            <a:prstGeom prst="rect">
              <a:avLst/>
            </a:prstGeom>
            <a:noFill/>
          </p:spPr>
          <p:txBody>
            <a:bodyPr wrap="square" rtlCol="0">
              <a:spAutoFit/>
            </a:bodyPr>
            <a:lstStyle/>
            <a:p>
              <a:pPr algn="ctr"/>
              <a:endParaRPr lang="en-US" sz="3600" b="1" dirty="0">
                <a:solidFill>
                  <a:srgbClr val="E6E7E9"/>
                </a:solidFill>
                <a:latin typeface="Tw Cen MT" panose="020B0602020104020603" pitchFamily="34" charset="0"/>
              </a:endParaRPr>
            </a:p>
          </p:txBody>
        </p:sp>
      </p:grpSp>
      <p:grpSp>
        <p:nvGrpSpPr>
          <p:cNvPr id="3" name="Group 57">
            <a:extLst>
              <a:ext uri="{FF2B5EF4-FFF2-40B4-BE49-F238E27FC236}">
                <a16:creationId xmlns="" xmlns:a16="http://schemas.microsoft.com/office/drawing/2014/main" id="{A2198942-3878-4909-884B-7CA0E318DFD7}"/>
              </a:ext>
            </a:extLst>
          </p:cNvPr>
          <p:cNvGrpSpPr/>
          <p:nvPr/>
        </p:nvGrpSpPr>
        <p:grpSpPr>
          <a:xfrm>
            <a:off x="4786007" y="2182684"/>
            <a:ext cx="1354081" cy="1894017"/>
            <a:chOff x="6381342" y="2182683"/>
            <a:chExt cx="1805441" cy="1894017"/>
          </a:xfrm>
        </p:grpSpPr>
        <p:sp>
          <p:nvSpPr>
            <p:cNvPr id="19" name="Rectangle: Top Corners Rounded 18">
              <a:extLst>
                <a:ext uri="{FF2B5EF4-FFF2-40B4-BE49-F238E27FC236}">
                  <a16:creationId xmlns="" xmlns:a16="http://schemas.microsoft.com/office/drawing/2014/main" id="{4B2E4077-565B-48E9-A42E-57895BC5AA27}"/>
                </a:ext>
              </a:extLst>
            </p:cNvPr>
            <p:cNvSpPr/>
            <p:nvPr/>
          </p:nvSpPr>
          <p:spPr>
            <a:xfrm>
              <a:off x="6488272" y="2209800"/>
              <a:ext cx="1591582" cy="1866900"/>
            </a:xfrm>
            <a:prstGeom prst="round2SameRect">
              <a:avLst>
                <a:gd name="adj1" fmla="val 12063"/>
                <a:gd name="adj2" fmla="val 0"/>
              </a:avLst>
            </a:prstGeom>
            <a:solidFill>
              <a:srgbClr val="EE95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 xmlns:a16="http://schemas.microsoft.com/office/drawing/2014/main" id="{2ABFDA63-D1BE-4B0B-A1BF-19B81E35575F}"/>
                </a:ext>
              </a:extLst>
            </p:cNvPr>
            <p:cNvSpPr txBox="1"/>
            <p:nvPr/>
          </p:nvSpPr>
          <p:spPr>
            <a:xfrm>
              <a:off x="6381342" y="2182683"/>
              <a:ext cx="1805441" cy="646331"/>
            </a:xfrm>
            <a:prstGeom prst="rect">
              <a:avLst/>
            </a:prstGeom>
            <a:noFill/>
          </p:spPr>
          <p:txBody>
            <a:bodyPr wrap="square" rtlCol="0">
              <a:spAutoFit/>
            </a:bodyPr>
            <a:lstStyle/>
            <a:p>
              <a:pPr algn="ctr"/>
              <a:endParaRPr lang="en-US" sz="3600" b="1" dirty="0">
                <a:solidFill>
                  <a:srgbClr val="E6E7E9"/>
                </a:solidFill>
                <a:latin typeface="Tw Cen MT" panose="020B0602020104020603" pitchFamily="34" charset="0"/>
              </a:endParaRPr>
            </a:p>
          </p:txBody>
        </p:sp>
        <p:sp>
          <p:nvSpPr>
            <p:cNvPr id="27" name="TextBox 26">
              <a:extLst>
                <a:ext uri="{FF2B5EF4-FFF2-40B4-BE49-F238E27FC236}">
                  <a16:creationId xmlns="" xmlns:a16="http://schemas.microsoft.com/office/drawing/2014/main" id="{2F047EE7-AD08-45DB-A65A-9FA74A775764}"/>
                </a:ext>
              </a:extLst>
            </p:cNvPr>
            <p:cNvSpPr txBox="1"/>
            <p:nvPr/>
          </p:nvSpPr>
          <p:spPr>
            <a:xfrm>
              <a:off x="6836846" y="2563851"/>
              <a:ext cx="894432" cy="1015663"/>
            </a:xfrm>
            <a:prstGeom prst="rect">
              <a:avLst/>
            </a:prstGeom>
            <a:noFill/>
          </p:spPr>
          <p:txBody>
            <a:bodyPr wrap="square" rtlCol="0">
              <a:spAutoFit/>
            </a:bodyPr>
            <a:lstStyle/>
            <a:p>
              <a:pPr algn="ctr"/>
              <a:r>
                <a:rPr lang="en-US" sz="6000" b="1" dirty="0">
                  <a:solidFill>
                    <a:srgbClr val="E6E7E9"/>
                  </a:solidFill>
                  <a:latin typeface="Tw Cen MT" panose="020B0602020104020603" pitchFamily="34" charset="0"/>
                </a:rPr>
                <a:t>3</a:t>
              </a:r>
            </a:p>
          </p:txBody>
        </p:sp>
      </p:grpSp>
      <p:grpSp>
        <p:nvGrpSpPr>
          <p:cNvPr id="5" name="Group 56">
            <a:extLst>
              <a:ext uri="{FF2B5EF4-FFF2-40B4-BE49-F238E27FC236}">
                <a16:creationId xmlns="" xmlns:a16="http://schemas.microsoft.com/office/drawing/2014/main" id="{A430A81F-25E0-4239-B494-46C9D4937700}"/>
              </a:ext>
            </a:extLst>
          </p:cNvPr>
          <p:cNvGrpSpPr/>
          <p:nvPr/>
        </p:nvGrpSpPr>
        <p:grpSpPr>
          <a:xfrm>
            <a:off x="2913349" y="2182684"/>
            <a:ext cx="1354081" cy="1894017"/>
            <a:chOff x="3884465" y="2182683"/>
            <a:chExt cx="1805441" cy="1894017"/>
          </a:xfrm>
        </p:grpSpPr>
        <p:sp>
          <p:nvSpPr>
            <p:cNvPr id="15" name="Rectangle: Top Corners Rounded 14">
              <a:extLst>
                <a:ext uri="{FF2B5EF4-FFF2-40B4-BE49-F238E27FC236}">
                  <a16:creationId xmlns="" xmlns:a16="http://schemas.microsoft.com/office/drawing/2014/main" id="{6C90D299-5340-438E-A62B-883CADA51767}"/>
                </a:ext>
              </a:extLst>
            </p:cNvPr>
            <p:cNvSpPr/>
            <p:nvPr/>
          </p:nvSpPr>
          <p:spPr>
            <a:xfrm>
              <a:off x="3991395" y="2209800"/>
              <a:ext cx="1591582" cy="1866900"/>
            </a:xfrm>
            <a:prstGeom prst="round2SameRect">
              <a:avLst>
                <a:gd name="adj1" fmla="val 12063"/>
                <a:gd name="adj2" fmla="val 0"/>
              </a:avLst>
            </a:prstGeom>
            <a:solidFill>
              <a:srgbClr val="03A1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 xmlns:a16="http://schemas.microsoft.com/office/drawing/2014/main" id="{74B84361-FFCA-4952-9762-BC2B8113DC6B}"/>
                </a:ext>
              </a:extLst>
            </p:cNvPr>
            <p:cNvSpPr txBox="1"/>
            <p:nvPr/>
          </p:nvSpPr>
          <p:spPr>
            <a:xfrm>
              <a:off x="3884465" y="2182683"/>
              <a:ext cx="1805441" cy="646331"/>
            </a:xfrm>
            <a:prstGeom prst="rect">
              <a:avLst/>
            </a:prstGeom>
            <a:noFill/>
          </p:spPr>
          <p:txBody>
            <a:bodyPr wrap="square" rtlCol="0">
              <a:spAutoFit/>
            </a:bodyPr>
            <a:lstStyle/>
            <a:p>
              <a:pPr algn="ctr"/>
              <a:endParaRPr lang="en-US" sz="3600" b="1" dirty="0">
                <a:solidFill>
                  <a:srgbClr val="E6E7E9"/>
                </a:solidFill>
                <a:latin typeface="Tw Cen MT" panose="020B0602020104020603" pitchFamily="34" charset="0"/>
              </a:endParaRPr>
            </a:p>
          </p:txBody>
        </p:sp>
        <p:sp>
          <p:nvSpPr>
            <p:cNvPr id="28" name="TextBox 27">
              <a:extLst>
                <a:ext uri="{FF2B5EF4-FFF2-40B4-BE49-F238E27FC236}">
                  <a16:creationId xmlns="" xmlns:a16="http://schemas.microsoft.com/office/drawing/2014/main" id="{AFA9CFCB-2E2A-4E69-B807-A8DE80F4F84C}"/>
                </a:ext>
              </a:extLst>
            </p:cNvPr>
            <p:cNvSpPr txBox="1"/>
            <p:nvPr/>
          </p:nvSpPr>
          <p:spPr>
            <a:xfrm>
              <a:off x="4339969" y="2563851"/>
              <a:ext cx="894432" cy="1015663"/>
            </a:xfrm>
            <a:prstGeom prst="rect">
              <a:avLst/>
            </a:prstGeom>
            <a:noFill/>
          </p:spPr>
          <p:txBody>
            <a:bodyPr wrap="square" rtlCol="0">
              <a:spAutoFit/>
            </a:bodyPr>
            <a:lstStyle/>
            <a:p>
              <a:pPr algn="ctr"/>
              <a:r>
                <a:rPr lang="en-US" sz="6000" b="1" dirty="0">
                  <a:solidFill>
                    <a:srgbClr val="E6E7E9"/>
                  </a:solidFill>
                  <a:latin typeface="Tw Cen MT" panose="020B0602020104020603" pitchFamily="34" charset="0"/>
                </a:rPr>
                <a:t>2</a:t>
              </a:r>
            </a:p>
          </p:txBody>
        </p:sp>
      </p:grpSp>
      <p:grpSp>
        <p:nvGrpSpPr>
          <p:cNvPr id="13" name="Group 53">
            <a:extLst>
              <a:ext uri="{FF2B5EF4-FFF2-40B4-BE49-F238E27FC236}">
                <a16:creationId xmlns="" xmlns:a16="http://schemas.microsoft.com/office/drawing/2014/main" id="{71DA1449-9BBE-4FB5-854D-B6D832CCD806}"/>
              </a:ext>
            </a:extLst>
          </p:cNvPr>
          <p:cNvGrpSpPr/>
          <p:nvPr/>
        </p:nvGrpSpPr>
        <p:grpSpPr>
          <a:xfrm>
            <a:off x="1040691" y="2182684"/>
            <a:ext cx="1354081" cy="1894017"/>
            <a:chOff x="1387588" y="2182683"/>
            <a:chExt cx="1805441" cy="1894017"/>
          </a:xfrm>
        </p:grpSpPr>
        <p:sp>
          <p:nvSpPr>
            <p:cNvPr id="12" name="Rectangle: Top Corners Rounded 11">
              <a:extLst>
                <a:ext uri="{FF2B5EF4-FFF2-40B4-BE49-F238E27FC236}">
                  <a16:creationId xmlns="" xmlns:a16="http://schemas.microsoft.com/office/drawing/2014/main" id="{E176DFE6-E6EE-4CBF-AB55-962516DAF6EF}"/>
                </a:ext>
              </a:extLst>
            </p:cNvPr>
            <p:cNvSpPr/>
            <p:nvPr/>
          </p:nvSpPr>
          <p:spPr>
            <a:xfrm>
              <a:off x="1494518" y="2209800"/>
              <a:ext cx="1591582" cy="1866900"/>
            </a:xfrm>
            <a:prstGeom prst="round2SameRect">
              <a:avLst>
                <a:gd name="adj1" fmla="val 12063"/>
                <a:gd name="adj2" fmla="val 0"/>
              </a:avLst>
            </a:prstGeom>
            <a:solidFill>
              <a:srgbClr val="EF30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 xmlns:a16="http://schemas.microsoft.com/office/drawing/2014/main" id="{0F2352D7-E64D-4683-8555-4BBBFBED2197}"/>
                </a:ext>
              </a:extLst>
            </p:cNvPr>
            <p:cNvSpPr txBox="1"/>
            <p:nvPr/>
          </p:nvSpPr>
          <p:spPr>
            <a:xfrm>
              <a:off x="1387588" y="2182683"/>
              <a:ext cx="1805441" cy="646331"/>
            </a:xfrm>
            <a:prstGeom prst="rect">
              <a:avLst/>
            </a:prstGeom>
            <a:noFill/>
          </p:spPr>
          <p:txBody>
            <a:bodyPr wrap="square" rtlCol="0">
              <a:spAutoFit/>
            </a:bodyPr>
            <a:lstStyle/>
            <a:p>
              <a:pPr algn="ctr"/>
              <a:endParaRPr lang="en-US" sz="3600" b="1" dirty="0">
                <a:solidFill>
                  <a:srgbClr val="E6E7E9"/>
                </a:solidFill>
                <a:latin typeface="Tw Cen MT" panose="020B0602020104020603" pitchFamily="34" charset="0"/>
              </a:endParaRPr>
            </a:p>
          </p:txBody>
        </p:sp>
        <p:sp>
          <p:nvSpPr>
            <p:cNvPr id="29" name="TextBox 28">
              <a:extLst>
                <a:ext uri="{FF2B5EF4-FFF2-40B4-BE49-F238E27FC236}">
                  <a16:creationId xmlns="" xmlns:a16="http://schemas.microsoft.com/office/drawing/2014/main" id="{CCE8E3AC-C1DA-4857-8AA2-283A2C840A70}"/>
                </a:ext>
              </a:extLst>
            </p:cNvPr>
            <p:cNvSpPr txBox="1"/>
            <p:nvPr/>
          </p:nvSpPr>
          <p:spPr>
            <a:xfrm>
              <a:off x="1843092" y="2563851"/>
              <a:ext cx="894432" cy="1015663"/>
            </a:xfrm>
            <a:prstGeom prst="rect">
              <a:avLst/>
            </a:prstGeom>
            <a:noFill/>
          </p:spPr>
          <p:txBody>
            <a:bodyPr wrap="square" rtlCol="0">
              <a:spAutoFit/>
            </a:bodyPr>
            <a:lstStyle/>
            <a:p>
              <a:pPr algn="ctr"/>
              <a:r>
                <a:rPr lang="en-US" sz="6000" b="1" dirty="0">
                  <a:solidFill>
                    <a:srgbClr val="E6E7E9"/>
                  </a:solidFill>
                  <a:latin typeface="Tw Cen MT" panose="020B0602020104020603" pitchFamily="34" charset="0"/>
                </a:rPr>
                <a:t>1</a:t>
              </a:r>
            </a:p>
          </p:txBody>
        </p:sp>
      </p:grpSp>
      <p:sp>
        <p:nvSpPr>
          <p:cNvPr id="4" name="TextBox 3">
            <a:extLst>
              <a:ext uri="{FF2B5EF4-FFF2-40B4-BE49-F238E27FC236}">
                <a16:creationId xmlns="" xmlns:a16="http://schemas.microsoft.com/office/drawing/2014/main" id="{BE8AA9BD-5B28-4BB1-803B-54BB6E1B0DE1}"/>
              </a:ext>
            </a:extLst>
          </p:cNvPr>
          <p:cNvSpPr txBox="1"/>
          <p:nvPr/>
        </p:nvSpPr>
        <p:spPr>
          <a:xfrm>
            <a:off x="1842408" y="131812"/>
            <a:ext cx="5459186" cy="1323439"/>
          </a:xfrm>
          <a:prstGeom prst="rect">
            <a:avLst/>
          </a:prstGeom>
          <a:noFill/>
          <a:ln>
            <a:noFill/>
          </a:ln>
        </p:spPr>
        <p:txBody>
          <a:bodyPr wrap="square" rtlCol="0">
            <a:spAutoFit/>
          </a:bodyPr>
          <a:lstStyle/>
          <a:p>
            <a:pPr algn="ctr"/>
            <a:r>
              <a:rPr lang="en-US" sz="4000" b="1" dirty="0" smtClean="0"/>
              <a:t>FILLING OF RECORDS</a:t>
            </a:r>
            <a:r>
              <a:rPr lang="en-US" sz="4000" dirty="0" smtClean="0"/>
              <a:t/>
            </a:r>
            <a:br>
              <a:rPr lang="en-US" sz="4000" dirty="0" smtClean="0"/>
            </a:br>
            <a:endParaRPr lang="en-US" sz="4000" dirty="0">
              <a:solidFill>
                <a:schemeClr val="bg1">
                  <a:lumMod val="65000"/>
                </a:schemeClr>
              </a:solidFill>
              <a:latin typeface="Tw Cen MT" panose="020B0602020104020603" pitchFamily="34" charset="0"/>
            </a:endParaRPr>
          </a:p>
        </p:txBody>
      </p:sp>
      <p:grpSp>
        <p:nvGrpSpPr>
          <p:cNvPr id="17" name="Group 4">
            <a:extLst>
              <a:ext uri="{FF2B5EF4-FFF2-40B4-BE49-F238E27FC236}">
                <a16:creationId xmlns="" xmlns:a16="http://schemas.microsoft.com/office/drawing/2014/main" id="{7D884BCA-1978-49CC-8588-5399D7CABDE7}"/>
              </a:ext>
            </a:extLst>
          </p:cNvPr>
          <p:cNvGrpSpPr/>
          <p:nvPr/>
        </p:nvGrpSpPr>
        <p:grpSpPr>
          <a:xfrm>
            <a:off x="4034067" y="878988"/>
            <a:ext cx="1075867" cy="190500"/>
            <a:chOff x="4679586" y="878988"/>
            <a:chExt cx="1434489" cy="190500"/>
          </a:xfrm>
        </p:grpSpPr>
        <p:sp>
          <p:nvSpPr>
            <p:cNvPr id="6" name="Oval 5">
              <a:extLst>
                <a:ext uri="{FF2B5EF4-FFF2-40B4-BE49-F238E27FC236}">
                  <a16:creationId xmlns="" xmlns:a16="http://schemas.microsoft.com/office/drawing/2014/main" id="{3701A590-ABA9-4BD2-BD64-376A4C227798}"/>
                </a:ext>
              </a:extLst>
            </p:cNvPr>
            <p:cNvSpPr/>
            <p:nvPr/>
          </p:nvSpPr>
          <p:spPr>
            <a:xfrm>
              <a:off x="4679586" y="878988"/>
              <a:ext cx="190500" cy="190500"/>
            </a:xfrm>
            <a:prstGeom prst="ellipse">
              <a:avLst/>
            </a:prstGeom>
            <a:solidFill>
              <a:srgbClr val="03A1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 xmlns:a16="http://schemas.microsoft.com/office/drawing/2014/main" id="{3E53B434-A2A6-4C16-99DD-292CE4FD62C4}"/>
                </a:ext>
              </a:extLst>
            </p:cNvPr>
            <p:cNvSpPr/>
            <p:nvPr/>
          </p:nvSpPr>
          <p:spPr>
            <a:xfrm>
              <a:off x="4990736" y="878988"/>
              <a:ext cx="190500" cy="190500"/>
            </a:xfrm>
            <a:prstGeom prst="ellipse">
              <a:avLst/>
            </a:prstGeom>
            <a:solidFill>
              <a:srgbClr val="EE95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 xmlns:a16="http://schemas.microsoft.com/office/drawing/2014/main" id="{F3E5BC96-17A2-4BD5-BA51-10270687E851}"/>
                </a:ext>
              </a:extLst>
            </p:cNvPr>
            <p:cNvSpPr/>
            <p:nvPr/>
          </p:nvSpPr>
          <p:spPr>
            <a:xfrm>
              <a:off x="5301522" y="878988"/>
              <a:ext cx="190500" cy="190500"/>
            </a:xfrm>
            <a:prstGeom prst="ellipse">
              <a:avLst/>
            </a:prstGeom>
            <a:solidFill>
              <a:srgbClr val="EF30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 xmlns:a16="http://schemas.microsoft.com/office/drawing/2014/main" id="{1A06ACCC-548D-4873-BD3B-AD3CA2C095B0}"/>
                </a:ext>
              </a:extLst>
            </p:cNvPr>
            <p:cNvSpPr/>
            <p:nvPr/>
          </p:nvSpPr>
          <p:spPr>
            <a:xfrm>
              <a:off x="5612308" y="878988"/>
              <a:ext cx="190500" cy="190500"/>
            </a:xfrm>
            <a:prstGeom prst="ellipse">
              <a:avLst/>
            </a:prstGeom>
            <a:solidFill>
              <a:srgbClr val="1C7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 xmlns:a16="http://schemas.microsoft.com/office/drawing/2014/main" id="{7CBDE4C1-DAF9-476F-B807-27BE954F6C82}"/>
                </a:ext>
              </a:extLst>
            </p:cNvPr>
            <p:cNvSpPr/>
            <p:nvPr/>
          </p:nvSpPr>
          <p:spPr>
            <a:xfrm>
              <a:off x="5923575" y="878988"/>
              <a:ext cx="190500" cy="190500"/>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Shape 10">
            <a:extLst>
              <a:ext uri="{FF2B5EF4-FFF2-40B4-BE49-F238E27FC236}">
                <a16:creationId xmlns="" xmlns:a16="http://schemas.microsoft.com/office/drawing/2014/main" id="{BA10DECE-FB54-4F98-9472-6CE168F86075}"/>
              </a:ext>
            </a:extLst>
          </p:cNvPr>
          <p:cNvSpPr/>
          <p:nvPr/>
        </p:nvSpPr>
        <p:spPr>
          <a:xfrm flipV="1">
            <a:off x="1120888" y="3143250"/>
            <a:ext cx="1193687" cy="3031986"/>
          </a:xfrm>
          <a:custGeom>
            <a:avLst/>
            <a:gdLst>
              <a:gd name="connsiteX0" fmla="*/ 0 w 1591582"/>
              <a:gd name="connsiteY0" fmla="*/ 3031986 h 3031986"/>
              <a:gd name="connsiteX1" fmla="*/ 357641 w 1591582"/>
              <a:gd name="connsiteY1" fmla="*/ 3031986 h 3031986"/>
              <a:gd name="connsiteX2" fmla="*/ 795791 w 1591582"/>
              <a:gd name="connsiteY2" fmla="*/ 2593836 h 3031986"/>
              <a:gd name="connsiteX3" fmla="*/ 1233941 w 1591582"/>
              <a:gd name="connsiteY3" fmla="*/ 3031986 h 3031986"/>
              <a:gd name="connsiteX4" fmla="*/ 1591582 w 1591582"/>
              <a:gd name="connsiteY4" fmla="*/ 3031986 h 3031986"/>
              <a:gd name="connsiteX5" fmla="*/ 1591582 w 1591582"/>
              <a:gd name="connsiteY5" fmla="*/ 314242 h 3031986"/>
              <a:gd name="connsiteX6" fmla="*/ 1277340 w 1591582"/>
              <a:gd name="connsiteY6" fmla="*/ 0 h 3031986"/>
              <a:gd name="connsiteX7" fmla="*/ 314242 w 1591582"/>
              <a:gd name="connsiteY7" fmla="*/ 0 h 3031986"/>
              <a:gd name="connsiteX8" fmla="*/ 0 w 1591582"/>
              <a:gd name="connsiteY8" fmla="*/ 314242 h 3031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91582" h="3031986">
                <a:moveTo>
                  <a:pt x="0" y="3031986"/>
                </a:moveTo>
                <a:lnTo>
                  <a:pt x="357641" y="3031986"/>
                </a:lnTo>
                <a:cubicBezTo>
                  <a:pt x="357641" y="2790002"/>
                  <a:pt x="553807" y="2593836"/>
                  <a:pt x="795791" y="2593836"/>
                </a:cubicBezTo>
                <a:cubicBezTo>
                  <a:pt x="1037775" y="2593836"/>
                  <a:pt x="1233941" y="2790002"/>
                  <a:pt x="1233941" y="3031986"/>
                </a:cubicBezTo>
                <a:lnTo>
                  <a:pt x="1591582" y="3031986"/>
                </a:lnTo>
                <a:lnTo>
                  <a:pt x="1591582" y="314242"/>
                </a:lnTo>
                <a:cubicBezTo>
                  <a:pt x="1591582" y="140691"/>
                  <a:pt x="1450891" y="0"/>
                  <a:pt x="1277340" y="0"/>
                </a:cubicBezTo>
                <a:lnTo>
                  <a:pt x="314242" y="0"/>
                </a:lnTo>
                <a:cubicBezTo>
                  <a:pt x="140691" y="0"/>
                  <a:pt x="0" y="140691"/>
                  <a:pt x="0" y="314242"/>
                </a:cubicBezTo>
                <a:close/>
              </a:path>
            </a:pathLst>
          </a:custGeom>
          <a:solidFill>
            <a:schemeClr val="bg1">
              <a:lumMod val="95000"/>
            </a:schemeClr>
          </a:solidFill>
          <a:ln>
            <a:noFill/>
          </a:ln>
          <a:effectLst>
            <a:outerShdw blurRad="127000" sx="107000" sy="107000" algn="ctr" rotWithShape="0">
              <a:prstClr val="black">
                <a:alpha val="2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 xmlns:a16="http://schemas.microsoft.com/office/drawing/2014/main" id="{FD33F448-D5EA-4698-93DE-C12876411D16}"/>
              </a:ext>
            </a:extLst>
          </p:cNvPr>
          <p:cNvSpPr/>
          <p:nvPr/>
        </p:nvSpPr>
        <p:spPr>
          <a:xfrm flipV="1">
            <a:off x="2993546" y="3143250"/>
            <a:ext cx="1193687" cy="3031986"/>
          </a:xfrm>
          <a:custGeom>
            <a:avLst/>
            <a:gdLst>
              <a:gd name="connsiteX0" fmla="*/ 0 w 1591582"/>
              <a:gd name="connsiteY0" fmla="*/ 3031986 h 3031986"/>
              <a:gd name="connsiteX1" fmla="*/ 357641 w 1591582"/>
              <a:gd name="connsiteY1" fmla="*/ 3031986 h 3031986"/>
              <a:gd name="connsiteX2" fmla="*/ 795791 w 1591582"/>
              <a:gd name="connsiteY2" fmla="*/ 2593836 h 3031986"/>
              <a:gd name="connsiteX3" fmla="*/ 1233941 w 1591582"/>
              <a:gd name="connsiteY3" fmla="*/ 3031986 h 3031986"/>
              <a:gd name="connsiteX4" fmla="*/ 1591582 w 1591582"/>
              <a:gd name="connsiteY4" fmla="*/ 3031986 h 3031986"/>
              <a:gd name="connsiteX5" fmla="*/ 1591582 w 1591582"/>
              <a:gd name="connsiteY5" fmla="*/ 314242 h 3031986"/>
              <a:gd name="connsiteX6" fmla="*/ 1277340 w 1591582"/>
              <a:gd name="connsiteY6" fmla="*/ 0 h 3031986"/>
              <a:gd name="connsiteX7" fmla="*/ 314242 w 1591582"/>
              <a:gd name="connsiteY7" fmla="*/ 0 h 3031986"/>
              <a:gd name="connsiteX8" fmla="*/ 0 w 1591582"/>
              <a:gd name="connsiteY8" fmla="*/ 314242 h 3031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91582" h="3031986">
                <a:moveTo>
                  <a:pt x="0" y="3031986"/>
                </a:moveTo>
                <a:lnTo>
                  <a:pt x="357641" y="3031986"/>
                </a:lnTo>
                <a:cubicBezTo>
                  <a:pt x="357641" y="2790002"/>
                  <a:pt x="553807" y="2593836"/>
                  <a:pt x="795791" y="2593836"/>
                </a:cubicBezTo>
                <a:cubicBezTo>
                  <a:pt x="1037775" y="2593836"/>
                  <a:pt x="1233941" y="2790002"/>
                  <a:pt x="1233941" y="3031986"/>
                </a:cubicBezTo>
                <a:lnTo>
                  <a:pt x="1591582" y="3031986"/>
                </a:lnTo>
                <a:lnTo>
                  <a:pt x="1591582" y="314242"/>
                </a:lnTo>
                <a:cubicBezTo>
                  <a:pt x="1591582" y="140691"/>
                  <a:pt x="1450891" y="0"/>
                  <a:pt x="1277340" y="0"/>
                </a:cubicBezTo>
                <a:lnTo>
                  <a:pt x="314242" y="0"/>
                </a:lnTo>
                <a:cubicBezTo>
                  <a:pt x="140691" y="0"/>
                  <a:pt x="0" y="140691"/>
                  <a:pt x="0" y="314242"/>
                </a:cubicBezTo>
                <a:close/>
              </a:path>
            </a:pathLst>
          </a:custGeom>
          <a:solidFill>
            <a:schemeClr val="bg1">
              <a:lumMod val="95000"/>
            </a:schemeClr>
          </a:solidFill>
          <a:ln>
            <a:noFill/>
          </a:ln>
          <a:effectLst>
            <a:outerShdw blurRad="127000" sx="107000" sy="107000" algn="ctr" rotWithShape="0">
              <a:prstClr val="black">
                <a:alpha val="2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 xmlns:a16="http://schemas.microsoft.com/office/drawing/2014/main" id="{B2992BDF-F7C4-4374-886A-86270F68E5B1}"/>
              </a:ext>
            </a:extLst>
          </p:cNvPr>
          <p:cNvSpPr/>
          <p:nvPr/>
        </p:nvSpPr>
        <p:spPr>
          <a:xfrm flipV="1">
            <a:off x="4866204" y="3143250"/>
            <a:ext cx="1193687" cy="3031986"/>
          </a:xfrm>
          <a:custGeom>
            <a:avLst/>
            <a:gdLst>
              <a:gd name="connsiteX0" fmla="*/ 0 w 1591582"/>
              <a:gd name="connsiteY0" fmla="*/ 3031986 h 3031986"/>
              <a:gd name="connsiteX1" fmla="*/ 357641 w 1591582"/>
              <a:gd name="connsiteY1" fmla="*/ 3031986 h 3031986"/>
              <a:gd name="connsiteX2" fmla="*/ 795791 w 1591582"/>
              <a:gd name="connsiteY2" fmla="*/ 2593836 h 3031986"/>
              <a:gd name="connsiteX3" fmla="*/ 1233941 w 1591582"/>
              <a:gd name="connsiteY3" fmla="*/ 3031986 h 3031986"/>
              <a:gd name="connsiteX4" fmla="*/ 1591582 w 1591582"/>
              <a:gd name="connsiteY4" fmla="*/ 3031986 h 3031986"/>
              <a:gd name="connsiteX5" fmla="*/ 1591582 w 1591582"/>
              <a:gd name="connsiteY5" fmla="*/ 314242 h 3031986"/>
              <a:gd name="connsiteX6" fmla="*/ 1277340 w 1591582"/>
              <a:gd name="connsiteY6" fmla="*/ 0 h 3031986"/>
              <a:gd name="connsiteX7" fmla="*/ 314242 w 1591582"/>
              <a:gd name="connsiteY7" fmla="*/ 0 h 3031986"/>
              <a:gd name="connsiteX8" fmla="*/ 0 w 1591582"/>
              <a:gd name="connsiteY8" fmla="*/ 314242 h 3031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91582" h="3031986">
                <a:moveTo>
                  <a:pt x="0" y="3031986"/>
                </a:moveTo>
                <a:lnTo>
                  <a:pt x="357641" y="3031986"/>
                </a:lnTo>
                <a:cubicBezTo>
                  <a:pt x="357641" y="2790002"/>
                  <a:pt x="553807" y="2593836"/>
                  <a:pt x="795791" y="2593836"/>
                </a:cubicBezTo>
                <a:cubicBezTo>
                  <a:pt x="1037775" y="2593836"/>
                  <a:pt x="1233941" y="2790002"/>
                  <a:pt x="1233941" y="3031986"/>
                </a:cubicBezTo>
                <a:lnTo>
                  <a:pt x="1591582" y="3031986"/>
                </a:lnTo>
                <a:lnTo>
                  <a:pt x="1591582" y="314242"/>
                </a:lnTo>
                <a:cubicBezTo>
                  <a:pt x="1591582" y="140691"/>
                  <a:pt x="1450891" y="0"/>
                  <a:pt x="1277340" y="0"/>
                </a:cubicBezTo>
                <a:lnTo>
                  <a:pt x="314242" y="0"/>
                </a:lnTo>
                <a:cubicBezTo>
                  <a:pt x="140691" y="0"/>
                  <a:pt x="0" y="140691"/>
                  <a:pt x="0" y="314242"/>
                </a:cubicBezTo>
                <a:close/>
              </a:path>
            </a:pathLst>
          </a:custGeom>
          <a:solidFill>
            <a:schemeClr val="bg1">
              <a:lumMod val="95000"/>
            </a:schemeClr>
          </a:solidFill>
          <a:ln>
            <a:noFill/>
          </a:ln>
          <a:effectLst>
            <a:outerShdw blurRad="127000" sx="107000" sy="107000" algn="ctr" rotWithShape="0">
              <a:prstClr val="black">
                <a:alpha val="2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 xmlns:a16="http://schemas.microsoft.com/office/drawing/2014/main" id="{C066C7CC-77EF-41CA-B323-66B868940684}"/>
              </a:ext>
            </a:extLst>
          </p:cNvPr>
          <p:cNvSpPr/>
          <p:nvPr/>
        </p:nvSpPr>
        <p:spPr>
          <a:xfrm flipV="1">
            <a:off x="6819058" y="3143250"/>
            <a:ext cx="1193687" cy="3031986"/>
          </a:xfrm>
          <a:custGeom>
            <a:avLst/>
            <a:gdLst>
              <a:gd name="connsiteX0" fmla="*/ 0 w 1591582"/>
              <a:gd name="connsiteY0" fmla="*/ 3031986 h 3031986"/>
              <a:gd name="connsiteX1" fmla="*/ 357641 w 1591582"/>
              <a:gd name="connsiteY1" fmla="*/ 3031986 h 3031986"/>
              <a:gd name="connsiteX2" fmla="*/ 795791 w 1591582"/>
              <a:gd name="connsiteY2" fmla="*/ 2593836 h 3031986"/>
              <a:gd name="connsiteX3" fmla="*/ 1233941 w 1591582"/>
              <a:gd name="connsiteY3" fmla="*/ 3031986 h 3031986"/>
              <a:gd name="connsiteX4" fmla="*/ 1591582 w 1591582"/>
              <a:gd name="connsiteY4" fmla="*/ 3031986 h 3031986"/>
              <a:gd name="connsiteX5" fmla="*/ 1591582 w 1591582"/>
              <a:gd name="connsiteY5" fmla="*/ 314242 h 3031986"/>
              <a:gd name="connsiteX6" fmla="*/ 1277340 w 1591582"/>
              <a:gd name="connsiteY6" fmla="*/ 0 h 3031986"/>
              <a:gd name="connsiteX7" fmla="*/ 314242 w 1591582"/>
              <a:gd name="connsiteY7" fmla="*/ 0 h 3031986"/>
              <a:gd name="connsiteX8" fmla="*/ 0 w 1591582"/>
              <a:gd name="connsiteY8" fmla="*/ 314242 h 3031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91582" h="3031986">
                <a:moveTo>
                  <a:pt x="0" y="3031986"/>
                </a:moveTo>
                <a:lnTo>
                  <a:pt x="357641" y="3031986"/>
                </a:lnTo>
                <a:cubicBezTo>
                  <a:pt x="357641" y="2790002"/>
                  <a:pt x="553807" y="2593836"/>
                  <a:pt x="795791" y="2593836"/>
                </a:cubicBezTo>
                <a:cubicBezTo>
                  <a:pt x="1037775" y="2593836"/>
                  <a:pt x="1233941" y="2790002"/>
                  <a:pt x="1233941" y="3031986"/>
                </a:cubicBezTo>
                <a:lnTo>
                  <a:pt x="1591582" y="3031986"/>
                </a:lnTo>
                <a:lnTo>
                  <a:pt x="1591582" y="314242"/>
                </a:lnTo>
                <a:cubicBezTo>
                  <a:pt x="1591582" y="140691"/>
                  <a:pt x="1450891" y="0"/>
                  <a:pt x="1277340" y="0"/>
                </a:cubicBezTo>
                <a:lnTo>
                  <a:pt x="314242" y="0"/>
                </a:lnTo>
                <a:cubicBezTo>
                  <a:pt x="140691" y="0"/>
                  <a:pt x="0" y="140691"/>
                  <a:pt x="0" y="314242"/>
                </a:cubicBezTo>
                <a:close/>
              </a:path>
            </a:pathLst>
          </a:custGeom>
          <a:solidFill>
            <a:schemeClr val="bg1">
              <a:lumMod val="95000"/>
            </a:schemeClr>
          </a:solidFill>
          <a:ln>
            <a:noFill/>
          </a:ln>
          <a:effectLst>
            <a:outerShdw blurRad="127000" sx="107000" sy="107000" algn="ctr" rotWithShape="0">
              <a:prstClr val="black">
                <a:alpha val="2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4" name="Picture 33">
            <a:extLst>
              <a:ext uri="{FF2B5EF4-FFF2-40B4-BE49-F238E27FC236}">
                <a16:creationId xmlns="" xmlns:a16="http://schemas.microsoft.com/office/drawing/2014/main" id="{0149AF21-2235-48F7-BCB5-97AAA5BB7608}"/>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1373817" y="4905623"/>
            <a:ext cx="679326" cy="905768"/>
          </a:xfrm>
          <a:prstGeom prst="rect">
            <a:avLst/>
          </a:prstGeom>
        </p:spPr>
      </p:pic>
      <p:pic>
        <p:nvPicPr>
          <p:cNvPr id="40" name="Picture 39">
            <a:extLst>
              <a:ext uri="{FF2B5EF4-FFF2-40B4-BE49-F238E27FC236}">
                <a16:creationId xmlns="" xmlns:a16="http://schemas.microsoft.com/office/drawing/2014/main" id="{9E50AA9A-FAB8-4A36-BCFC-AE5A9E810559}"/>
              </a:ext>
            </a:extLst>
          </p:cNvPr>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3254977" y="4914675"/>
            <a:ext cx="675122" cy="900162"/>
          </a:xfrm>
          <a:prstGeom prst="rect">
            <a:avLst/>
          </a:prstGeom>
        </p:spPr>
      </p:pic>
      <p:pic>
        <p:nvPicPr>
          <p:cNvPr id="42" name="Picture 41">
            <a:extLst>
              <a:ext uri="{FF2B5EF4-FFF2-40B4-BE49-F238E27FC236}">
                <a16:creationId xmlns="" xmlns:a16="http://schemas.microsoft.com/office/drawing/2014/main" id="{E45F41EB-76B8-4D33-BDB3-4A3E0743A120}"/>
              </a:ext>
            </a:extLst>
          </p:cNvPr>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a:off x="5123383" y="4914675"/>
            <a:ext cx="679328" cy="905768"/>
          </a:xfrm>
          <a:prstGeom prst="rect">
            <a:avLst/>
          </a:prstGeom>
        </p:spPr>
      </p:pic>
      <p:pic>
        <p:nvPicPr>
          <p:cNvPr id="44" name="Picture 43">
            <a:extLst>
              <a:ext uri="{FF2B5EF4-FFF2-40B4-BE49-F238E27FC236}">
                <a16:creationId xmlns="" xmlns:a16="http://schemas.microsoft.com/office/drawing/2014/main" id="{82320AA8-1E5E-496F-9945-24C0399B8D1A}"/>
              </a:ext>
            </a:extLst>
          </p:cNvPr>
          <p:cNvPicPr>
            <a:picLocks noChangeAspect="1"/>
          </p:cNvPicPr>
          <p:nvPr/>
        </p:nvPicPr>
        <p:blipFill>
          <a:blip r:embed="rId6" cstate="print">
            <a:extLst>
              <a:ext uri="{28A0092B-C50C-407E-A947-70E740481C1C}">
                <a14:useLocalDpi xmlns="" xmlns:a14="http://schemas.microsoft.com/office/drawing/2010/main" val="0"/>
              </a:ext>
            </a:extLst>
          </a:blip>
          <a:stretch>
            <a:fillRect/>
          </a:stretch>
        </p:blipFill>
        <p:spPr>
          <a:xfrm>
            <a:off x="7066356" y="4879271"/>
            <a:ext cx="699090" cy="932120"/>
          </a:xfrm>
          <a:prstGeom prst="rect">
            <a:avLst/>
          </a:prstGeom>
        </p:spPr>
      </p:pic>
      <p:grpSp>
        <p:nvGrpSpPr>
          <p:cNvPr id="21" name="Group 54">
            <a:extLst>
              <a:ext uri="{FF2B5EF4-FFF2-40B4-BE49-F238E27FC236}">
                <a16:creationId xmlns="" xmlns:a16="http://schemas.microsoft.com/office/drawing/2014/main" id="{5BD90705-18BB-473B-A34A-340D3FE7B602}"/>
              </a:ext>
            </a:extLst>
          </p:cNvPr>
          <p:cNvGrpSpPr/>
          <p:nvPr/>
        </p:nvGrpSpPr>
        <p:grpSpPr>
          <a:xfrm>
            <a:off x="1116637" y="3837443"/>
            <a:ext cx="1245563" cy="707886"/>
            <a:chOff x="1488849" y="3837442"/>
            <a:chExt cx="1660750" cy="707886"/>
          </a:xfrm>
        </p:grpSpPr>
        <p:sp>
          <p:nvSpPr>
            <p:cNvPr id="46" name="TextBox 45">
              <a:extLst>
                <a:ext uri="{FF2B5EF4-FFF2-40B4-BE49-F238E27FC236}">
                  <a16:creationId xmlns="" xmlns:a16="http://schemas.microsoft.com/office/drawing/2014/main" id="{596EA5B9-609B-41D8-BAEB-1AB2F8B9359E}"/>
                </a:ext>
              </a:extLst>
            </p:cNvPr>
            <p:cNvSpPr txBox="1"/>
            <p:nvPr/>
          </p:nvSpPr>
          <p:spPr>
            <a:xfrm>
              <a:off x="1488849" y="3837442"/>
              <a:ext cx="1660750" cy="707886"/>
            </a:xfrm>
            <a:prstGeom prst="rect">
              <a:avLst/>
            </a:prstGeom>
            <a:noFill/>
          </p:spPr>
          <p:txBody>
            <a:bodyPr wrap="square" rtlCol="0">
              <a:spAutoFit/>
            </a:bodyPr>
            <a:lstStyle/>
            <a:p>
              <a:pPr lvl="0"/>
              <a:r>
                <a:rPr lang="en-US" sz="2000" b="1" dirty="0" smtClean="0"/>
                <a:t>ALPHABATECALLY</a:t>
              </a:r>
              <a:endParaRPr lang="en-US" sz="2000" b="1" dirty="0"/>
            </a:p>
          </p:txBody>
        </p:sp>
        <p:sp>
          <p:nvSpPr>
            <p:cNvPr id="47" name="TextBox 46">
              <a:extLst>
                <a:ext uri="{FF2B5EF4-FFF2-40B4-BE49-F238E27FC236}">
                  <a16:creationId xmlns="" xmlns:a16="http://schemas.microsoft.com/office/drawing/2014/main" id="{DAFD7EC4-BD0C-414A-BAC7-6A87FBE0FD33}"/>
                </a:ext>
              </a:extLst>
            </p:cNvPr>
            <p:cNvSpPr txBox="1"/>
            <p:nvPr/>
          </p:nvSpPr>
          <p:spPr>
            <a:xfrm>
              <a:off x="1488849" y="4146827"/>
              <a:ext cx="1591582" cy="307777"/>
            </a:xfrm>
            <a:prstGeom prst="rect">
              <a:avLst/>
            </a:prstGeom>
            <a:noFill/>
          </p:spPr>
          <p:txBody>
            <a:bodyPr wrap="square" rtlCol="0">
              <a:spAutoFit/>
            </a:bodyPr>
            <a:lstStyle/>
            <a:p>
              <a:pPr algn="ctr"/>
              <a:endParaRPr lang="en-US" sz="1400" b="1" dirty="0">
                <a:solidFill>
                  <a:srgbClr val="A6A6A6"/>
                </a:solidFill>
                <a:latin typeface="Tw Cen MT" panose="020B0602020104020603" pitchFamily="34" charset="0"/>
              </a:endParaRPr>
            </a:p>
          </p:txBody>
        </p:sp>
      </p:grpSp>
      <p:grpSp>
        <p:nvGrpSpPr>
          <p:cNvPr id="30" name="Group 55">
            <a:extLst>
              <a:ext uri="{FF2B5EF4-FFF2-40B4-BE49-F238E27FC236}">
                <a16:creationId xmlns="" xmlns:a16="http://schemas.microsoft.com/office/drawing/2014/main" id="{4AC51385-1E45-4902-BDC3-8DDF59AAC454}"/>
              </a:ext>
            </a:extLst>
          </p:cNvPr>
          <p:cNvGrpSpPr/>
          <p:nvPr/>
        </p:nvGrpSpPr>
        <p:grpSpPr>
          <a:xfrm>
            <a:off x="2590801" y="3837443"/>
            <a:ext cx="1752600" cy="657406"/>
            <a:chOff x="3977674" y="3837442"/>
            <a:chExt cx="1591582" cy="356534"/>
          </a:xfrm>
        </p:grpSpPr>
        <p:sp>
          <p:nvSpPr>
            <p:cNvPr id="48" name="TextBox 47">
              <a:extLst>
                <a:ext uri="{FF2B5EF4-FFF2-40B4-BE49-F238E27FC236}">
                  <a16:creationId xmlns="" xmlns:a16="http://schemas.microsoft.com/office/drawing/2014/main" id="{2CF8B1AD-BE20-4D97-80BF-AC12A3B886DB}"/>
                </a:ext>
              </a:extLst>
            </p:cNvPr>
            <p:cNvSpPr txBox="1"/>
            <p:nvPr/>
          </p:nvSpPr>
          <p:spPr>
            <a:xfrm>
              <a:off x="3977674" y="3837442"/>
              <a:ext cx="1591582" cy="200302"/>
            </a:xfrm>
            <a:prstGeom prst="rect">
              <a:avLst/>
            </a:prstGeom>
            <a:noFill/>
          </p:spPr>
          <p:txBody>
            <a:bodyPr wrap="square" rtlCol="0">
              <a:spAutoFit/>
            </a:bodyPr>
            <a:lstStyle/>
            <a:p>
              <a:pPr lvl="0"/>
              <a:r>
                <a:rPr lang="en-US" b="1" kern="0" dirty="0" smtClean="0">
                  <a:solidFill>
                    <a:sysClr val="windowText" lastClr="000000"/>
                  </a:solidFill>
                </a:rPr>
                <a:t>     NEUMERICAL</a:t>
              </a:r>
              <a:endParaRPr lang="en-US" b="1" kern="0" dirty="0">
                <a:solidFill>
                  <a:sysClr val="windowText" lastClr="000000"/>
                </a:solidFill>
              </a:endParaRPr>
            </a:p>
          </p:txBody>
        </p:sp>
        <p:sp>
          <p:nvSpPr>
            <p:cNvPr id="49" name="TextBox 48">
              <a:extLst>
                <a:ext uri="{FF2B5EF4-FFF2-40B4-BE49-F238E27FC236}">
                  <a16:creationId xmlns="" xmlns:a16="http://schemas.microsoft.com/office/drawing/2014/main" id="{1F2BC42F-0899-4CCE-A35A-4E495A05687C}"/>
                </a:ext>
              </a:extLst>
            </p:cNvPr>
            <p:cNvSpPr txBox="1"/>
            <p:nvPr/>
          </p:nvSpPr>
          <p:spPr>
            <a:xfrm>
              <a:off x="3977674" y="3886199"/>
              <a:ext cx="1591582" cy="307777"/>
            </a:xfrm>
            <a:prstGeom prst="rect">
              <a:avLst/>
            </a:prstGeom>
            <a:noFill/>
          </p:spPr>
          <p:txBody>
            <a:bodyPr wrap="square" rtlCol="0">
              <a:spAutoFit/>
            </a:bodyPr>
            <a:lstStyle/>
            <a:p>
              <a:pPr algn="ctr"/>
              <a:endParaRPr lang="en-US" sz="1400" b="1" dirty="0">
                <a:solidFill>
                  <a:srgbClr val="A6A6A6"/>
                </a:solidFill>
                <a:latin typeface="Tw Cen MT" panose="020B0602020104020603" pitchFamily="34" charset="0"/>
              </a:endParaRPr>
            </a:p>
          </p:txBody>
        </p:sp>
      </p:grpSp>
      <p:grpSp>
        <p:nvGrpSpPr>
          <p:cNvPr id="31" name="Group 58">
            <a:extLst>
              <a:ext uri="{FF2B5EF4-FFF2-40B4-BE49-F238E27FC236}">
                <a16:creationId xmlns="" xmlns:a16="http://schemas.microsoft.com/office/drawing/2014/main" id="{FC1746BE-76D9-44D6-8ED0-355F952A375E}"/>
              </a:ext>
            </a:extLst>
          </p:cNvPr>
          <p:cNvGrpSpPr/>
          <p:nvPr/>
        </p:nvGrpSpPr>
        <p:grpSpPr>
          <a:xfrm>
            <a:off x="4866204" y="3810000"/>
            <a:ext cx="1193687" cy="584775"/>
            <a:chOff x="6488272" y="3809999"/>
            <a:chExt cx="1591582" cy="584775"/>
          </a:xfrm>
        </p:grpSpPr>
        <p:sp>
          <p:nvSpPr>
            <p:cNvPr id="50" name="TextBox 49">
              <a:extLst>
                <a:ext uri="{FF2B5EF4-FFF2-40B4-BE49-F238E27FC236}">
                  <a16:creationId xmlns="" xmlns:a16="http://schemas.microsoft.com/office/drawing/2014/main" id="{3F85E69A-BADF-47FA-97F2-BF77348F278C}"/>
                </a:ext>
              </a:extLst>
            </p:cNvPr>
            <p:cNvSpPr txBox="1"/>
            <p:nvPr/>
          </p:nvSpPr>
          <p:spPr>
            <a:xfrm>
              <a:off x="6488272" y="3837442"/>
              <a:ext cx="1591582" cy="369332"/>
            </a:xfrm>
            <a:prstGeom prst="rect">
              <a:avLst/>
            </a:prstGeom>
            <a:noFill/>
          </p:spPr>
          <p:txBody>
            <a:bodyPr wrap="square" rtlCol="0">
              <a:spAutoFit/>
            </a:bodyPr>
            <a:lstStyle/>
            <a:p>
              <a:pPr algn="ctr"/>
              <a:endParaRPr lang="en-US" b="1" dirty="0">
                <a:solidFill>
                  <a:srgbClr val="EE9524"/>
                </a:solidFill>
                <a:latin typeface="Tw Cen MT" panose="020B0602020104020603" pitchFamily="34" charset="0"/>
              </a:endParaRPr>
            </a:p>
          </p:txBody>
        </p:sp>
        <p:sp>
          <p:nvSpPr>
            <p:cNvPr id="51" name="TextBox 50">
              <a:extLst>
                <a:ext uri="{FF2B5EF4-FFF2-40B4-BE49-F238E27FC236}">
                  <a16:creationId xmlns="" xmlns:a16="http://schemas.microsoft.com/office/drawing/2014/main" id="{94CFAA18-F935-43EC-B7D9-4E19F5F37090}"/>
                </a:ext>
              </a:extLst>
            </p:cNvPr>
            <p:cNvSpPr txBox="1"/>
            <p:nvPr/>
          </p:nvSpPr>
          <p:spPr>
            <a:xfrm>
              <a:off x="6488272" y="3809999"/>
              <a:ext cx="1591582" cy="584775"/>
            </a:xfrm>
            <a:prstGeom prst="rect">
              <a:avLst/>
            </a:prstGeom>
            <a:noFill/>
          </p:spPr>
          <p:txBody>
            <a:bodyPr wrap="square" rtlCol="0">
              <a:spAutoFit/>
            </a:bodyPr>
            <a:lstStyle/>
            <a:p>
              <a:pPr algn="ctr"/>
              <a:r>
                <a:rPr lang="en-US" sz="1600" b="1" dirty="0" smtClean="0">
                  <a:latin typeface="Calibri" pitchFamily="34" charset="0"/>
                  <a:cs typeface="Calibri" pitchFamily="34" charset="0"/>
                </a:rPr>
                <a:t>INDEX NUMBER</a:t>
              </a:r>
              <a:endParaRPr lang="en-US" sz="1600" b="1" dirty="0">
                <a:latin typeface="Calibri" pitchFamily="34" charset="0"/>
                <a:cs typeface="Calibri" pitchFamily="34" charset="0"/>
              </a:endParaRPr>
            </a:p>
          </p:txBody>
        </p:sp>
      </p:grpSp>
      <p:grpSp>
        <p:nvGrpSpPr>
          <p:cNvPr id="32" name="Group 59">
            <a:extLst>
              <a:ext uri="{FF2B5EF4-FFF2-40B4-BE49-F238E27FC236}">
                <a16:creationId xmlns="" xmlns:a16="http://schemas.microsoft.com/office/drawing/2014/main" id="{CEAB50F2-56A8-4020-BA7E-223D0388029E}"/>
              </a:ext>
            </a:extLst>
          </p:cNvPr>
          <p:cNvGrpSpPr/>
          <p:nvPr/>
        </p:nvGrpSpPr>
        <p:grpSpPr>
          <a:xfrm>
            <a:off x="6815433" y="3810000"/>
            <a:ext cx="1193689" cy="523220"/>
            <a:chOff x="9087240" y="3809999"/>
            <a:chExt cx="1591584" cy="523220"/>
          </a:xfrm>
        </p:grpSpPr>
        <p:sp>
          <p:nvSpPr>
            <p:cNvPr id="52" name="TextBox 51">
              <a:extLst>
                <a:ext uri="{FF2B5EF4-FFF2-40B4-BE49-F238E27FC236}">
                  <a16:creationId xmlns="" xmlns:a16="http://schemas.microsoft.com/office/drawing/2014/main" id="{8FDFCA09-96C1-48B9-A4BF-FC3BC14E65FF}"/>
                </a:ext>
              </a:extLst>
            </p:cNvPr>
            <p:cNvSpPr txBox="1"/>
            <p:nvPr/>
          </p:nvSpPr>
          <p:spPr>
            <a:xfrm>
              <a:off x="9087242" y="3837442"/>
              <a:ext cx="1591582" cy="369332"/>
            </a:xfrm>
            <a:prstGeom prst="rect">
              <a:avLst/>
            </a:prstGeom>
            <a:noFill/>
          </p:spPr>
          <p:txBody>
            <a:bodyPr wrap="square" rtlCol="0">
              <a:spAutoFit/>
            </a:bodyPr>
            <a:lstStyle/>
            <a:p>
              <a:pPr algn="ctr"/>
              <a:endParaRPr lang="en-US" b="1" dirty="0">
                <a:solidFill>
                  <a:srgbClr val="1C7CBB"/>
                </a:solidFill>
                <a:latin typeface="Tw Cen MT" panose="020B0602020104020603" pitchFamily="34" charset="0"/>
              </a:endParaRPr>
            </a:p>
          </p:txBody>
        </p:sp>
        <p:sp>
          <p:nvSpPr>
            <p:cNvPr id="53" name="TextBox 52">
              <a:extLst>
                <a:ext uri="{FF2B5EF4-FFF2-40B4-BE49-F238E27FC236}">
                  <a16:creationId xmlns="" xmlns:a16="http://schemas.microsoft.com/office/drawing/2014/main" id="{390ABEF2-EA94-4E61-B642-F3A2B133F939}"/>
                </a:ext>
              </a:extLst>
            </p:cNvPr>
            <p:cNvSpPr txBox="1"/>
            <p:nvPr/>
          </p:nvSpPr>
          <p:spPr>
            <a:xfrm>
              <a:off x="9087240" y="3809999"/>
              <a:ext cx="1591582" cy="523220"/>
            </a:xfrm>
            <a:prstGeom prst="rect">
              <a:avLst/>
            </a:prstGeom>
            <a:noFill/>
          </p:spPr>
          <p:txBody>
            <a:bodyPr wrap="square" rtlCol="0">
              <a:spAutoFit/>
            </a:bodyPr>
            <a:lstStyle/>
            <a:p>
              <a:pPr algn="ctr"/>
              <a:r>
                <a:rPr lang="en-US" sz="1400" b="1" dirty="0" smtClean="0"/>
                <a:t>GEOGRAPHICALLY</a:t>
              </a:r>
              <a:endParaRPr lang="en-US" sz="1400" b="1" dirty="0"/>
            </a:p>
          </p:txBody>
        </p:sp>
      </p:grpSp>
    </p:spTree>
    <p:extLst>
      <p:ext uri="{BB962C8B-B14F-4D97-AF65-F5344CB8AC3E}">
        <p14:creationId xmlns="" xmlns:p14="http://schemas.microsoft.com/office/powerpoint/2010/main" val="412847979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anim calcmode="lin" valueType="num">
                                      <p:cBhvr>
                                        <p:cTn id="8" dur="500" fill="hold"/>
                                        <p:tgtEl>
                                          <p:spTgt spid="11"/>
                                        </p:tgtEl>
                                        <p:attrNameLst>
                                          <p:attrName>ppt_x</p:attrName>
                                        </p:attrNameLst>
                                      </p:cBhvr>
                                      <p:tavLst>
                                        <p:tav tm="0">
                                          <p:val>
                                            <p:strVal val="#ppt_x"/>
                                          </p:val>
                                        </p:tav>
                                        <p:tav tm="100000">
                                          <p:val>
                                            <p:strVal val="#ppt_x"/>
                                          </p:val>
                                        </p:tav>
                                      </p:tavLst>
                                    </p:anim>
                                    <p:anim calcmode="lin" valueType="num">
                                      <p:cBhvr>
                                        <p:cTn id="9" dur="500" fill="hold"/>
                                        <p:tgtEl>
                                          <p:spTgt spid="11"/>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nodeType="afterEffect">
                                  <p:stCondLst>
                                    <p:cond delay="25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500"/>
                                        <p:tgtEl>
                                          <p:spTgt spid="13"/>
                                        </p:tgtEl>
                                      </p:cBhvr>
                                    </p:animEffect>
                                    <p:anim calcmode="lin" valueType="num">
                                      <p:cBhvr>
                                        <p:cTn id="14" dur="500" fill="hold"/>
                                        <p:tgtEl>
                                          <p:spTgt spid="13"/>
                                        </p:tgtEl>
                                        <p:attrNameLst>
                                          <p:attrName>ppt_x</p:attrName>
                                        </p:attrNameLst>
                                      </p:cBhvr>
                                      <p:tavLst>
                                        <p:tav tm="0">
                                          <p:val>
                                            <p:strVal val="#ppt_x"/>
                                          </p:val>
                                        </p:tav>
                                        <p:tav tm="100000">
                                          <p:val>
                                            <p:strVal val="#ppt_x"/>
                                          </p:val>
                                        </p:tav>
                                      </p:tavLst>
                                    </p:anim>
                                    <p:anim calcmode="lin" valueType="num">
                                      <p:cBhvr>
                                        <p:cTn id="15" dur="500" fill="hold"/>
                                        <p:tgtEl>
                                          <p:spTgt spid="13"/>
                                        </p:tgtEl>
                                        <p:attrNameLst>
                                          <p:attrName>ppt_y</p:attrName>
                                        </p:attrNameLst>
                                      </p:cBhvr>
                                      <p:tavLst>
                                        <p:tav tm="0">
                                          <p:val>
                                            <p:strVal val="#ppt_y+.1"/>
                                          </p:val>
                                        </p:tav>
                                        <p:tav tm="100000">
                                          <p:val>
                                            <p:strVal val="#ppt_y"/>
                                          </p:val>
                                        </p:tav>
                                      </p:tavLst>
                                    </p:anim>
                                  </p:childTnLst>
                                </p:cTn>
                              </p:par>
                            </p:childTnLst>
                          </p:cTn>
                        </p:par>
                        <p:par>
                          <p:cTn id="16" fill="hold">
                            <p:stCondLst>
                              <p:cond delay="1250"/>
                            </p:stCondLst>
                            <p:childTnLst>
                              <p:par>
                                <p:cTn id="17" presetID="53" presetClass="entr" presetSubtype="16" fill="hold" nodeType="after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p:cTn id="19" dur="500" fill="hold"/>
                                        <p:tgtEl>
                                          <p:spTgt spid="21"/>
                                        </p:tgtEl>
                                        <p:attrNameLst>
                                          <p:attrName>ppt_w</p:attrName>
                                        </p:attrNameLst>
                                      </p:cBhvr>
                                      <p:tavLst>
                                        <p:tav tm="0">
                                          <p:val>
                                            <p:fltVal val="0"/>
                                          </p:val>
                                        </p:tav>
                                        <p:tav tm="100000">
                                          <p:val>
                                            <p:strVal val="#ppt_w"/>
                                          </p:val>
                                        </p:tav>
                                      </p:tavLst>
                                    </p:anim>
                                    <p:anim calcmode="lin" valueType="num">
                                      <p:cBhvr>
                                        <p:cTn id="20" dur="500" fill="hold"/>
                                        <p:tgtEl>
                                          <p:spTgt spid="21"/>
                                        </p:tgtEl>
                                        <p:attrNameLst>
                                          <p:attrName>ppt_h</p:attrName>
                                        </p:attrNameLst>
                                      </p:cBhvr>
                                      <p:tavLst>
                                        <p:tav tm="0">
                                          <p:val>
                                            <p:fltVal val="0"/>
                                          </p:val>
                                        </p:tav>
                                        <p:tav tm="100000">
                                          <p:val>
                                            <p:strVal val="#ppt_h"/>
                                          </p:val>
                                        </p:tav>
                                      </p:tavLst>
                                    </p:anim>
                                    <p:animEffect transition="in" filter="fade">
                                      <p:cBhvr>
                                        <p:cTn id="21" dur="500"/>
                                        <p:tgtEl>
                                          <p:spTgt spid="21"/>
                                        </p:tgtEl>
                                      </p:cBhvr>
                                    </p:animEffect>
                                  </p:childTnLst>
                                </p:cTn>
                              </p:par>
                              <p:par>
                                <p:cTn id="22" presetID="53" presetClass="entr" presetSubtype="16" fill="hold" nodeType="with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animEffect transition="in" filter="fade">
                                      <p:cBhvr>
                                        <p:cTn id="26" dur="500"/>
                                        <p:tgtEl>
                                          <p:spTgt spid="34"/>
                                        </p:tgtEl>
                                      </p:cBhvr>
                                    </p:animEffect>
                                  </p:childTnLst>
                                </p:cTn>
                              </p:par>
                            </p:childTnLst>
                          </p:cTn>
                        </p:par>
                        <p:par>
                          <p:cTn id="27" fill="hold">
                            <p:stCondLst>
                              <p:cond delay="1750"/>
                            </p:stCondLst>
                            <p:childTnLst>
                              <p:par>
                                <p:cTn id="28" presetID="42" presetClass="entr" presetSubtype="0" fill="hold" grpId="0" nodeType="afterEffect">
                                  <p:stCondLst>
                                    <p:cond delay="250"/>
                                  </p:stCondLst>
                                  <p:childTnLst>
                                    <p:set>
                                      <p:cBhvr>
                                        <p:cTn id="29" dur="1" fill="hold">
                                          <p:stCondLst>
                                            <p:cond delay="0"/>
                                          </p:stCondLst>
                                        </p:cTn>
                                        <p:tgtEl>
                                          <p:spTgt spid="16"/>
                                        </p:tgtEl>
                                        <p:attrNameLst>
                                          <p:attrName>style.visibility</p:attrName>
                                        </p:attrNameLst>
                                      </p:cBhvr>
                                      <p:to>
                                        <p:strVal val="visible"/>
                                      </p:to>
                                    </p:set>
                                    <p:animEffect transition="in" filter="fade">
                                      <p:cBhvr>
                                        <p:cTn id="30" dur="500"/>
                                        <p:tgtEl>
                                          <p:spTgt spid="16"/>
                                        </p:tgtEl>
                                      </p:cBhvr>
                                    </p:animEffect>
                                    <p:anim calcmode="lin" valueType="num">
                                      <p:cBhvr>
                                        <p:cTn id="31" dur="500" fill="hold"/>
                                        <p:tgtEl>
                                          <p:spTgt spid="16"/>
                                        </p:tgtEl>
                                        <p:attrNameLst>
                                          <p:attrName>ppt_x</p:attrName>
                                        </p:attrNameLst>
                                      </p:cBhvr>
                                      <p:tavLst>
                                        <p:tav tm="0">
                                          <p:val>
                                            <p:strVal val="#ppt_x"/>
                                          </p:val>
                                        </p:tav>
                                        <p:tav tm="100000">
                                          <p:val>
                                            <p:strVal val="#ppt_x"/>
                                          </p:val>
                                        </p:tav>
                                      </p:tavLst>
                                    </p:anim>
                                    <p:anim calcmode="lin" valueType="num">
                                      <p:cBhvr>
                                        <p:cTn id="32" dur="500" fill="hold"/>
                                        <p:tgtEl>
                                          <p:spTgt spid="16"/>
                                        </p:tgtEl>
                                        <p:attrNameLst>
                                          <p:attrName>ppt_y</p:attrName>
                                        </p:attrNameLst>
                                      </p:cBhvr>
                                      <p:tavLst>
                                        <p:tav tm="0">
                                          <p:val>
                                            <p:strVal val="#ppt_y+.1"/>
                                          </p:val>
                                        </p:tav>
                                        <p:tav tm="100000">
                                          <p:val>
                                            <p:strVal val="#ppt_y"/>
                                          </p:val>
                                        </p:tav>
                                      </p:tavLst>
                                    </p:anim>
                                  </p:childTnLst>
                                </p:cTn>
                              </p:par>
                            </p:childTnLst>
                          </p:cTn>
                        </p:par>
                        <p:par>
                          <p:cTn id="33" fill="hold">
                            <p:stCondLst>
                              <p:cond delay="2500"/>
                            </p:stCondLst>
                            <p:childTnLst>
                              <p:par>
                                <p:cTn id="34" presetID="42" presetClass="entr" presetSubtype="0" fill="hold" nodeType="afterEffect">
                                  <p:stCondLst>
                                    <p:cond delay="250"/>
                                  </p:stCondLst>
                                  <p:childTnLst>
                                    <p:set>
                                      <p:cBhvr>
                                        <p:cTn id="35" dur="1" fill="hold">
                                          <p:stCondLst>
                                            <p:cond delay="0"/>
                                          </p:stCondLst>
                                        </p:cTn>
                                        <p:tgtEl>
                                          <p:spTgt spid="5"/>
                                        </p:tgtEl>
                                        <p:attrNameLst>
                                          <p:attrName>style.visibility</p:attrName>
                                        </p:attrNameLst>
                                      </p:cBhvr>
                                      <p:to>
                                        <p:strVal val="visible"/>
                                      </p:to>
                                    </p:set>
                                    <p:animEffect transition="in" filter="fade">
                                      <p:cBhvr>
                                        <p:cTn id="36" dur="500"/>
                                        <p:tgtEl>
                                          <p:spTgt spid="5"/>
                                        </p:tgtEl>
                                      </p:cBhvr>
                                    </p:animEffect>
                                    <p:anim calcmode="lin" valueType="num">
                                      <p:cBhvr>
                                        <p:cTn id="37" dur="500" fill="hold"/>
                                        <p:tgtEl>
                                          <p:spTgt spid="5"/>
                                        </p:tgtEl>
                                        <p:attrNameLst>
                                          <p:attrName>ppt_x</p:attrName>
                                        </p:attrNameLst>
                                      </p:cBhvr>
                                      <p:tavLst>
                                        <p:tav tm="0">
                                          <p:val>
                                            <p:strVal val="#ppt_x"/>
                                          </p:val>
                                        </p:tav>
                                        <p:tav tm="100000">
                                          <p:val>
                                            <p:strVal val="#ppt_x"/>
                                          </p:val>
                                        </p:tav>
                                      </p:tavLst>
                                    </p:anim>
                                    <p:anim calcmode="lin" valueType="num">
                                      <p:cBhvr>
                                        <p:cTn id="38" dur="500" fill="hold"/>
                                        <p:tgtEl>
                                          <p:spTgt spid="5"/>
                                        </p:tgtEl>
                                        <p:attrNameLst>
                                          <p:attrName>ppt_y</p:attrName>
                                        </p:attrNameLst>
                                      </p:cBhvr>
                                      <p:tavLst>
                                        <p:tav tm="0">
                                          <p:val>
                                            <p:strVal val="#ppt_y+.1"/>
                                          </p:val>
                                        </p:tav>
                                        <p:tav tm="100000">
                                          <p:val>
                                            <p:strVal val="#ppt_y"/>
                                          </p:val>
                                        </p:tav>
                                      </p:tavLst>
                                    </p:anim>
                                  </p:childTnLst>
                                </p:cTn>
                              </p:par>
                            </p:childTnLst>
                          </p:cTn>
                        </p:par>
                        <p:par>
                          <p:cTn id="39" fill="hold">
                            <p:stCondLst>
                              <p:cond delay="3250"/>
                            </p:stCondLst>
                            <p:childTnLst>
                              <p:par>
                                <p:cTn id="40" presetID="53" presetClass="entr" presetSubtype="16" fill="hold" nodeType="afterEffect">
                                  <p:stCondLst>
                                    <p:cond delay="0"/>
                                  </p:stCondLst>
                                  <p:childTnLst>
                                    <p:set>
                                      <p:cBhvr>
                                        <p:cTn id="41" dur="1" fill="hold">
                                          <p:stCondLst>
                                            <p:cond delay="0"/>
                                          </p:stCondLst>
                                        </p:cTn>
                                        <p:tgtEl>
                                          <p:spTgt spid="30"/>
                                        </p:tgtEl>
                                        <p:attrNameLst>
                                          <p:attrName>style.visibility</p:attrName>
                                        </p:attrNameLst>
                                      </p:cBhvr>
                                      <p:to>
                                        <p:strVal val="visible"/>
                                      </p:to>
                                    </p:set>
                                    <p:anim calcmode="lin" valueType="num">
                                      <p:cBhvr>
                                        <p:cTn id="42" dur="500" fill="hold"/>
                                        <p:tgtEl>
                                          <p:spTgt spid="30"/>
                                        </p:tgtEl>
                                        <p:attrNameLst>
                                          <p:attrName>ppt_w</p:attrName>
                                        </p:attrNameLst>
                                      </p:cBhvr>
                                      <p:tavLst>
                                        <p:tav tm="0">
                                          <p:val>
                                            <p:fltVal val="0"/>
                                          </p:val>
                                        </p:tav>
                                        <p:tav tm="100000">
                                          <p:val>
                                            <p:strVal val="#ppt_w"/>
                                          </p:val>
                                        </p:tav>
                                      </p:tavLst>
                                    </p:anim>
                                    <p:anim calcmode="lin" valueType="num">
                                      <p:cBhvr>
                                        <p:cTn id="43" dur="500" fill="hold"/>
                                        <p:tgtEl>
                                          <p:spTgt spid="30"/>
                                        </p:tgtEl>
                                        <p:attrNameLst>
                                          <p:attrName>ppt_h</p:attrName>
                                        </p:attrNameLst>
                                      </p:cBhvr>
                                      <p:tavLst>
                                        <p:tav tm="0">
                                          <p:val>
                                            <p:fltVal val="0"/>
                                          </p:val>
                                        </p:tav>
                                        <p:tav tm="100000">
                                          <p:val>
                                            <p:strVal val="#ppt_h"/>
                                          </p:val>
                                        </p:tav>
                                      </p:tavLst>
                                    </p:anim>
                                    <p:animEffect transition="in" filter="fade">
                                      <p:cBhvr>
                                        <p:cTn id="44" dur="500"/>
                                        <p:tgtEl>
                                          <p:spTgt spid="30"/>
                                        </p:tgtEl>
                                      </p:cBhvr>
                                    </p:animEffect>
                                  </p:childTnLst>
                                </p:cTn>
                              </p:par>
                              <p:par>
                                <p:cTn id="45" presetID="53" presetClass="entr" presetSubtype="16" fill="hold" nodeType="withEffect">
                                  <p:stCondLst>
                                    <p:cond delay="0"/>
                                  </p:stCondLst>
                                  <p:childTnLst>
                                    <p:set>
                                      <p:cBhvr>
                                        <p:cTn id="46" dur="1" fill="hold">
                                          <p:stCondLst>
                                            <p:cond delay="0"/>
                                          </p:stCondLst>
                                        </p:cTn>
                                        <p:tgtEl>
                                          <p:spTgt spid="40"/>
                                        </p:tgtEl>
                                        <p:attrNameLst>
                                          <p:attrName>style.visibility</p:attrName>
                                        </p:attrNameLst>
                                      </p:cBhvr>
                                      <p:to>
                                        <p:strVal val="visible"/>
                                      </p:to>
                                    </p:set>
                                    <p:anim calcmode="lin" valueType="num">
                                      <p:cBhvr>
                                        <p:cTn id="47" dur="500" fill="hold"/>
                                        <p:tgtEl>
                                          <p:spTgt spid="40"/>
                                        </p:tgtEl>
                                        <p:attrNameLst>
                                          <p:attrName>ppt_w</p:attrName>
                                        </p:attrNameLst>
                                      </p:cBhvr>
                                      <p:tavLst>
                                        <p:tav tm="0">
                                          <p:val>
                                            <p:fltVal val="0"/>
                                          </p:val>
                                        </p:tav>
                                        <p:tav tm="100000">
                                          <p:val>
                                            <p:strVal val="#ppt_w"/>
                                          </p:val>
                                        </p:tav>
                                      </p:tavLst>
                                    </p:anim>
                                    <p:anim calcmode="lin" valueType="num">
                                      <p:cBhvr>
                                        <p:cTn id="48" dur="500" fill="hold"/>
                                        <p:tgtEl>
                                          <p:spTgt spid="40"/>
                                        </p:tgtEl>
                                        <p:attrNameLst>
                                          <p:attrName>ppt_h</p:attrName>
                                        </p:attrNameLst>
                                      </p:cBhvr>
                                      <p:tavLst>
                                        <p:tav tm="0">
                                          <p:val>
                                            <p:fltVal val="0"/>
                                          </p:val>
                                        </p:tav>
                                        <p:tav tm="100000">
                                          <p:val>
                                            <p:strVal val="#ppt_h"/>
                                          </p:val>
                                        </p:tav>
                                      </p:tavLst>
                                    </p:anim>
                                    <p:animEffect transition="in" filter="fade">
                                      <p:cBhvr>
                                        <p:cTn id="49" dur="500"/>
                                        <p:tgtEl>
                                          <p:spTgt spid="40"/>
                                        </p:tgtEl>
                                      </p:cBhvr>
                                    </p:animEffect>
                                  </p:childTnLst>
                                </p:cTn>
                              </p:par>
                            </p:childTnLst>
                          </p:cTn>
                        </p:par>
                        <p:par>
                          <p:cTn id="50" fill="hold">
                            <p:stCondLst>
                              <p:cond delay="3750"/>
                            </p:stCondLst>
                            <p:childTnLst>
                              <p:par>
                                <p:cTn id="51" presetID="42" presetClass="entr" presetSubtype="0" fill="hold" grpId="0" nodeType="afterEffect">
                                  <p:stCondLst>
                                    <p:cond delay="250"/>
                                  </p:stCondLst>
                                  <p:childTnLst>
                                    <p:set>
                                      <p:cBhvr>
                                        <p:cTn id="52" dur="1" fill="hold">
                                          <p:stCondLst>
                                            <p:cond delay="0"/>
                                          </p:stCondLst>
                                        </p:cTn>
                                        <p:tgtEl>
                                          <p:spTgt spid="20"/>
                                        </p:tgtEl>
                                        <p:attrNameLst>
                                          <p:attrName>style.visibility</p:attrName>
                                        </p:attrNameLst>
                                      </p:cBhvr>
                                      <p:to>
                                        <p:strVal val="visible"/>
                                      </p:to>
                                    </p:set>
                                    <p:animEffect transition="in" filter="fade">
                                      <p:cBhvr>
                                        <p:cTn id="53" dur="500"/>
                                        <p:tgtEl>
                                          <p:spTgt spid="20"/>
                                        </p:tgtEl>
                                      </p:cBhvr>
                                    </p:animEffect>
                                    <p:anim calcmode="lin" valueType="num">
                                      <p:cBhvr>
                                        <p:cTn id="54" dur="500" fill="hold"/>
                                        <p:tgtEl>
                                          <p:spTgt spid="20"/>
                                        </p:tgtEl>
                                        <p:attrNameLst>
                                          <p:attrName>ppt_x</p:attrName>
                                        </p:attrNameLst>
                                      </p:cBhvr>
                                      <p:tavLst>
                                        <p:tav tm="0">
                                          <p:val>
                                            <p:strVal val="#ppt_x"/>
                                          </p:val>
                                        </p:tav>
                                        <p:tav tm="100000">
                                          <p:val>
                                            <p:strVal val="#ppt_x"/>
                                          </p:val>
                                        </p:tav>
                                      </p:tavLst>
                                    </p:anim>
                                    <p:anim calcmode="lin" valueType="num">
                                      <p:cBhvr>
                                        <p:cTn id="55" dur="500" fill="hold"/>
                                        <p:tgtEl>
                                          <p:spTgt spid="20"/>
                                        </p:tgtEl>
                                        <p:attrNameLst>
                                          <p:attrName>ppt_y</p:attrName>
                                        </p:attrNameLst>
                                      </p:cBhvr>
                                      <p:tavLst>
                                        <p:tav tm="0">
                                          <p:val>
                                            <p:strVal val="#ppt_y+.1"/>
                                          </p:val>
                                        </p:tav>
                                        <p:tav tm="100000">
                                          <p:val>
                                            <p:strVal val="#ppt_y"/>
                                          </p:val>
                                        </p:tav>
                                      </p:tavLst>
                                    </p:anim>
                                  </p:childTnLst>
                                </p:cTn>
                              </p:par>
                            </p:childTnLst>
                          </p:cTn>
                        </p:par>
                        <p:par>
                          <p:cTn id="56" fill="hold">
                            <p:stCondLst>
                              <p:cond delay="4500"/>
                            </p:stCondLst>
                            <p:childTnLst>
                              <p:par>
                                <p:cTn id="57" presetID="42" presetClass="entr" presetSubtype="0" fill="hold" nodeType="afterEffect">
                                  <p:stCondLst>
                                    <p:cond delay="250"/>
                                  </p:stCondLst>
                                  <p:childTnLst>
                                    <p:set>
                                      <p:cBhvr>
                                        <p:cTn id="58" dur="1" fill="hold">
                                          <p:stCondLst>
                                            <p:cond delay="0"/>
                                          </p:stCondLst>
                                        </p:cTn>
                                        <p:tgtEl>
                                          <p:spTgt spid="3"/>
                                        </p:tgtEl>
                                        <p:attrNameLst>
                                          <p:attrName>style.visibility</p:attrName>
                                        </p:attrNameLst>
                                      </p:cBhvr>
                                      <p:to>
                                        <p:strVal val="visible"/>
                                      </p:to>
                                    </p:set>
                                    <p:animEffect transition="in" filter="fade">
                                      <p:cBhvr>
                                        <p:cTn id="59" dur="500"/>
                                        <p:tgtEl>
                                          <p:spTgt spid="3"/>
                                        </p:tgtEl>
                                      </p:cBhvr>
                                    </p:animEffect>
                                    <p:anim calcmode="lin" valueType="num">
                                      <p:cBhvr>
                                        <p:cTn id="60" dur="500" fill="hold"/>
                                        <p:tgtEl>
                                          <p:spTgt spid="3"/>
                                        </p:tgtEl>
                                        <p:attrNameLst>
                                          <p:attrName>ppt_x</p:attrName>
                                        </p:attrNameLst>
                                      </p:cBhvr>
                                      <p:tavLst>
                                        <p:tav tm="0">
                                          <p:val>
                                            <p:strVal val="#ppt_x"/>
                                          </p:val>
                                        </p:tav>
                                        <p:tav tm="100000">
                                          <p:val>
                                            <p:strVal val="#ppt_x"/>
                                          </p:val>
                                        </p:tav>
                                      </p:tavLst>
                                    </p:anim>
                                    <p:anim calcmode="lin" valueType="num">
                                      <p:cBhvr>
                                        <p:cTn id="61" dur="500" fill="hold"/>
                                        <p:tgtEl>
                                          <p:spTgt spid="3"/>
                                        </p:tgtEl>
                                        <p:attrNameLst>
                                          <p:attrName>ppt_y</p:attrName>
                                        </p:attrNameLst>
                                      </p:cBhvr>
                                      <p:tavLst>
                                        <p:tav tm="0">
                                          <p:val>
                                            <p:strVal val="#ppt_y+.1"/>
                                          </p:val>
                                        </p:tav>
                                        <p:tav tm="100000">
                                          <p:val>
                                            <p:strVal val="#ppt_y"/>
                                          </p:val>
                                        </p:tav>
                                      </p:tavLst>
                                    </p:anim>
                                  </p:childTnLst>
                                </p:cTn>
                              </p:par>
                            </p:childTnLst>
                          </p:cTn>
                        </p:par>
                        <p:par>
                          <p:cTn id="62" fill="hold">
                            <p:stCondLst>
                              <p:cond delay="5250"/>
                            </p:stCondLst>
                            <p:childTnLst>
                              <p:par>
                                <p:cTn id="63" presetID="53" presetClass="entr" presetSubtype="16" fill="hold" nodeType="afterEffect">
                                  <p:stCondLst>
                                    <p:cond delay="0"/>
                                  </p:stCondLst>
                                  <p:childTnLst>
                                    <p:set>
                                      <p:cBhvr>
                                        <p:cTn id="64" dur="1" fill="hold">
                                          <p:stCondLst>
                                            <p:cond delay="0"/>
                                          </p:stCondLst>
                                        </p:cTn>
                                        <p:tgtEl>
                                          <p:spTgt spid="31"/>
                                        </p:tgtEl>
                                        <p:attrNameLst>
                                          <p:attrName>style.visibility</p:attrName>
                                        </p:attrNameLst>
                                      </p:cBhvr>
                                      <p:to>
                                        <p:strVal val="visible"/>
                                      </p:to>
                                    </p:set>
                                    <p:anim calcmode="lin" valueType="num">
                                      <p:cBhvr>
                                        <p:cTn id="65" dur="500" fill="hold"/>
                                        <p:tgtEl>
                                          <p:spTgt spid="31"/>
                                        </p:tgtEl>
                                        <p:attrNameLst>
                                          <p:attrName>ppt_w</p:attrName>
                                        </p:attrNameLst>
                                      </p:cBhvr>
                                      <p:tavLst>
                                        <p:tav tm="0">
                                          <p:val>
                                            <p:fltVal val="0"/>
                                          </p:val>
                                        </p:tav>
                                        <p:tav tm="100000">
                                          <p:val>
                                            <p:strVal val="#ppt_w"/>
                                          </p:val>
                                        </p:tav>
                                      </p:tavLst>
                                    </p:anim>
                                    <p:anim calcmode="lin" valueType="num">
                                      <p:cBhvr>
                                        <p:cTn id="66" dur="500" fill="hold"/>
                                        <p:tgtEl>
                                          <p:spTgt spid="31"/>
                                        </p:tgtEl>
                                        <p:attrNameLst>
                                          <p:attrName>ppt_h</p:attrName>
                                        </p:attrNameLst>
                                      </p:cBhvr>
                                      <p:tavLst>
                                        <p:tav tm="0">
                                          <p:val>
                                            <p:fltVal val="0"/>
                                          </p:val>
                                        </p:tav>
                                        <p:tav tm="100000">
                                          <p:val>
                                            <p:strVal val="#ppt_h"/>
                                          </p:val>
                                        </p:tav>
                                      </p:tavLst>
                                    </p:anim>
                                    <p:animEffect transition="in" filter="fade">
                                      <p:cBhvr>
                                        <p:cTn id="67" dur="500"/>
                                        <p:tgtEl>
                                          <p:spTgt spid="31"/>
                                        </p:tgtEl>
                                      </p:cBhvr>
                                    </p:animEffect>
                                  </p:childTnLst>
                                </p:cTn>
                              </p:par>
                              <p:par>
                                <p:cTn id="68" presetID="53" presetClass="entr" presetSubtype="16" fill="hold" nodeType="withEffect">
                                  <p:stCondLst>
                                    <p:cond delay="0"/>
                                  </p:stCondLst>
                                  <p:childTnLst>
                                    <p:set>
                                      <p:cBhvr>
                                        <p:cTn id="69" dur="1" fill="hold">
                                          <p:stCondLst>
                                            <p:cond delay="0"/>
                                          </p:stCondLst>
                                        </p:cTn>
                                        <p:tgtEl>
                                          <p:spTgt spid="42"/>
                                        </p:tgtEl>
                                        <p:attrNameLst>
                                          <p:attrName>style.visibility</p:attrName>
                                        </p:attrNameLst>
                                      </p:cBhvr>
                                      <p:to>
                                        <p:strVal val="visible"/>
                                      </p:to>
                                    </p:set>
                                    <p:anim calcmode="lin" valueType="num">
                                      <p:cBhvr>
                                        <p:cTn id="70" dur="500" fill="hold"/>
                                        <p:tgtEl>
                                          <p:spTgt spid="42"/>
                                        </p:tgtEl>
                                        <p:attrNameLst>
                                          <p:attrName>ppt_w</p:attrName>
                                        </p:attrNameLst>
                                      </p:cBhvr>
                                      <p:tavLst>
                                        <p:tav tm="0">
                                          <p:val>
                                            <p:fltVal val="0"/>
                                          </p:val>
                                        </p:tav>
                                        <p:tav tm="100000">
                                          <p:val>
                                            <p:strVal val="#ppt_w"/>
                                          </p:val>
                                        </p:tav>
                                      </p:tavLst>
                                    </p:anim>
                                    <p:anim calcmode="lin" valueType="num">
                                      <p:cBhvr>
                                        <p:cTn id="71" dur="500" fill="hold"/>
                                        <p:tgtEl>
                                          <p:spTgt spid="42"/>
                                        </p:tgtEl>
                                        <p:attrNameLst>
                                          <p:attrName>ppt_h</p:attrName>
                                        </p:attrNameLst>
                                      </p:cBhvr>
                                      <p:tavLst>
                                        <p:tav tm="0">
                                          <p:val>
                                            <p:fltVal val="0"/>
                                          </p:val>
                                        </p:tav>
                                        <p:tav tm="100000">
                                          <p:val>
                                            <p:strVal val="#ppt_h"/>
                                          </p:val>
                                        </p:tav>
                                      </p:tavLst>
                                    </p:anim>
                                    <p:animEffect transition="in" filter="fade">
                                      <p:cBhvr>
                                        <p:cTn id="72" dur="500"/>
                                        <p:tgtEl>
                                          <p:spTgt spid="42"/>
                                        </p:tgtEl>
                                      </p:cBhvr>
                                    </p:animEffect>
                                  </p:childTnLst>
                                </p:cTn>
                              </p:par>
                            </p:childTnLst>
                          </p:cTn>
                        </p:par>
                        <p:par>
                          <p:cTn id="73" fill="hold">
                            <p:stCondLst>
                              <p:cond delay="5750"/>
                            </p:stCondLst>
                            <p:childTnLst>
                              <p:par>
                                <p:cTn id="74" presetID="42" presetClass="entr" presetSubtype="0" fill="hold" grpId="0" nodeType="afterEffect">
                                  <p:stCondLst>
                                    <p:cond delay="250"/>
                                  </p:stCondLst>
                                  <p:childTnLst>
                                    <p:set>
                                      <p:cBhvr>
                                        <p:cTn id="75" dur="1" fill="hold">
                                          <p:stCondLst>
                                            <p:cond delay="0"/>
                                          </p:stCondLst>
                                        </p:cTn>
                                        <p:tgtEl>
                                          <p:spTgt spid="24"/>
                                        </p:tgtEl>
                                        <p:attrNameLst>
                                          <p:attrName>style.visibility</p:attrName>
                                        </p:attrNameLst>
                                      </p:cBhvr>
                                      <p:to>
                                        <p:strVal val="visible"/>
                                      </p:to>
                                    </p:set>
                                    <p:animEffect transition="in" filter="fade">
                                      <p:cBhvr>
                                        <p:cTn id="76" dur="500"/>
                                        <p:tgtEl>
                                          <p:spTgt spid="24"/>
                                        </p:tgtEl>
                                      </p:cBhvr>
                                    </p:animEffect>
                                    <p:anim calcmode="lin" valueType="num">
                                      <p:cBhvr>
                                        <p:cTn id="77" dur="500" fill="hold"/>
                                        <p:tgtEl>
                                          <p:spTgt spid="24"/>
                                        </p:tgtEl>
                                        <p:attrNameLst>
                                          <p:attrName>ppt_x</p:attrName>
                                        </p:attrNameLst>
                                      </p:cBhvr>
                                      <p:tavLst>
                                        <p:tav tm="0">
                                          <p:val>
                                            <p:strVal val="#ppt_x"/>
                                          </p:val>
                                        </p:tav>
                                        <p:tav tm="100000">
                                          <p:val>
                                            <p:strVal val="#ppt_x"/>
                                          </p:val>
                                        </p:tav>
                                      </p:tavLst>
                                    </p:anim>
                                    <p:anim calcmode="lin" valueType="num">
                                      <p:cBhvr>
                                        <p:cTn id="78" dur="500" fill="hold"/>
                                        <p:tgtEl>
                                          <p:spTgt spid="24"/>
                                        </p:tgtEl>
                                        <p:attrNameLst>
                                          <p:attrName>ppt_y</p:attrName>
                                        </p:attrNameLst>
                                      </p:cBhvr>
                                      <p:tavLst>
                                        <p:tav tm="0">
                                          <p:val>
                                            <p:strVal val="#ppt_y+.1"/>
                                          </p:val>
                                        </p:tav>
                                        <p:tav tm="100000">
                                          <p:val>
                                            <p:strVal val="#ppt_y"/>
                                          </p:val>
                                        </p:tav>
                                      </p:tavLst>
                                    </p:anim>
                                  </p:childTnLst>
                                </p:cTn>
                              </p:par>
                            </p:childTnLst>
                          </p:cTn>
                        </p:par>
                        <p:par>
                          <p:cTn id="79" fill="hold">
                            <p:stCondLst>
                              <p:cond delay="6500"/>
                            </p:stCondLst>
                            <p:childTnLst>
                              <p:par>
                                <p:cTn id="80" presetID="42" presetClass="entr" presetSubtype="0" fill="hold" nodeType="afterEffect">
                                  <p:stCondLst>
                                    <p:cond delay="250"/>
                                  </p:stCondLst>
                                  <p:childTnLst>
                                    <p:set>
                                      <p:cBhvr>
                                        <p:cTn id="81" dur="1" fill="hold">
                                          <p:stCondLst>
                                            <p:cond delay="0"/>
                                          </p:stCondLst>
                                        </p:cTn>
                                        <p:tgtEl>
                                          <p:spTgt spid="2"/>
                                        </p:tgtEl>
                                        <p:attrNameLst>
                                          <p:attrName>style.visibility</p:attrName>
                                        </p:attrNameLst>
                                      </p:cBhvr>
                                      <p:to>
                                        <p:strVal val="visible"/>
                                      </p:to>
                                    </p:set>
                                    <p:animEffect transition="in" filter="fade">
                                      <p:cBhvr>
                                        <p:cTn id="82" dur="500"/>
                                        <p:tgtEl>
                                          <p:spTgt spid="2"/>
                                        </p:tgtEl>
                                      </p:cBhvr>
                                    </p:animEffect>
                                    <p:anim calcmode="lin" valueType="num">
                                      <p:cBhvr>
                                        <p:cTn id="83" dur="500" fill="hold"/>
                                        <p:tgtEl>
                                          <p:spTgt spid="2"/>
                                        </p:tgtEl>
                                        <p:attrNameLst>
                                          <p:attrName>ppt_x</p:attrName>
                                        </p:attrNameLst>
                                      </p:cBhvr>
                                      <p:tavLst>
                                        <p:tav tm="0">
                                          <p:val>
                                            <p:strVal val="#ppt_x"/>
                                          </p:val>
                                        </p:tav>
                                        <p:tav tm="100000">
                                          <p:val>
                                            <p:strVal val="#ppt_x"/>
                                          </p:val>
                                        </p:tav>
                                      </p:tavLst>
                                    </p:anim>
                                    <p:anim calcmode="lin" valueType="num">
                                      <p:cBhvr>
                                        <p:cTn id="84" dur="500" fill="hold"/>
                                        <p:tgtEl>
                                          <p:spTgt spid="2"/>
                                        </p:tgtEl>
                                        <p:attrNameLst>
                                          <p:attrName>ppt_y</p:attrName>
                                        </p:attrNameLst>
                                      </p:cBhvr>
                                      <p:tavLst>
                                        <p:tav tm="0">
                                          <p:val>
                                            <p:strVal val="#ppt_y+.1"/>
                                          </p:val>
                                        </p:tav>
                                        <p:tav tm="100000">
                                          <p:val>
                                            <p:strVal val="#ppt_y"/>
                                          </p:val>
                                        </p:tav>
                                      </p:tavLst>
                                    </p:anim>
                                  </p:childTnLst>
                                </p:cTn>
                              </p:par>
                            </p:childTnLst>
                          </p:cTn>
                        </p:par>
                        <p:par>
                          <p:cTn id="85" fill="hold">
                            <p:stCondLst>
                              <p:cond delay="7250"/>
                            </p:stCondLst>
                            <p:childTnLst>
                              <p:par>
                                <p:cTn id="86" presetID="53" presetClass="entr" presetSubtype="16" fill="hold" nodeType="afterEffect">
                                  <p:stCondLst>
                                    <p:cond delay="0"/>
                                  </p:stCondLst>
                                  <p:childTnLst>
                                    <p:set>
                                      <p:cBhvr>
                                        <p:cTn id="87" dur="1" fill="hold">
                                          <p:stCondLst>
                                            <p:cond delay="0"/>
                                          </p:stCondLst>
                                        </p:cTn>
                                        <p:tgtEl>
                                          <p:spTgt spid="32"/>
                                        </p:tgtEl>
                                        <p:attrNameLst>
                                          <p:attrName>style.visibility</p:attrName>
                                        </p:attrNameLst>
                                      </p:cBhvr>
                                      <p:to>
                                        <p:strVal val="visible"/>
                                      </p:to>
                                    </p:set>
                                    <p:anim calcmode="lin" valueType="num">
                                      <p:cBhvr>
                                        <p:cTn id="88" dur="500" fill="hold"/>
                                        <p:tgtEl>
                                          <p:spTgt spid="32"/>
                                        </p:tgtEl>
                                        <p:attrNameLst>
                                          <p:attrName>ppt_w</p:attrName>
                                        </p:attrNameLst>
                                      </p:cBhvr>
                                      <p:tavLst>
                                        <p:tav tm="0">
                                          <p:val>
                                            <p:fltVal val="0"/>
                                          </p:val>
                                        </p:tav>
                                        <p:tav tm="100000">
                                          <p:val>
                                            <p:strVal val="#ppt_w"/>
                                          </p:val>
                                        </p:tav>
                                      </p:tavLst>
                                    </p:anim>
                                    <p:anim calcmode="lin" valueType="num">
                                      <p:cBhvr>
                                        <p:cTn id="89" dur="500" fill="hold"/>
                                        <p:tgtEl>
                                          <p:spTgt spid="32"/>
                                        </p:tgtEl>
                                        <p:attrNameLst>
                                          <p:attrName>ppt_h</p:attrName>
                                        </p:attrNameLst>
                                      </p:cBhvr>
                                      <p:tavLst>
                                        <p:tav tm="0">
                                          <p:val>
                                            <p:fltVal val="0"/>
                                          </p:val>
                                        </p:tav>
                                        <p:tav tm="100000">
                                          <p:val>
                                            <p:strVal val="#ppt_h"/>
                                          </p:val>
                                        </p:tav>
                                      </p:tavLst>
                                    </p:anim>
                                    <p:animEffect transition="in" filter="fade">
                                      <p:cBhvr>
                                        <p:cTn id="90" dur="500"/>
                                        <p:tgtEl>
                                          <p:spTgt spid="32"/>
                                        </p:tgtEl>
                                      </p:cBhvr>
                                    </p:animEffect>
                                  </p:childTnLst>
                                </p:cTn>
                              </p:par>
                              <p:par>
                                <p:cTn id="91" presetID="53" presetClass="entr" presetSubtype="16" fill="hold" nodeType="withEffect">
                                  <p:stCondLst>
                                    <p:cond delay="0"/>
                                  </p:stCondLst>
                                  <p:childTnLst>
                                    <p:set>
                                      <p:cBhvr>
                                        <p:cTn id="92" dur="1" fill="hold">
                                          <p:stCondLst>
                                            <p:cond delay="0"/>
                                          </p:stCondLst>
                                        </p:cTn>
                                        <p:tgtEl>
                                          <p:spTgt spid="44"/>
                                        </p:tgtEl>
                                        <p:attrNameLst>
                                          <p:attrName>style.visibility</p:attrName>
                                        </p:attrNameLst>
                                      </p:cBhvr>
                                      <p:to>
                                        <p:strVal val="visible"/>
                                      </p:to>
                                    </p:set>
                                    <p:anim calcmode="lin" valueType="num">
                                      <p:cBhvr>
                                        <p:cTn id="93" dur="500" fill="hold"/>
                                        <p:tgtEl>
                                          <p:spTgt spid="44"/>
                                        </p:tgtEl>
                                        <p:attrNameLst>
                                          <p:attrName>ppt_w</p:attrName>
                                        </p:attrNameLst>
                                      </p:cBhvr>
                                      <p:tavLst>
                                        <p:tav tm="0">
                                          <p:val>
                                            <p:fltVal val="0"/>
                                          </p:val>
                                        </p:tav>
                                        <p:tav tm="100000">
                                          <p:val>
                                            <p:strVal val="#ppt_w"/>
                                          </p:val>
                                        </p:tav>
                                      </p:tavLst>
                                    </p:anim>
                                    <p:anim calcmode="lin" valueType="num">
                                      <p:cBhvr>
                                        <p:cTn id="94" dur="500" fill="hold"/>
                                        <p:tgtEl>
                                          <p:spTgt spid="44"/>
                                        </p:tgtEl>
                                        <p:attrNameLst>
                                          <p:attrName>ppt_h</p:attrName>
                                        </p:attrNameLst>
                                      </p:cBhvr>
                                      <p:tavLst>
                                        <p:tav tm="0">
                                          <p:val>
                                            <p:fltVal val="0"/>
                                          </p:val>
                                        </p:tav>
                                        <p:tav tm="100000">
                                          <p:val>
                                            <p:strVal val="#ppt_h"/>
                                          </p:val>
                                        </p:tav>
                                      </p:tavLst>
                                    </p:anim>
                                    <p:animEffect transition="in" filter="fade">
                                      <p:cBhvr>
                                        <p:cTn id="95"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6" grpId="0" animBg="1"/>
      <p:bldP spid="20" grpId="0" animBg="1"/>
      <p:bldP spid="2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dirty="0" smtClean="0"/>
              <a:t>REGISTERS</a:t>
            </a:r>
            <a:r>
              <a:rPr lang="en-US" dirty="0" smtClean="0"/>
              <a:t/>
            </a:r>
            <a:br>
              <a:rPr lang="en-US" dirty="0" smtClean="0"/>
            </a:br>
            <a:endParaRPr lang="en-US" dirty="0"/>
          </a:p>
        </p:txBody>
      </p:sp>
      <p:sp>
        <p:nvSpPr>
          <p:cNvPr id="5" name="Content Placeholder 4"/>
          <p:cNvSpPr>
            <a:spLocks noGrp="1"/>
          </p:cNvSpPr>
          <p:nvPr>
            <p:ph idx="1"/>
          </p:nvPr>
        </p:nvSpPr>
        <p:spPr>
          <a:xfrm>
            <a:off x="0" y="2332037"/>
            <a:ext cx="5257800" cy="4525963"/>
          </a:xfrm>
        </p:spPr>
        <p:txBody>
          <a:bodyPr>
            <a:normAutofit lnSpcReduction="10000"/>
          </a:bodyPr>
          <a:lstStyle/>
          <a:p>
            <a:endParaRPr lang="en-US" dirty="0" smtClean="0"/>
          </a:p>
          <a:p>
            <a:r>
              <a:rPr lang="en-US" dirty="0" smtClean="0"/>
              <a:t>It provides indication of the total volume of service and type of cases seen.</a:t>
            </a:r>
          </a:p>
          <a:p>
            <a:r>
              <a:rPr lang="en-US" dirty="0" smtClean="0"/>
              <a:t>varied types such as immunization register, clinic attendance register, family planning register, birth register and death register.</a:t>
            </a:r>
          </a:p>
          <a:p>
            <a:pPr>
              <a:buNone/>
            </a:pPr>
            <a:endParaRPr lang="en-US" dirty="0"/>
          </a:p>
        </p:txBody>
      </p:sp>
      <p:pic>
        <p:nvPicPr>
          <p:cNvPr id="1026" name="Picture 2" descr="C:\Users\Ishita\Documents\New folder (2)\register.jpg"/>
          <p:cNvPicPr>
            <a:picLocks noChangeAspect="1" noChangeArrowheads="1"/>
          </p:cNvPicPr>
          <p:nvPr/>
        </p:nvPicPr>
        <p:blipFill>
          <a:blip r:embed="rId3"/>
          <a:srcRect/>
          <a:stretch>
            <a:fillRect/>
          </a:stretch>
        </p:blipFill>
        <p:spPr bwMode="auto">
          <a:xfrm>
            <a:off x="5181600" y="2286000"/>
            <a:ext cx="3733800" cy="4286250"/>
          </a:xfrm>
          <a:prstGeom prst="rect">
            <a:avLst/>
          </a:prstGeom>
          <a:noFill/>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800" decel="100000"/>
                                        <p:tgtEl>
                                          <p:spTgt spid="4"/>
                                        </p:tgtEl>
                                      </p:cBhvr>
                                    </p:animEffect>
                                    <p:anim calcmode="lin" valueType="num">
                                      <p:cBhvr>
                                        <p:cTn id="8" dur="800" decel="100000" fill="hold"/>
                                        <p:tgtEl>
                                          <p:spTgt spid="4"/>
                                        </p:tgtEl>
                                        <p:attrNameLst>
                                          <p:attrName>style.rotation</p:attrName>
                                        </p:attrNameLst>
                                      </p:cBhvr>
                                      <p:tavLst>
                                        <p:tav tm="0">
                                          <p:val>
                                            <p:fltVal val="-90"/>
                                          </p:val>
                                        </p:tav>
                                        <p:tav tm="100000">
                                          <p:val>
                                            <p:fltVal val="0"/>
                                          </p:val>
                                        </p:tav>
                                      </p:tavLst>
                                    </p:anim>
                                    <p:anim calcmode="lin" valueType="num">
                                      <p:cBhvr>
                                        <p:cTn id="9" dur="800" decel="100000" fill="hold"/>
                                        <p:tgtEl>
                                          <p:spTgt spid="4"/>
                                        </p:tgtEl>
                                        <p:attrNameLst>
                                          <p:attrName>ppt_x</p:attrName>
                                        </p:attrNameLst>
                                      </p:cBhvr>
                                      <p:tavLst>
                                        <p:tav tm="0">
                                          <p:val>
                                            <p:strVal val="#ppt_x+0.4"/>
                                          </p:val>
                                        </p:tav>
                                        <p:tav tm="100000">
                                          <p:val>
                                            <p:strVal val="#ppt_x-0.05"/>
                                          </p:val>
                                        </p:tav>
                                      </p:tavLst>
                                    </p:anim>
                                    <p:anim calcmode="lin" valueType="num">
                                      <p:cBhvr>
                                        <p:cTn id="10" dur="800" decel="100000" fill="hold"/>
                                        <p:tgtEl>
                                          <p:spTgt spid="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026"/>
                                        </p:tgtEl>
                                        <p:attrNameLst>
                                          <p:attrName>style.visibility</p:attrName>
                                        </p:attrNameLst>
                                      </p:cBhvr>
                                      <p:to>
                                        <p:strVal val="visible"/>
                                      </p:to>
                                    </p:set>
                                    <p:anim calcmode="lin" valueType="num">
                                      <p:cBhvr additive="base">
                                        <p:cTn id="17" dur="500" fill="hold"/>
                                        <p:tgtEl>
                                          <p:spTgt spid="1026"/>
                                        </p:tgtEl>
                                        <p:attrNameLst>
                                          <p:attrName>ppt_x</p:attrName>
                                        </p:attrNameLst>
                                      </p:cBhvr>
                                      <p:tavLst>
                                        <p:tav tm="0">
                                          <p:val>
                                            <p:strVal val="#ppt_x"/>
                                          </p:val>
                                        </p:tav>
                                        <p:tav tm="100000">
                                          <p:val>
                                            <p:strVal val="#ppt_x"/>
                                          </p:val>
                                        </p:tav>
                                      </p:tavLst>
                                    </p:anim>
                                    <p:anim calcmode="lin" valueType="num">
                                      <p:cBhvr additive="base">
                                        <p:cTn id="18"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5">
                                            <p:txEl>
                                              <p:pRg st="1" end="1"/>
                                            </p:txEl>
                                          </p:spTgt>
                                        </p:tgtEl>
                                        <p:attrNameLst>
                                          <p:attrName>style.visibility</p:attrName>
                                        </p:attrNameLst>
                                      </p:cBhvr>
                                      <p:to>
                                        <p:strVal val="visible"/>
                                      </p:to>
                                    </p:set>
                                    <p:animEffect transition="in" filter="wipe(down)">
                                      <p:cBhvr>
                                        <p:cTn id="23" dur="500"/>
                                        <p:tgtEl>
                                          <p:spTgt spid="5">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5">
                                            <p:txEl>
                                              <p:pRg st="2" end="2"/>
                                            </p:txEl>
                                          </p:spTgt>
                                        </p:tgtEl>
                                        <p:attrNameLst>
                                          <p:attrName>style.visibility</p:attrName>
                                        </p:attrNameLst>
                                      </p:cBhvr>
                                      <p:to>
                                        <p:strVal val="visible"/>
                                      </p:to>
                                    </p:set>
                                    <p:animEffect transition="in" filter="wipe(down)">
                                      <p:cBhvr>
                                        <p:cTn id="28"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609600" y="0"/>
            <a:ext cx="8229600" cy="1524000"/>
          </a:xfrm>
        </p:spPr>
        <p:txBody>
          <a:bodyPr>
            <a:normAutofit fontScale="90000"/>
          </a:bodyPr>
          <a:lstStyle/>
          <a:p>
            <a:pPr algn="l"/>
            <a:r>
              <a:rPr lang="en-US" b="1" dirty="0" smtClean="0"/>
              <a:t/>
            </a:r>
            <a:br>
              <a:rPr lang="en-US" b="1" dirty="0" smtClean="0"/>
            </a:br>
            <a:r>
              <a:rPr lang="en-US" b="1" dirty="0" smtClean="0"/>
              <a:t/>
            </a:r>
            <a:br>
              <a:rPr lang="en-US" b="1" dirty="0" smtClean="0"/>
            </a:br>
            <a:r>
              <a:rPr lang="en-US" b="1" dirty="0" smtClean="0"/>
              <a:t>IMPORTANCE OF RECORDS IN HOSPITAL OR HEALTH CENTRES</a:t>
            </a:r>
            <a:r>
              <a:rPr lang="en-US" dirty="0" smtClean="0"/>
              <a:t/>
            </a:r>
            <a:br>
              <a:rPr lang="en-US" dirty="0" smtClean="0"/>
            </a:br>
            <a:endParaRPr lang="en-US" dirty="0"/>
          </a:p>
        </p:txBody>
      </p:sp>
      <p:sp>
        <p:nvSpPr>
          <p:cNvPr id="7" name="Content Placeholder 6"/>
          <p:cNvSpPr>
            <a:spLocks noGrp="1"/>
          </p:cNvSpPr>
          <p:nvPr>
            <p:ph idx="1"/>
          </p:nvPr>
        </p:nvSpPr>
        <p:spPr/>
        <p:txBody>
          <a:bodyPr/>
          <a:lstStyle/>
          <a:p>
            <a:pPr algn="just"/>
            <a:endParaRPr lang="en-US" dirty="0" smtClean="0"/>
          </a:p>
          <a:p>
            <a:pPr algn="just"/>
            <a:r>
              <a:rPr lang="en-US" dirty="0" smtClean="0"/>
              <a:t>A medical record should furnish all health care providers with concise, accurate, written picture of patients medical and nursing problems, care planned and given, and the patient’s response to treatments. </a:t>
            </a:r>
            <a:endParaRPr lang="en-US" dirty="0"/>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20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build="allAtOnce"/>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ADVANTAGES OF RECORD</a:t>
            </a:r>
            <a:endParaRPr lang="en-US" b="1" dirty="0"/>
          </a:p>
        </p:txBody>
      </p:sp>
      <p:sp>
        <p:nvSpPr>
          <p:cNvPr id="5" name="Content Placeholder 4"/>
          <p:cNvSpPr>
            <a:spLocks noGrp="1"/>
          </p:cNvSpPr>
          <p:nvPr>
            <p:ph idx="1"/>
          </p:nvPr>
        </p:nvSpPr>
        <p:spPr/>
        <p:txBody>
          <a:bodyPr/>
          <a:lstStyle/>
          <a:p>
            <a:pPr>
              <a:buNone/>
            </a:pPr>
            <a:endParaRPr lang="en-US" b="1" dirty="0" smtClean="0"/>
          </a:p>
          <a:p>
            <a:pPr>
              <a:buNone/>
            </a:pPr>
            <a:endParaRPr lang="en-US" b="1" dirty="0" smtClean="0"/>
          </a:p>
          <a:p>
            <a:pPr>
              <a:buNone/>
            </a:pPr>
            <a:r>
              <a:rPr lang="en-US" b="1" dirty="0" smtClean="0"/>
              <a:t>1.For the individual and family:-</a:t>
            </a:r>
          </a:p>
          <a:p>
            <a:pPr>
              <a:buNone/>
            </a:pPr>
            <a:r>
              <a:rPr lang="en-US" dirty="0" smtClean="0"/>
              <a:t>2.</a:t>
            </a:r>
            <a:r>
              <a:rPr lang="en-US" b="1" dirty="0" smtClean="0"/>
              <a:t> For the Doctor:-</a:t>
            </a:r>
            <a:endParaRPr lang="en-US" dirty="0" smtClean="0"/>
          </a:p>
          <a:p>
            <a:pPr>
              <a:buNone/>
            </a:pPr>
            <a:r>
              <a:rPr lang="en-US" dirty="0" smtClean="0"/>
              <a:t>3.</a:t>
            </a:r>
            <a:r>
              <a:rPr lang="en-US" b="1" dirty="0" smtClean="0"/>
              <a:t> For the Nurse:-</a:t>
            </a:r>
            <a:endParaRPr lang="en-US" dirty="0" smtClean="0"/>
          </a:p>
          <a:p>
            <a:pPr>
              <a:buNone/>
            </a:pPr>
            <a:r>
              <a:rPr lang="en-US" dirty="0" smtClean="0"/>
              <a:t>4.</a:t>
            </a:r>
            <a:r>
              <a:rPr lang="en-US" b="1" dirty="0" smtClean="0"/>
              <a:t> For Authority</a:t>
            </a:r>
            <a:r>
              <a:rPr lang="en-US" dirty="0" smtClean="0"/>
              <a:t>:-</a:t>
            </a:r>
          </a:p>
          <a:p>
            <a:pPr>
              <a:buNone/>
            </a:pPr>
            <a:endParaRPr lang="en-US" dirty="0" smtClean="0"/>
          </a:p>
        </p:txBody>
      </p:sp>
      <p:pic>
        <p:nvPicPr>
          <p:cNvPr id="2050" name="Picture 2" descr="C:\Users\Ishita\Documents\New folder (2)\health-informatics-transforming-healthcare-delivery-in-hong-kong-35-638.jpg"/>
          <p:cNvPicPr>
            <a:picLocks noChangeAspect="1" noChangeArrowheads="1"/>
          </p:cNvPicPr>
          <p:nvPr/>
        </p:nvPicPr>
        <p:blipFill>
          <a:blip r:embed="rId4"/>
          <a:srcRect/>
          <a:stretch>
            <a:fillRect/>
          </a:stretch>
        </p:blipFill>
        <p:spPr bwMode="auto">
          <a:xfrm>
            <a:off x="4038600" y="3464472"/>
            <a:ext cx="5105400" cy="3393528"/>
          </a:xfrm>
          <a:prstGeom prst="rect">
            <a:avLst/>
          </a:prstGeom>
          <a:noFill/>
        </p:spPr>
      </p:pic>
    </p:spTree>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4"/>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anim calcmode="lin" valueType="num">
                                      <p:cBhvr additive="base">
                                        <p:cTn id="11"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 calcmode="lin" valueType="num">
                                      <p:cBhvr additive="base">
                                        <p:cTn id="1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 calcmode="lin" valueType="num">
                                      <p:cBhvr additive="base">
                                        <p:cTn id="23"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5">
                                            <p:txEl>
                                              <p:pRg st="5" end="5"/>
                                            </p:txEl>
                                          </p:spTgt>
                                        </p:tgtEl>
                                        <p:attrNameLst>
                                          <p:attrName>style.visibility</p:attrName>
                                        </p:attrNameLst>
                                      </p:cBhvr>
                                      <p:to>
                                        <p:strVal val="visible"/>
                                      </p:to>
                                    </p:set>
                                    <p:anim calcmode="lin" valueType="num">
                                      <p:cBhvr additive="base">
                                        <p:cTn id="29"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2050"/>
                                        </p:tgtEl>
                                        <p:attrNameLst>
                                          <p:attrName>style.visibility</p:attrName>
                                        </p:attrNameLst>
                                      </p:cBhvr>
                                      <p:to>
                                        <p:strVal val="visible"/>
                                      </p:to>
                                    </p:set>
                                    <p:animEffect transition="in" filter="fade">
                                      <p:cBhvr>
                                        <p:cTn id="35" dur="2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6" name="Rectangle 5"/>
          <p:cNvSpPr/>
          <p:nvPr/>
        </p:nvSpPr>
        <p:spPr>
          <a:xfrm>
            <a:off x="1295400" y="2209800"/>
            <a:ext cx="6095999" cy="1323439"/>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lIns="91440" tIns="45720" rIns="91440" bIns="45720">
            <a:spAutoFit/>
          </a:bodyPr>
          <a:lstStyle/>
          <a:p>
            <a:pPr algn="ctr"/>
            <a:r>
              <a:rPr lang="en-US" sz="8000" b="1" cap="none" spc="0" dirty="0" smtClean="0">
                <a:ln w="17780" cmpd="sng">
                  <a:solidFill>
                    <a:srgbClr val="FFFFFF"/>
                  </a:solidFill>
                  <a:prstDash val="solid"/>
                  <a:miter lim="800000"/>
                </a:ln>
                <a:solidFill>
                  <a:schemeClr val="accent3">
                    <a:lumMod val="50000"/>
                  </a:schemeClr>
                </a:solidFill>
                <a:effectLst>
                  <a:outerShdw blurRad="50800" algn="tl" rotWithShape="0">
                    <a:srgbClr val="000000"/>
                  </a:outerShdw>
                </a:effectLst>
                <a:latin typeface="Algerian" pitchFamily="82" charset="0"/>
                <a:cs typeface="AngsanaUPC" pitchFamily="18" charset="-34"/>
              </a:rPr>
              <a:t>reports</a:t>
            </a:r>
            <a:endParaRPr lang="en-US" sz="8000" b="1" cap="none" spc="0" dirty="0">
              <a:ln w="17780" cmpd="sng">
                <a:solidFill>
                  <a:srgbClr val="FFFFFF"/>
                </a:solidFill>
                <a:prstDash val="solid"/>
                <a:miter lim="800000"/>
              </a:ln>
              <a:solidFill>
                <a:schemeClr val="accent3">
                  <a:lumMod val="50000"/>
                </a:schemeClr>
              </a:solidFill>
              <a:effectLst>
                <a:outerShdw blurRad="50800" algn="tl" rotWithShape="0">
                  <a:srgbClr val="000000"/>
                </a:outerShdw>
              </a:effectLst>
              <a:latin typeface="Algerian" pitchFamily="82" charset="0"/>
              <a:cs typeface="AngsanaUPC" pitchFamily="18" charset="-34"/>
            </a:endParaRPr>
          </a:p>
        </p:txBody>
      </p:sp>
      <p:pic>
        <p:nvPicPr>
          <p:cNvPr id="3074" name="Picture 2" descr="C:\Users\Ishita\Documents\New folder (2)\images (3).jpg"/>
          <p:cNvPicPr>
            <a:picLocks noGrp="1" noChangeAspect="1" noChangeArrowheads="1"/>
          </p:cNvPicPr>
          <p:nvPr>
            <p:ph idx="1"/>
          </p:nvPr>
        </p:nvPicPr>
        <p:blipFill>
          <a:blip r:embed="rId3"/>
          <a:srcRect/>
          <a:stretch>
            <a:fillRect/>
          </a:stretch>
        </p:blipFill>
        <p:spPr bwMode="auto">
          <a:xfrm>
            <a:off x="4495800" y="4038600"/>
            <a:ext cx="4648200" cy="2514600"/>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ransition>
    <p:strips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6"/>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6"/>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53" presetClass="entr" presetSubtype="0" fill="hold" nodeType="clickEffect">
                                  <p:stCondLst>
                                    <p:cond delay="0"/>
                                  </p:stCondLst>
                                  <p:childTnLst>
                                    <p:set>
                                      <p:cBhvr>
                                        <p:cTn id="14" dur="1" fill="hold">
                                          <p:stCondLst>
                                            <p:cond delay="0"/>
                                          </p:stCondLst>
                                        </p:cTn>
                                        <p:tgtEl>
                                          <p:spTgt spid="3074"/>
                                        </p:tgtEl>
                                        <p:attrNameLst>
                                          <p:attrName>style.visibility</p:attrName>
                                        </p:attrNameLst>
                                      </p:cBhvr>
                                      <p:to>
                                        <p:strVal val="visible"/>
                                      </p:to>
                                    </p:set>
                                    <p:anim calcmode="lin" valueType="num">
                                      <p:cBhvr>
                                        <p:cTn id="15" dur="500" fill="hold"/>
                                        <p:tgtEl>
                                          <p:spTgt spid="3074"/>
                                        </p:tgtEl>
                                        <p:attrNameLst>
                                          <p:attrName>ppt_w</p:attrName>
                                        </p:attrNameLst>
                                      </p:cBhvr>
                                      <p:tavLst>
                                        <p:tav tm="0">
                                          <p:val>
                                            <p:fltVal val="0"/>
                                          </p:val>
                                        </p:tav>
                                        <p:tav tm="100000">
                                          <p:val>
                                            <p:strVal val="#ppt_w"/>
                                          </p:val>
                                        </p:tav>
                                      </p:tavLst>
                                    </p:anim>
                                    <p:anim calcmode="lin" valueType="num">
                                      <p:cBhvr>
                                        <p:cTn id="16" dur="500" fill="hold"/>
                                        <p:tgtEl>
                                          <p:spTgt spid="3074"/>
                                        </p:tgtEl>
                                        <p:attrNameLst>
                                          <p:attrName>ppt_h</p:attrName>
                                        </p:attrNameLst>
                                      </p:cBhvr>
                                      <p:tavLst>
                                        <p:tav tm="0">
                                          <p:val>
                                            <p:fltVal val="0"/>
                                          </p:val>
                                        </p:tav>
                                        <p:tav tm="100000">
                                          <p:val>
                                            <p:strVal val="#ppt_h"/>
                                          </p:val>
                                        </p:tav>
                                      </p:tavLst>
                                    </p:anim>
                                    <p:animEffect transition="in" filter="fade">
                                      <p:cBhvr>
                                        <p:cTn id="1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Algerian" pitchFamily="82" charset="0"/>
                <a:cs typeface="AngsanaUPC" pitchFamily="18" charset="-34"/>
              </a:rPr>
              <a:t>INTRODUCTION</a:t>
            </a:r>
            <a:endParaRPr lang="en-US" dirty="0">
              <a:latin typeface="Algerian" pitchFamily="82" charset="0"/>
              <a:cs typeface="AngsanaUPC" pitchFamily="18" charset="-34"/>
            </a:endParaRPr>
          </a:p>
        </p:txBody>
      </p:sp>
      <p:sp>
        <p:nvSpPr>
          <p:cNvPr id="5" name="Content Placeholder 4"/>
          <p:cNvSpPr>
            <a:spLocks noGrp="1"/>
          </p:cNvSpPr>
          <p:nvPr>
            <p:ph idx="1"/>
          </p:nvPr>
        </p:nvSpPr>
        <p:spPr/>
        <p:txBody>
          <a:bodyPr/>
          <a:lstStyle/>
          <a:p>
            <a:endParaRPr lang="en-IN" dirty="0" smtClean="0"/>
          </a:p>
          <a:p>
            <a:pPr algn="just"/>
            <a:r>
              <a:rPr lang="en-IN" dirty="0" smtClean="0"/>
              <a:t>Reports can be compiled daily, weekly, monthly, quarterly and annually. Report summarizes the services of the nurse and/ or the agency. Reports may be in the form of an analysis of some aspect of a service.</a:t>
            </a:r>
            <a:endParaRPr lang="en-US" dirty="0" smtClean="0"/>
          </a:p>
          <a:p>
            <a:pPr algn="just"/>
            <a:endParaRPr lang="en-US" dirty="0"/>
          </a:p>
        </p:txBody>
      </p:sp>
      <p:pic>
        <p:nvPicPr>
          <p:cNvPr id="4098" name="Picture 2" descr="C:\Users\Ishita\Documents\New folder (2)\jdd-reports-shutterstock-287254541.jpg"/>
          <p:cNvPicPr>
            <a:picLocks noChangeAspect="1" noChangeArrowheads="1"/>
          </p:cNvPicPr>
          <p:nvPr/>
        </p:nvPicPr>
        <p:blipFill>
          <a:blip r:embed="rId3"/>
          <a:srcRect/>
          <a:stretch>
            <a:fillRect/>
          </a:stretch>
        </p:blipFill>
        <p:spPr bwMode="auto">
          <a:xfrm>
            <a:off x="0" y="5105400"/>
            <a:ext cx="3352800" cy="1752600"/>
          </a:xfrm>
          <a:prstGeom prst="rect">
            <a:avLst/>
          </a:prstGeom>
          <a:ln>
            <a:noFill/>
          </a:ln>
          <a:effectLst>
            <a:softEdge rad="112500"/>
          </a:effectLst>
        </p:spPr>
      </p:pic>
    </p:spTree>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 calcmode="lin" valueType="num">
                                      <p:cBhvr additive="base">
                                        <p:cTn id="14"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nodeType="clickEffect">
                                  <p:stCondLst>
                                    <p:cond delay="0"/>
                                  </p:stCondLst>
                                  <p:childTnLst>
                                    <p:set>
                                      <p:cBhvr>
                                        <p:cTn id="19" dur="1" fill="hold">
                                          <p:stCondLst>
                                            <p:cond delay="0"/>
                                          </p:stCondLst>
                                        </p:cTn>
                                        <p:tgtEl>
                                          <p:spTgt spid="4098"/>
                                        </p:tgtEl>
                                        <p:attrNameLst>
                                          <p:attrName>style.visibility</p:attrName>
                                        </p:attrNameLst>
                                      </p:cBhvr>
                                      <p:to>
                                        <p:strVal val="visible"/>
                                      </p:to>
                                    </p:set>
                                    <p:animEffect transition="in" filter="randombar(horizontal)">
                                      <p:cBhvr>
                                        <p:cTn id="20"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latin typeface="Algerian" pitchFamily="82" charset="0"/>
              </a:rPr>
              <a:t>DEFINITION</a:t>
            </a:r>
            <a:endParaRPr lang="en-US" dirty="0">
              <a:latin typeface="Algerian" pitchFamily="82" charset="0"/>
            </a:endParaRPr>
          </a:p>
        </p:txBody>
      </p:sp>
      <p:sp>
        <p:nvSpPr>
          <p:cNvPr id="5" name="Content Placeholder 4"/>
          <p:cNvSpPr>
            <a:spLocks noGrp="1"/>
          </p:cNvSpPr>
          <p:nvPr>
            <p:ph idx="1"/>
          </p:nvPr>
        </p:nvSpPr>
        <p:spPr/>
        <p:txBody>
          <a:bodyPr/>
          <a:lstStyle/>
          <a:p>
            <a:pPr lvl="0"/>
            <a:endParaRPr lang="en-IN" dirty="0" smtClean="0"/>
          </a:p>
          <a:p>
            <a:pPr lvl="0">
              <a:buFont typeface="Wingdings" pitchFamily="2" charset="2"/>
              <a:buChar char="q"/>
            </a:pPr>
            <a:r>
              <a:rPr lang="en-IN" dirty="0" smtClean="0"/>
              <a:t>Reports are oral or written exchanges of information shared between caregivers or workers in a number of ways</a:t>
            </a:r>
            <a:r>
              <a:rPr lang="en-IN" b="1" dirty="0" smtClean="0"/>
              <a:t>.    </a:t>
            </a:r>
          </a:p>
          <a:p>
            <a:pPr lvl="0" algn="r">
              <a:buNone/>
            </a:pPr>
            <a:r>
              <a:rPr lang="en-IN" b="1" dirty="0" smtClean="0"/>
              <a:t> (B. T. </a:t>
            </a:r>
            <a:r>
              <a:rPr lang="en-IN" b="1" dirty="0" err="1" smtClean="0"/>
              <a:t>Basavanthappa</a:t>
            </a:r>
            <a:r>
              <a:rPr lang="en-IN" b="1" dirty="0" smtClean="0"/>
              <a:t>)</a:t>
            </a:r>
            <a:endParaRPr lang="en-US" dirty="0" smtClean="0"/>
          </a:p>
          <a:p>
            <a:pPr lvl="0">
              <a:buFont typeface="Wingdings" pitchFamily="2" charset="2"/>
              <a:buChar char="q"/>
            </a:pPr>
            <a:r>
              <a:rPr lang="en-US" dirty="0" smtClean="0"/>
              <a:t>A report summarizes the services of the nurse, person or personnel and of the agency. </a:t>
            </a:r>
          </a:p>
          <a:p>
            <a:pPr lvl="0" algn="r">
              <a:buNone/>
            </a:pPr>
            <a:r>
              <a:rPr lang="en-US" b="1" dirty="0" smtClean="0"/>
              <a:t>(S. </a:t>
            </a:r>
            <a:r>
              <a:rPr lang="en-US" b="1" dirty="0" err="1" smtClean="0"/>
              <a:t>Kamalam</a:t>
            </a:r>
            <a:r>
              <a:rPr lang="en-US" b="1" dirty="0" smtClean="0"/>
              <a:t>)</a:t>
            </a:r>
            <a:endParaRPr lang="en-US" dirty="0" smtClean="0"/>
          </a:p>
          <a:p>
            <a:endParaRPr lang="en-US" dirty="0"/>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20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20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2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dirty="0" smtClean="0">
                <a:latin typeface="Algerian" pitchFamily="82" charset="0"/>
              </a:rPr>
              <a:t>PURPOSES OF WRITING REPORTS</a:t>
            </a:r>
            <a:r>
              <a:rPr lang="en-US" dirty="0" smtClean="0">
                <a:latin typeface="Algerian" pitchFamily="82" charset="0"/>
              </a:rPr>
              <a:t/>
            </a:r>
            <a:br>
              <a:rPr lang="en-US" dirty="0" smtClean="0">
                <a:latin typeface="Algerian" pitchFamily="82" charset="0"/>
              </a:rPr>
            </a:br>
            <a:endParaRPr lang="en-US" dirty="0">
              <a:latin typeface="Algerian" pitchFamily="82" charset="0"/>
            </a:endParaRPr>
          </a:p>
        </p:txBody>
      </p:sp>
      <p:sp>
        <p:nvSpPr>
          <p:cNvPr id="5" name="Content Placeholder 4"/>
          <p:cNvSpPr>
            <a:spLocks noGrp="1"/>
          </p:cNvSpPr>
          <p:nvPr>
            <p:ph idx="1"/>
          </p:nvPr>
        </p:nvSpPr>
        <p:spPr/>
        <p:txBody>
          <a:bodyPr/>
          <a:lstStyle/>
          <a:p>
            <a:pPr lvl="0"/>
            <a:endParaRPr lang="en-US" dirty="0" smtClean="0"/>
          </a:p>
          <a:p>
            <a:pPr lvl="0"/>
            <a:r>
              <a:rPr lang="en-US" dirty="0" smtClean="0"/>
              <a:t>Quantity of service rendered over to a specific period.</a:t>
            </a:r>
          </a:p>
          <a:p>
            <a:r>
              <a:rPr lang="en-US" dirty="0" smtClean="0"/>
              <a:t>reaching goals.</a:t>
            </a:r>
          </a:p>
          <a:p>
            <a:pPr lvl="0"/>
            <a:r>
              <a:rPr lang="en-US" dirty="0" smtClean="0"/>
              <a:t>studying health conditions</a:t>
            </a:r>
          </a:p>
          <a:p>
            <a:r>
              <a:rPr lang="en-US" dirty="0" smtClean="0"/>
              <a:t>aid in planning.</a:t>
            </a:r>
          </a:p>
          <a:p>
            <a:pPr lvl="0"/>
            <a:endParaRPr lang="en-IN" dirty="0" smtClean="0"/>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20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20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2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Algerian" pitchFamily="82" charset="0"/>
              </a:rPr>
              <a:t>TYPES OF REPORTS</a:t>
            </a:r>
            <a:endParaRPr lang="en-US" dirty="0">
              <a:latin typeface="Algerian" pitchFamily="82" charset="0"/>
            </a:endParaRPr>
          </a:p>
        </p:txBody>
      </p:sp>
      <p:sp>
        <p:nvSpPr>
          <p:cNvPr id="5" name="Content Placeholder 4"/>
          <p:cNvSpPr>
            <a:spLocks noGrp="1"/>
          </p:cNvSpPr>
          <p:nvPr>
            <p:ph idx="1"/>
          </p:nvPr>
        </p:nvSpPr>
        <p:spPr>
          <a:xfrm>
            <a:off x="457200" y="1600200"/>
            <a:ext cx="8229600" cy="5029200"/>
          </a:xfrm>
        </p:spPr>
        <p:txBody>
          <a:bodyPr/>
          <a:lstStyle/>
          <a:p>
            <a:pPr lvl="0"/>
            <a:endParaRPr lang="en-IN" dirty="0" smtClean="0"/>
          </a:p>
        </p:txBody>
      </p:sp>
      <p:sp>
        <p:nvSpPr>
          <p:cNvPr id="7" name="Rounded Rectangle 6"/>
          <p:cNvSpPr/>
          <p:nvPr/>
        </p:nvSpPr>
        <p:spPr>
          <a:xfrm>
            <a:off x="2895600" y="2057400"/>
            <a:ext cx="3352800" cy="10668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4000" b="1" dirty="0" smtClean="0">
                <a:latin typeface="Agency FB" pitchFamily="34" charset="0"/>
              </a:rPr>
              <a:t>REPORTS</a:t>
            </a:r>
            <a:endParaRPr lang="en-US" sz="4000" b="1" dirty="0">
              <a:latin typeface="Agency FB" pitchFamily="34" charset="0"/>
            </a:endParaRPr>
          </a:p>
        </p:txBody>
      </p:sp>
      <p:sp>
        <p:nvSpPr>
          <p:cNvPr id="9" name="Rounded Rectangle 8"/>
          <p:cNvSpPr/>
          <p:nvPr/>
        </p:nvSpPr>
        <p:spPr>
          <a:xfrm>
            <a:off x="914400" y="3886200"/>
            <a:ext cx="3276600" cy="9906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b="1" dirty="0" smtClean="0">
                <a:latin typeface="Agency FB" pitchFamily="34" charset="0"/>
              </a:rPr>
              <a:t>1.ORAL REPORTS</a:t>
            </a:r>
            <a:endParaRPr lang="en-US" sz="2400" b="1" dirty="0">
              <a:latin typeface="Agency FB" pitchFamily="34" charset="0"/>
            </a:endParaRPr>
          </a:p>
        </p:txBody>
      </p:sp>
      <p:sp>
        <p:nvSpPr>
          <p:cNvPr id="10" name="Rounded Rectangle 9"/>
          <p:cNvSpPr/>
          <p:nvPr/>
        </p:nvSpPr>
        <p:spPr>
          <a:xfrm>
            <a:off x="5105400" y="3962400"/>
            <a:ext cx="3276600" cy="9906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b="1" dirty="0" smtClean="0">
                <a:latin typeface="Agency FB" pitchFamily="34" charset="0"/>
              </a:rPr>
              <a:t>2.WRITTEN REPORTS</a:t>
            </a:r>
            <a:endParaRPr lang="en-US" sz="2400" b="1" dirty="0">
              <a:latin typeface="Agency FB" pitchFamily="34" charset="0"/>
            </a:endParaRPr>
          </a:p>
        </p:txBody>
      </p:sp>
      <p:cxnSp>
        <p:nvCxnSpPr>
          <p:cNvPr id="12" name="Straight Arrow Connector 11"/>
          <p:cNvCxnSpPr>
            <a:stCxn id="7" idx="2"/>
          </p:cNvCxnSpPr>
          <p:nvPr/>
        </p:nvCxnSpPr>
        <p:spPr>
          <a:xfrm rot="5400000">
            <a:off x="4343400" y="3352800"/>
            <a:ext cx="457200"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5" name="Straight Connector 14"/>
          <p:cNvCxnSpPr/>
          <p:nvPr/>
        </p:nvCxnSpPr>
        <p:spPr>
          <a:xfrm>
            <a:off x="2743200" y="3505200"/>
            <a:ext cx="4114800" cy="1588"/>
          </a:xfrm>
          <a:prstGeom prst="line">
            <a:avLst/>
          </a:prstGeom>
        </p:spPr>
        <p:style>
          <a:lnRef idx="3">
            <a:schemeClr val="dk1"/>
          </a:lnRef>
          <a:fillRef idx="0">
            <a:schemeClr val="dk1"/>
          </a:fillRef>
          <a:effectRef idx="2">
            <a:schemeClr val="dk1"/>
          </a:effectRef>
          <a:fontRef idx="minor">
            <a:schemeClr val="tx1"/>
          </a:fontRef>
        </p:style>
      </p:cxnSp>
      <p:cxnSp>
        <p:nvCxnSpPr>
          <p:cNvPr id="16" name="Straight Arrow Connector 15"/>
          <p:cNvCxnSpPr/>
          <p:nvPr/>
        </p:nvCxnSpPr>
        <p:spPr>
          <a:xfrm rot="5400000">
            <a:off x="2551906" y="3695700"/>
            <a:ext cx="381794" cy="79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0" name="Straight Arrow Connector 19"/>
          <p:cNvCxnSpPr/>
          <p:nvPr/>
        </p:nvCxnSpPr>
        <p:spPr>
          <a:xfrm rot="5400000">
            <a:off x="6628209" y="3734197"/>
            <a:ext cx="458788" cy="79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b="1" dirty="0" smtClean="0">
                <a:latin typeface="Algerian" pitchFamily="82" charset="0"/>
              </a:rPr>
              <a:t>         OVERVIEW OF TOPIC</a:t>
            </a:r>
            <a:endParaRPr lang="en-US" b="1" dirty="0">
              <a:latin typeface="Algerian" pitchFamily="82" charset="0"/>
            </a:endParaRPr>
          </a:p>
        </p:txBody>
      </p:sp>
      <p:sp>
        <p:nvSpPr>
          <p:cNvPr id="8" name="Content Placeholder 7"/>
          <p:cNvSpPr>
            <a:spLocks noGrp="1"/>
          </p:cNvSpPr>
          <p:nvPr>
            <p:ph idx="1"/>
          </p:nvPr>
        </p:nvSpPr>
        <p:spPr/>
        <p:txBody>
          <a:bodyPr/>
          <a:lstStyle/>
          <a:p>
            <a:endParaRPr lang="en-US" b="1" dirty="0" smtClean="0"/>
          </a:p>
        </p:txBody>
      </p:sp>
      <p:sp>
        <p:nvSpPr>
          <p:cNvPr id="4" name="Round Diagonal Corner Rectangle 3"/>
          <p:cNvSpPr/>
          <p:nvPr/>
        </p:nvSpPr>
        <p:spPr>
          <a:xfrm>
            <a:off x="2590800" y="2362200"/>
            <a:ext cx="4267200" cy="609600"/>
          </a:xfrm>
          <a:prstGeom prst="round2Diag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haroni" pitchFamily="2" charset="-79"/>
              <a:cs typeface="Aharoni" pitchFamily="2" charset="-79"/>
            </a:endParaRPr>
          </a:p>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haroni" pitchFamily="2" charset="-79"/>
                <a:cs typeface="Aharoni" pitchFamily="2" charset="-79"/>
              </a:rPr>
              <a:t>Records  &amp; reports</a:t>
            </a:r>
          </a:p>
          <a:p>
            <a:pPr algn="ctr"/>
            <a:endParaRPr lang="en-US"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5" name="Round Diagonal Corner Rectangle 4"/>
          <p:cNvSpPr/>
          <p:nvPr/>
        </p:nvSpPr>
        <p:spPr>
          <a:xfrm>
            <a:off x="2590800" y="3429000"/>
            <a:ext cx="4419600" cy="609600"/>
          </a:xfrm>
          <a:prstGeom prst="round2Diag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32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haroni" pitchFamily="2" charset="-79"/>
              <a:cs typeface="Aharoni" pitchFamily="2" charset="-79"/>
            </a:endParaRPr>
          </a:p>
          <a:p>
            <a:pPr algn="ctr"/>
            <a:r>
              <a:rPr lang="en-US" sz="32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haroni" pitchFamily="2" charset="-79"/>
                <a:cs typeface="Aharoni" pitchFamily="2" charset="-79"/>
              </a:rPr>
              <a:t>Telemedicine</a:t>
            </a:r>
          </a:p>
          <a:p>
            <a:pPr algn="ctr"/>
            <a:endParaRPr lang="en-US"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haroni" pitchFamily="2" charset="-79"/>
              <a:cs typeface="Aharoni" pitchFamily="2" charset="-79"/>
            </a:endParaRPr>
          </a:p>
        </p:txBody>
      </p:sp>
      <p:sp>
        <p:nvSpPr>
          <p:cNvPr id="6" name="Round Diagonal Corner Rectangle 5"/>
          <p:cNvSpPr/>
          <p:nvPr/>
        </p:nvSpPr>
        <p:spPr>
          <a:xfrm>
            <a:off x="2667000" y="4419600"/>
            <a:ext cx="4343400" cy="609600"/>
          </a:xfrm>
          <a:prstGeom prst="round2Diag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3200" dirty="0" smtClean="0">
              <a:latin typeface="Aharoni" pitchFamily="2" charset="-79"/>
              <a:cs typeface="Aharoni" pitchFamily="2" charset="-79"/>
            </a:endParaRPr>
          </a:p>
          <a:p>
            <a:pPr algn="ctr"/>
            <a:r>
              <a:rPr lang="en-US" sz="32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haroni" pitchFamily="2" charset="-79"/>
                <a:cs typeface="Aharoni" pitchFamily="2" charset="-79"/>
              </a:rPr>
              <a:t>Tele nursing</a:t>
            </a:r>
            <a:endParaRPr lang="en-US" sz="3200" dirty="0" smtClean="0">
              <a:latin typeface="Aharoni" pitchFamily="2" charset="-79"/>
              <a:cs typeface="Aharoni" pitchFamily="2" charset="-79"/>
            </a:endParaRPr>
          </a:p>
          <a:p>
            <a:pPr algn="ctr"/>
            <a:endParaRPr lang="en-US" sz="3200" dirty="0">
              <a:latin typeface="Aharoni" pitchFamily="2" charset="-79"/>
              <a:cs typeface="Aharoni" pitchFamily="2" charset="-79"/>
            </a:endParaRPr>
          </a:p>
        </p:txBody>
      </p:sp>
      <p:sp>
        <p:nvSpPr>
          <p:cNvPr id="9" name="Round Diagonal Corner Rectangle 8"/>
          <p:cNvSpPr/>
          <p:nvPr/>
        </p:nvSpPr>
        <p:spPr>
          <a:xfrm>
            <a:off x="2667000" y="5334000"/>
            <a:ext cx="4343400" cy="762000"/>
          </a:xfrm>
          <a:prstGeom prst="round2Diag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2800" dirty="0" smtClean="0">
              <a:latin typeface="Aharoni" pitchFamily="2" charset="-79"/>
              <a:cs typeface="Aharoni" pitchFamily="2" charset="-79"/>
            </a:endParaRPr>
          </a:p>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haroni" pitchFamily="2" charset="-79"/>
                <a:cs typeface="Aharoni" pitchFamily="2" charset="-79"/>
              </a:rPr>
              <a:t>Electronic</a:t>
            </a:r>
            <a:r>
              <a:rPr lang="en-US" sz="2800" dirty="0" smtClean="0">
                <a:latin typeface="Aharoni" pitchFamily="2" charset="-79"/>
                <a:cs typeface="Aharoni" pitchFamily="2" charset="-79"/>
              </a:rPr>
              <a:t> </a:t>
            </a: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haroni" pitchFamily="2" charset="-79"/>
                <a:cs typeface="Aharoni" pitchFamily="2" charset="-79"/>
              </a:rPr>
              <a:t>health</a:t>
            </a:r>
            <a:r>
              <a:rPr lang="en-US" sz="2800" dirty="0" smtClean="0">
                <a:latin typeface="Aharoni" pitchFamily="2" charset="-79"/>
                <a:cs typeface="Aharoni" pitchFamily="2" charset="-79"/>
              </a:rPr>
              <a:t> </a:t>
            </a: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haroni" pitchFamily="2" charset="-79"/>
                <a:cs typeface="Aharoni" pitchFamily="2" charset="-79"/>
              </a:rPr>
              <a:t>records</a:t>
            </a:r>
            <a:endParaRPr lang="en-US" sz="2800" dirty="0" smtClean="0">
              <a:latin typeface="Aharoni" pitchFamily="2" charset="-79"/>
              <a:cs typeface="Aharoni" pitchFamily="2" charset="-79"/>
            </a:endParaRPr>
          </a:p>
          <a:p>
            <a:pPr algn="ctr"/>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2000"/>
                                        <p:tgtEl>
                                          <p:spTgt spid="4">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bg/>
                                          </p:spTgt>
                                        </p:tgtEl>
                                        <p:attrNameLst>
                                          <p:attrName>style.visibility</p:attrName>
                                        </p:attrNameLst>
                                      </p:cBhvr>
                                      <p:to>
                                        <p:strVal val="visible"/>
                                      </p:to>
                                    </p:set>
                                    <p:animEffect transition="in" filter="fade">
                                      <p:cBhvr>
                                        <p:cTn id="17" dur="2000"/>
                                        <p:tgtEl>
                                          <p:spTgt spid="5">
                                            <p:bg/>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fade">
                                      <p:cBhvr>
                                        <p:cTn id="22" dur="2000"/>
                                        <p:tgtEl>
                                          <p:spTgt spid="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bg/>
                                          </p:spTgt>
                                        </p:tgtEl>
                                        <p:attrNameLst>
                                          <p:attrName>style.visibility</p:attrName>
                                        </p:attrNameLst>
                                      </p:cBhvr>
                                      <p:to>
                                        <p:strVal val="visible"/>
                                      </p:to>
                                    </p:set>
                                    <p:animEffect transition="in" filter="fade">
                                      <p:cBhvr>
                                        <p:cTn id="27" dur="2000"/>
                                        <p:tgtEl>
                                          <p:spTgt spid="6">
                                            <p:bg/>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1" end="1"/>
                                            </p:txEl>
                                          </p:spTgt>
                                        </p:tgtEl>
                                        <p:attrNameLst>
                                          <p:attrName>style.visibility</p:attrName>
                                        </p:attrNameLst>
                                      </p:cBhvr>
                                      <p:to>
                                        <p:strVal val="visible"/>
                                      </p:to>
                                    </p:set>
                                    <p:animEffect transition="in" filter="fade">
                                      <p:cBhvr>
                                        <p:cTn id="32" dur="2000"/>
                                        <p:tgtEl>
                                          <p:spTgt spid="6">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
                                            <p:bg/>
                                          </p:spTgt>
                                        </p:tgtEl>
                                        <p:attrNameLst>
                                          <p:attrName>style.visibility</p:attrName>
                                        </p:attrNameLst>
                                      </p:cBhvr>
                                      <p:to>
                                        <p:strVal val="visible"/>
                                      </p:to>
                                    </p:set>
                                    <p:animEffect transition="in" filter="fade">
                                      <p:cBhvr>
                                        <p:cTn id="37" dur="2000"/>
                                        <p:tgtEl>
                                          <p:spTgt spid="9">
                                            <p:bg/>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9">
                                            <p:txEl>
                                              <p:pRg st="1" end="1"/>
                                            </p:txEl>
                                          </p:spTgt>
                                        </p:tgtEl>
                                        <p:attrNameLst>
                                          <p:attrName>style.visibility</p:attrName>
                                        </p:attrNameLst>
                                      </p:cBhvr>
                                      <p:to>
                                        <p:strVal val="visible"/>
                                      </p:to>
                                    </p:set>
                                    <p:animEffect transition="in" filter="fade">
                                      <p:cBhvr>
                                        <p:cTn id="42" dur="20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P spid="5" grpId="0" build="p" animBg="1"/>
      <p:bldP spid="6" grpId="0" build="p" animBg="1"/>
      <p:bldP spid="9" grpId="0" build="p" animBg="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latin typeface="Algerian" pitchFamily="82" charset="0"/>
            </a:endParaRPr>
          </a:p>
        </p:txBody>
      </p:sp>
      <p:sp>
        <p:nvSpPr>
          <p:cNvPr id="5" name="Content Placeholder 4"/>
          <p:cNvSpPr>
            <a:spLocks noGrp="1"/>
          </p:cNvSpPr>
          <p:nvPr>
            <p:ph idx="1"/>
          </p:nvPr>
        </p:nvSpPr>
        <p:spPr/>
        <p:txBody>
          <a:bodyPr/>
          <a:lstStyle/>
          <a:p>
            <a:pPr>
              <a:buNone/>
            </a:pPr>
            <a:endParaRPr lang="en-US" b="1" u="sng" dirty="0" smtClean="0"/>
          </a:p>
          <a:p>
            <a:pPr>
              <a:buNone/>
            </a:pPr>
            <a:r>
              <a:rPr lang="en-US" b="1" u="sng" dirty="0" smtClean="0"/>
              <a:t>Reports used in hospital setting are as follows:</a:t>
            </a:r>
            <a:endParaRPr lang="en-US" u="sng" dirty="0" smtClean="0"/>
          </a:p>
          <a:p>
            <a:pPr marL="514350" lvl="0" indent="-514350">
              <a:buFont typeface="+mj-lt"/>
              <a:buAutoNum type="arabicPeriod"/>
            </a:pPr>
            <a:r>
              <a:rPr lang="en-US" dirty="0" smtClean="0"/>
              <a:t>Change of shift reports</a:t>
            </a:r>
          </a:p>
          <a:p>
            <a:pPr marL="514350" lvl="0" indent="-514350">
              <a:buFont typeface="+mj-lt"/>
              <a:buAutoNum type="arabicPeriod"/>
            </a:pPr>
            <a:r>
              <a:rPr lang="en-US" dirty="0" smtClean="0"/>
              <a:t>Transfer reports</a:t>
            </a:r>
          </a:p>
          <a:p>
            <a:pPr marL="514350" lvl="0" indent="-514350">
              <a:buFont typeface="+mj-lt"/>
              <a:buAutoNum type="arabicPeriod"/>
            </a:pPr>
            <a:r>
              <a:rPr lang="en-US" dirty="0" smtClean="0"/>
              <a:t>Incident reports</a:t>
            </a:r>
          </a:p>
          <a:p>
            <a:pPr marL="514350" lvl="0" indent="-514350">
              <a:buFont typeface="+mj-lt"/>
              <a:buAutoNum type="arabicPeriod"/>
            </a:pPr>
            <a:r>
              <a:rPr lang="en-US" dirty="0" smtClean="0"/>
              <a:t>Legal reports</a:t>
            </a:r>
          </a:p>
          <a:p>
            <a:pPr marL="514350" lvl="0" indent="-514350">
              <a:buFont typeface="+mj-lt"/>
              <a:buAutoNum type="arabicPeriod"/>
            </a:pPr>
            <a:endParaRPr lang="en-IN" u="sng" dirty="0" smtClean="0"/>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wipe(down)">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wipe(down)">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wipe(down)">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wipe(down)">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wipe(down)">
                                      <p:cBhvr>
                                        <p:cTn id="2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1417638"/>
          </a:xfrm>
        </p:spPr>
        <p:txBody>
          <a:bodyPr>
            <a:normAutofit fontScale="90000"/>
          </a:bodyPr>
          <a:lstStyle/>
          <a:p>
            <a:r>
              <a:rPr lang="en-US" b="1" dirty="0" smtClean="0"/>
              <a:t/>
            </a:r>
            <a:br>
              <a:rPr lang="en-US" b="1" dirty="0" smtClean="0"/>
            </a:br>
            <a:r>
              <a:rPr lang="en-US" b="1" dirty="0" smtClean="0"/>
              <a:t>NURSES RESPONSIBILITIES FOR RECORD KEEPING AND REPORTING.</a:t>
            </a:r>
            <a:r>
              <a:rPr lang="en-US" dirty="0" smtClean="0"/>
              <a:t/>
            </a:r>
            <a:br>
              <a:rPr lang="en-US" dirty="0" smtClean="0"/>
            </a:br>
            <a:endParaRPr lang="en-US" dirty="0">
              <a:latin typeface="Algerian" pitchFamily="82" charset="0"/>
            </a:endParaRPr>
          </a:p>
        </p:txBody>
      </p:sp>
      <p:sp>
        <p:nvSpPr>
          <p:cNvPr id="5" name="Content Placeholder 4"/>
          <p:cNvSpPr>
            <a:spLocks noGrp="1"/>
          </p:cNvSpPr>
          <p:nvPr>
            <p:ph idx="1"/>
          </p:nvPr>
        </p:nvSpPr>
        <p:spPr/>
        <p:txBody>
          <a:bodyPr>
            <a:normAutofit fontScale="92500" lnSpcReduction="10000"/>
          </a:bodyPr>
          <a:lstStyle/>
          <a:p>
            <a:pPr>
              <a:buNone/>
            </a:pPr>
            <a:endParaRPr lang="en-US" b="1" u="sng" dirty="0" smtClean="0"/>
          </a:p>
          <a:p>
            <a:pPr>
              <a:buNone/>
            </a:pPr>
            <a:r>
              <a:rPr lang="en-US" b="1" u="sng" dirty="0" smtClean="0"/>
              <a:t>How to keep good records:</a:t>
            </a:r>
          </a:p>
          <a:p>
            <a:pPr>
              <a:buNone/>
            </a:pPr>
            <a:endParaRPr lang="en-US" u="sng" dirty="0" smtClean="0"/>
          </a:p>
          <a:p>
            <a:pPr lvl="0"/>
            <a:r>
              <a:rPr lang="en-US" dirty="0" smtClean="0"/>
              <a:t>Use a standardized form</a:t>
            </a:r>
          </a:p>
          <a:p>
            <a:pPr lvl="0"/>
            <a:r>
              <a:rPr lang="en-US" dirty="0" smtClean="0"/>
              <a:t>Ensure the record begins with an identification sheet</a:t>
            </a:r>
          </a:p>
          <a:p>
            <a:pPr lvl="0"/>
            <a:r>
              <a:rPr lang="en-US" dirty="0" smtClean="0"/>
              <a:t>Date and sign each entry</a:t>
            </a:r>
          </a:p>
          <a:p>
            <a:pPr lvl="0"/>
            <a:r>
              <a:rPr lang="en-US" dirty="0" smtClean="0"/>
              <a:t>Write in dark ink (preferably black ink), never in pencil</a:t>
            </a:r>
            <a:endParaRPr lang="en-IN" u="sng" dirty="0" smtClean="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800" decel="100000"/>
                                        <p:tgtEl>
                                          <p:spTgt spid="4"/>
                                        </p:tgtEl>
                                      </p:cBhvr>
                                    </p:animEffect>
                                    <p:anim calcmode="lin" valueType="num">
                                      <p:cBhvr>
                                        <p:cTn id="8" dur="800" decel="100000" fill="hold"/>
                                        <p:tgtEl>
                                          <p:spTgt spid="4"/>
                                        </p:tgtEl>
                                        <p:attrNameLst>
                                          <p:attrName>style.rotation</p:attrName>
                                        </p:attrNameLst>
                                      </p:cBhvr>
                                      <p:tavLst>
                                        <p:tav tm="0">
                                          <p:val>
                                            <p:fltVal val="-90"/>
                                          </p:val>
                                        </p:tav>
                                        <p:tav tm="100000">
                                          <p:val>
                                            <p:fltVal val="0"/>
                                          </p:val>
                                        </p:tav>
                                      </p:tavLst>
                                    </p:anim>
                                    <p:anim calcmode="lin" valueType="num">
                                      <p:cBhvr>
                                        <p:cTn id="9" dur="800" decel="100000" fill="hold"/>
                                        <p:tgtEl>
                                          <p:spTgt spid="4"/>
                                        </p:tgtEl>
                                        <p:attrNameLst>
                                          <p:attrName>ppt_x</p:attrName>
                                        </p:attrNameLst>
                                      </p:cBhvr>
                                      <p:tavLst>
                                        <p:tav tm="0">
                                          <p:val>
                                            <p:strVal val="#ppt_x+0.4"/>
                                          </p:val>
                                        </p:tav>
                                        <p:tav tm="100000">
                                          <p:val>
                                            <p:strVal val="#ppt_x-0.05"/>
                                          </p:val>
                                        </p:tav>
                                      </p:tavLst>
                                    </p:anim>
                                    <p:anim calcmode="lin" valueType="num">
                                      <p:cBhvr>
                                        <p:cTn id="10" dur="800" decel="100000" fill="hold"/>
                                        <p:tgtEl>
                                          <p:spTgt spid="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wipe(down)">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wipe(dow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wipe(dow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wipe(down)">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latin typeface="Algerian" pitchFamily="82" charset="0"/>
            </a:endParaRPr>
          </a:p>
        </p:txBody>
      </p:sp>
      <p:sp>
        <p:nvSpPr>
          <p:cNvPr id="5" name="Content Placeholder 4"/>
          <p:cNvSpPr>
            <a:spLocks noGrp="1"/>
          </p:cNvSpPr>
          <p:nvPr>
            <p:ph idx="1"/>
          </p:nvPr>
        </p:nvSpPr>
        <p:spPr/>
        <p:txBody>
          <a:bodyPr/>
          <a:lstStyle/>
          <a:p>
            <a:pPr lvl="0"/>
            <a:r>
              <a:rPr lang="en-US" dirty="0" smtClean="0"/>
              <a:t>Record all medication given to the patient</a:t>
            </a:r>
          </a:p>
          <a:p>
            <a:pPr lvl="0"/>
            <a:r>
              <a:rPr lang="en-US" dirty="0" smtClean="0"/>
              <a:t>Record all relevant observations</a:t>
            </a:r>
          </a:p>
          <a:p>
            <a:pPr lvl="0"/>
            <a:r>
              <a:rPr lang="en-US" dirty="0" smtClean="0"/>
              <a:t>Include a nursing checklist</a:t>
            </a:r>
          </a:p>
          <a:p>
            <a:pPr lvl="0"/>
            <a:r>
              <a:rPr lang="en-US" dirty="0" smtClean="0"/>
              <a:t>Note all plans made for the patient’s discharge</a:t>
            </a:r>
            <a:endParaRPr lang="en-IN"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down)">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latin typeface="Algerian" pitchFamily="82" charset="0"/>
            </a:endParaRPr>
          </a:p>
        </p:txBody>
      </p:sp>
      <p:sp>
        <p:nvSpPr>
          <p:cNvPr id="5" name="Content Placeholder 4"/>
          <p:cNvSpPr>
            <a:spLocks noGrp="1"/>
          </p:cNvSpPr>
          <p:nvPr>
            <p:ph idx="1"/>
          </p:nvPr>
        </p:nvSpPr>
        <p:spPr/>
        <p:txBody>
          <a:bodyPr>
            <a:normAutofit lnSpcReduction="10000"/>
          </a:bodyPr>
          <a:lstStyle/>
          <a:p>
            <a:pPr>
              <a:buNone/>
            </a:pPr>
            <a:endParaRPr lang="en-US" b="1" u="sng" dirty="0" smtClean="0"/>
          </a:p>
          <a:p>
            <a:pPr>
              <a:buNone/>
            </a:pPr>
            <a:r>
              <a:rPr lang="en-US" b="1" u="sng" dirty="0" smtClean="0"/>
              <a:t>Writing tips:</a:t>
            </a:r>
          </a:p>
          <a:p>
            <a:pPr>
              <a:buFont typeface="Wingdings" pitchFamily="2" charset="2"/>
              <a:buChar char="q"/>
            </a:pPr>
            <a:r>
              <a:rPr lang="en-US" dirty="0" smtClean="0"/>
              <a:t>consecutive order,</a:t>
            </a:r>
          </a:p>
          <a:p>
            <a:pPr>
              <a:buFont typeface="Wingdings" pitchFamily="2" charset="2"/>
              <a:buChar char="q"/>
            </a:pPr>
            <a:r>
              <a:rPr lang="en-US" dirty="0" smtClean="0"/>
              <a:t>Do not use jargon, meaningless phrases</a:t>
            </a:r>
          </a:p>
          <a:p>
            <a:pPr>
              <a:buFont typeface="Wingdings" pitchFamily="2" charset="2"/>
              <a:buChar char="q"/>
            </a:pPr>
            <a:r>
              <a:rPr lang="en-US" dirty="0" smtClean="0"/>
              <a:t>Do not use an abbreviation</a:t>
            </a:r>
          </a:p>
          <a:p>
            <a:pPr>
              <a:buFont typeface="Wingdings" pitchFamily="2" charset="2"/>
              <a:buChar char="q"/>
            </a:pPr>
            <a:r>
              <a:rPr lang="en-US" dirty="0" smtClean="0"/>
              <a:t>If you make an error, cross it out with one clear</a:t>
            </a:r>
          </a:p>
          <a:p>
            <a:pPr>
              <a:buFont typeface="Wingdings" pitchFamily="2" charset="2"/>
              <a:buChar char="q"/>
            </a:pPr>
            <a:r>
              <a:rPr lang="en-US" dirty="0" smtClean="0"/>
              <a:t>line through it, and sign.</a:t>
            </a:r>
            <a:endParaRPr lang="en-US" u="sng" dirty="0" smtClean="0"/>
          </a:p>
          <a:p>
            <a:pPr lvl="0">
              <a:buFont typeface="Wingdings" pitchFamily="2" charset="2"/>
              <a:buChar char="q"/>
            </a:pPr>
            <a:endParaRPr lang="en-IN" dirty="0" smtClean="0"/>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20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20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20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20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fade">
                                      <p:cBhvr>
                                        <p:cTn id="27" dur="20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fade">
                                      <p:cBhvr>
                                        <p:cTn id="32" dur="20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5122" name="Picture 2" descr="C:\Users\Ishita\Documents\New folder (2)\management-information-system-500x500.jpg"/>
          <p:cNvPicPr>
            <a:picLocks noChangeAspect="1" noChangeArrowheads="1"/>
          </p:cNvPicPr>
          <p:nvPr/>
        </p:nvPicPr>
        <p:blipFill>
          <a:blip r:embed="rId4"/>
          <a:srcRect/>
          <a:stretch>
            <a:fillRect/>
          </a:stretch>
        </p:blipFill>
        <p:spPr bwMode="auto">
          <a:xfrm>
            <a:off x="0" y="1346200"/>
            <a:ext cx="9144000" cy="4902200"/>
          </a:xfrm>
          <a:prstGeom prst="rect">
            <a:avLst/>
          </a:prstGeom>
          <a:noFill/>
        </p:spPr>
      </p:pic>
      <p:sp>
        <p:nvSpPr>
          <p:cNvPr id="4" name="Title 3"/>
          <p:cNvSpPr>
            <a:spLocks noGrp="1"/>
          </p:cNvSpPr>
          <p:nvPr>
            <p:ph type="title"/>
          </p:nvPr>
        </p:nvSpPr>
        <p:spPr/>
        <p:txBody>
          <a:bodyPr/>
          <a:lstStyle/>
          <a:p>
            <a:r>
              <a:rPr lang="en-US" smtClean="0">
                <a:latin typeface="Algerian" pitchFamily="82" charset="0"/>
              </a:rPr>
              <a:t>`</a:t>
            </a:r>
            <a:endParaRPr lang="en-US" dirty="0">
              <a:latin typeface="Algerian" pitchFamily="82" charset="0"/>
            </a:endParaRPr>
          </a:p>
        </p:txBody>
      </p:sp>
      <p:sp>
        <p:nvSpPr>
          <p:cNvPr id="5" name="Content Placeholder 4"/>
          <p:cNvSpPr>
            <a:spLocks noGrp="1"/>
          </p:cNvSpPr>
          <p:nvPr>
            <p:ph idx="1"/>
          </p:nvPr>
        </p:nvSpPr>
        <p:spPr/>
        <p:txBody>
          <a:bodyPr/>
          <a:lstStyle/>
          <a:p>
            <a:pPr lvl="0"/>
            <a:endParaRPr lang="en-IN" dirty="0" smtClean="0"/>
          </a:p>
        </p:txBody>
      </p:sp>
      <p:sp>
        <p:nvSpPr>
          <p:cNvPr id="6" name="Rectangle 5"/>
          <p:cNvSpPr/>
          <p:nvPr/>
        </p:nvSpPr>
        <p:spPr>
          <a:xfrm>
            <a:off x="457200" y="4495800"/>
            <a:ext cx="8305799" cy="1754326"/>
          </a:xfrm>
          <a:prstGeom prst="rect">
            <a:avLst/>
          </a:prstGeom>
        </p:spPr>
        <p:style>
          <a:lnRef idx="1">
            <a:schemeClr val="accent6"/>
          </a:lnRef>
          <a:fillRef idx="2">
            <a:schemeClr val="accent6"/>
          </a:fillRef>
          <a:effectRef idx="1">
            <a:schemeClr val="accent6"/>
          </a:effectRef>
          <a:fontRef idx="minor">
            <a:schemeClr val="dk1"/>
          </a:fontRef>
        </p:style>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glow rad="101600">
                    <a:schemeClr val="accent2">
                      <a:satMod val="175000"/>
                      <a:alpha val="40000"/>
                    </a:schemeClr>
                  </a:glow>
                  <a:outerShdw blurRad="76200" dist="50800" dir="5400000" algn="tl" rotWithShape="0">
                    <a:srgbClr val="000000">
                      <a:alpha val="65000"/>
                    </a:srgbClr>
                  </a:outerShdw>
                </a:effectLst>
              </a:rPr>
              <a:t>MANAGEMENT INFORMARTION SYSTEM</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glow rad="101600">
                  <a:schemeClr val="accent2">
                    <a:satMod val="175000"/>
                    <a:alpha val="40000"/>
                  </a:schemeClr>
                </a:glow>
                <a:outerShdw blurRad="76200" dist="50800" dir="5400000" algn="tl" rotWithShape="0">
                  <a:srgbClr val="000000">
                    <a:alpha val="65000"/>
                  </a:srgbClr>
                </a:outerShdw>
              </a:effectLst>
            </a:endParaRPr>
          </a:p>
        </p:txBody>
      </p:sp>
    </p:spTree>
  </p:cSld>
  <p:clrMapOvr>
    <a:masterClrMapping/>
  </p:clrMapOvr>
  <p:transition>
    <p:cover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0" fill="hold"/>
                                        <p:tgtEl>
                                          <p:spTgt spid="6"/>
                                        </p:tgtEl>
                                        <p:attrNameLst>
                                          <p:attrName>ppt_w</p:attrName>
                                        </p:attrNameLst>
                                      </p:cBhvr>
                                      <p:tavLst>
                                        <p:tav tm="0" fmla="#ppt_w*sin(2.5*pi*$)">
                                          <p:val>
                                            <p:fltVal val="0"/>
                                          </p:val>
                                        </p:tav>
                                        <p:tav tm="100000">
                                          <p:val>
                                            <p:fltVal val="1"/>
                                          </p:val>
                                        </p:tav>
                                      </p:tavLst>
                                    </p:anim>
                                    <p:anim calcmode="lin" valueType="num">
                                      <p:cBhvr>
                                        <p:cTn id="8" dur="50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dirty="0" smtClean="0"/>
              <a:t/>
            </a:r>
            <a:br>
              <a:rPr lang="en-US" b="1" dirty="0" smtClean="0"/>
            </a:br>
            <a:r>
              <a:rPr lang="en-US" sz="6700" b="1" dirty="0" smtClean="0">
                <a:latin typeface="Algerian" pitchFamily="82" charset="0"/>
              </a:rPr>
              <a:t>MIES</a:t>
            </a:r>
            <a:r>
              <a:rPr lang="en-US" sz="6700" dirty="0" smtClean="0">
                <a:latin typeface="Algerian" pitchFamily="82" charset="0"/>
              </a:rPr>
              <a:t/>
            </a:r>
            <a:br>
              <a:rPr lang="en-US" sz="6700" dirty="0" smtClean="0">
                <a:latin typeface="Algerian" pitchFamily="82" charset="0"/>
              </a:rPr>
            </a:br>
            <a:endParaRPr lang="en-US" sz="6700" dirty="0">
              <a:latin typeface="Algerian" pitchFamily="82" charset="0"/>
            </a:endParaRPr>
          </a:p>
        </p:txBody>
      </p:sp>
      <p:sp>
        <p:nvSpPr>
          <p:cNvPr id="5" name="Content Placeholder 4"/>
          <p:cNvSpPr>
            <a:spLocks noGrp="1"/>
          </p:cNvSpPr>
          <p:nvPr>
            <p:ph idx="1"/>
          </p:nvPr>
        </p:nvSpPr>
        <p:spPr/>
        <p:txBody>
          <a:bodyPr>
            <a:normAutofit fontScale="92500" lnSpcReduction="20000"/>
          </a:bodyPr>
          <a:lstStyle/>
          <a:p>
            <a:pPr lvl="0">
              <a:buNone/>
            </a:pPr>
            <a:endParaRPr lang="en-IN" dirty="0" smtClean="0"/>
          </a:p>
          <a:p>
            <a:r>
              <a:rPr lang="en-US" dirty="0" smtClean="0"/>
              <a:t>Management information system is a planned system of collecting, processing, storing and disseminating data in the form of information needed to carry out the functions of management </a:t>
            </a:r>
          </a:p>
          <a:p>
            <a:pPr algn="r">
              <a:buNone/>
            </a:pPr>
            <a:r>
              <a:rPr lang="en-US" dirty="0" smtClean="0"/>
              <a:t>                                       							(Philip </a:t>
            </a:r>
            <a:r>
              <a:rPr lang="en-US" dirty="0" err="1" smtClean="0"/>
              <a:t>Kotler</a:t>
            </a:r>
            <a:r>
              <a:rPr lang="en-US" dirty="0" smtClean="0"/>
              <a:t>)</a:t>
            </a:r>
          </a:p>
          <a:p>
            <a:r>
              <a:rPr lang="en-US" dirty="0" smtClean="0"/>
              <a:t>The MIS is defined as a system which provides information support for decision making in the organization.</a:t>
            </a:r>
          </a:p>
          <a:p>
            <a:pPr lvl="0">
              <a:buNone/>
            </a:pPr>
            <a:endParaRPr lang="en-IN" dirty="0" smtClean="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b="1" dirty="0" smtClean="0"/>
              <a:t>TERMINOLOGIES</a:t>
            </a:r>
            <a:endParaRPr lang="en-US" dirty="0">
              <a:latin typeface="Algerian" pitchFamily="82" charset="0"/>
            </a:endParaRPr>
          </a:p>
        </p:txBody>
      </p:sp>
      <p:sp>
        <p:nvSpPr>
          <p:cNvPr id="5" name="Content Placeholder 4"/>
          <p:cNvSpPr>
            <a:spLocks noGrp="1"/>
          </p:cNvSpPr>
          <p:nvPr>
            <p:ph idx="1"/>
          </p:nvPr>
        </p:nvSpPr>
        <p:spPr/>
        <p:txBody>
          <a:bodyPr>
            <a:normAutofit fontScale="92500" lnSpcReduction="10000"/>
          </a:bodyPr>
          <a:lstStyle/>
          <a:p>
            <a:endParaRPr lang="en-US" b="1" dirty="0" smtClean="0"/>
          </a:p>
          <a:p>
            <a:r>
              <a:rPr lang="en-US" b="1" dirty="0" smtClean="0"/>
              <a:t>Information:-</a:t>
            </a:r>
            <a:endParaRPr lang="en-US" dirty="0" smtClean="0"/>
          </a:p>
          <a:p>
            <a:pPr>
              <a:buNone/>
            </a:pPr>
            <a:r>
              <a:rPr lang="en-US" dirty="0" smtClean="0"/>
              <a:t>   Facts about situation, persons, and events are called as information.</a:t>
            </a:r>
          </a:p>
          <a:p>
            <a:pPr>
              <a:buNone/>
            </a:pPr>
            <a:r>
              <a:rPr lang="en-US" b="1" dirty="0" smtClean="0"/>
              <a:t> </a:t>
            </a:r>
            <a:endParaRPr lang="en-US" dirty="0" smtClean="0"/>
          </a:p>
          <a:p>
            <a:r>
              <a:rPr lang="en-US" b="1" dirty="0" smtClean="0"/>
              <a:t>MIS</a:t>
            </a:r>
            <a:r>
              <a:rPr lang="en-US" dirty="0" smtClean="0"/>
              <a:t>:</a:t>
            </a:r>
          </a:p>
          <a:p>
            <a:pPr>
              <a:buNone/>
            </a:pPr>
            <a:r>
              <a:rPr lang="en-US" dirty="0" smtClean="0"/>
              <a:t>    It is a formal system that provides timely and necessary information to the managers for making decisions.</a:t>
            </a:r>
          </a:p>
          <a:p>
            <a:pPr lvl="0"/>
            <a:endParaRPr lang="en-IN" dirty="0" smtClean="0"/>
          </a:p>
        </p:txBody>
      </p:sp>
      <p:pic>
        <p:nvPicPr>
          <p:cNvPr id="6146" name="Picture 2" descr="C:\Users\Ishita\Documents\New folder (2)\information-search_23-2147501898.jpg"/>
          <p:cNvPicPr>
            <a:picLocks noChangeAspect="1" noChangeArrowheads="1"/>
          </p:cNvPicPr>
          <p:nvPr/>
        </p:nvPicPr>
        <p:blipFill>
          <a:blip r:embed="rId3"/>
          <a:srcRect/>
          <a:stretch>
            <a:fillRect/>
          </a:stretch>
        </p:blipFill>
        <p:spPr bwMode="auto">
          <a:xfrm>
            <a:off x="6934200" y="2819400"/>
            <a:ext cx="2209800" cy="1828800"/>
          </a:xfrm>
          <a:prstGeom prst="rect">
            <a:avLst/>
          </a:prstGeom>
          <a:noFill/>
        </p:spPr>
      </p:pic>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48" presetClass="entr" presetSubtype="0" accel="50000" fill="hold" nodeType="clickEffect">
                                  <p:stCondLst>
                                    <p:cond delay="0"/>
                                  </p:stCondLst>
                                  <p:childTnLst>
                                    <p:set>
                                      <p:cBhvr>
                                        <p:cTn id="13" dur="1" fill="hold">
                                          <p:stCondLst>
                                            <p:cond delay="0"/>
                                          </p:stCondLst>
                                        </p:cTn>
                                        <p:tgtEl>
                                          <p:spTgt spid="6146"/>
                                        </p:tgtEl>
                                        <p:attrNameLst>
                                          <p:attrName>style.visibility</p:attrName>
                                        </p:attrNameLst>
                                      </p:cBhvr>
                                      <p:to>
                                        <p:strVal val="visible"/>
                                      </p:to>
                                    </p:set>
                                    <p:anim calcmode="lin" valueType="num">
                                      <p:cBhvr>
                                        <p:cTn id="14" dur="1000" fill="hold"/>
                                        <p:tgtEl>
                                          <p:spTgt spid="6146"/>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5" dur="1000" fill="hold"/>
                                        <p:tgtEl>
                                          <p:spTgt spid="6146"/>
                                        </p:tgtEl>
                                        <p:attrNameLst>
                                          <p:attrName>ppt_x</p:attrName>
                                        </p:attrNameLst>
                                      </p:cBhvr>
                                      <p:tavLst>
                                        <p:tav tm="0">
                                          <p:val>
                                            <p:fltVal val="-1"/>
                                          </p:val>
                                        </p:tav>
                                        <p:tav tm="50000">
                                          <p:val>
                                            <p:fltVal val="0.95"/>
                                          </p:val>
                                        </p:tav>
                                        <p:tav tm="100000">
                                          <p:val>
                                            <p:strVal val="#ppt_x"/>
                                          </p:val>
                                        </p:tav>
                                      </p:tavLst>
                                    </p:anim>
                                    <p:anim calcmode="lin" valueType="num">
                                      <p:cBhvr>
                                        <p:cTn id="16" dur="1000" fill="hold"/>
                                        <p:tgtEl>
                                          <p:spTgt spid="6146"/>
                                        </p:tgtEl>
                                        <p:attrNameLst>
                                          <p:attrName>ppt_y</p:attrName>
                                        </p:attrNameLst>
                                      </p:cBhvr>
                                      <p:tavLst>
                                        <p:tav tm="0">
                                          <p:val>
                                            <p:strVal val="#ppt_y"/>
                                          </p:val>
                                        </p:tav>
                                        <p:tav tm="100000">
                                          <p:val>
                                            <p:strVal val="#ppt_y"/>
                                          </p:val>
                                        </p:tav>
                                      </p:tavLst>
                                    </p:anim>
                                    <p:animEffect transition="in" filter="fade">
                                      <p:cBhvr>
                                        <p:cTn id="17" dur="1000"/>
                                        <p:tgtEl>
                                          <p:spTgt spid="614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wipe(down)">
                                      <p:cBhvr>
                                        <p:cTn id="22" dur="500"/>
                                        <p:tgtEl>
                                          <p:spTgt spid="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Effect transition="in" filter="wipe(down)">
                                      <p:cBhvr>
                                        <p:cTn id="27" dur="500"/>
                                        <p:tgtEl>
                                          <p:spTgt spid="5">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3" end="3"/>
                                            </p:txEl>
                                          </p:spTgt>
                                        </p:tgtEl>
                                        <p:attrNameLst>
                                          <p:attrName>style.visibility</p:attrName>
                                        </p:attrNameLst>
                                      </p:cBhvr>
                                      <p:to>
                                        <p:strVal val="visible"/>
                                      </p:to>
                                    </p:set>
                                    <p:animEffect transition="in" filter="wipe(down)">
                                      <p:cBhvr>
                                        <p:cTn id="32" dur="500"/>
                                        <p:tgtEl>
                                          <p:spTgt spid="5">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4" end="4"/>
                                            </p:txEl>
                                          </p:spTgt>
                                        </p:tgtEl>
                                        <p:attrNameLst>
                                          <p:attrName>style.visibility</p:attrName>
                                        </p:attrNameLst>
                                      </p:cBhvr>
                                      <p:to>
                                        <p:strVal val="visible"/>
                                      </p:to>
                                    </p:set>
                                    <p:animEffect transition="in" filter="wipe(down)">
                                      <p:cBhvr>
                                        <p:cTn id="37" dur="500"/>
                                        <p:tgtEl>
                                          <p:spTgt spid="5">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Effect transition="in" filter="wipe(down)">
                                      <p:cBhvr>
                                        <p:cTn id="4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latin typeface="Algerian" pitchFamily="82" charset="0"/>
            </a:endParaRPr>
          </a:p>
        </p:txBody>
      </p:sp>
      <p:sp>
        <p:nvSpPr>
          <p:cNvPr id="5" name="Content Placeholder 4"/>
          <p:cNvSpPr>
            <a:spLocks noGrp="1"/>
          </p:cNvSpPr>
          <p:nvPr>
            <p:ph idx="1"/>
          </p:nvPr>
        </p:nvSpPr>
        <p:spPr/>
        <p:txBody>
          <a:bodyPr>
            <a:normAutofit/>
          </a:bodyPr>
          <a:lstStyle/>
          <a:p>
            <a:endParaRPr lang="en-US" b="1" dirty="0" smtClean="0"/>
          </a:p>
          <a:p>
            <a:r>
              <a:rPr lang="en-US" b="1" dirty="0" smtClean="0"/>
              <a:t>Health</a:t>
            </a:r>
            <a:r>
              <a:rPr lang="en-US" dirty="0" smtClean="0"/>
              <a:t> </a:t>
            </a:r>
            <a:r>
              <a:rPr lang="en-US" b="1" dirty="0" smtClean="0"/>
              <a:t>information</a:t>
            </a:r>
            <a:r>
              <a:rPr lang="en-US" dirty="0" smtClean="0"/>
              <a:t>:</a:t>
            </a:r>
          </a:p>
          <a:p>
            <a:pPr>
              <a:buNone/>
            </a:pPr>
            <a:r>
              <a:rPr lang="en-US" dirty="0" smtClean="0"/>
              <a:t>     It is an integral part of the national health system. It is a basic tool of management and a key input for the progress of any society.</a:t>
            </a:r>
          </a:p>
          <a:p>
            <a:pPr>
              <a:buNone/>
            </a:pPr>
            <a:r>
              <a:rPr lang="en-US" dirty="0" smtClean="0"/>
              <a:t> </a:t>
            </a:r>
          </a:p>
          <a:p>
            <a:pPr lvl="0"/>
            <a:endParaRPr lang="en-IN" dirty="0" smtClean="0"/>
          </a:p>
        </p:txBody>
      </p:sp>
    </p:spTree>
  </p:cSld>
  <p:clrMapOvr>
    <a:masterClrMapping/>
  </p:clrMapOvr>
  <p:transition>
    <p:split dir="in"/>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latin typeface="Algerian" pitchFamily="82" charset="0"/>
            </a:endParaRPr>
          </a:p>
        </p:txBody>
      </p:sp>
      <p:sp>
        <p:nvSpPr>
          <p:cNvPr id="5" name="Content Placeholder 4"/>
          <p:cNvSpPr>
            <a:spLocks noGrp="1"/>
          </p:cNvSpPr>
          <p:nvPr>
            <p:ph idx="1"/>
          </p:nvPr>
        </p:nvSpPr>
        <p:spPr>
          <a:xfrm>
            <a:off x="457200" y="1600200"/>
            <a:ext cx="4800600" cy="4800600"/>
          </a:xfrm>
        </p:spPr>
        <p:txBody>
          <a:bodyPr>
            <a:normAutofit fontScale="92500" lnSpcReduction="10000"/>
          </a:bodyPr>
          <a:lstStyle/>
          <a:p>
            <a:pPr>
              <a:buNone/>
            </a:pPr>
            <a:r>
              <a:rPr lang="en-US" b="1" dirty="0" smtClean="0"/>
              <a:t>Hospital management information system (HMIS)</a:t>
            </a:r>
          </a:p>
          <a:p>
            <a:pPr algn="just">
              <a:buNone/>
            </a:pPr>
            <a:r>
              <a:rPr lang="en-US" dirty="0" smtClean="0"/>
              <a:t>          It is a part of MIS and a formal system that supplies timely and necessary health information to the health planners through surveillance for monitoring and making decisions in the area of health care delivery system.</a:t>
            </a:r>
          </a:p>
          <a:p>
            <a:pPr lvl="0"/>
            <a:endParaRPr lang="en-IN" dirty="0" smtClean="0"/>
          </a:p>
        </p:txBody>
      </p:sp>
      <p:pic>
        <p:nvPicPr>
          <p:cNvPr id="7170" name="Picture 2" descr="C:\Users\Ishita\Documents\New folder (2)\Hospital-Management-System.jpg"/>
          <p:cNvPicPr>
            <a:picLocks noChangeAspect="1" noChangeArrowheads="1"/>
          </p:cNvPicPr>
          <p:nvPr/>
        </p:nvPicPr>
        <p:blipFill>
          <a:blip r:embed="rId3"/>
          <a:srcRect/>
          <a:stretch>
            <a:fillRect/>
          </a:stretch>
        </p:blipFill>
        <p:spPr bwMode="auto">
          <a:xfrm>
            <a:off x="5257800" y="1981200"/>
            <a:ext cx="3886200" cy="4648200"/>
          </a:xfrm>
          <a:prstGeom prst="rect">
            <a:avLst/>
          </a:prstGeom>
          <a:noFill/>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nodeType="clickEffect">
                                  <p:stCondLst>
                                    <p:cond delay="0"/>
                                  </p:stCondLst>
                                  <p:childTnLst>
                                    <p:set>
                                      <p:cBhvr>
                                        <p:cTn id="16" dur="1" fill="hold">
                                          <p:stCondLst>
                                            <p:cond delay="0"/>
                                          </p:stCondLst>
                                        </p:cTn>
                                        <p:tgtEl>
                                          <p:spTgt spid="7170"/>
                                        </p:tgtEl>
                                        <p:attrNameLst>
                                          <p:attrName>style.visibility</p:attrName>
                                        </p:attrNameLst>
                                      </p:cBhvr>
                                      <p:to>
                                        <p:strVal val="visible"/>
                                      </p:to>
                                    </p:set>
                                    <p:animEffect transition="in" filter="barn(inHorizontal)">
                                      <p:cBhvr>
                                        <p:cTn id="17" dur="500"/>
                                        <p:tgtEl>
                                          <p:spTgt spid="7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latin typeface="Algerian" pitchFamily="82" charset="0"/>
            </a:endParaRPr>
          </a:p>
        </p:txBody>
      </p:sp>
      <p:pic>
        <p:nvPicPr>
          <p:cNvPr id="6" name="Content Placeholder 5"/>
          <p:cNvPicPr>
            <a:picLocks noGrp="1"/>
          </p:cNvPicPr>
          <p:nvPr>
            <p:ph idx="1"/>
          </p:nvPr>
        </p:nvPicPr>
        <p:blipFill>
          <a:blip r:embed="rId3" cstate="print"/>
          <a:srcRect/>
          <a:stretch>
            <a:fillRect/>
          </a:stretch>
        </p:blipFill>
        <p:spPr bwMode="auto">
          <a:xfrm>
            <a:off x="228600" y="1447800"/>
            <a:ext cx="8686800" cy="4953000"/>
          </a:xfrm>
          <a:prstGeom prst="rect">
            <a:avLst/>
          </a:prstGeom>
          <a:noFill/>
          <a:ln w="9525">
            <a:noFill/>
            <a:miter lim="800000"/>
            <a:headEnd/>
            <a:tailEnd/>
          </a:ln>
          <a:effectLst/>
        </p:spPr>
      </p:pic>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strVal val="#ppt_w*0.05"/>
                                          </p:val>
                                        </p:tav>
                                        <p:tav tm="100000">
                                          <p:val>
                                            <p:strVal val="#ppt_w"/>
                                          </p:val>
                                        </p:tav>
                                      </p:tavLst>
                                    </p:anim>
                                    <p:anim calcmode="lin" valueType="num">
                                      <p:cBhvr>
                                        <p:cTn id="8" dur="500" fill="hold"/>
                                        <p:tgtEl>
                                          <p:spTgt spid="6"/>
                                        </p:tgtEl>
                                        <p:attrNameLst>
                                          <p:attrName>ppt_h</p:attrName>
                                        </p:attrNameLst>
                                      </p:cBhvr>
                                      <p:tavLst>
                                        <p:tav tm="0">
                                          <p:val>
                                            <p:strVal val="#ppt_h"/>
                                          </p:val>
                                        </p:tav>
                                        <p:tav tm="100000">
                                          <p:val>
                                            <p:strVal val="#ppt_h"/>
                                          </p:val>
                                        </p:tav>
                                      </p:tavLst>
                                    </p:anim>
                                    <p:anim calcmode="lin" valueType="num">
                                      <p:cBhvr>
                                        <p:cTn id="9" dur="500" fill="hold"/>
                                        <p:tgtEl>
                                          <p:spTgt spid="6"/>
                                        </p:tgtEl>
                                        <p:attrNameLst>
                                          <p:attrName>ppt_x</p:attrName>
                                        </p:attrNameLst>
                                      </p:cBhvr>
                                      <p:tavLst>
                                        <p:tav tm="0">
                                          <p:val>
                                            <p:strVal val="#ppt_x-.2"/>
                                          </p:val>
                                        </p:tav>
                                        <p:tav tm="100000">
                                          <p:val>
                                            <p:strVal val="#ppt_x"/>
                                          </p:val>
                                        </p:tav>
                                      </p:tavLst>
                                    </p:anim>
                                    <p:anim calcmode="lin" valueType="num">
                                      <p:cBhvr>
                                        <p:cTn id="10" dur="500" fill="hold"/>
                                        <p:tgtEl>
                                          <p:spTgt spid="6"/>
                                        </p:tgtEl>
                                        <p:attrNameLst>
                                          <p:attrName>ppt_y</p:attrName>
                                        </p:attrNameLst>
                                      </p:cBhvr>
                                      <p:tavLst>
                                        <p:tav tm="0">
                                          <p:val>
                                            <p:strVal val="#ppt_y"/>
                                          </p:val>
                                        </p:tav>
                                        <p:tav tm="100000">
                                          <p:val>
                                            <p:strVal val="#ppt_y"/>
                                          </p:val>
                                        </p:tav>
                                      </p:tavLst>
                                    </p:anim>
                                    <p:animEffect transition="in" filter="fade">
                                      <p:cBhvr>
                                        <p:cTn id="1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b="1" u="sng" dirty="0" smtClean="0">
                <a:latin typeface="Algerian" pitchFamily="82" charset="0"/>
              </a:rPr>
              <a:t/>
            </a:r>
            <a:br>
              <a:rPr lang="en-US" b="1" u="sng" dirty="0" smtClean="0">
                <a:latin typeface="Algerian" pitchFamily="82" charset="0"/>
              </a:rPr>
            </a:br>
            <a:r>
              <a:rPr lang="en-US" b="1" u="sng" dirty="0" smtClean="0">
                <a:latin typeface="Algerian" pitchFamily="82" charset="0"/>
              </a:rPr>
              <a:t>RECORDS</a:t>
            </a:r>
            <a:r>
              <a:rPr lang="en-US" dirty="0" smtClean="0">
                <a:latin typeface="Algerian" pitchFamily="82" charset="0"/>
              </a:rPr>
              <a:t/>
            </a:r>
            <a:br>
              <a:rPr lang="en-US" dirty="0" smtClean="0">
                <a:latin typeface="Algerian" pitchFamily="82" charset="0"/>
              </a:rPr>
            </a:br>
            <a:endParaRPr lang="en-US" dirty="0">
              <a:latin typeface="Algerian" pitchFamily="82" charset="0"/>
            </a:endParaRPr>
          </a:p>
        </p:txBody>
      </p:sp>
      <p:sp>
        <p:nvSpPr>
          <p:cNvPr id="5" name="Content Placeholder 4"/>
          <p:cNvSpPr>
            <a:spLocks noGrp="1"/>
          </p:cNvSpPr>
          <p:nvPr>
            <p:ph sz="half" idx="2"/>
          </p:nvPr>
        </p:nvSpPr>
        <p:spPr>
          <a:xfrm>
            <a:off x="457200" y="2174875"/>
            <a:ext cx="7696200" cy="3951288"/>
          </a:xfrm>
        </p:spPr>
        <p:txBody>
          <a:bodyPr>
            <a:normAutofit/>
          </a:bodyPr>
          <a:lstStyle/>
          <a:p>
            <a:endParaRPr lang="en-US" dirty="0" smtClean="0"/>
          </a:p>
          <a:p>
            <a:pPr algn="just">
              <a:lnSpc>
                <a:spcPct val="150000"/>
              </a:lnSpc>
            </a:pPr>
            <a:endParaRPr lang="en-US" dirty="0" smtClean="0"/>
          </a:p>
          <a:p>
            <a:pPr algn="just">
              <a:lnSpc>
                <a:spcPct val="150000"/>
              </a:lnSpc>
            </a:pPr>
            <a:r>
              <a:rPr lang="en-US" b="1" dirty="0" smtClean="0">
                <a:latin typeface="Algerian" pitchFamily="82" charset="0"/>
              </a:rPr>
              <a:t>All professional persons need to be accountable for the performance of their duties to the public. Since nursing has been considered as profession, nurses need to record their work on completion</a:t>
            </a:r>
            <a:r>
              <a:rPr lang="en-US" dirty="0" smtClean="0">
                <a:latin typeface="Algerian" pitchFamily="82" charset="0"/>
              </a:rPr>
              <a:t>. </a:t>
            </a:r>
            <a:endParaRPr lang="en-US" dirty="0">
              <a:latin typeface="Algerian" pitchFamily="82"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2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dirty="0" smtClean="0"/>
              <a:t/>
            </a:r>
            <a:br>
              <a:rPr lang="en-US" b="1" dirty="0" smtClean="0"/>
            </a:br>
            <a:r>
              <a:rPr lang="en-US" b="1" dirty="0" smtClean="0"/>
              <a:t/>
            </a:r>
            <a:br>
              <a:rPr lang="en-US" b="1" dirty="0" smtClean="0"/>
            </a:br>
            <a:r>
              <a:rPr lang="en-US" b="1" dirty="0" smtClean="0"/>
              <a:t>ORGANIZATIONAL ARRANGEMENTS FOR THE HMIS IN INDIA</a:t>
            </a:r>
            <a:r>
              <a:rPr lang="en-US" dirty="0" smtClean="0"/>
              <a:t/>
            </a:r>
            <a:br>
              <a:rPr lang="en-US" dirty="0" smtClean="0"/>
            </a:br>
            <a:r>
              <a:rPr lang="en-US" dirty="0" smtClean="0"/>
              <a:t> </a:t>
            </a:r>
            <a:br>
              <a:rPr lang="en-US" dirty="0" smtClean="0"/>
            </a:br>
            <a:endParaRPr lang="en-US" dirty="0">
              <a:latin typeface="Algerian" pitchFamily="82" charset="0"/>
            </a:endParaRPr>
          </a:p>
        </p:txBody>
      </p:sp>
      <p:sp>
        <p:nvSpPr>
          <p:cNvPr id="5" name="Content Placeholder 4"/>
          <p:cNvSpPr>
            <a:spLocks noGrp="1"/>
          </p:cNvSpPr>
          <p:nvPr>
            <p:ph idx="1"/>
          </p:nvPr>
        </p:nvSpPr>
        <p:spPr/>
        <p:txBody>
          <a:bodyPr>
            <a:normAutofit lnSpcReduction="10000"/>
          </a:bodyPr>
          <a:lstStyle/>
          <a:p>
            <a:pPr>
              <a:buNone/>
            </a:pPr>
            <a:endParaRPr lang="en-US" dirty="0" smtClean="0"/>
          </a:p>
          <a:p>
            <a:pPr>
              <a:buNone/>
            </a:pPr>
            <a:r>
              <a:rPr lang="en-US" dirty="0" smtClean="0"/>
              <a:t>A. Central level</a:t>
            </a:r>
          </a:p>
          <a:p>
            <a:pPr>
              <a:buNone/>
            </a:pPr>
            <a:r>
              <a:rPr lang="en-US" dirty="0" smtClean="0"/>
              <a:t>   1. Central Bureau Of Health Intelligence (CBHI)</a:t>
            </a:r>
          </a:p>
          <a:p>
            <a:pPr>
              <a:buNone/>
            </a:pPr>
            <a:r>
              <a:rPr lang="en-US" dirty="0" smtClean="0"/>
              <a:t>   2. Statistics Division in the Department Of    Health and Family Welfare</a:t>
            </a:r>
          </a:p>
          <a:p>
            <a:pPr>
              <a:buNone/>
            </a:pPr>
            <a:r>
              <a:rPr lang="en-US" dirty="0" smtClean="0"/>
              <a:t>    3. The Sample Registration System (</a:t>
            </a:r>
            <a:r>
              <a:rPr lang="en-US" dirty="0" err="1" smtClean="0"/>
              <a:t>Srs</a:t>
            </a:r>
            <a:r>
              <a:rPr lang="en-US" dirty="0" smtClean="0"/>
              <a:t>)</a:t>
            </a:r>
          </a:p>
          <a:p>
            <a:pPr>
              <a:buNone/>
            </a:pPr>
            <a:r>
              <a:rPr lang="en-US" dirty="0" smtClean="0"/>
              <a:t>B. State Level Organization </a:t>
            </a:r>
          </a:p>
          <a:p>
            <a:pPr>
              <a:buNone/>
            </a:pPr>
            <a:r>
              <a:rPr lang="en-US" dirty="0" smtClean="0"/>
              <a:t>C. Organization at the District Level</a:t>
            </a:r>
          </a:p>
          <a:p>
            <a:pPr lvl="0">
              <a:buNone/>
            </a:pPr>
            <a:endParaRPr lang="en-IN" dirty="0" smtClean="0"/>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latin typeface="Algerian" pitchFamily="82" charset="0"/>
            </a:endParaRPr>
          </a:p>
        </p:txBody>
      </p:sp>
      <p:pic>
        <p:nvPicPr>
          <p:cNvPr id="6" name="Content Placeholder 5"/>
          <p:cNvPicPr>
            <a:picLocks noGrp="1"/>
          </p:cNvPicPr>
          <p:nvPr>
            <p:ph idx="1"/>
          </p:nvPr>
        </p:nvPicPr>
        <p:blipFill>
          <a:blip r:embed="rId3" cstate="print"/>
          <a:srcRect/>
          <a:stretch>
            <a:fillRect/>
          </a:stretch>
        </p:blipFill>
        <p:spPr bwMode="auto">
          <a:xfrm>
            <a:off x="381000" y="1524000"/>
            <a:ext cx="8382000" cy="480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dirty="0" smtClean="0"/>
              <a:t>Types of Health Information Systems</a:t>
            </a:r>
            <a:r>
              <a:rPr lang="en-US" dirty="0" smtClean="0"/>
              <a:t/>
            </a:r>
            <a:br>
              <a:rPr lang="en-US" dirty="0" smtClean="0"/>
            </a:br>
            <a:endParaRPr lang="en-US" dirty="0">
              <a:latin typeface="Algerian" pitchFamily="82" charset="0"/>
            </a:endParaRPr>
          </a:p>
        </p:txBody>
      </p:sp>
      <p:sp>
        <p:nvSpPr>
          <p:cNvPr id="5" name="Content Placeholder 4"/>
          <p:cNvSpPr>
            <a:spLocks noGrp="1"/>
          </p:cNvSpPr>
          <p:nvPr>
            <p:ph idx="1"/>
          </p:nvPr>
        </p:nvSpPr>
        <p:spPr>
          <a:xfrm>
            <a:off x="457200" y="2057400"/>
            <a:ext cx="8229600" cy="4068763"/>
          </a:xfrm>
        </p:spPr>
        <p:txBody>
          <a:bodyPr/>
          <a:lstStyle/>
          <a:p>
            <a:pPr marL="514350" lvl="0" indent="-514350">
              <a:buAutoNum type="arabicPeriod"/>
            </a:pPr>
            <a:r>
              <a:rPr lang="en-IN" b="1" dirty="0" smtClean="0"/>
              <a:t>Clinical (Hospital) Health Information Systems:</a:t>
            </a:r>
          </a:p>
          <a:p>
            <a:pPr marL="514350" lvl="0" indent="-514350">
              <a:buNone/>
            </a:pPr>
            <a:endParaRPr lang="en-US" dirty="0" smtClean="0"/>
          </a:p>
          <a:p>
            <a:pPr>
              <a:buNone/>
            </a:pPr>
            <a:r>
              <a:rPr lang="en-US" b="1" dirty="0" smtClean="0"/>
              <a:t>2.</a:t>
            </a:r>
            <a:r>
              <a:rPr lang="en-IN" b="1" dirty="0" smtClean="0"/>
              <a:t>Routine Health Information Systems:</a:t>
            </a:r>
          </a:p>
          <a:p>
            <a:pPr>
              <a:buNone/>
            </a:pPr>
            <a:endParaRPr lang="en-US" dirty="0" smtClean="0"/>
          </a:p>
          <a:p>
            <a:endParaRPr lang="en-US" dirty="0"/>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800" decel="100000"/>
                                        <p:tgtEl>
                                          <p:spTgt spid="4"/>
                                        </p:tgtEl>
                                      </p:cBhvr>
                                    </p:animEffect>
                                    <p:anim calcmode="lin" valueType="num">
                                      <p:cBhvr>
                                        <p:cTn id="8" dur="800" decel="100000" fill="hold"/>
                                        <p:tgtEl>
                                          <p:spTgt spid="4"/>
                                        </p:tgtEl>
                                        <p:attrNameLst>
                                          <p:attrName>style.rotation</p:attrName>
                                        </p:attrNameLst>
                                      </p:cBhvr>
                                      <p:tavLst>
                                        <p:tav tm="0">
                                          <p:val>
                                            <p:fltVal val="-90"/>
                                          </p:val>
                                        </p:tav>
                                        <p:tav tm="100000">
                                          <p:val>
                                            <p:fltVal val="0"/>
                                          </p:val>
                                        </p:tav>
                                      </p:tavLst>
                                    </p:anim>
                                    <p:anim calcmode="lin" valueType="num">
                                      <p:cBhvr>
                                        <p:cTn id="9" dur="800" decel="100000" fill="hold"/>
                                        <p:tgtEl>
                                          <p:spTgt spid="4"/>
                                        </p:tgtEl>
                                        <p:attrNameLst>
                                          <p:attrName>ppt_x</p:attrName>
                                        </p:attrNameLst>
                                      </p:cBhvr>
                                      <p:tavLst>
                                        <p:tav tm="0">
                                          <p:val>
                                            <p:strVal val="#ppt_x+0.4"/>
                                          </p:val>
                                        </p:tav>
                                        <p:tav tm="100000">
                                          <p:val>
                                            <p:strVal val="#ppt_x-0.05"/>
                                          </p:val>
                                        </p:tav>
                                      </p:tavLst>
                                    </p:anim>
                                    <p:anim calcmode="lin" valueType="num">
                                      <p:cBhvr>
                                        <p:cTn id="10" dur="800" decel="100000" fill="hold"/>
                                        <p:tgtEl>
                                          <p:spTgt spid="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randombar(horizontal)">
                                      <p:cBhvr>
                                        <p:cTn id="17" dur="500"/>
                                        <p:tgtEl>
                                          <p:spTgt spid="5">
                                            <p:txEl>
                                              <p:pRg st="0" end="0"/>
                                            </p:txEl>
                                          </p:spTgt>
                                        </p:tgtEl>
                                      </p:cBhvr>
                                    </p:animEffect>
                                  </p:childTnLst>
                                </p:cTn>
                              </p:par>
                              <p:par>
                                <p:cTn id="18" presetID="14" presetClass="entr" presetSubtype="10" fill="hold" nodeType="withEffect">
                                  <p:stCondLst>
                                    <p:cond delay="0"/>
                                  </p:stCondLst>
                                  <p:childTnLst>
                                    <p:set>
                                      <p:cBhvr>
                                        <p:cTn id="19" dur="1" fill="hold">
                                          <p:stCondLst>
                                            <p:cond delay="0"/>
                                          </p:stCondLst>
                                        </p:cTn>
                                        <p:tgtEl>
                                          <p:spTgt spid="5">
                                            <p:txEl>
                                              <p:pRg st="2" end="2"/>
                                            </p:txEl>
                                          </p:spTgt>
                                        </p:tgtEl>
                                        <p:attrNameLst>
                                          <p:attrName>style.visibility</p:attrName>
                                        </p:attrNameLst>
                                      </p:cBhvr>
                                      <p:to>
                                        <p:strVal val="visible"/>
                                      </p:to>
                                    </p:set>
                                    <p:animEffect transition="in" filter="randombar(horizontal)">
                                      <p:cBhvr>
                                        <p:cTn id="20"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dirty="0" smtClean="0"/>
              <a:t>CONSTITUTES OF HIS</a:t>
            </a:r>
            <a:r>
              <a:rPr lang="en-US" dirty="0" smtClean="0"/>
              <a:t/>
            </a:r>
            <a:br>
              <a:rPr lang="en-US" dirty="0" smtClean="0"/>
            </a:br>
            <a:endParaRPr lang="en-US" dirty="0">
              <a:latin typeface="Algerian" pitchFamily="82" charset="0"/>
            </a:endParaRPr>
          </a:p>
        </p:txBody>
      </p:sp>
      <p:sp>
        <p:nvSpPr>
          <p:cNvPr id="5" name="Content Placeholder 4"/>
          <p:cNvSpPr>
            <a:spLocks noGrp="1"/>
          </p:cNvSpPr>
          <p:nvPr>
            <p:ph idx="1"/>
          </p:nvPr>
        </p:nvSpPr>
        <p:spPr>
          <a:xfrm>
            <a:off x="457200" y="1981200"/>
            <a:ext cx="8229600" cy="4144963"/>
          </a:xfrm>
        </p:spPr>
        <p:txBody>
          <a:bodyPr/>
          <a:lstStyle/>
          <a:p>
            <a:pPr lvl="0"/>
            <a:r>
              <a:rPr lang="en-IN" dirty="0" smtClean="0"/>
              <a:t>Primary Health Care Information Systems</a:t>
            </a:r>
            <a:endParaRPr lang="en-US" dirty="0" smtClean="0"/>
          </a:p>
          <a:p>
            <a:pPr lvl="0"/>
            <a:r>
              <a:rPr lang="en-IN" dirty="0" smtClean="0"/>
              <a:t>Hospital Information Systems</a:t>
            </a:r>
            <a:endParaRPr lang="en-US" dirty="0" smtClean="0"/>
          </a:p>
          <a:p>
            <a:pPr lvl="0"/>
            <a:r>
              <a:rPr lang="en-IN" dirty="0" smtClean="0"/>
              <a:t>Public Health Information Systems</a:t>
            </a:r>
            <a:endParaRPr lang="en-US" dirty="0" smtClean="0"/>
          </a:p>
          <a:p>
            <a:pPr lvl="0"/>
            <a:r>
              <a:rPr lang="en-IN" dirty="0" smtClean="0"/>
              <a:t>Other information systems that are connected to HIS: Health insurance funds information systems</a:t>
            </a:r>
            <a:endParaRPr lang="en-US" dirty="0" smtClean="0"/>
          </a:p>
          <a:p>
            <a:endParaRPr lang="en-US" dirty="0"/>
          </a:p>
        </p:txBody>
      </p:sp>
    </p:spTree>
  </p:cSld>
  <p:clrMapOvr>
    <a:masterClrMapping/>
  </p:clrMapOvr>
  <p:transition>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p:cTn id="12"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5">
                                            <p:txEl>
                                              <p:pRg st="0" end="0"/>
                                            </p:txEl>
                                          </p:spTgt>
                                        </p:tgtEl>
                                      </p:cBhvr>
                                    </p:animEffect>
                                  </p:childTnLst>
                                </p:cTn>
                              </p:par>
                              <p:par>
                                <p:cTn id="15" presetID="53" presetClass="entr" presetSubtype="0" fill="hold" nodeType="with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 calcmode="lin" valueType="num">
                                      <p:cBhvr>
                                        <p:cTn id="17"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19" dur="500"/>
                                        <p:tgtEl>
                                          <p:spTgt spid="5">
                                            <p:txEl>
                                              <p:pRg st="1" end="1"/>
                                            </p:txEl>
                                          </p:spTgt>
                                        </p:tgtEl>
                                      </p:cBhvr>
                                    </p:animEffect>
                                  </p:childTnLst>
                                </p:cTn>
                              </p:par>
                              <p:par>
                                <p:cTn id="20" presetID="53" presetClass="entr" presetSubtype="0" fill="hold" nodeType="with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 calcmode="lin" valueType="num">
                                      <p:cBhvr>
                                        <p:cTn id="22"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24" dur="500"/>
                                        <p:tgtEl>
                                          <p:spTgt spid="5">
                                            <p:txEl>
                                              <p:pRg st="2" end="2"/>
                                            </p:txEl>
                                          </p:spTgt>
                                        </p:tgtEl>
                                      </p:cBhvr>
                                    </p:animEffect>
                                  </p:childTnLst>
                                </p:cTn>
                              </p:par>
                              <p:par>
                                <p:cTn id="25" presetID="53" presetClass="entr" presetSubtype="0" fill="hold" nodeType="with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 calcmode="lin" valueType="num">
                                      <p:cBhvr>
                                        <p:cTn id="27"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8"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29"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dirty="0" smtClean="0"/>
              <a:t/>
            </a:r>
            <a:br>
              <a:rPr lang="en-US" b="1" dirty="0" smtClean="0"/>
            </a:br>
            <a:r>
              <a:rPr lang="en-US" b="1" dirty="0" smtClean="0"/>
              <a:t>IMPORTANCE OF MIS</a:t>
            </a:r>
            <a:r>
              <a:rPr lang="en-US" dirty="0" smtClean="0"/>
              <a:t/>
            </a:r>
            <a:br>
              <a:rPr lang="en-US" dirty="0" smtClean="0"/>
            </a:br>
            <a:endParaRPr lang="en-US" dirty="0">
              <a:latin typeface="Algerian" pitchFamily="82" charset="0"/>
            </a:endParaRPr>
          </a:p>
        </p:txBody>
      </p:sp>
      <p:sp>
        <p:nvSpPr>
          <p:cNvPr id="5" name="Content Placeholder 4"/>
          <p:cNvSpPr>
            <a:spLocks noGrp="1"/>
          </p:cNvSpPr>
          <p:nvPr>
            <p:ph idx="1"/>
          </p:nvPr>
        </p:nvSpPr>
        <p:spPr/>
        <p:txBody>
          <a:bodyPr>
            <a:normAutofit fontScale="92500"/>
          </a:bodyPr>
          <a:lstStyle/>
          <a:p>
            <a:pPr lvl="0">
              <a:lnSpc>
                <a:spcPct val="150000"/>
              </a:lnSpc>
            </a:pPr>
            <a:r>
              <a:rPr lang="en-IN" sz="2800" dirty="0" smtClean="0"/>
              <a:t>HIS is essential for strengthening the information management practices within the Primary Health Care (PHC) sector with the larger aim to improve processes concerning health care delivery for the rural community.</a:t>
            </a:r>
            <a:endParaRPr lang="en-US" sz="2800" dirty="0" smtClean="0"/>
          </a:p>
          <a:p>
            <a:pPr lvl="0">
              <a:lnSpc>
                <a:spcPct val="150000"/>
              </a:lnSpc>
            </a:pPr>
            <a:r>
              <a:rPr lang="en-IN" sz="2800" dirty="0" smtClean="0"/>
              <a:t>To develop capacity of the health staff to better deal with computers, health information systems, and health indicators and targets.</a:t>
            </a:r>
            <a:endParaRPr lang="en-US" sz="2800" dirty="0" smtClean="0"/>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20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2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9" name="Straight Connector 78">
            <a:extLst>
              <a:ext uri="{FF2B5EF4-FFF2-40B4-BE49-F238E27FC236}">
                <a16:creationId xmlns="" xmlns:a16="http://schemas.microsoft.com/office/drawing/2014/main" id="{0636AFC9-0881-4786-BD3B-E0BEBDE2F79D}"/>
              </a:ext>
            </a:extLst>
          </p:cNvPr>
          <p:cNvCxnSpPr>
            <a:cxnSpLocks/>
            <a:endCxn id="22" idx="3"/>
          </p:cNvCxnSpPr>
          <p:nvPr/>
        </p:nvCxnSpPr>
        <p:spPr>
          <a:xfrm flipH="1" flipV="1">
            <a:off x="8161674" y="3759948"/>
            <a:ext cx="972902" cy="527006"/>
          </a:xfrm>
          <a:prstGeom prst="line">
            <a:avLst/>
          </a:prstGeom>
          <a:ln w="28575">
            <a:solidFill>
              <a:srgbClr val="A6A6A6"/>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 xmlns:a16="http://schemas.microsoft.com/office/drawing/2014/main" id="{98A70E92-F264-47A6-8EB5-E1F743416AC4}"/>
              </a:ext>
            </a:extLst>
          </p:cNvPr>
          <p:cNvCxnSpPr>
            <a:cxnSpLocks/>
          </p:cNvCxnSpPr>
          <p:nvPr/>
        </p:nvCxnSpPr>
        <p:spPr>
          <a:xfrm flipH="1" flipV="1">
            <a:off x="1" y="4559320"/>
            <a:ext cx="1014412" cy="719005"/>
          </a:xfrm>
          <a:prstGeom prst="line">
            <a:avLst/>
          </a:prstGeom>
          <a:ln w="28575">
            <a:solidFill>
              <a:srgbClr val="A6A6A6"/>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 xmlns:a16="http://schemas.microsoft.com/office/drawing/2014/main" id="{1FB1D66C-A675-4E89-AF22-1BE0E407A08D}"/>
              </a:ext>
            </a:extLst>
          </p:cNvPr>
          <p:cNvCxnSpPr>
            <a:cxnSpLocks/>
          </p:cNvCxnSpPr>
          <p:nvPr/>
        </p:nvCxnSpPr>
        <p:spPr>
          <a:xfrm flipV="1">
            <a:off x="4025693" y="4061710"/>
            <a:ext cx="1182905" cy="1136471"/>
          </a:xfrm>
          <a:prstGeom prst="line">
            <a:avLst/>
          </a:prstGeom>
          <a:ln w="28575">
            <a:solidFill>
              <a:srgbClr val="A6A6A6"/>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 xmlns:a16="http://schemas.microsoft.com/office/drawing/2014/main" id="{DEAAD18D-A529-426E-944F-052FEF1F7315}"/>
              </a:ext>
            </a:extLst>
          </p:cNvPr>
          <p:cNvCxnSpPr>
            <a:cxnSpLocks/>
          </p:cNvCxnSpPr>
          <p:nvPr/>
        </p:nvCxnSpPr>
        <p:spPr>
          <a:xfrm flipH="1" flipV="1">
            <a:off x="5235498" y="3992713"/>
            <a:ext cx="1351231" cy="991370"/>
          </a:xfrm>
          <a:prstGeom prst="line">
            <a:avLst/>
          </a:prstGeom>
          <a:ln w="28575">
            <a:solidFill>
              <a:srgbClr val="A6A6A6"/>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 xmlns:a16="http://schemas.microsoft.com/office/drawing/2014/main" id="{4B210092-D838-4687-B1B3-0C0F54FFBBB7}"/>
              </a:ext>
            </a:extLst>
          </p:cNvPr>
          <p:cNvCxnSpPr>
            <a:cxnSpLocks/>
          </p:cNvCxnSpPr>
          <p:nvPr/>
        </p:nvCxnSpPr>
        <p:spPr>
          <a:xfrm flipV="1">
            <a:off x="6704455" y="3789896"/>
            <a:ext cx="1260377" cy="1101747"/>
          </a:xfrm>
          <a:prstGeom prst="line">
            <a:avLst/>
          </a:prstGeom>
          <a:ln w="28575">
            <a:solidFill>
              <a:srgbClr val="A6A6A6"/>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 xmlns:a16="http://schemas.microsoft.com/office/drawing/2014/main" id="{F6D1B375-3CBB-4F31-BF6F-2530FCADC84D}"/>
              </a:ext>
            </a:extLst>
          </p:cNvPr>
          <p:cNvCxnSpPr>
            <a:cxnSpLocks/>
          </p:cNvCxnSpPr>
          <p:nvPr/>
        </p:nvCxnSpPr>
        <p:spPr>
          <a:xfrm flipH="1" flipV="1">
            <a:off x="2666383" y="4315879"/>
            <a:ext cx="1282369" cy="882300"/>
          </a:xfrm>
          <a:prstGeom prst="line">
            <a:avLst/>
          </a:prstGeom>
          <a:ln w="28575">
            <a:solidFill>
              <a:srgbClr val="A6A6A6"/>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 xmlns:a16="http://schemas.microsoft.com/office/drawing/2014/main" id="{C5F893E3-9E92-4678-BAE1-ABE84AFE8FA3}"/>
              </a:ext>
            </a:extLst>
          </p:cNvPr>
          <p:cNvCxnSpPr>
            <a:cxnSpLocks/>
          </p:cNvCxnSpPr>
          <p:nvPr/>
        </p:nvCxnSpPr>
        <p:spPr>
          <a:xfrm flipV="1">
            <a:off x="1116075" y="4236153"/>
            <a:ext cx="1334168" cy="962027"/>
          </a:xfrm>
          <a:prstGeom prst="line">
            <a:avLst/>
          </a:prstGeom>
          <a:ln w="28575">
            <a:solidFill>
              <a:srgbClr val="A6A6A6"/>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 xmlns:a16="http://schemas.microsoft.com/office/drawing/2014/main" id="{BE8AA9BD-5B28-4BB1-803B-54BB6E1B0DE1}"/>
              </a:ext>
            </a:extLst>
          </p:cNvPr>
          <p:cNvSpPr txBox="1"/>
          <p:nvPr/>
        </p:nvSpPr>
        <p:spPr>
          <a:xfrm>
            <a:off x="1842408" y="131812"/>
            <a:ext cx="5459186" cy="707886"/>
          </a:xfrm>
          <a:prstGeom prst="rect">
            <a:avLst/>
          </a:prstGeom>
          <a:noFill/>
        </p:spPr>
        <p:txBody>
          <a:bodyPr wrap="square" rtlCol="0">
            <a:spAutoFit/>
          </a:bodyPr>
          <a:lstStyle/>
          <a:p>
            <a:pPr algn="ctr"/>
            <a:r>
              <a:rPr lang="en-US" sz="4000" b="1" dirty="0" smtClean="0">
                <a:latin typeface="Tw Cen MT" panose="020B0602020104020603" pitchFamily="34" charset="0"/>
              </a:rPr>
              <a:t>FUNCTION OF HMIS</a:t>
            </a:r>
            <a:endParaRPr lang="en-US" sz="4000" b="1" dirty="0">
              <a:latin typeface="Tw Cen MT" panose="020B0602020104020603" pitchFamily="34" charset="0"/>
            </a:endParaRPr>
          </a:p>
        </p:txBody>
      </p:sp>
      <p:grpSp>
        <p:nvGrpSpPr>
          <p:cNvPr id="5" name="Group 4">
            <a:extLst>
              <a:ext uri="{FF2B5EF4-FFF2-40B4-BE49-F238E27FC236}">
                <a16:creationId xmlns="" xmlns:a16="http://schemas.microsoft.com/office/drawing/2014/main" id="{7D884BCA-1978-49CC-8588-5399D7CABDE7}"/>
              </a:ext>
            </a:extLst>
          </p:cNvPr>
          <p:cNvGrpSpPr/>
          <p:nvPr/>
        </p:nvGrpSpPr>
        <p:grpSpPr>
          <a:xfrm>
            <a:off x="4034067" y="878988"/>
            <a:ext cx="1075867" cy="190500"/>
            <a:chOff x="4679586" y="878988"/>
            <a:chExt cx="1434489" cy="190500"/>
          </a:xfrm>
        </p:grpSpPr>
        <p:sp>
          <p:nvSpPr>
            <p:cNvPr id="6" name="Oval 5">
              <a:extLst>
                <a:ext uri="{FF2B5EF4-FFF2-40B4-BE49-F238E27FC236}">
                  <a16:creationId xmlns="" xmlns:a16="http://schemas.microsoft.com/office/drawing/2014/main" id="{3701A590-ABA9-4BD2-BD64-376A4C227798}"/>
                </a:ext>
              </a:extLst>
            </p:cNvPr>
            <p:cNvSpPr/>
            <p:nvPr/>
          </p:nvSpPr>
          <p:spPr>
            <a:xfrm>
              <a:off x="4679586" y="878988"/>
              <a:ext cx="190500" cy="190500"/>
            </a:xfrm>
            <a:prstGeom prst="ellipse">
              <a:avLst/>
            </a:prstGeom>
            <a:solidFill>
              <a:srgbClr val="03A1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 xmlns:a16="http://schemas.microsoft.com/office/drawing/2014/main" id="{3E53B434-A2A6-4C16-99DD-292CE4FD62C4}"/>
                </a:ext>
              </a:extLst>
            </p:cNvPr>
            <p:cNvSpPr/>
            <p:nvPr/>
          </p:nvSpPr>
          <p:spPr>
            <a:xfrm>
              <a:off x="4990736" y="878988"/>
              <a:ext cx="190500" cy="190500"/>
            </a:xfrm>
            <a:prstGeom prst="ellipse">
              <a:avLst/>
            </a:prstGeom>
            <a:solidFill>
              <a:srgbClr val="EE95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 xmlns:a16="http://schemas.microsoft.com/office/drawing/2014/main" id="{F3E5BC96-17A2-4BD5-BA51-10270687E851}"/>
                </a:ext>
              </a:extLst>
            </p:cNvPr>
            <p:cNvSpPr/>
            <p:nvPr/>
          </p:nvSpPr>
          <p:spPr>
            <a:xfrm>
              <a:off x="5301522" y="878988"/>
              <a:ext cx="190500" cy="190500"/>
            </a:xfrm>
            <a:prstGeom prst="ellipse">
              <a:avLst/>
            </a:prstGeom>
            <a:solidFill>
              <a:srgbClr val="EF30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 xmlns:a16="http://schemas.microsoft.com/office/drawing/2014/main" id="{1A06ACCC-548D-4873-BD3B-AD3CA2C095B0}"/>
                </a:ext>
              </a:extLst>
            </p:cNvPr>
            <p:cNvSpPr/>
            <p:nvPr/>
          </p:nvSpPr>
          <p:spPr>
            <a:xfrm>
              <a:off x="5612308" y="878988"/>
              <a:ext cx="190500" cy="190500"/>
            </a:xfrm>
            <a:prstGeom prst="ellipse">
              <a:avLst/>
            </a:prstGeom>
            <a:solidFill>
              <a:srgbClr val="1C7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 xmlns:a16="http://schemas.microsoft.com/office/drawing/2014/main" id="{7CBDE4C1-DAF9-476F-B807-27BE954F6C82}"/>
                </a:ext>
              </a:extLst>
            </p:cNvPr>
            <p:cNvSpPr/>
            <p:nvPr/>
          </p:nvSpPr>
          <p:spPr>
            <a:xfrm>
              <a:off x="5923575" y="878988"/>
              <a:ext cx="190500" cy="190500"/>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Oval 1">
            <a:extLst>
              <a:ext uri="{FF2B5EF4-FFF2-40B4-BE49-F238E27FC236}">
                <a16:creationId xmlns="" xmlns:a16="http://schemas.microsoft.com/office/drawing/2014/main" id="{555FC8F4-43EE-43E4-BBBC-49434B3A520A}"/>
              </a:ext>
            </a:extLst>
          </p:cNvPr>
          <p:cNvSpPr/>
          <p:nvPr/>
        </p:nvSpPr>
        <p:spPr>
          <a:xfrm>
            <a:off x="841585" y="4930251"/>
            <a:ext cx="441360" cy="588480"/>
          </a:xfrm>
          <a:prstGeom prst="ellipse">
            <a:avLst/>
          </a:prstGeom>
          <a:solidFill>
            <a:srgbClr val="EF3078"/>
          </a:solidFill>
          <a:ln>
            <a:noFill/>
          </a:ln>
          <a:effectLst>
            <a:outerShdw blurRad="76200" sx="105000" sy="105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 xmlns:a16="http://schemas.microsoft.com/office/drawing/2014/main" id="{4C20B305-6275-48E1-8946-A32347CB376F}"/>
              </a:ext>
            </a:extLst>
          </p:cNvPr>
          <p:cNvSpPr txBox="1"/>
          <p:nvPr/>
        </p:nvSpPr>
        <p:spPr>
          <a:xfrm>
            <a:off x="918526" y="4901326"/>
            <a:ext cx="287477" cy="646331"/>
          </a:xfrm>
          <a:prstGeom prst="rect">
            <a:avLst/>
          </a:prstGeom>
          <a:noFill/>
          <a:effectLst>
            <a:outerShdw blurRad="63500" sx="105000" sy="105000" algn="ctr" rotWithShape="0">
              <a:prstClr val="black">
                <a:alpha val="40000"/>
              </a:prstClr>
            </a:outerShdw>
          </a:effectLst>
        </p:spPr>
        <p:txBody>
          <a:bodyPr wrap="square" rtlCol="0">
            <a:spAutoFit/>
          </a:bodyPr>
          <a:lstStyle/>
          <a:p>
            <a:pPr algn="ctr"/>
            <a:r>
              <a:rPr lang="en-US" sz="3600" b="1" dirty="0">
                <a:solidFill>
                  <a:srgbClr val="E3E3E3"/>
                </a:solidFill>
                <a:latin typeface="Tw Cen MT" panose="020B0602020104020603" pitchFamily="34" charset="0"/>
              </a:rPr>
              <a:t>1</a:t>
            </a:r>
          </a:p>
        </p:txBody>
      </p:sp>
      <p:sp>
        <p:nvSpPr>
          <p:cNvPr id="13" name="Oval 12">
            <a:extLst>
              <a:ext uri="{FF2B5EF4-FFF2-40B4-BE49-F238E27FC236}">
                <a16:creationId xmlns="" xmlns:a16="http://schemas.microsoft.com/office/drawing/2014/main" id="{BE4AD99A-076B-4B78-BBFD-38BC498DCCBC}"/>
              </a:ext>
            </a:extLst>
          </p:cNvPr>
          <p:cNvSpPr/>
          <p:nvPr/>
        </p:nvSpPr>
        <p:spPr>
          <a:xfrm>
            <a:off x="2286836" y="3941913"/>
            <a:ext cx="441360" cy="588480"/>
          </a:xfrm>
          <a:prstGeom prst="ellipse">
            <a:avLst/>
          </a:prstGeom>
          <a:solidFill>
            <a:srgbClr val="03A1A4"/>
          </a:solidFill>
          <a:ln>
            <a:noFill/>
          </a:ln>
          <a:effectLst>
            <a:outerShdw blurRad="76200" sx="105000" sy="105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 xmlns:a16="http://schemas.microsoft.com/office/drawing/2014/main" id="{1A6BC045-9DFF-42FD-8C36-FC34502A7320}"/>
              </a:ext>
            </a:extLst>
          </p:cNvPr>
          <p:cNvSpPr txBox="1"/>
          <p:nvPr/>
        </p:nvSpPr>
        <p:spPr>
          <a:xfrm>
            <a:off x="2363777" y="3912988"/>
            <a:ext cx="287477" cy="646331"/>
          </a:xfrm>
          <a:prstGeom prst="rect">
            <a:avLst/>
          </a:prstGeom>
          <a:noFill/>
          <a:effectLst>
            <a:outerShdw blurRad="63500" sx="105000" sy="105000" algn="ctr" rotWithShape="0">
              <a:prstClr val="black">
                <a:alpha val="40000"/>
              </a:prstClr>
            </a:outerShdw>
          </a:effectLst>
        </p:spPr>
        <p:txBody>
          <a:bodyPr wrap="square" rtlCol="0">
            <a:spAutoFit/>
          </a:bodyPr>
          <a:lstStyle/>
          <a:p>
            <a:pPr algn="ctr"/>
            <a:r>
              <a:rPr lang="en-US" sz="3600" b="1" dirty="0">
                <a:solidFill>
                  <a:srgbClr val="E3E3E3"/>
                </a:solidFill>
                <a:latin typeface="Tw Cen MT" panose="020B0602020104020603" pitchFamily="34" charset="0"/>
              </a:rPr>
              <a:t>2</a:t>
            </a:r>
          </a:p>
        </p:txBody>
      </p:sp>
      <p:sp>
        <p:nvSpPr>
          <p:cNvPr id="15" name="Oval 14">
            <a:extLst>
              <a:ext uri="{FF2B5EF4-FFF2-40B4-BE49-F238E27FC236}">
                <a16:creationId xmlns="" xmlns:a16="http://schemas.microsoft.com/office/drawing/2014/main" id="{D32467DC-68B2-4A06-97DB-38EF79A869C1}"/>
              </a:ext>
            </a:extLst>
          </p:cNvPr>
          <p:cNvSpPr/>
          <p:nvPr/>
        </p:nvSpPr>
        <p:spPr>
          <a:xfrm>
            <a:off x="3751405" y="4891641"/>
            <a:ext cx="441360" cy="588480"/>
          </a:xfrm>
          <a:prstGeom prst="ellipse">
            <a:avLst/>
          </a:prstGeom>
          <a:solidFill>
            <a:srgbClr val="EE9524"/>
          </a:solidFill>
          <a:ln>
            <a:noFill/>
          </a:ln>
          <a:effectLst>
            <a:outerShdw blurRad="76200" sx="105000" sy="105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 xmlns:a16="http://schemas.microsoft.com/office/drawing/2014/main" id="{59EAAEBB-9149-4D8C-85F9-C700A4FAC1A9}"/>
              </a:ext>
            </a:extLst>
          </p:cNvPr>
          <p:cNvSpPr txBox="1"/>
          <p:nvPr/>
        </p:nvSpPr>
        <p:spPr>
          <a:xfrm>
            <a:off x="3828346" y="4862716"/>
            <a:ext cx="287477" cy="646331"/>
          </a:xfrm>
          <a:prstGeom prst="rect">
            <a:avLst/>
          </a:prstGeom>
          <a:noFill/>
          <a:effectLst>
            <a:outerShdw blurRad="63500" sx="105000" sy="105000" algn="ctr" rotWithShape="0">
              <a:prstClr val="black">
                <a:alpha val="40000"/>
              </a:prstClr>
            </a:outerShdw>
          </a:effectLst>
        </p:spPr>
        <p:txBody>
          <a:bodyPr wrap="square" rtlCol="0">
            <a:spAutoFit/>
          </a:bodyPr>
          <a:lstStyle/>
          <a:p>
            <a:pPr algn="ctr"/>
            <a:r>
              <a:rPr lang="en-US" sz="3600" b="1" dirty="0">
                <a:solidFill>
                  <a:srgbClr val="E3E3E3"/>
                </a:solidFill>
                <a:latin typeface="Tw Cen MT" panose="020B0602020104020603" pitchFamily="34" charset="0"/>
              </a:rPr>
              <a:t>3</a:t>
            </a:r>
          </a:p>
        </p:txBody>
      </p:sp>
      <p:sp>
        <p:nvSpPr>
          <p:cNvPr id="17" name="Oval 16">
            <a:extLst>
              <a:ext uri="{FF2B5EF4-FFF2-40B4-BE49-F238E27FC236}">
                <a16:creationId xmlns="" xmlns:a16="http://schemas.microsoft.com/office/drawing/2014/main" id="{FFCACAA9-3503-46C8-A54E-799F4E9E55B9}"/>
              </a:ext>
            </a:extLst>
          </p:cNvPr>
          <p:cNvSpPr/>
          <p:nvPr/>
        </p:nvSpPr>
        <p:spPr>
          <a:xfrm>
            <a:off x="5031506" y="3698473"/>
            <a:ext cx="441360" cy="588480"/>
          </a:xfrm>
          <a:prstGeom prst="ellipse">
            <a:avLst/>
          </a:prstGeom>
          <a:solidFill>
            <a:srgbClr val="385723"/>
          </a:solidFill>
          <a:ln>
            <a:noFill/>
          </a:ln>
          <a:effectLst>
            <a:outerShdw blurRad="76200" sx="105000" sy="105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 xmlns:a16="http://schemas.microsoft.com/office/drawing/2014/main" id="{6F7E7550-521F-446A-9A97-DDE94285DD11}"/>
              </a:ext>
            </a:extLst>
          </p:cNvPr>
          <p:cNvSpPr txBox="1"/>
          <p:nvPr/>
        </p:nvSpPr>
        <p:spPr>
          <a:xfrm>
            <a:off x="5108230" y="3669548"/>
            <a:ext cx="287477" cy="646331"/>
          </a:xfrm>
          <a:prstGeom prst="rect">
            <a:avLst/>
          </a:prstGeom>
          <a:noFill/>
          <a:effectLst>
            <a:outerShdw blurRad="63500" sx="105000" sy="105000" algn="ctr" rotWithShape="0">
              <a:prstClr val="black">
                <a:alpha val="40000"/>
              </a:prstClr>
            </a:outerShdw>
          </a:effectLst>
        </p:spPr>
        <p:txBody>
          <a:bodyPr wrap="square" rtlCol="0">
            <a:spAutoFit/>
          </a:bodyPr>
          <a:lstStyle/>
          <a:p>
            <a:pPr algn="ctr"/>
            <a:r>
              <a:rPr lang="en-US" sz="3600" b="1" dirty="0">
                <a:solidFill>
                  <a:srgbClr val="E3E3E3"/>
                </a:solidFill>
                <a:latin typeface="Tw Cen MT" panose="020B0602020104020603" pitchFamily="34" charset="0"/>
              </a:rPr>
              <a:t>4</a:t>
            </a:r>
          </a:p>
        </p:txBody>
      </p:sp>
      <p:sp>
        <p:nvSpPr>
          <p:cNvPr id="19" name="Oval 18">
            <a:extLst>
              <a:ext uri="{FF2B5EF4-FFF2-40B4-BE49-F238E27FC236}">
                <a16:creationId xmlns="" xmlns:a16="http://schemas.microsoft.com/office/drawing/2014/main" id="{C240C0D5-51C5-4820-AB34-E16D404339B2}"/>
              </a:ext>
            </a:extLst>
          </p:cNvPr>
          <p:cNvSpPr/>
          <p:nvPr/>
        </p:nvSpPr>
        <p:spPr>
          <a:xfrm>
            <a:off x="6391501" y="4689844"/>
            <a:ext cx="441360" cy="588480"/>
          </a:xfrm>
          <a:prstGeom prst="ellipse">
            <a:avLst/>
          </a:prstGeom>
          <a:solidFill>
            <a:srgbClr val="00B0F0"/>
          </a:solidFill>
          <a:ln>
            <a:noFill/>
          </a:ln>
          <a:effectLst>
            <a:outerShdw blurRad="76200" sx="105000" sy="105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 xmlns:a16="http://schemas.microsoft.com/office/drawing/2014/main" id="{B4BDCDBB-2F71-487A-93F9-6F048B528A22}"/>
              </a:ext>
            </a:extLst>
          </p:cNvPr>
          <p:cNvSpPr txBox="1"/>
          <p:nvPr/>
        </p:nvSpPr>
        <p:spPr>
          <a:xfrm>
            <a:off x="6468443" y="4660919"/>
            <a:ext cx="287477" cy="646331"/>
          </a:xfrm>
          <a:prstGeom prst="rect">
            <a:avLst/>
          </a:prstGeom>
          <a:noFill/>
          <a:effectLst>
            <a:outerShdw blurRad="63500" sx="105000" sy="105000" algn="ctr" rotWithShape="0">
              <a:prstClr val="black">
                <a:alpha val="40000"/>
              </a:prstClr>
            </a:outerShdw>
          </a:effectLst>
        </p:spPr>
        <p:txBody>
          <a:bodyPr wrap="square" rtlCol="0">
            <a:spAutoFit/>
          </a:bodyPr>
          <a:lstStyle/>
          <a:p>
            <a:pPr algn="ctr"/>
            <a:r>
              <a:rPr lang="en-US" sz="3600" b="1" dirty="0">
                <a:solidFill>
                  <a:srgbClr val="E3E3E3"/>
                </a:solidFill>
                <a:latin typeface="Tw Cen MT" panose="020B0602020104020603" pitchFamily="34" charset="0"/>
              </a:rPr>
              <a:t>5</a:t>
            </a:r>
          </a:p>
        </p:txBody>
      </p:sp>
      <p:sp>
        <p:nvSpPr>
          <p:cNvPr id="21" name="Oval 20">
            <a:extLst>
              <a:ext uri="{FF2B5EF4-FFF2-40B4-BE49-F238E27FC236}">
                <a16:creationId xmlns="" xmlns:a16="http://schemas.microsoft.com/office/drawing/2014/main" id="{C653423B-C8BF-4B5C-8334-7B79D6A36B28}"/>
              </a:ext>
            </a:extLst>
          </p:cNvPr>
          <p:cNvSpPr/>
          <p:nvPr/>
        </p:nvSpPr>
        <p:spPr>
          <a:xfrm>
            <a:off x="7797256" y="3465708"/>
            <a:ext cx="441360" cy="588480"/>
          </a:xfrm>
          <a:prstGeom prst="ellipse">
            <a:avLst/>
          </a:prstGeom>
          <a:solidFill>
            <a:srgbClr val="EF3078"/>
          </a:solidFill>
          <a:ln>
            <a:noFill/>
          </a:ln>
          <a:effectLst>
            <a:outerShdw blurRad="76200" sx="105000" sy="105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 xmlns:a16="http://schemas.microsoft.com/office/drawing/2014/main" id="{993E73AB-E79D-4B7E-849F-8FFE43DAB7A5}"/>
              </a:ext>
            </a:extLst>
          </p:cNvPr>
          <p:cNvSpPr txBox="1"/>
          <p:nvPr/>
        </p:nvSpPr>
        <p:spPr>
          <a:xfrm>
            <a:off x="7874197" y="3436783"/>
            <a:ext cx="287477" cy="646331"/>
          </a:xfrm>
          <a:prstGeom prst="rect">
            <a:avLst/>
          </a:prstGeom>
          <a:noFill/>
          <a:effectLst>
            <a:outerShdw blurRad="63500" sx="105000" sy="105000" algn="ctr" rotWithShape="0">
              <a:prstClr val="black">
                <a:alpha val="40000"/>
              </a:prstClr>
            </a:outerShdw>
          </a:effectLst>
        </p:spPr>
        <p:txBody>
          <a:bodyPr wrap="square" rtlCol="0">
            <a:spAutoFit/>
          </a:bodyPr>
          <a:lstStyle/>
          <a:p>
            <a:pPr algn="ctr"/>
            <a:r>
              <a:rPr lang="en-US" sz="3600" b="1" dirty="0">
                <a:solidFill>
                  <a:srgbClr val="E3E3E3"/>
                </a:solidFill>
                <a:latin typeface="Tw Cen MT" panose="020B0602020104020603" pitchFamily="34" charset="0"/>
              </a:rPr>
              <a:t>6</a:t>
            </a:r>
          </a:p>
        </p:txBody>
      </p:sp>
      <p:grpSp>
        <p:nvGrpSpPr>
          <p:cNvPr id="11" name="Group 95">
            <a:extLst>
              <a:ext uri="{FF2B5EF4-FFF2-40B4-BE49-F238E27FC236}">
                <a16:creationId xmlns="" xmlns:a16="http://schemas.microsoft.com/office/drawing/2014/main" id="{6F425409-A6E4-456C-8ED2-ED38DCFCE2BD}"/>
              </a:ext>
            </a:extLst>
          </p:cNvPr>
          <p:cNvGrpSpPr/>
          <p:nvPr/>
        </p:nvGrpSpPr>
        <p:grpSpPr>
          <a:xfrm>
            <a:off x="283981" y="3657600"/>
            <a:ext cx="1594880" cy="954107"/>
            <a:chOff x="378640" y="3657600"/>
            <a:chExt cx="2126507" cy="954107"/>
          </a:xfrm>
        </p:grpSpPr>
        <p:sp>
          <p:nvSpPr>
            <p:cNvPr id="83" name="TextBox 82">
              <a:extLst>
                <a:ext uri="{FF2B5EF4-FFF2-40B4-BE49-F238E27FC236}">
                  <a16:creationId xmlns="" xmlns:a16="http://schemas.microsoft.com/office/drawing/2014/main" id="{A701416C-01EF-4102-89B3-73D5308BF43E}"/>
                </a:ext>
              </a:extLst>
            </p:cNvPr>
            <p:cNvSpPr txBox="1"/>
            <p:nvPr/>
          </p:nvSpPr>
          <p:spPr>
            <a:xfrm>
              <a:off x="378640" y="3809602"/>
              <a:ext cx="2126507" cy="400110"/>
            </a:xfrm>
            <a:prstGeom prst="rect">
              <a:avLst/>
            </a:prstGeom>
            <a:noFill/>
          </p:spPr>
          <p:txBody>
            <a:bodyPr wrap="square" rtlCol="0">
              <a:spAutoFit/>
            </a:bodyPr>
            <a:lstStyle/>
            <a:p>
              <a:pPr algn="ctr"/>
              <a:endParaRPr lang="en-US" sz="2000" b="1" dirty="0">
                <a:solidFill>
                  <a:srgbClr val="EF3078"/>
                </a:solidFill>
                <a:latin typeface="Tw Cen MT" panose="020B0602020104020603" pitchFamily="34" charset="0"/>
              </a:endParaRPr>
            </a:p>
          </p:txBody>
        </p:sp>
        <p:sp>
          <p:nvSpPr>
            <p:cNvPr id="84" name="TextBox 83">
              <a:extLst>
                <a:ext uri="{FF2B5EF4-FFF2-40B4-BE49-F238E27FC236}">
                  <a16:creationId xmlns="" xmlns:a16="http://schemas.microsoft.com/office/drawing/2014/main" id="{8B01F7DF-B788-4309-835E-848C5261CE4F}"/>
                </a:ext>
              </a:extLst>
            </p:cNvPr>
            <p:cNvSpPr txBox="1"/>
            <p:nvPr/>
          </p:nvSpPr>
          <p:spPr>
            <a:xfrm>
              <a:off x="378640" y="3657600"/>
              <a:ext cx="2126507" cy="954107"/>
            </a:xfrm>
            <a:prstGeom prst="rect">
              <a:avLst/>
            </a:prstGeom>
            <a:noFill/>
          </p:spPr>
          <p:txBody>
            <a:bodyPr wrap="square" rtlCol="0">
              <a:spAutoFit/>
            </a:bodyPr>
            <a:lstStyle/>
            <a:p>
              <a:pPr lvl="0" algn="ctr"/>
              <a:r>
                <a:rPr lang="en-US" sz="2000" b="1" dirty="0" smtClean="0"/>
                <a:t>Patient registration</a:t>
              </a:r>
            </a:p>
            <a:p>
              <a:pPr algn="ctr"/>
              <a:endParaRPr lang="en-US" sz="1600" b="1" dirty="0">
                <a:solidFill>
                  <a:srgbClr val="A6A6A6"/>
                </a:solidFill>
                <a:latin typeface="Tw Cen MT" panose="020B0602020104020603" pitchFamily="34" charset="0"/>
              </a:endParaRPr>
            </a:p>
          </p:txBody>
        </p:sp>
      </p:grpSp>
      <p:grpSp>
        <p:nvGrpSpPr>
          <p:cNvPr id="12" name="Group 96">
            <a:extLst>
              <a:ext uri="{FF2B5EF4-FFF2-40B4-BE49-F238E27FC236}">
                <a16:creationId xmlns="" xmlns:a16="http://schemas.microsoft.com/office/drawing/2014/main" id="{472C5F62-DBE0-4DB0-A985-67DB45C51121}"/>
              </a:ext>
            </a:extLst>
          </p:cNvPr>
          <p:cNvGrpSpPr/>
          <p:nvPr/>
        </p:nvGrpSpPr>
        <p:grpSpPr>
          <a:xfrm>
            <a:off x="1710895" y="2835528"/>
            <a:ext cx="1594880" cy="964970"/>
            <a:chOff x="2281192" y="2835528"/>
            <a:chExt cx="2126507" cy="964970"/>
          </a:xfrm>
        </p:grpSpPr>
        <p:sp>
          <p:nvSpPr>
            <p:cNvPr id="85" name="TextBox 84">
              <a:extLst>
                <a:ext uri="{FF2B5EF4-FFF2-40B4-BE49-F238E27FC236}">
                  <a16:creationId xmlns="" xmlns:a16="http://schemas.microsoft.com/office/drawing/2014/main" id="{9049F1B1-6182-47AB-BECE-2A542878E26D}"/>
                </a:ext>
              </a:extLst>
            </p:cNvPr>
            <p:cNvSpPr txBox="1"/>
            <p:nvPr/>
          </p:nvSpPr>
          <p:spPr>
            <a:xfrm>
              <a:off x="2281192" y="2835528"/>
              <a:ext cx="2126507" cy="400110"/>
            </a:xfrm>
            <a:prstGeom prst="rect">
              <a:avLst/>
            </a:prstGeom>
            <a:noFill/>
          </p:spPr>
          <p:txBody>
            <a:bodyPr wrap="square" rtlCol="0">
              <a:spAutoFit/>
            </a:bodyPr>
            <a:lstStyle/>
            <a:p>
              <a:pPr algn="ctr"/>
              <a:endParaRPr lang="en-US" sz="2000" b="1" dirty="0">
                <a:solidFill>
                  <a:srgbClr val="03A1A4"/>
                </a:solidFill>
                <a:latin typeface="Tw Cen MT" panose="020B0602020104020603" pitchFamily="34" charset="0"/>
              </a:endParaRPr>
            </a:p>
          </p:txBody>
        </p:sp>
        <p:sp>
          <p:nvSpPr>
            <p:cNvPr id="86" name="TextBox 85">
              <a:extLst>
                <a:ext uri="{FF2B5EF4-FFF2-40B4-BE49-F238E27FC236}">
                  <a16:creationId xmlns="" xmlns:a16="http://schemas.microsoft.com/office/drawing/2014/main" id="{4128FC70-EC87-4505-B103-CC8A34AD5B99}"/>
                </a:ext>
              </a:extLst>
            </p:cNvPr>
            <p:cNvSpPr txBox="1"/>
            <p:nvPr/>
          </p:nvSpPr>
          <p:spPr>
            <a:xfrm>
              <a:off x="2281192" y="3154167"/>
              <a:ext cx="2126507" cy="646331"/>
            </a:xfrm>
            <a:prstGeom prst="rect">
              <a:avLst/>
            </a:prstGeom>
            <a:noFill/>
          </p:spPr>
          <p:txBody>
            <a:bodyPr wrap="square" rtlCol="0">
              <a:spAutoFit/>
            </a:bodyPr>
            <a:lstStyle/>
            <a:p>
              <a:pPr lvl="0" algn="ctr"/>
              <a:r>
                <a:rPr lang="en-IN" sz="2000" b="1" dirty="0" smtClean="0"/>
                <a:t>(CPR)</a:t>
              </a:r>
              <a:endParaRPr lang="en-US" sz="2000" b="1" dirty="0" smtClean="0"/>
            </a:p>
            <a:p>
              <a:pPr algn="ctr"/>
              <a:endParaRPr lang="en-US" sz="1600" b="1" dirty="0">
                <a:solidFill>
                  <a:srgbClr val="A6A6A6"/>
                </a:solidFill>
                <a:latin typeface="Tw Cen MT" panose="020B0602020104020603" pitchFamily="34" charset="0"/>
              </a:endParaRPr>
            </a:p>
          </p:txBody>
        </p:sp>
      </p:grpSp>
      <p:grpSp>
        <p:nvGrpSpPr>
          <p:cNvPr id="23" name="Group 99">
            <a:extLst>
              <a:ext uri="{FF2B5EF4-FFF2-40B4-BE49-F238E27FC236}">
                <a16:creationId xmlns="" xmlns:a16="http://schemas.microsoft.com/office/drawing/2014/main" id="{19852E6F-3FE7-431F-9ECD-4677790596C6}"/>
              </a:ext>
            </a:extLst>
          </p:cNvPr>
          <p:cNvGrpSpPr/>
          <p:nvPr/>
        </p:nvGrpSpPr>
        <p:grpSpPr>
          <a:xfrm>
            <a:off x="3184888" y="3810000"/>
            <a:ext cx="1762792" cy="1088588"/>
            <a:chOff x="4246516" y="3810000"/>
            <a:chExt cx="2350390" cy="1088588"/>
          </a:xfrm>
        </p:grpSpPr>
        <p:sp>
          <p:nvSpPr>
            <p:cNvPr id="87" name="TextBox 86">
              <a:extLst>
                <a:ext uri="{FF2B5EF4-FFF2-40B4-BE49-F238E27FC236}">
                  <a16:creationId xmlns="" xmlns:a16="http://schemas.microsoft.com/office/drawing/2014/main" id="{89728CB8-974E-4196-8D1D-89BBEFF54DC9}"/>
                </a:ext>
              </a:extLst>
            </p:cNvPr>
            <p:cNvSpPr txBox="1"/>
            <p:nvPr/>
          </p:nvSpPr>
          <p:spPr>
            <a:xfrm>
              <a:off x="4470399" y="3810000"/>
              <a:ext cx="2126507" cy="400110"/>
            </a:xfrm>
            <a:prstGeom prst="rect">
              <a:avLst/>
            </a:prstGeom>
            <a:noFill/>
          </p:spPr>
          <p:txBody>
            <a:bodyPr wrap="square" rtlCol="0">
              <a:spAutoFit/>
            </a:bodyPr>
            <a:lstStyle/>
            <a:p>
              <a:pPr algn="ctr"/>
              <a:endParaRPr lang="en-US" sz="2000" b="1" dirty="0">
                <a:solidFill>
                  <a:srgbClr val="EE9524"/>
                </a:solidFill>
                <a:latin typeface="Tw Cen MT" panose="020B0602020104020603" pitchFamily="34" charset="0"/>
              </a:endParaRPr>
            </a:p>
          </p:txBody>
        </p:sp>
        <p:sp>
          <p:nvSpPr>
            <p:cNvPr id="88" name="TextBox 87">
              <a:extLst>
                <a:ext uri="{FF2B5EF4-FFF2-40B4-BE49-F238E27FC236}">
                  <a16:creationId xmlns="" xmlns:a16="http://schemas.microsoft.com/office/drawing/2014/main" id="{CE4AF30C-47B9-42F2-BAAB-C5E9143AD766}"/>
                </a:ext>
              </a:extLst>
            </p:cNvPr>
            <p:cNvSpPr txBox="1"/>
            <p:nvPr/>
          </p:nvSpPr>
          <p:spPr>
            <a:xfrm>
              <a:off x="4246516" y="4190702"/>
              <a:ext cx="2126507" cy="707886"/>
            </a:xfrm>
            <a:prstGeom prst="rect">
              <a:avLst/>
            </a:prstGeom>
            <a:noFill/>
          </p:spPr>
          <p:txBody>
            <a:bodyPr wrap="square" rtlCol="0">
              <a:spAutoFit/>
            </a:bodyPr>
            <a:lstStyle/>
            <a:p>
              <a:pPr lvl="0" algn="ctr"/>
              <a:r>
                <a:rPr lang="en-IN" sz="2400" b="1" dirty="0" smtClean="0"/>
                <a:t>Research</a:t>
              </a:r>
              <a:endParaRPr lang="en-US" sz="2400" b="1" dirty="0" smtClean="0"/>
            </a:p>
            <a:p>
              <a:pPr algn="ctr"/>
              <a:endParaRPr lang="en-US" sz="1600" b="1" dirty="0">
                <a:solidFill>
                  <a:srgbClr val="A6A6A6"/>
                </a:solidFill>
                <a:latin typeface="Tw Cen MT" panose="020B0602020104020603" pitchFamily="34" charset="0"/>
              </a:endParaRPr>
            </a:p>
          </p:txBody>
        </p:sp>
      </p:grpSp>
      <p:grpSp>
        <p:nvGrpSpPr>
          <p:cNvPr id="25" name="Group 100">
            <a:extLst>
              <a:ext uri="{FF2B5EF4-FFF2-40B4-BE49-F238E27FC236}">
                <a16:creationId xmlns="" xmlns:a16="http://schemas.microsoft.com/office/drawing/2014/main" id="{8C386432-8509-4BF1-B812-3331BAF7D462}"/>
              </a:ext>
            </a:extLst>
          </p:cNvPr>
          <p:cNvGrpSpPr/>
          <p:nvPr/>
        </p:nvGrpSpPr>
        <p:grpSpPr>
          <a:xfrm>
            <a:off x="4457552" y="2590800"/>
            <a:ext cx="1594880" cy="1015663"/>
            <a:chOff x="5943402" y="2590800"/>
            <a:chExt cx="2126507" cy="1015663"/>
          </a:xfrm>
        </p:grpSpPr>
        <p:sp>
          <p:nvSpPr>
            <p:cNvPr id="90" name="TextBox 89">
              <a:extLst>
                <a:ext uri="{FF2B5EF4-FFF2-40B4-BE49-F238E27FC236}">
                  <a16:creationId xmlns="" xmlns:a16="http://schemas.microsoft.com/office/drawing/2014/main" id="{267F5442-F4B4-4585-AA2E-C0438857AE3B}"/>
                </a:ext>
              </a:extLst>
            </p:cNvPr>
            <p:cNvSpPr txBox="1"/>
            <p:nvPr/>
          </p:nvSpPr>
          <p:spPr>
            <a:xfrm>
              <a:off x="5943402" y="2692391"/>
              <a:ext cx="2126507" cy="400110"/>
            </a:xfrm>
            <a:prstGeom prst="rect">
              <a:avLst/>
            </a:prstGeom>
            <a:noFill/>
          </p:spPr>
          <p:txBody>
            <a:bodyPr wrap="square" rtlCol="0">
              <a:spAutoFit/>
            </a:bodyPr>
            <a:lstStyle/>
            <a:p>
              <a:pPr algn="ctr"/>
              <a:endParaRPr lang="en-US" sz="2000" b="1" dirty="0">
                <a:solidFill>
                  <a:srgbClr val="385723"/>
                </a:solidFill>
                <a:latin typeface="Tw Cen MT" panose="020B0602020104020603" pitchFamily="34" charset="0"/>
              </a:endParaRPr>
            </a:p>
          </p:txBody>
        </p:sp>
        <p:sp>
          <p:nvSpPr>
            <p:cNvPr id="91" name="TextBox 90">
              <a:extLst>
                <a:ext uri="{FF2B5EF4-FFF2-40B4-BE49-F238E27FC236}">
                  <a16:creationId xmlns="" xmlns:a16="http://schemas.microsoft.com/office/drawing/2014/main" id="{1EFAF46B-A1C3-45A8-A052-22BF454E6E76}"/>
                </a:ext>
              </a:extLst>
            </p:cNvPr>
            <p:cNvSpPr txBox="1"/>
            <p:nvPr/>
          </p:nvSpPr>
          <p:spPr>
            <a:xfrm>
              <a:off x="5943402" y="2590800"/>
              <a:ext cx="2126507" cy="1015663"/>
            </a:xfrm>
            <a:prstGeom prst="rect">
              <a:avLst/>
            </a:prstGeom>
            <a:noFill/>
          </p:spPr>
          <p:txBody>
            <a:bodyPr wrap="square" rtlCol="0">
              <a:spAutoFit/>
            </a:bodyPr>
            <a:lstStyle/>
            <a:p>
              <a:pPr lvl="0" algn="ctr"/>
              <a:r>
                <a:rPr lang="en-US" sz="2000" b="1" dirty="0" smtClean="0"/>
                <a:t>OPD, IPD and Investigation Cases </a:t>
              </a:r>
            </a:p>
          </p:txBody>
        </p:sp>
      </p:grpSp>
      <p:grpSp>
        <p:nvGrpSpPr>
          <p:cNvPr id="26" name="Group 101">
            <a:extLst>
              <a:ext uri="{FF2B5EF4-FFF2-40B4-BE49-F238E27FC236}">
                <a16:creationId xmlns="" xmlns:a16="http://schemas.microsoft.com/office/drawing/2014/main" id="{7E0030E5-ADE8-4236-A8FA-EA49492B9A6A}"/>
              </a:ext>
            </a:extLst>
          </p:cNvPr>
          <p:cNvGrpSpPr/>
          <p:nvPr/>
        </p:nvGrpSpPr>
        <p:grpSpPr>
          <a:xfrm>
            <a:off x="5807116" y="3644885"/>
            <a:ext cx="1594880" cy="1089933"/>
            <a:chOff x="7742820" y="3644885"/>
            <a:chExt cx="2126507" cy="1089933"/>
          </a:xfrm>
        </p:grpSpPr>
        <p:sp>
          <p:nvSpPr>
            <p:cNvPr id="92" name="TextBox 91">
              <a:extLst>
                <a:ext uri="{FF2B5EF4-FFF2-40B4-BE49-F238E27FC236}">
                  <a16:creationId xmlns="" xmlns:a16="http://schemas.microsoft.com/office/drawing/2014/main" id="{BE5F379D-720A-4873-BF25-F62D2ED92709}"/>
                </a:ext>
              </a:extLst>
            </p:cNvPr>
            <p:cNvSpPr txBox="1"/>
            <p:nvPr/>
          </p:nvSpPr>
          <p:spPr>
            <a:xfrm>
              <a:off x="7742820" y="3644885"/>
              <a:ext cx="2126507" cy="400110"/>
            </a:xfrm>
            <a:prstGeom prst="rect">
              <a:avLst/>
            </a:prstGeom>
            <a:noFill/>
          </p:spPr>
          <p:txBody>
            <a:bodyPr wrap="square" rtlCol="0">
              <a:spAutoFit/>
            </a:bodyPr>
            <a:lstStyle/>
            <a:p>
              <a:pPr algn="ctr"/>
              <a:endParaRPr lang="en-US" sz="2000" b="1" dirty="0">
                <a:solidFill>
                  <a:srgbClr val="00B0F0"/>
                </a:solidFill>
                <a:latin typeface="Tw Cen MT" panose="020B0602020104020603" pitchFamily="34" charset="0"/>
              </a:endParaRPr>
            </a:p>
          </p:txBody>
        </p:sp>
        <p:sp>
          <p:nvSpPr>
            <p:cNvPr id="93" name="TextBox 92">
              <a:extLst>
                <a:ext uri="{FF2B5EF4-FFF2-40B4-BE49-F238E27FC236}">
                  <a16:creationId xmlns="" xmlns:a16="http://schemas.microsoft.com/office/drawing/2014/main" id="{91D0153F-5928-43C9-B3E9-D6A68A61E764}"/>
                </a:ext>
              </a:extLst>
            </p:cNvPr>
            <p:cNvSpPr txBox="1"/>
            <p:nvPr/>
          </p:nvSpPr>
          <p:spPr>
            <a:xfrm>
              <a:off x="7742820" y="3657600"/>
              <a:ext cx="2126507" cy="1077218"/>
            </a:xfrm>
            <a:prstGeom prst="rect">
              <a:avLst/>
            </a:prstGeom>
            <a:noFill/>
          </p:spPr>
          <p:txBody>
            <a:bodyPr wrap="square" rtlCol="0">
              <a:spAutoFit/>
            </a:bodyPr>
            <a:lstStyle/>
            <a:p>
              <a:pPr lvl="0" algn="ctr"/>
              <a:r>
                <a:rPr lang="en-US" sz="2400" b="1" dirty="0" smtClean="0"/>
                <a:t>Patient Admission </a:t>
              </a:r>
            </a:p>
            <a:p>
              <a:pPr algn="ctr"/>
              <a:endParaRPr lang="en-US" sz="1600" b="1" dirty="0">
                <a:solidFill>
                  <a:srgbClr val="A6A6A6"/>
                </a:solidFill>
                <a:latin typeface="Tw Cen MT" panose="020B0602020104020603" pitchFamily="34" charset="0"/>
              </a:endParaRPr>
            </a:p>
          </p:txBody>
        </p:sp>
      </p:grpSp>
      <p:grpSp>
        <p:nvGrpSpPr>
          <p:cNvPr id="27" name="Group 102">
            <a:extLst>
              <a:ext uri="{FF2B5EF4-FFF2-40B4-BE49-F238E27FC236}">
                <a16:creationId xmlns="" xmlns:a16="http://schemas.microsoft.com/office/drawing/2014/main" id="{D6E832B5-D939-4937-A3AD-85E2622E16FF}"/>
              </a:ext>
            </a:extLst>
          </p:cNvPr>
          <p:cNvGrpSpPr/>
          <p:nvPr/>
        </p:nvGrpSpPr>
        <p:grpSpPr>
          <a:xfrm>
            <a:off x="7215016" y="2456997"/>
            <a:ext cx="1594880" cy="1508105"/>
            <a:chOff x="9620021" y="2456997"/>
            <a:chExt cx="2126507" cy="1508105"/>
          </a:xfrm>
        </p:grpSpPr>
        <p:sp>
          <p:nvSpPr>
            <p:cNvPr id="94" name="TextBox 93">
              <a:extLst>
                <a:ext uri="{FF2B5EF4-FFF2-40B4-BE49-F238E27FC236}">
                  <a16:creationId xmlns="" xmlns:a16="http://schemas.microsoft.com/office/drawing/2014/main" id="{51DAF0F2-B209-49E3-8710-C6751814FE90}"/>
                </a:ext>
              </a:extLst>
            </p:cNvPr>
            <p:cNvSpPr txBox="1"/>
            <p:nvPr/>
          </p:nvSpPr>
          <p:spPr>
            <a:xfrm>
              <a:off x="9620021" y="2456997"/>
              <a:ext cx="2126507" cy="1508105"/>
            </a:xfrm>
            <a:prstGeom prst="rect">
              <a:avLst/>
            </a:prstGeom>
            <a:noFill/>
          </p:spPr>
          <p:txBody>
            <a:bodyPr wrap="square" rtlCol="0">
              <a:spAutoFit/>
            </a:bodyPr>
            <a:lstStyle/>
            <a:p>
              <a:pPr lvl="0" algn="ctr"/>
              <a:r>
                <a:rPr lang="en-US" sz="2400" b="1" dirty="0" smtClean="0"/>
                <a:t>Receipts and Refunds </a:t>
              </a:r>
            </a:p>
            <a:p>
              <a:pPr algn="ctr"/>
              <a:endParaRPr lang="en-US" sz="2000" dirty="0">
                <a:solidFill>
                  <a:srgbClr val="EF3078"/>
                </a:solidFill>
                <a:latin typeface="Tw Cen MT" panose="020B0602020104020603" pitchFamily="34" charset="0"/>
              </a:endParaRPr>
            </a:p>
          </p:txBody>
        </p:sp>
        <p:sp>
          <p:nvSpPr>
            <p:cNvPr id="95" name="TextBox 94">
              <a:extLst>
                <a:ext uri="{FF2B5EF4-FFF2-40B4-BE49-F238E27FC236}">
                  <a16:creationId xmlns="" xmlns:a16="http://schemas.microsoft.com/office/drawing/2014/main" id="{D6C8A93F-CB4D-469B-8E27-AF0329F80A33}"/>
                </a:ext>
              </a:extLst>
            </p:cNvPr>
            <p:cNvSpPr txBox="1"/>
            <p:nvPr/>
          </p:nvSpPr>
          <p:spPr>
            <a:xfrm>
              <a:off x="9620021" y="2775636"/>
              <a:ext cx="2126507" cy="338554"/>
            </a:xfrm>
            <a:prstGeom prst="rect">
              <a:avLst/>
            </a:prstGeom>
            <a:noFill/>
          </p:spPr>
          <p:txBody>
            <a:bodyPr wrap="square" rtlCol="0">
              <a:spAutoFit/>
            </a:bodyPr>
            <a:lstStyle/>
            <a:p>
              <a:pPr algn="ctr"/>
              <a:endParaRPr lang="en-US" sz="1600" b="1" dirty="0">
                <a:solidFill>
                  <a:srgbClr val="A6A6A6"/>
                </a:solidFill>
                <a:latin typeface="Tw Cen MT" panose="020B0602020104020603" pitchFamily="34" charset="0"/>
              </a:endParaRPr>
            </a:p>
          </p:txBody>
        </p:sp>
      </p:grpSp>
    </p:spTree>
    <p:extLst>
      <p:ext uri="{BB962C8B-B14F-4D97-AF65-F5344CB8AC3E}">
        <p14:creationId xmlns="" xmlns:p14="http://schemas.microsoft.com/office/powerpoint/2010/main" val="2482457687"/>
      </p:ext>
    </p:extLst>
  </p:cSld>
  <p:clrMapOvr>
    <a:masterClrMapping/>
  </p:clrMapOvr>
  <p:transition>
    <p:strips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7"/>
                                        </p:tgtEl>
                                        <p:attrNameLst>
                                          <p:attrName>style.visibility</p:attrName>
                                        </p:attrNameLst>
                                      </p:cBhvr>
                                      <p:to>
                                        <p:strVal val="visible"/>
                                      </p:to>
                                    </p:set>
                                    <p:animEffect transition="in" filter="wipe(left)">
                                      <p:cBhvr>
                                        <p:cTn id="7" dur="500"/>
                                        <p:tgtEl>
                                          <p:spTgt spid="67"/>
                                        </p:tgtEl>
                                      </p:cBhvr>
                                    </p:animEffect>
                                  </p:childTnLst>
                                </p:cTn>
                              </p:par>
                              <p:par>
                                <p:cTn id="8" presetID="53" presetClass="entr" presetSubtype="16" fill="hold" grpId="0" nodeType="withEffect">
                                  <p:stCondLst>
                                    <p:cond delay="250"/>
                                  </p:stCondLst>
                                  <p:childTnLst>
                                    <p:set>
                                      <p:cBhvr>
                                        <p:cTn id="9" dur="1" fill="hold">
                                          <p:stCondLst>
                                            <p:cond delay="0"/>
                                          </p:stCondLst>
                                        </p:cTn>
                                        <p:tgtEl>
                                          <p:spTgt spid="2"/>
                                        </p:tgtEl>
                                        <p:attrNameLst>
                                          <p:attrName>style.visibility</p:attrName>
                                        </p:attrNameLst>
                                      </p:cBhvr>
                                      <p:to>
                                        <p:strVal val="visible"/>
                                      </p:to>
                                    </p:set>
                                    <p:anim calcmode="lin" valueType="num">
                                      <p:cBhvr>
                                        <p:cTn id="10" dur="500" fill="hold"/>
                                        <p:tgtEl>
                                          <p:spTgt spid="2"/>
                                        </p:tgtEl>
                                        <p:attrNameLst>
                                          <p:attrName>ppt_w</p:attrName>
                                        </p:attrNameLst>
                                      </p:cBhvr>
                                      <p:tavLst>
                                        <p:tav tm="0">
                                          <p:val>
                                            <p:fltVal val="0"/>
                                          </p:val>
                                        </p:tav>
                                        <p:tav tm="100000">
                                          <p:val>
                                            <p:strVal val="#ppt_w"/>
                                          </p:val>
                                        </p:tav>
                                      </p:tavLst>
                                    </p:anim>
                                    <p:anim calcmode="lin" valueType="num">
                                      <p:cBhvr>
                                        <p:cTn id="11" dur="500" fill="hold"/>
                                        <p:tgtEl>
                                          <p:spTgt spid="2"/>
                                        </p:tgtEl>
                                        <p:attrNameLst>
                                          <p:attrName>ppt_h</p:attrName>
                                        </p:attrNameLst>
                                      </p:cBhvr>
                                      <p:tavLst>
                                        <p:tav tm="0">
                                          <p:val>
                                            <p:fltVal val="0"/>
                                          </p:val>
                                        </p:tav>
                                        <p:tav tm="100000">
                                          <p:val>
                                            <p:strVal val="#ppt_h"/>
                                          </p:val>
                                        </p:tav>
                                      </p:tavLst>
                                    </p:anim>
                                    <p:animEffect transition="in" filter="fade">
                                      <p:cBhvr>
                                        <p:cTn id="12" dur="500"/>
                                        <p:tgtEl>
                                          <p:spTgt spid="2"/>
                                        </p:tgtEl>
                                      </p:cBhvr>
                                    </p:animEffect>
                                  </p:childTnLst>
                                </p:cTn>
                              </p:par>
                            </p:childTnLst>
                          </p:cTn>
                        </p:par>
                        <p:par>
                          <p:cTn id="13" fill="hold">
                            <p:stCondLst>
                              <p:cond delay="750"/>
                            </p:stCondLst>
                            <p:childTnLst>
                              <p:par>
                                <p:cTn id="14" presetID="53" presetClass="entr" presetSubtype="16"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fill="hold"/>
                                        <p:tgtEl>
                                          <p:spTgt spid="3"/>
                                        </p:tgtEl>
                                        <p:attrNameLst>
                                          <p:attrName>ppt_w</p:attrName>
                                        </p:attrNameLst>
                                      </p:cBhvr>
                                      <p:tavLst>
                                        <p:tav tm="0">
                                          <p:val>
                                            <p:fltVal val="0"/>
                                          </p:val>
                                        </p:tav>
                                        <p:tav tm="100000">
                                          <p:val>
                                            <p:strVal val="#ppt_w"/>
                                          </p:val>
                                        </p:tav>
                                      </p:tavLst>
                                    </p:anim>
                                    <p:anim calcmode="lin" valueType="num">
                                      <p:cBhvr>
                                        <p:cTn id="17" dur="500" fill="hold"/>
                                        <p:tgtEl>
                                          <p:spTgt spid="3"/>
                                        </p:tgtEl>
                                        <p:attrNameLst>
                                          <p:attrName>ppt_h</p:attrName>
                                        </p:attrNameLst>
                                      </p:cBhvr>
                                      <p:tavLst>
                                        <p:tav tm="0">
                                          <p:val>
                                            <p:fltVal val="0"/>
                                          </p:val>
                                        </p:tav>
                                        <p:tav tm="100000">
                                          <p:val>
                                            <p:strVal val="#ppt_h"/>
                                          </p:val>
                                        </p:tav>
                                      </p:tavLst>
                                    </p:anim>
                                    <p:animEffect transition="in" filter="fade">
                                      <p:cBhvr>
                                        <p:cTn id="18" dur="500"/>
                                        <p:tgtEl>
                                          <p:spTgt spid="3"/>
                                        </p:tgtEl>
                                      </p:cBhvr>
                                    </p:animEffect>
                                  </p:childTnLst>
                                </p:cTn>
                              </p:par>
                            </p:childTnLst>
                          </p:cTn>
                        </p:par>
                        <p:par>
                          <p:cTn id="19" fill="hold">
                            <p:stCondLst>
                              <p:cond delay="1250"/>
                            </p:stCondLst>
                            <p:childTnLst>
                              <p:par>
                                <p:cTn id="20" presetID="53" presetClass="entr" presetSubtype="16" fill="hold" nodeType="after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p:cTn id="22" dur="500" fill="hold"/>
                                        <p:tgtEl>
                                          <p:spTgt spid="11"/>
                                        </p:tgtEl>
                                        <p:attrNameLst>
                                          <p:attrName>ppt_w</p:attrName>
                                        </p:attrNameLst>
                                      </p:cBhvr>
                                      <p:tavLst>
                                        <p:tav tm="0">
                                          <p:val>
                                            <p:fltVal val="0"/>
                                          </p:val>
                                        </p:tav>
                                        <p:tav tm="100000">
                                          <p:val>
                                            <p:strVal val="#ppt_w"/>
                                          </p:val>
                                        </p:tav>
                                      </p:tavLst>
                                    </p:anim>
                                    <p:anim calcmode="lin" valueType="num">
                                      <p:cBhvr>
                                        <p:cTn id="23" dur="500" fill="hold"/>
                                        <p:tgtEl>
                                          <p:spTgt spid="11"/>
                                        </p:tgtEl>
                                        <p:attrNameLst>
                                          <p:attrName>ppt_h</p:attrName>
                                        </p:attrNameLst>
                                      </p:cBhvr>
                                      <p:tavLst>
                                        <p:tav tm="0">
                                          <p:val>
                                            <p:fltVal val="0"/>
                                          </p:val>
                                        </p:tav>
                                        <p:tav tm="100000">
                                          <p:val>
                                            <p:strVal val="#ppt_h"/>
                                          </p:val>
                                        </p:tav>
                                      </p:tavLst>
                                    </p:anim>
                                    <p:animEffect transition="in" filter="fade">
                                      <p:cBhvr>
                                        <p:cTn id="24" dur="500"/>
                                        <p:tgtEl>
                                          <p:spTgt spid="11"/>
                                        </p:tgtEl>
                                      </p:cBhvr>
                                    </p:animEffect>
                                  </p:childTnLst>
                                </p:cTn>
                              </p:par>
                              <p:par>
                                <p:cTn id="25" presetID="22" presetClass="entr" presetSubtype="4" fill="hold" nodeType="withEffect">
                                  <p:stCondLst>
                                    <p:cond delay="250"/>
                                  </p:stCondLst>
                                  <p:childTnLst>
                                    <p:set>
                                      <p:cBhvr>
                                        <p:cTn id="26" dur="1" fill="hold">
                                          <p:stCondLst>
                                            <p:cond delay="0"/>
                                          </p:stCondLst>
                                        </p:cTn>
                                        <p:tgtEl>
                                          <p:spTgt spid="24"/>
                                        </p:tgtEl>
                                        <p:attrNameLst>
                                          <p:attrName>style.visibility</p:attrName>
                                        </p:attrNameLst>
                                      </p:cBhvr>
                                      <p:to>
                                        <p:strVal val="visible"/>
                                      </p:to>
                                    </p:set>
                                    <p:animEffect transition="in" filter="wipe(down)">
                                      <p:cBhvr>
                                        <p:cTn id="27" dur="500"/>
                                        <p:tgtEl>
                                          <p:spTgt spid="24"/>
                                        </p:tgtEl>
                                      </p:cBhvr>
                                    </p:animEffect>
                                  </p:childTnLst>
                                </p:cTn>
                              </p:par>
                              <p:par>
                                <p:cTn id="28" presetID="53" presetClass="entr" presetSubtype="16" fill="hold" grpId="0" nodeType="withEffect">
                                  <p:stCondLst>
                                    <p:cond delay="500"/>
                                  </p:stCondLst>
                                  <p:childTnLst>
                                    <p:set>
                                      <p:cBhvr>
                                        <p:cTn id="29" dur="1" fill="hold">
                                          <p:stCondLst>
                                            <p:cond delay="0"/>
                                          </p:stCondLst>
                                        </p:cTn>
                                        <p:tgtEl>
                                          <p:spTgt spid="13"/>
                                        </p:tgtEl>
                                        <p:attrNameLst>
                                          <p:attrName>style.visibility</p:attrName>
                                        </p:attrNameLst>
                                      </p:cBhvr>
                                      <p:to>
                                        <p:strVal val="visible"/>
                                      </p:to>
                                    </p:set>
                                    <p:anim calcmode="lin" valueType="num">
                                      <p:cBhvr>
                                        <p:cTn id="30" dur="500" fill="hold"/>
                                        <p:tgtEl>
                                          <p:spTgt spid="13"/>
                                        </p:tgtEl>
                                        <p:attrNameLst>
                                          <p:attrName>ppt_w</p:attrName>
                                        </p:attrNameLst>
                                      </p:cBhvr>
                                      <p:tavLst>
                                        <p:tav tm="0">
                                          <p:val>
                                            <p:fltVal val="0"/>
                                          </p:val>
                                        </p:tav>
                                        <p:tav tm="100000">
                                          <p:val>
                                            <p:strVal val="#ppt_w"/>
                                          </p:val>
                                        </p:tav>
                                      </p:tavLst>
                                    </p:anim>
                                    <p:anim calcmode="lin" valueType="num">
                                      <p:cBhvr>
                                        <p:cTn id="31" dur="500" fill="hold"/>
                                        <p:tgtEl>
                                          <p:spTgt spid="13"/>
                                        </p:tgtEl>
                                        <p:attrNameLst>
                                          <p:attrName>ppt_h</p:attrName>
                                        </p:attrNameLst>
                                      </p:cBhvr>
                                      <p:tavLst>
                                        <p:tav tm="0">
                                          <p:val>
                                            <p:fltVal val="0"/>
                                          </p:val>
                                        </p:tav>
                                        <p:tav tm="100000">
                                          <p:val>
                                            <p:strVal val="#ppt_h"/>
                                          </p:val>
                                        </p:tav>
                                      </p:tavLst>
                                    </p:anim>
                                    <p:animEffect transition="in" filter="fade">
                                      <p:cBhvr>
                                        <p:cTn id="32" dur="500"/>
                                        <p:tgtEl>
                                          <p:spTgt spid="13"/>
                                        </p:tgtEl>
                                      </p:cBhvr>
                                    </p:animEffect>
                                  </p:childTnLst>
                                </p:cTn>
                              </p:par>
                            </p:childTnLst>
                          </p:cTn>
                        </p:par>
                        <p:par>
                          <p:cTn id="33" fill="hold">
                            <p:stCondLst>
                              <p:cond delay="2250"/>
                            </p:stCondLst>
                            <p:childTnLst>
                              <p:par>
                                <p:cTn id="34" presetID="53" presetClass="entr" presetSubtype="16" fill="hold" grpId="0" nodeType="afterEffect">
                                  <p:stCondLst>
                                    <p:cond delay="0"/>
                                  </p:stCondLst>
                                  <p:childTnLst>
                                    <p:set>
                                      <p:cBhvr>
                                        <p:cTn id="35" dur="1" fill="hold">
                                          <p:stCondLst>
                                            <p:cond delay="0"/>
                                          </p:stCondLst>
                                        </p:cTn>
                                        <p:tgtEl>
                                          <p:spTgt spid="14"/>
                                        </p:tgtEl>
                                        <p:attrNameLst>
                                          <p:attrName>style.visibility</p:attrName>
                                        </p:attrNameLst>
                                      </p:cBhvr>
                                      <p:to>
                                        <p:strVal val="visible"/>
                                      </p:to>
                                    </p:set>
                                    <p:anim calcmode="lin" valueType="num">
                                      <p:cBhvr>
                                        <p:cTn id="36" dur="500" fill="hold"/>
                                        <p:tgtEl>
                                          <p:spTgt spid="14"/>
                                        </p:tgtEl>
                                        <p:attrNameLst>
                                          <p:attrName>ppt_w</p:attrName>
                                        </p:attrNameLst>
                                      </p:cBhvr>
                                      <p:tavLst>
                                        <p:tav tm="0">
                                          <p:val>
                                            <p:fltVal val="0"/>
                                          </p:val>
                                        </p:tav>
                                        <p:tav tm="100000">
                                          <p:val>
                                            <p:strVal val="#ppt_w"/>
                                          </p:val>
                                        </p:tav>
                                      </p:tavLst>
                                    </p:anim>
                                    <p:anim calcmode="lin" valueType="num">
                                      <p:cBhvr>
                                        <p:cTn id="37" dur="500" fill="hold"/>
                                        <p:tgtEl>
                                          <p:spTgt spid="14"/>
                                        </p:tgtEl>
                                        <p:attrNameLst>
                                          <p:attrName>ppt_h</p:attrName>
                                        </p:attrNameLst>
                                      </p:cBhvr>
                                      <p:tavLst>
                                        <p:tav tm="0">
                                          <p:val>
                                            <p:fltVal val="0"/>
                                          </p:val>
                                        </p:tav>
                                        <p:tav tm="100000">
                                          <p:val>
                                            <p:strVal val="#ppt_h"/>
                                          </p:val>
                                        </p:tav>
                                      </p:tavLst>
                                    </p:anim>
                                    <p:animEffect transition="in" filter="fade">
                                      <p:cBhvr>
                                        <p:cTn id="38" dur="500"/>
                                        <p:tgtEl>
                                          <p:spTgt spid="14"/>
                                        </p:tgtEl>
                                      </p:cBhvr>
                                    </p:animEffect>
                                  </p:childTnLst>
                                </p:cTn>
                              </p:par>
                              <p:par>
                                <p:cTn id="39" presetID="53" presetClass="entr" presetSubtype="16" fill="hold" nodeType="withEffect">
                                  <p:stCondLst>
                                    <p:cond delay="250"/>
                                  </p:stCondLst>
                                  <p:childTnLst>
                                    <p:set>
                                      <p:cBhvr>
                                        <p:cTn id="40" dur="1" fill="hold">
                                          <p:stCondLst>
                                            <p:cond delay="0"/>
                                          </p:stCondLst>
                                        </p:cTn>
                                        <p:tgtEl>
                                          <p:spTgt spid="12"/>
                                        </p:tgtEl>
                                        <p:attrNameLst>
                                          <p:attrName>style.visibility</p:attrName>
                                        </p:attrNameLst>
                                      </p:cBhvr>
                                      <p:to>
                                        <p:strVal val="visible"/>
                                      </p:to>
                                    </p:set>
                                    <p:anim calcmode="lin" valueType="num">
                                      <p:cBhvr>
                                        <p:cTn id="41" dur="500" fill="hold"/>
                                        <p:tgtEl>
                                          <p:spTgt spid="12"/>
                                        </p:tgtEl>
                                        <p:attrNameLst>
                                          <p:attrName>ppt_w</p:attrName>
                                        </p:attrNameLst>
                                      </p:cBhvr>
                                      <p:tavLst>
                                        <p:tav tm="0">
                                          <p:val>
                                            <p:fltVal val="0"/>
                                          </p:val>
                                        </p:tav>
                                        <p:tav tm="100000">
                                          <p:val>
                                            <p:strVal val="#ppt_w"/>
                                          </p:val>
                                        </p:tav>
                                      </p:tavLst>
                                    </p:anim>
                                    <p:anim calcmode="lin" valueType="num">
                                      <p:cBhvr>
                                        <p:cTn id="42" dur="500" fill="hold"/>
                                        <p:tgtEl>
                                          <p:spTgt spid="12"/>
                                        </p:tgtEl>
                                        <p:attrNameLst>
                                          <p:attrName>ppt_h</p:attrName>
                                        </p:attrNameLst>
                                      </p:cBhvr>
                                      <p:tavLst>
                                        <p:tav tm="0">
                                          <p:val>
                                            <p:fltVal val="0"/>
                                          </p:val>
                                        </p:tav>
                                        <p:tav tm="100000">
                                          <p:val>
                                            <p:strVal val="#ppt_h"/>
                                          </p:val>
                                        </p:tav>
                                      </p:tavLst>
                                    </p:anim>
                                    <p:animEffect transition="in" filter="fade">
                                      <p:cBhvr>
                                        <p:cTn id="43" dur="500"/>
                                        <p:tgtEl>
                                          <p:spTgt spid="12"/>
                                        </p:tgtEl>
                                      </p:cBhvr>
                                    </p:animEffect>
                                  </p:childTnLst>
                                </p:cTn>
                              </p:par>
                              <p:par>
                                <p:cTn id="44" presetID="22" presetClass="entr" presetSubtype="8" fill="hold" nodeType="withEffect">
                                  <p:stCondLst>
                                    <p:cond delay="500"/>
                                  </p:stCondLst>
                                  <p:childTnLst>
                                    <p:set>
                                      <p:cBhvr>
                                        <p:cTn id="45" dur="1" fill="hold">
                                          <p:stCondLst>
                                            <p:cond delay="0"/>
                                          </p:stCondLst>
                                        </p:cTn>
                                        <p:tgtEl>
                                          <p:spTgt spid="28"/>
                                        </p:tgtEl>
                                        <p:attrNameLst>
                                          <p:attrName>style.visibility</p:attrName>
                                        </p:attrNameLst>
                                      </p:cBhvr>
                                      <p:to>
                                        <p:strVal val="visible"/>
                                      </p:to>
                                    </p:set>
                                    <p:animEffect transition="in" filter="wipe(left)">
                                      <p:cBhvr>
                                        <p:cTn id="46" dur="500"/>
                                        <p:tgtEl>
                                          <p:spTgt spid="28"/>
                                        </p:tgtEl>
                                      </p:cBhvr>
                                    </p:animEffect>
                                  </p:childTnLst>
                                </p:cTn>
                              </p:par>
                              <p:par>
                                <p:cTn id="47" presetID="53" presetClass="entr" presetSubtype="16" fill="hold" grpId="0" nodeType="withEffect">
                                  <p:stCondLst>
                                    <p:cond delay="750"/>
                                  </p:stCondLst>
                                  <p:childTnLst>
                                    <p:set>
                                      <p:cBhvr>
                                        <p:cTn id="48" dur="1" fill="hold">
                                          <p:stCondLst>
                                            <p:cond delay="0"/>
                                          </p:stCondLst>
                                        </p:cTn>
                                        <p:tgtEl>
                                          <p:spTgt spid="15"/>
                                        </p:tgtEl>
                                        <p:attrNameLst>
                                          <p:attrName>style.visibility</p:attrName>
                                        </p:attrNameLst>
                                      </p:cBhvr>
                                      <p:to>
                                        <p:strVal val="visible"/>
                                      </p:to>
                                    </p:set>
                                    <p:anim calcmode="lin" valueType="num">
                                      <p:cBhvr>
                                        <p:cTn id="49" dur="500" fill="hold"/>
                                        <p:tgtEl>
                                          <p:spTgt spid="15"/>
                                        </p:tgtEl>
                                        <p:attrNameLst>
                                          <p:attrName>ppt_w</p:attrName>
                                        </p:attrNameLst>
                                      </p:cBhvr>
                                      <p:tavLst>
                                        <p:tav tm="0">
                                          <p:val>
                                            <p:fltVal val="0"/>
                                          </p:val>
                                        </p:tav>
                                        <p:tav tm="100000">
                                          <p:val>
                                            <p:strVal val="#ppt_w"/>
                                          </p:val>
                                        </p:tav>
                                      </p:tavLst>
                                    </p:anim>
                                    <p:anim calcmode="lin" valueType="num">
                                      <p:cBhvr>
                                        <p:cTn id="50" dur="500" fill="hold"/>
                                        <p:tgtEl>
                                          <p:spTgt spid="15"/>
                                        </p:tgtEl>
                                        <p:attrNameLst>
                                          <p:attrName>ppt_h</p:attrName>
                                        </p:attrNameLst>
                                      </p:cBhvr>
                                      <p:tavLst>
                                        <p:tav tm="0">
                                          <p:val>
                                            <p:fltVal val="0"/>
                                          </p:val>
                                        </p:tav>
                                        <p:tav tm="100000">
                                          <p:val>
                                            <p:strVal val="#ppt_h"/>
                                          </p:val>
                                        </p:tav>
                                      </p:tavLst>
                                    </p:anim>
                                    <p:animEffect transition="in" filter="fade">
                                      <p:cBhvr>
                                        <p:cTn id="51" dur="500"/>
                                        <p:tgtEl>
                                          <p:spTgt spid="15"/>
                                        </p:tgtEl>
                                      </p:cBhvr>
                                    </p:animEffect>
                                  </p:childTnLst>
                                </p:cTn>
                              </p:par>
                            </p:childTnLst>
                          </p:cTn>
                        </p:par>
                        <p:par>
                          <p:cTn id="52" fill="hold">
                            <p:stCondLst>
                              <p:cond delay="3500"/>
                            </p:stCondLst>
                            <p:childTnLst>
                              <p:par>
                                <p:cTn id="53" presetID="53" presetClass="entr" presetSubtype="16"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 calcmode="lin" valueType="num">
                                      <p:cBhvr>
                                        <p:cTn id="55" dur="500" fill="hold"/>
                                        <p:tgtEl>
                                          <p:spTgt spid="16"/>
                                        </p:tgtEl>
                                        <p:attrNameLst>
                                          <p:attrName>ppt_w</p:attrName>
                                        </p:attrNameLst>
                                      </p:cBhvr>
                                      <p:tavLst>
                                        <p:tav tm="0">
                                          <p:val>
                                            <p:fltVal val="0"/>
                                          </p:val>
                                        </p:tav>
                                        <p:tav tm="100000">
                                          <p:val>
                                            <p:strVal val="#ppt_w"/>
                                          </p:val>
                                        </p:tav>
                                      </p:tavLst>
                                    </p:anim>
                                    <p:anim calcmode="lin" valueType="num">
                                      <p:cBhvr>
                                        <p:cTn id="56" dur="500" fill="hold"/>
                                        <p:tgtEl>
                                          <p:spTgt spid="16"/>
                                        </p:tgtEl>
                                        <p:attrNameLst>
                                          <p:attrName>ppt_h</p:attrName>
                                        </p:attrNameLst>
                                      </p:cBhvr>
                                      <p:tavLst>
                                        <p:tav tm="0">
                                          <p:val>
                                            <p:fltVal val="0"/>
                                          </p:val>
                                        </p:tav>
                                        <p:tav tm="100000">
                                          <p:val>
                                            <p:strVal val="#ppt_h"/>
                                          </p:val>
                                        </p:tav>
                                      </p:tavLst>
                                    </p:anim>
                                    <p:animEffect transition="in" filter="fade">
                                      <p:cBhvr>
                                        <p:cTn id="57" dur="500"/>
                                        <p:tgtEl>
                                          <p:spTgt spid="16"/>
                                        </p:tgtEl>
                                      </p:cBhvr>
                                    </p:animEffect>
                                  </p:childTnLst>
                                </p:cTn>
                              </p:par>
                            </p:childTnLst>
                          </p:cTn>
                        </p:par>
                        <p:par>
                          <p:cTn id="58" fill="hold">
                            <p:stCondLst>
                              <p:cond delay="4000"/>
                            </p:stCondLst>
                            <p:childTnLst>
                              <p:par>
                                <p:cTn id="59" presetID="53" presetClass="entr" presetSubtype="16" fill="hold" nodeType="afterEffect">
                                  <p:stCondLst>
                                    <p:cond delay="0"/>
                                  </p:stCondLst>
                                  <p:childTnLst>
                                    <p:set>
                                      <p:cBhvr>
                                        <p:cTn id="60" dur="1" fill="hold">
                                          <p:stCondLst>
                                            <p:cond delay="0"/>
                                          </p:stCondLst>
                                        </p:cTn>
                                        <p:tgtEl>
                                          <p:spTgt spid="23"/>
                                        </p:tgtEl>
                                        <p:attrNameLst>
                                          <p:attrName>style.visibility</p:attrName>
                                        </p:attrNameLst>
                                      </p:cBhvr>
                                      <p:to>
                                        <p:strVal val="visible"/>
                                      </p:to>
                                    </p:set>
                                    <p:anim calcmode="lin" valueType="num">
                                      <p:cBhvr>
                                        <p:cTn id="61" dur="500" fill="hold"/>
                                        <p:tgtEl>
                                          <p:spTgt spid="23"/>
                                        </p:tgtEl>
                                        <p:attrNameLst>
                                          <p:attrName>ppt_w</p:attrName>
                                        </p:attrNameLst>
                                      </p:cBhvr>
                                      <p:tavLst>
                                        <p:tav tm="0">
                                          <p:val>
                                            <p:fltVal val="0"/>
                                          </p:val>
                                        </p:tav>
                                        <p:tav tm="100000">
                                          <p:val>
                                            <p:strVal val="#ppt_w"/>
                                          </p:val>
                                        </p:tav>
                                      </p:tavLst>
                                    </p:anim>
                                    <p:anim calcmode="lin" valueType="num">
                                      <p:cBhvr>
                                        <p:cTn id="62" dur="500" fill="hold"/>
                                        <p:tgtEl>
                                          <p:spTgt spid="23"/>
                                        </p:tgtEl>
                                        <p:attrNameLst>
                                          <p:attrName>ppt_h</p:attrName>
                                        </p:attrNameLst>
                                      </p:cBhvr>
                                      <p:tavLst>
                                        <p:tav tm="0">
                                          <p:val>
                                            <p:fltVal val="0"/>
                                          </p:val>
                                        </p:tav>
                                        <p:tav tm="100000">
                                          <p:val>
                                            <p:strVal val="#ppt_h"/>
                                          </p:val>
                                        </p:tav>
                                      </p:tavLst>
                                    </p:anim>
                                    <p:animEffect transition="in" filter="fade">
                                      <p:cBhvr>
                                        <p:cTn id="63" dur="500"/>
                                        <p:tgtEl>
                                          <p:spTgt spid="23"/>
                                        </p:tgtEl>
                                      </p:cBhvr>
                                    </p:animEffect>
                                  </p:childTnLst>
                                </p:cTn>
                              </p:par>
                              <p:par>
                                <p:cTn id="64" presetID="22" presetClass="entr" presetSubtype="4" fill="hold" nodeType="withEffect">
                                  <p:stCondLst>
                                    <p:cond delay="250"/>
                                  </p:stCondLst>
                                  <p:childTnLst>
                                    <p:set>
                                      <p:cBhvr>
                                        <p:cTn id="65" dur="1" fill="hold">
                                          <p:stCondLst>
                                            <p:cond delay="0"/>
                                          </p:stCondLst>
                                        </p:cTn>
                                        <p:tgtEl>
                                          <p:spTgt spid="39"/>
                                        </p:tgtEl>
                                        <p:attrNameLst>
                                          <p:attrName>style.visibility</p:attrName>
                                        </p:attrNameLst>
                                      </p:cBhvr>
                                      <p:to>
                                        <p:strVal val="visible"/>
                                      </p:to>
                                    </p:set>
                                    <p:animEffect transition="in" filter="wipe(down)">
                                      <p:cBhvr>
                                        <p:cTn id="66" dur="500"/>
                                        <p:tgtEl>
                                          <p:spTgt spid="39"/>
                                        </p:tgtEl>
                                      </p:cBhvr>
                                    </p:animEffect>
                                  </p:childTnLst>
                                </p:cTn>
                              </p:par>
                              <p:par>
                                <p:cTn id="67" presetID="53" presetClass="entr" presetSubtype="16" fill="hold" grpId="0" nodeType="withEffect">
                                  <p:stCondLst>
                                    <p:cond delay="500"/>
                                  </p:stCondLst>
                                  <p:childTnLst>
                                    <p:set>
                                      <p:cBhvr>
                                        <p:cTn id="68" dur="1" fill="hold">
                                          <p:stCondLst>
                                            <p:cond delay="0"/>
                                          </p:stCondLst>
                                        </p:cTn>
                                        <p:tgtEl>
                                          <p:spTgt spid="17"/>
                                        </p:tgtEl>
                                        <p:attrNameLst>
                                          <p:attrName>style.visibility</p:attrName>
                                        </p:attrNameLst>
                                      </p:cBhvr>
                                      <p:to>
                                        <p:strVal val="visible"/>
                                      </p:to>
                                    </p:set>
                                    <p:anim calcmode="lin" valueType="num">
                                      <p:cBhvr>
                                        <p:cTn id="69" dur="500" fill="hold"/>
                                        <p:tgtEl>
                                          <p:spTgt spid="17"/>
                                        </p:tgtEl>
                                        <p:attrNameLst>
                                          <p:attrName>ppt_w</p:attrName>
                                        </p:attrNameLst>
                                      </p:cBhvr>
                                      <p:tavLst>
                                        <p:tav tm="0">
                                          <p:val>
                                            <p:fltVal val="0"/>
                                          </p:val>
                                        </p:tav>
                                        <p:tav tm="100000">
                                          <p:val>
                                            <p:strVal val="#ppt_w"/>
                                          </p:val>
                                        </p:tav>
                                      </p:tavLst>
                                    </p:anim>
                                    <p:anim calcmode="lin" valueType="num">
                                      <p:cBhvr>
                                        <p:cTn id="70" dur="500" fill="hold"/>
                                        <p:tgtEl>
                                          <p:spTgt spid="17"/>
                                        </p:tgtEl>
                                        <p:attrNameLst>
                                          <p:attrName>ppt_h</p:attrName>
                                        </p:attrNameLst>
                                      </p:cBhvr>
                                      <p:tavLst>
                                        <p:tav tm="0">
                                          <p:val>
                                            <p:fltVal val="0"/>
                                          </p:val>
                                        </p:tav>
                                        <p:tav tm="100000">
                                          <p:val>
                                            <p:strVal val="#ppt_h"/>
                                          </p:val>
                                        </p:tav>
                                      </p:tavLst>
                                    </p:anim>
                                    <p:animEffect transition="in" filter="fade">
                                      <p:cBhvr>
                                        <p:cTn id="71" dur="500"/>
                                        <p:tgtEl>
                                          <p:spTgt spid="17"/>
                                        </p:tgtEl>
                                      </p:cBhvr>
                                    </p:animEffect>
                                  </p:childTnLst>
                                </p:cTn>
                              </p:par>
                            </p:childTnLst>
                          </p:cTn>
                        </p:par>
                        <p:par>
                          <p:cTn id="72" fill="hold">
                            <p:stCondLst>
                              <p:cond delay="5000"/>
                            </p:stCondLst>
                            <p:childTnLst>
                              <p:par>
                                <p:cTn id="73" presetID="53" presetClass="entr" presetSubtype="16" fill="hold" grpId="0" nodeType="afterEffect">
                                  <p:stCondLst>
                                    <p:cond delay="0"/>
                                  </p:stCondLst>
                                  <p:childTnLst>
                                    <p:set>
                                      <p:cBhvr>
                                        <p:cTn id="74" dur="1" fill="hold">
                                          <p:stCondLst>
                                            <p:cond delay="0"/>
                                          </p:stCondLst>
                                        </p:cTn>
                                        <p:tgtEl>
                                          <p:spTgt spid="18"/>
                                        </p:tgtEl>
                                        <p:attrNameLst>
                                          <p:attrName>style.visibility</p:attrName>
                                        </p:attrNameLst>
                                      </p:cBhvr>
                                      <p:to>
                                        <p:strVal val="visible"/>
                                      </p:to>
                                    </p:set>
                                    <p:anim calcmode="lin" valueType="num">
                                      <p:cBhvr>
                                        <p:cTn id="75" dur="500" fill="hold"/>
                                        <p:tgtEl>
                                          <p:spTgt spid="18"/>
                                        </p:tgtEl>
                                        <p:attrNameLst>
                                          <p:attrName>ppt_w</p:attrName>
                                        </p:attrNameLst>
                                      </p:cBhvr>
                                      <p:tavLst>
                                        <p:tav tm="0">
                                          <p:val>
                                            <p:fltVal val="0"/>
                                          </p:val>
                                        </p:tav>
                                        <p:tav tm="100000">
                                          <p:val>
                                            <p:strVal val="#ppt_w"/>
                                          </p:val>
                                        </p:tav>
                                      </p:tavLst>
                                    </p:anim>
                                    <p:anim calcmode="lin" valueType="num">
                                      <p:cBhvr>
                                        <p:cTn id="76" dur="500" fill="hold"/>
                                        <p:tgtEl>
                                          <p:spTgt spid="18"/>
                                        </p:tgtEl>
                                        <p:attrNameLst>
                                          <p:attrName>ppt_h</p:attrName>
                                        </p:attrNameLst>
                                      </p:cBhvr>
                                      <p:tavLst>
                                        <p:tav tm="0">
                                          <p:val>
                                            <p:fltVal val="0"/>
                                          </p:val>
                                        </p:tav>
                                        <p:tav tm="100000">
                                          <p:val>
                                            <p:strVal val="#ppt_h"/>
                                          </p:val>
                                        </p:tav>
                                      </p:tavLst>
                                    </p:anim>
                                    <p:animEffect transition="in" filter="fade">
                                      <p:cBhvr>
                                        <p:cTn id="77" dur="500"/>
                                        <p:tgtEl>
                                          <p:spTgt spid="18"/>
                                        </p:tgtEl>
                                      </p:cBhvr>
                                    </p:animEffect>
                                  </p:childTnLst>
                                </p:cTn>
                              </p:par>
                            </p:childTnLst>
                          </p:cTn>
                        </p:par>
                        <p:par>
                          <p:cTn id="78" fill="hold">
                            <p:stCondLst>
                              <p:cond delay="5500"/>
                            </p:stCondLst>
                            <p:childTnLst>
                              <p:par>
                                <p:cTn id="79" presetID="53" presetClass="entr" presetSubtype="16" fill="hold" nodeType="afterEffect">
                                  <p:stCondLst>
                                    <p:cond delay="0"/>
                                  </p:stCondLst>
                                  <p:childTnLst>
                                    <p:set>
                                      <p:cBhvr>
                                        <p:cTn id="80" dur="1" fill="hold">
                                          <p:stCondLst>
                                            <p:cond delay="0"/>
                                          </p:stCondLst>
                                        </p:cTn>
                                        <p:tgtEl>
                                          <p:spTgt spid="25"/>
                                        </p:tgtEl>
                                        <p:attrNameLst>
                                          <p:attrName>style.visibility</p:attrName>
                                        </p:attrNameLst>
                                      </p:cBhvr>
                                      <p:to>
                                        <p:strVal val="visible"/>
                                      </p:to>
                                    </p:set>
                                    <p:anim calcmode="lin" valueType="num">
                                      <p:cBhvr>
                                        <p:cTn id="81" dur="500" fill="hold"/>
                                        <p:tgtEl>
                                          <p:spTgt spid="25"/>
                                        </p:tgtEl>
                                        <p:attrNameLst>
                                          <p:attrName>ppt_w</p:attrName>
                                        </p:attrNameLst>
                                      </p:cBhvr>
                                      <p:tavLst>
                                        <p:tav tm="0">
                                          <p:val>
                                            <p:fltVal val="0"/>
                                          </p:val>
                                        </p:tav>
                                        <p:tav tm="100000">
                                          <p:val>
                                            <p:strVal val="#ppt_w"/>
                                          </p:val>
                                        </p:tav>
                                      </p:tavLst>
                                    </p:anim>
                                    <p:anim calcmode="lin" valueType="num">
                                      <p:cBhvr>
                                        <p:cTn id="82" dur="500" fill="hold"/>
                                        <p:tgtEl>
                                          <p:spTgt spid="25"/>
                                        </p:tgtEl>
                                        <p:attrNameLst>
                                          <p:attrName>ppt_h</p:attrName>
                                        </p:attrNameLst>
                                      </p:cBhvr>
                                      <p:tavLst>
                                        <p:tav tm="0">
                                          <p:val>
                                            <p:fltVal val="0"/>
                                          </p:val>
                                        </p:tav>
                                        <p:tav tm="100000">
                                          <p:val>
                                            <p:strVal val="#ppt_h"/>
                                          </p:val>
                                        </p:tav>
                                      </p:tavLst>
                                    </p:anim>
                                    <p:animEffect transition="in" filter="fade">
                                      <p:cBhvr>
                                        <p:cTn id="83" dur="500"/>
                                        <p:tgtEl>
                                          <p:spTgt spid="25"/>
                                        </p:tgtEl>
                                      </p:cBhvr>
                                    </p:animEffect>
                                  </p:childTnLst>
                                </p:cTn>
                              </p:par>
                              <p:par>
                                <p:cTn id="84" presetID="22" presetClass="entr" presetSubtype="8" fill="hold" nodeType="withEffect">
                                  <p:stCondLst>
                                    <p:cond delay="250"/>
                                  </p:stCondLst>
                                  <p:childTnLst>
                                    <p:set>
                                      <p:cBhvr>
                                        <p:cTn id="85" dur="1" fill="hold">
                                          <p:stCondLst>
                                            <p:cond delay="0"/>
                                          </p:stCondLst>
                                        </p:cTn>
                                        <p:tgtEl>
                                          <p:spTgt spid="37"/>
                                        </p:tgtEl>
                                        <p:attrNameLst>
                                          <p:attrName>style.visibility</p:attrName>
                                        </p:attrNameLst>
                                      </p:cBhvr>
                                      <p:to>
                                        <p:strVal val="visible"/>
                                      </p:to>
                                    </p:set>
                                    <p:animEffect transition="in" filter="wipe(left)">
                                      <p:cBhvr>
                                        <p:cTn id="86" dur="500"/>
                                        <p:tgtEl>
                                          <p:spTgt spid="37"/>
                                        </p:tgtEl>
                                      </p:cBhvr>
                                    </p:animEffect>
                                  </p:childTnLst>
                                </p:cTn>
                              </p:par>
                              <p:par>
                                <p:cTn id="87" presetID="53" presetClass="entr" presetSubtype="16" fill="hold" grpId="0" nodeType="withEffect">
                                  <p:stCondLst>
                                    <p:cond delay="500"/>
                                  </p:stCondLst>
                                  <p:childTnLst>
                                    <p:set>
                                      <p:cBhvr>
                                        <p:cTn id="88" dur="1" fill="hold">
                                          <p:stCondLst>
                                            <p:cond delay="0"/>
                                          </p:stCondLst>
                                        </p:cTn>
                                        <p:tgtEl>
                                          <p:spTgt spid="19"/>
                                        </p:tgtEl>
                                        <p:attrNameLst>
                                          <p:attrName>style.visibility</p:attrName>
                                        </p:attrNameLst>
                                      </p:cBhvr>
                                      <p:to>
                                        <p:strVal val="visible"/>
                                      </p:to>
                                    </p:set>
                                    <p:anim calcmode="lin" valueType="num">
                                      <p:cBhvr>
                                        <p:cTn id="89" dur="500" fill="hold"/>
                                        <p:tgtEl>
                                          <p:spTgt spid="19"/>
                                        </p:tgtEl>
                                        <p:attrNameLst>
                                          <p:attrName>ppt_w</p:attrName>
                                        </p:attrNameLst>
                                      </p:cBhvr>
                                      <p:tavLst>
                                        <p:tav tm="0">
                                          <p:val>
                                            <p:fltVal val="0"/>
                                          </p:val>
                                        </p:tav>
                                        <p:tav tm="100000">
                                          <p:val>
                                            <p:strVal val="#ppt_w"/>
                                          </p:val>
                                        </p:tav>
                                      </p:tavLst>
                                    </p:anim>
                                    <p:anim calcmode="lin" valueType="num">
                                      <p:cBhvr>
                                        <p:cTn id="90" dur="500" fill="hold"/>
                                        <p:tgtEl>
                                          <p:spTgt spid="19"/>
                                        </p:tgtEl>
                                        <p:attrNameLst>
                                          <p:attrName>ppt_h</p:attrName>
                                        </p:attrNameLst>
                                      </p:cBhvr>
                                      <p:tavLst>
                                        <p:tav tm="0">
                                          <p:val>
                                            <p:fltVal val="0"/>
                                          </p:val>
                                        </p:tav>
                                        <p:tav tm="100000">
                                          <p:val>
                                            <p:strVal val="#ppt_h"/>
                                          </p:val>
                                        </p:tav>
                                      </p:tavLst>
                                    </p:anim>
                                    <p:animEffect transition="in" filter="fade">
                                      <p:cBhvr>
                                        <p:cTn id="91" dur="500"/>
                                        <p:tgtEl>
                                          <p:spTgt spid="19"/>
                                        </p:tgtEl>
                                      </p:cBhvr>
                                    </p:animEffect>
                                  </p:childTnLst>
                                </p:cTn>
                              </p:par>
                            </p:childTnLst>
                          </p:cTn>
                        </p:par>
                        <p:par>
                          <p:cTn id="92" fill="hold">
                            <p:stCondLst>
                              <p:cond delay="6500"/>
                            </p:stCondLst>
                            <p:childTnLst>
                              <p:par>
                                <p:cTn id="93" presetID="53" presetClass="entr" presetSubtype="16" fill="hold" grpId="0" nodeType="afterEffect">
                                  <p:stCondLst>
                                    <p:cond delay="0"/>
                                  </p:stCondLst>
                                  <p:childTnLst>
                                    <p:set>
                                      <p:cBhvr>
                                        <p:cTn id="94" dur="1" fill="hold">
                                          <p:stCondLst>
                                            <p:cond delay="0"/>
                                          </p:stCondLst>
                                        </p:cTn>
                                        <p:tgtEl>
                                          <p:spTgt spid="20"/>
                                        </p:tgtEl>
                                        <p:attrNameLst>
                                          <p:attrName>style.visibility</p:attrName>
                                        </p:attrNameLst>
                                      </p:cBhvr>
                                      <p:to>
                                        <p:strVal val="visible"/>
                                      </p:to>
                                    </p:set>
                                    <p:anim calcmode="lin" valueType="num">
                                      <p:cBhvr>
                                        <p:cTn id="95" dur="500" fill="hold"/>
                                        <p:tgtEl>
                                          <p:spTgt spid="20"/>
                                        </p:tgtEl>
                                        <p:attrNameLst>
                                          <p:attrName>ppt_w</p:attrName>
                                        </p:attrNameLst>
                                      </p:cBhvr>
                                      <p:tavLst>
                                        <p:tav tm="0">
                                          <p:val>
                                            <p:fltVal val="0"/>
                                          </p:val>
                                        </p:tav>
                                        <p:tav tm="100000">
                                          <p:val>
                                            <p:strVal val="#ppt_w"/>
                                          </p:val>
                                        </p:tav>
                                      </p:tavLst>
                                    </p:anim>
                                    <p:anim calcmode="lin" valueType="num">
                                      <p:cBhvr>
                                        <p:cTn id="96" dur="500" fill="hold"/>
                                        <p:tgtEl>
                                          <p:spTgt spid="20"/>
                                        </p:tgtEl>
                                        <p:attrNameLst>
                                          <p:attrName>ppt_h</p:attrName>
                                        </p:attrNameLst>
                                      </p:cBhvr>
                                      <p:tavLst>
                                        <p:tav tm="0">
                                          <p:val>
                                            <p:fltVal val="0"/>
                                          </p:val>
                                        </p:tav>
                                        <p:tav tm="100000">
                                          <p:val>
                                            <p:strVal val="#ppt_h"/>
                                          </p:val>
                                        </p:tav>
                                      </p:tavLst>
                                    </p:anim>
                                    <p:animEffect transition="in" filter="fade">
                                      <p:cBhvr>
                                        <p:cTn id="97" dur="500"/>
                                        <p:tgtEl>
                                          <p:spTgt spid="20"/>
                                        </p:tgtEl>
                                      </p:cBhvr>
                                    </p:animEffect>
                                  </p:childTnLst>
                                </p:cTn>
                              </p:par>
                            </p:childTnLst>
                          </p:cTn>
                        </p:par>
                        <p:par>
                          <p:cTn id="98" fill="hold">
                            <p:stCondLst>
                              <p:cond delay="7000"/>
                            </p:stCondLst>
                            <p:childTnLst>
                              <p:par>
                                <p:cTn id="99" presetID="53" presetClass="entr" presetSubtype="16" fill="hold" nodeType="afterEffect">
                                  <p:stCondLst>
                                    <p:cond delay="0"/>
                                  </p:stCondLst>
                                  <p:childTnLst>
                                    <p:set>
                                      <p:cBhvr>
                                        <p:cTn id="100" dur="1" fill="hold">
                                          <p:stCondLst>
                                            <p:cond delay="0"/>
                                          </p:stCondLst>
                                        </p:cTn>
                                        <p:tgtEl>
                                          <p:spTgt spid="26"/>
                                        </p:tgtEl>
                                        <p:attrNameLst>
                                          <p:attrName>style.visibility</p:attrName>
                                        </p:attrNameLst>
                                      </p:cBhvr>
                                      <p:to>
                                        <p:strVal val="visible"/>
                                      </p:to>
                                    </p:set>
                                    <p:anim calcmode="lin" valueType="num">
                                      <p:cBhvr>
                                        <p:cTn id="101" dur="500" fill="hold"/>
                                        <p:tgtEl>
                                          <p:spTgt spid="26"/>
                                        </p:tgtEl>
                                        <p:attrNameLst>
                                          <p:attrName>ppt_w</p:attrName>
                                        </p:attrNameLst>
                                      </p:cBhvr>
                                      <p:tavLst>
                                        <p:tav tm="0">
                                          <p:val>
                                            <p:fltVal val="0"/>
                                          </p:val>
                                        </p:tav>
                                        <p:tav tm="100000">
                                          <p:val>
                                            <p:strVal val="#ppt_w"/>
                                          </p:val>
                                        </p:tav>
                                      </p:tavLst>
                                    </p:anim>
                                    <p:anim calcmode="lin" valueType="num">
                                      <p:cBhvr>
                                        <p:cTn id="102" dur="500" fill="hold"/>
                                        <p:tgtEl>
                                          <p:spTgt spid="26"/>
                                        </p:tgtEl>
                                        <p:attrNameLst>
                                          <p:attrName>ppt_h</p:attrName>
                                        </p:attrNameLst>
                                      </p:cBhvr>
                                      <p:tavLst>
                                        <p:tav tm="0">
                                          <p:val>
                                            <p:fltVal val="0"/>
                                          </p:val>
                                        </p:tav>
                                        <p:tav tm="100000">
                                          <p:val>
                                            <p:strVal val="#ppt_h"/>
                                          </p:val>
                                        </p:tav>
                                      </p:tavLst>
                                    </p:anim>
                                    <p:animEffect transition="in" filter="fade">
                                      <p:cBhvr>
                                        <p:cTn id="103" dur="500"/>
                                        <p:tgtEl>
                                          <p:spTgt spid="26"/>
                                        </p:tgtEl>
                                      </p:cBhvr>
                                    </p:animEffect>
                                  </p:childTnLst>
                                </p:cTn>
                              </p:par>
                              <p:par>
                                <p:cTn id="104" presetID="22" presetClass="entr" presetSubtype="8" fill="hold" nodeType="withEffect">
                                  <p:stCondLst>
                                    <p:cond delay="250"/>
                                  </p:stCondLst>
                                  <p:childTnLst>
                                    <p:set>
                                      <p:cBhvr>
                                        <p:cTn id="105" dur="1" fill="hold">
                                          <p:stCondLst>
                                            <p:cond delay="0"/>
                                          </p:stCondLst>
                                        </p:cTn>
                                        <p:tgtEl>
                                          <p:spTgt spid="31"/>
                                        </p:tgtEl>
                                        <p:attrNameLst>
                                          <p:attrName>style.visibility</p:attrName>
                                        </p:attrNameLst>
                                      </p:cBhvr>
                                      <p:to>
                                        <p:strVal val="visible"/>
                                      </p:to>
                                    </p:set>
                                    <p:animEffect transition="in" filter="wipe(left)">
                                      <p:cBhvr>
                                        <p:cTn id="106" dur="500"/>
                                        <p:tgtEl>
                                          <p:spTgt spid="31"/>
                                        </p:tgtEl>
                                      </p:cBhvr>
                                    </p:animEffect>
                                  </p:childTnLst>
                                </p:cTn>
                              </p:par>
                              <p:par>
                                <p:cTn id="107" presetID="53" presetClass="entr" presetSubtype="16" fill="hold" grpId="0" nodeType="withEffect">
                                  <p:stCondLst>
                                    <p:cond delay="500"/>
                                  </p:stCondLst>
                                  <p:childTnLst>
                                    <p:set>
                                      <p:cBhvr>
                                        <p:cTn id="108" dur="1" fill="hold">
                                          <p:stCondLst>
                                            <p:cond delay="0"/>
                                          </p:stCondLst>
                                        </p:cTn>
                                        <p:tgtEl>
                                          <p:spTgt spid="21"/>
                                        </p:tgtEl>
                                        <p:attrNameLst>
                                          <p:attrName>style.visibility</p:attrName>
                                        </p:attrNameLst>
                                      </p:cBhvr>
                                      <p:to>
                                        <p:strVal val="visible"/>
                                      </p:to>
                                    </p:set>
                                    <p:anim calcmode="lin" valueType="num">
                                      <p:cBhvr>
                                        <p:cTn id="109" dur="500" fill="hold"/>
                                        <p:tgtEl>
                                          <p:spTgt spid="21"/>
                                        </p:tgtEl>
                                        <p:attrNameLst>
                                          <p:attrName>ppt_w</p:attrName>
                                        </p:attrNameLst>
                                      </p:cBhvr>
                                      <p:tavLst>
                                        <p:tav tm="0">
                                          <p:val>
                                            <p:fltVal val="0"/>
                                          </p:val>
                                        </p:tav>
                                        <p:tav tm="100000">
                                          <p:val>
                                            <p:strVal val="#ppt_w"/>
                                          </p:val>
                                        </p:tav>
                                      </p:tavLst>
                                    </p:anim>
                                    <p:anim calcmode="lin" valueType="num">
                                      <p:cBhvr>
                                        <p:cTn id="110" dur="500" fill="hold"/>
                                        <p:tgtEl>
                                          <p:spTgt spid="21"/>
                                        </p:tgtEl>
                                        <p:attrNameLst>
                                          <p:attrName>ppt_h</p:attrName>
                                        </p:attrNameLst>
                                      </p:cBhvr>
                                      <p:tavLst>
                                        <p:tav tm="0">
                                          <p:val>
                                            <p:fltVal val="0"/>
                                          </p:val>
                                        </p:tav>
                                        <p:tav tm="100000">
                                          <p:val>
                                            <p:strVal val="#ppt_h"/>
                                          </p:val>
                                        </p:tav>
                                      </p:tavLst>
                                    </p:anim>
                                    <p:animEffect transition="in" filter="fade">
                                      <p:cBhvr>
                                        <p:cTn id="111" dur="500"/>
                                        <p:tgtEl>
                                          <p:spTgt spid="21"/>
                                        </p:tgtEl>
                                      </p:cBhvr>
                                    </p:animEffect>
                                  </p:childTnLst>
                                </p:cTn>
                              </p:par>
                            </p:childTnLst>
                          </p:cTn>
                        </p:par>
                        <p:par>
                          <p:cTn id="112" fill="hold">
                            <p:stCondLst>
                              <p:cond delay="8000"/>
                            </p:stCondLst>
                            <p:childTnLst>
                              <p:par>
                                <p:cTn id="113" presetID="53" presetClass="entr" presetSubtype="16" fill="hold" grpId="0" nodeType="afterEffect">
                                  <p:stCondLst>
                                    <p:cond delay="0"/>
                                  </p:stCondLst>
                                  <p:childTnLst>
                                    <p:set>
                                      <p:cBhvr>
                                        <p:cTn id="114" dur="1" fill="hold">
                                          <p:stCondLst>
                                            <p:cond delay="0"/>
                                          </p:stCondLst>
                                        </p:cTn>
                                        <p:tgtEl>
                                          <p:spTgt spid="22"/>
                                        </p:tgtEl>
                                        <p:attrNameLst>
                                          <p:attrName>style.visibility</p:attrName>
                                        </p:attrNameLst>
                                      </p:cBhvr>
                                      <p:to>
                                        <p:strVal val="visible"/>
                                      </p:to>
                                    </p:set>
                                    <p:anim calcmode="lin" valueType="num">
                                      <p:cBhvr>
                                        <p:cTn id="115" dur="500" fill="hold"/>
                                        <p:tgtEl>
                                          <p:spTgt spid="22"/>
                                        </p:tgtEl>
                                        <p:attrNameLst>
                                          <p:attrName>ppt_w</p:attrName>
                                        </p:attrNameLst>
                                      </p:cBhvr>
                                      <p:tavLst>
                                        <p:tav tm="0">
                                          <p:val>
                                            <p:fltVal val="0"/>
                                          </p:val>
                                        </p:tav>
                                        <p:tav tm="100000">
                                          <p:val>
                                            <p:strVal val="#ppt_w"/>
                                          </p:val>
                                        </p:tav>
                                      </p:tavLst>
                                    </p:anim>
                                    <p:anim calcmode="lin" valueType="num">
                                      <p:cBhvr>
                                        <p:cTn id="116" dur="500" fill="hold"/>
                                        <p:tgtEl>
                                          <p:spTgt spid="22"/>
                                        </p:tgtEl>
                                        <p:attrNameLst>
                                          <p:attrName>ppt_h</p:attrName>
                                        </p:attrNameLst>
                                      </p:cBhvr>
                                      <p:tavLst>
                                        <p:tav tm="0">
                                          <p:val>
                                            <p:fltVal val="0"/>
                                          </p:val>
                                        </p:tav>
                                        <p:tav tm="100000">
                                          <p:val>
                                            <p:strVal val="#ppt_h"/>
                                          </p:val>
                                        </p:tav>
                                      </p:tavLst>
                                    </p:anim>
                                    <p:animEffect transition="in" filter="fade">
                                      <p:cBhvr>
                                        <p:cTn id="117" dur="500"/>
                                        <p:tgtEl>
                                          <p:spTgt spid="22"/>
                                        </p:tgtEl>
                                      </p:cBhvr>
                                    </p:animEffect>
                                  </p:childTnLst>
                                </p:cTn>
                              </p:par>
                            </p:childTnLst>
                          </p:cTn>
                        </p:par>
                        <p:par>
                          <p:cTn id="118" fill="hold">
                            <p:stCondLst>
                              <p:cond delay="8500"/>
                            </p:stCondLst>
                            <p:childTnLst>
                              <p:par>
                                <p:cTn id="119" presetID="53" presetClass="entr" presetSubtype="16" fill="hold" nodeType="afterEffect">
                                  <p:stCondLst>
                                    <p:cond delay="0"/>
                                  </p:stCondLst>
                                  <p:childTnLst>
                                    <p:set>
                                      <p:cBhvr>
                                        <p:cTn id="120" dur="1" fill="hold">
                                          <p:stCondLst>
                                            <p:cond delay="0"/>
                                          </p:stCondLst>
                                        </p:cTn>
                                        <p:tgtEl>
                                          <p:spTgt spid="27"/>
                                        </p:tgtEl>
                                        <p:attrNameLst>
                                          <p:attrName>style.visibility</p:attrName>
                                        </p:attrNameLst>
                                      </p:cBhvr>
                                      <p:to>
                                        <p:strVal val="visible"/>
                                      </p:to>
                                    </p:set>
                                    <p:anim calcmode="lin" valueType="num">
                                      <p:cBhvr>
                                        <p:cTn id="121" dur="500" fill="hold"/>
                                        <p:tgtEl>
                                          <p:spTgt spid="27"/>
                                        </p:tgtEl>
                                        <p:attrNameLst>
                                          <p:attrName>ppt_w</p:attrName>
                                        </p:attrNameLst>
                                      </p:cBhvr>
                                      <p:tavLst>
                                        <p:tav tm="0">
                                          <p:val>
                                            <p:fltVal val="0"/>
                                          </p:val>
                                        </p:tav>
                                        <p:tav tm="100000">
                                          <p:val>
                                            <p:strVal val="#ppt_w"/>
                                          </p:val>
                                        </p:tav>
                                      </p:tavLst>
                                    </p:anim>
                                    <p:anim calcmode="lin" valueType="num">
                                      <p:cBhvr>
                                        <p:cTn id="122" dur="500" fill="hold"/>
                                        <p:tgtEl>
                                          <p:spTgt spid="27"/>
                                        </p:tgtEl>
                                        <p:attrNameLst>
                                          <p:attrName>ppt_h</p:attrName>
                                        </p:attrNameLst>
                                      </p:cBhvr>
                                      <p:tavLst>
                                        <p:tav tm="0">
                                          <p:val>
                                            <p:fltVal val="0"/>
                                          </p:val>
                                        </p:tav>
                                        <p:tav tm="100000">
                                          <p:val>
                                            <p:strVal val="#ppt_h"/>
                                          </p:val>
                                        </p:tav>
                                      </p:tavLst>
                                    </p:anim>
                                    <p:animEffect transition="in" filter="fade">
                                      <p:cBhvr>
                                        <p:cTn id="123" dur="500"/>
                                        <p:tgtEl>
                                          <p:spTgt spid="27"/>
                                        </p:tgtEl>
                                      </p:cBhvr>
                                    </p:animEffect>
                                  </p:childTnLst>
                                </p:cTn>
                              </p:par>
                              <p:par>
                                <p:cTn id="124" presetID="22" presetClass="entr" presetSubtype="8" fill="hold" nodeType="withEffect">
                                  <p:stCondLst>
                                    <p:cond delay="250"/>
                                  </p:stCondLst>
                                  <p:childTnLst>
                                    <p:set>
                                      <p:cBhvr>
                                        <p:cTn id="125" dur="1" fill="hold">
                                          <p:stCondLst>
                                            <p:cond delay="0"/>
                                          </p:stCondLst>
                                        </p:cTn>
                                        <p:tgtEl>
                                          <p:spTgt spid="79"/>
                                        </p:tgtEl>
                                        <p:attrNameLst>
                                          <p:attrName>style.visibility</p:attrName>
                                        </p:attrNameLst>
                                      </p:cBhvr>
                                      <p:to>
                                        <p:strVal val="visible"/>
                                      </p:to>
                                    </p:set>
                                    <p:animEffect transition="in" filter="wipe(left)">
                                      <p:cBhvr>
                                        <p:cTn id="126" dur="50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13" grpId="0" animBg="1"/>
      <p:bldP spid="14" grpId="0"/>
      <p:bldP spid="15" grpId="0" animBg="1"/>
      <p:bldP spid="16" grpId="0"/>
      <p:bldP spid="17" grpId="0" animBg="1"/>
      <p:bldP spid="18" grpId="0"/>
      <p:bldP spid="19" grpId="0" animBg="1"/>
      <p:bldP spid="20" grpId="0"/>
      <p:bldP spid="21" grpId="0" animBg="1"/>
      <p:bldP spid="2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 name="Straight Connector 47">
            <a:extLst>
              <a:ext uri="{FF2B5EF4-FFF2-40B4-BE49-F238E27FC236}">
                <a16:creationId xmlns="" xmlns:a16="http://schemas.microsoft.com/office/drawing/2014/main" id="{E0A7819E-8CA9-4CED-8726-3FD8CD8AF062}"/>
              </a:ext>
            </a:extLst>
          </p:cNvPr>
          <p:cNvCxnSpPr>
            <a:cxnSpLocks/>
            <a:stCxn id="14" idx="1"/>
          </p:cNvCxnSpPr>
          <p:nvPr/>
        </p:nvCxnSpPr>
        <p:spPr>
          <a:xfrm flipH="1">
            <a:off x="-14836" y="3638298"/>
            <a:ext cx="1487843" cy="696590"/>
          </a:xfrm>
          <a:prstGeom prst="line">
            <a:avLst/>
          </a:prstGeom>
          <a:ln w="28575">
            <a:solidFill>
              <a:srgbClr val="A6A6A6"/>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 xmlns:a16="http://schemas.microsoft.com/office/drawing/2014/main" id="{98A70E92-F264-47A6-8EB5-E1F743416AC4}"/>
              </a:ext>
            </a:extLst>
          </p:cNvPr>
          <p:cNvCxnSpPr>
            <a:cxnSpLocks/>
            <a:stCxn id="16" idx="1"/>
          </p:cNvCxnSpPr>
          <p:nvPr/>
        </p:nvCxnSpPr>
        <p:spPr>
          <a:xfrm flipH="1" flipV="1">
            <a:off x="1836854" y="3652224"/>
            <a:ext cx="1501794" cy="818322"/>
          </a:xfrm>
          <a:prstGeom prst="line">
            <a:avLst/>
          </a:prstGeom>
          <a:ln w="28575">
            <a:solidFill>
              <a:srgbClr val="A6A6A6"/>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 xmlns:a16="http://schemas.microsoft.com/office/drawing/2014/main" id="{1FB1D66C-A675-4E89-AF22-1BE0E407A08D}"/>
              </a:ext>
            </a:extLst>
          </p:cNvPr>
          <p:cNvCxnSpPr>
            <a:cxnSpLocks/>
          </p:cNvCxnSpPr>
          <p:nvPr/>
        </p:nvCxnSpPr>
        <p:spPr>
          <a:xfrm flipV="1">
            <a:off x="3498767" y="3506774"/>
            <a:ext cx="1798827" cy="974385"/>
          </a:xfrm>
          <a:prstGeom prst="line">
            <a:avLst/>
          </a:prstGeom>
          <a:ln w="28575">
            <a:solidFill>
              <a:srgbClr val="A6A6A6"/>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 xmlns:a16="http://schemas.microsoft.com/office/drawing/2014/main" id="{DEAAD18D-A529-426E-944F-052FEF1F7315}"/>
              </a:ext>
            </a:extLst>
          </p:cNvPr>
          <p:cNvCxnSpPr>
            <a:cxnSpLocks/>
          </p:cNvCxnSpPr>
          <p:nvPr/>
        </p:nvCxnSpPr>
        <p:spPr>
          <a:xfrm flipH="1" flipV="1">
            <a:off x="5220653" y="3264263"/>
            <a:ext cx="1810045" cy="1206283"/>
          </a:xfrm>
          <a:prstGeom prst="line">
            <a:avLst/>
          </a:prstGeom>
          <a:ln w="28575">
            <a:solidFill>
              <a:srgbClr val="A6A6A6"/>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 xmlns:a16="http://schemas.microsoft.com/office/drawing/2014/main" id="{F6D1B375-3CBB-4F31-BF6F-2530FCADC84D}"/>
              </a:ext>
            </a:extLst>
          </p:cNvPr>
          <p:cNvCxnSpPr>
            <a:cxnSpLocks/>
          </p:cNvCxnSpPr>
          <p:nvPr/>
        </p:nvCxnSpPr>
        <p:spPr>
          <a:xfrm flipH="1">
            <a:off x="7965945" y="3165532"/>
            <a:ext cx="1178056" cy="1250213"/>
          </a:xfrm>
          <a:prstGeom prst="line">
            <a:avLst/>
          </a:prstGeom>
          <a:ln w="28575">
            <a:solidFill>
              <a:srgbClr val="A6A6A6"/>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 xmlns:a16="http://schemas.microsoft.com/office/drawing/2014/main" id="{BE8AA9BD-5B28-4BB1-803B-54BB6E1B0DE1}"/>
              </a:ext>
            </a:extLst>
          </p:cNvPr>
          <p:cNvSpPr txBox="1"/>
          <p:nvPr/>
        </p:nvSpPr>
        <p:spPr>
          <a:xfrm>
            <a:off x="1842408" y="131812"/>
            <a:ext cx="5459186" cy="707886"/>
          </a:xfrm>
          <a:prstGeom prst="rect">
            <a:avLst/>
          </a:prstGeom>
          <a:noFill/>
        </p:spPr>
        <p:txBody>
          <a:bodyPr wrap="square" rtlCol="0">
            <a:spAutoFit/>
          </a:bodyPr>
          <a:lstStyle/>
          <a:p>
            <a:pPr algn="ctr"/>
            <a:r>
              <a:rPr lang="en-US" sz="4000" b="1" dirty="0" smtClean="0">
                <a:latin typeface="Tw Cen MT" panose="020B0602020104020603" pitchFamily="34" charset="0"/>
              </a:rPr>
              <a:t>FUNCTIONS OF HMIS</a:t>
            </a:r>
            <a:endParaRPr lang="en-US" sz="4000" b="1" dirty="0">
              <a:latin typeface="Tw Cen MT" panose="020B0602020104020603" pitchFamily="34" charset="0"/>
            </a:endParaRPr>
          </a:p>
        </p:txBody>
      </p:sp>
      <p:grpSp>
        <p:nvGrpSpPr>
          <p:cNvPr id="5" name="Group 4">
            <a:extLst>
              <a:ext uri="{FF2B5EF4-FFF2-40B4-BE49-F238E27FC236}">
                <a16:creationId xmlns="" xmlns:a16="http://schemas.microsoft.com/office/drawing/2014/main" id="{7D884BCA-1978-49CC-8588-5399D7CABDE7}"/>
              </a:ext>
            </a:extLst>
          </p:cNvPr>
          <p:cNvGrpSpPr/>
          <p:nvPr/>
        </p:nvGrpSpPr>
        <p:grpSpPr>
          <a:xfrm>
            <a:off x="4034067" y="878988"/>
            <a:ext cx="1075867" cy="190500"/>
            <a:chOff x="4679586" y="878988"/>
            <a:chExt cx="1434489" cy="190500"/>
          </a:xfrm>
        </p:grpSpPr>
        <p:sp>
          <p:nvSpPr>
            <p:cNvPr id="6" name="Oval 5">
              <a:extLst>
                <a:ext uri="{FF2B5EF4-FFF2-40B4-BE49-F238E27FC236}">
                  <a16:creationId xmlns="" xmlns:a16="http://schemas.microsoft.com/office/drawing/2014/main" id="{3701A590-ABA9-4BD2-BD64-376A4C227798}"/>
                </a:ext>
              </a:extLst>
            </p:cNvPr>
            <p:cNvSpPr/>
            <p:nvPr/>
          </p:nvSpPr>
          <p:spPr>
            <a:xfrm>
              <a:off x="4679586" y="878988"/>
              <a:ext cx="190500" cy="190500"/>
            </a:xfrm>
            <a:prstGeom prst="ellipse">
              <a:avLst/>
            </a:prstGeom>
            <a:solidFill>
              <a:srgbClr val="03A1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 xmlns:a16="http://schemas.microsoft.com/office/drawing/2014/main" id="{3E53B434-A2A6-4C16-99DD-292CE4FD62C4}"/>
                </a:ext>
              </a:extLst>
            </p:cNvPr>
            <p:cNvSpPr/>
            <p:nvPr/>
          </p:nvSpPr>
          <p:spPr>
            <a:xfrm>
              <a:off x="4990736" y="878988"/>
              <a:ext cx="190500" cy="190500"/>
            </a:xfrm>
            <a:prstGeom prst="ellipse">
              <a:avLst/>
            </a:prstGeom>
            <a:solidFill>
              <a:srgbClr val="EE95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 xmlns:a16="http://schemas.microsoft.com/office/drawing/2014/main" id="{F3E5BC96-17A2-4BD5-BA51-10270687E851}"/>
                </a:ext>
              </a:extLst>
            </p:cNvPr>
            <p:cNvSpPr/>
            <p:nvPr/>
          </p:nvSpPr>
          <p:spPr>
            <a:xfrm>
              <a:off x="5301522" y="878988"/>
              <a:ext cx="190500" cy="190500"/>
            </a:xfrm>
            <a:prstGeom prst="ellipse">
              <a:avLst/>
            </a:prstGeom>
            <a:solidFill>
              <a:srgbClr val="EF30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 xmlns:a16="http://schemas.microsoft.com/office/drawing/2014/main" id="{1A06ACCC-548D-4873-BD3B-AD3CA2C095B0}"/>
                </a:ext>
              </a:extLst>
            </p:cNvPr>
            <p:cNvSpPr/>
            <p:nvPr/>
          </p:nvSpPr>
          <p:spPr>
            <a:xfrm>
              <a:off x="5612308" y="878988"/>
              <a:ext cx="190500" cy="190500"/>
            </a:xfrm>
            <a:prstGeom prst="ellipse">
              <a:avLst/>
            </a:prstGeom>
            <a:solidFill>
              <a:srgbClr val="1C7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 xmlns:a16="http://schemas.microsoft.com/office/drawing/2014/main" id="{7CBDE4C1-DAF9-476F-B807-27BE954F6C82}"/>
                </a:ext>
              </a:extLst>
            </p:cNvPr>
            <p:cNvSpPr/>
            <p:nvPr/>
          </p:nvSpPr>
          <p:spPr>
            <a:xfrm>
              <a:off x="5923575" y="878988"/>
              <a:ext cx="190500" cy="190500"/>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Oval 1">
            <a:extLst>
              <a:ext uri="{FF2B5EF4-FFF2-40B4-BE49-F238E27FC236}">
                <a16:creationId xmlns="" xmlns:a16="http://schemas.microsoft.com/office/drawing/2014/main" id="{555FC8F4-43EE-43E4-BBBC-49434B3A520A}"/>
              </a:ext>
            </a:extLst>
          </p:cNvPr>
          <p:cNvSpPr/>
          <p:nvPr/>
        </p:nvSpPr>
        <p:spPr>
          <a:xfrm>
            <a:off x="6787942" y="3577914"/>
            <a:ext cx="1345155" cy="1793540"/>
          </a:xfrm>
          <a:prstGeom prst="ellipse">
            <a:avLst/>
          </a:prstGeom>
          <a:solidFill>
            <a:srgbClr val="EF3078"/>
          </a:solidFill>
          <a:ln>
            <a:noFill/>
          </a:ln>
          <a:effectLst>
            <a:outerShdw blurRad="76200" sx="105000" sy="105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 xmlns:a16="http://schemas.microsoft.com/office/drawing/2014/main" id="{4C20B305-6275-48E1-8946-A32347CB376F}"/>
              </a:ext>
            </a:extLst>
          </p:cNvPr>
          <p:cNvSpPr txBox="1"/>
          <p:nvPr/>
        </p:nvSpPr>
        <p:spPr>
          <a:xfrm>
            <a:off x="6743220" y="3692469"/>
            <a:ext cx="1434599" cy="1446550"/>
          </a:xfrm>
          <a:prstGeom prst="rect">
            <a:avLst/>
          </a:prstGeom>
          <a:noFill/>
          <a:effectLst>
            <a:outerShdw blurRad="63500" sx="105000" sy="105000" algn="ctr" rotWithShape="0">
              <a:prstClr val="black">
                <a:alpha val="40000"/>
              </a:prstClr>
            </a:outerShdw>
          </a:effectLst>
        </p:spPr>
        <p:txBody>
          <a:bodyPr wrap="square" rtlCol="0">
            <a:spAutoFit/>
          </a:bodyPr>
          <a:lstStyle/>
          <a:p>
            <a:pPr algn="ctr"/>
            <a:r>
              <a:rPr lang="en-US" sz="8800" b="1" dirty="0">
                <a:solidFill>
                  <a:srgbClr val="E3E3E3"/>
                </a:solidFill>
                <a:latin typeface="Tw Cen MT" panose="020B0602020104020603" pitchFamily="34" charset="0"/>
              </a:rPr>
              <a:t>10</a:t>
            </a:r>
          </a:p>
        </p:txBody>
      </p:sp>
      <p:sp>
        <p:nvSpPr>
          <p:cNvPr id="13" name="Oval 12">
            <a:extLst>
              <a:ext uri="{FF2B5EF4-FFF2-40B4-BE49-F238E27FC236}">
                <a16:creationId xmlns="" xmlns:a16="http://schemas.microsoft.com/office/drawing/2014/main" id="{BE4AD99A-076B-4B78-BBFD-38BC498DCCBC}"/>
              </a:ext>
            </a:extLst>
          </p:cNvPr>
          <p:cNvSpPr/>
          <p:nvPr/>
        </p:nvSpPr>
        <p:spPr>
          <a:xfrm>
            <a:off x="1396066" y="3344058"/>
            <a:ext cx="441360" cy="588480"/>
          </a:xfrm>
          <a:prstGeom prst="ellipse">
            <a:avLst/>
          </a:prstGeom>
          <a:solidFill>
            <a:srgbClr val="03A1A4"/>
          </a:solidFill>
          <a:ln>
            <a:noFill/>
          </a:ln>
          <a:effectLst>
            <a:outerShdw blurRad="76200" sx="105000" sy="105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 xmlns:a16="http://schemas.microsoft.com/office/drawing/2014/main" id="{1A6BC045-9DFF-42FD-8C36-FC34502A7320}"/>
              </a:ext>
            </a:extLst>
          </p:cNvPr>
          <p:cNvSpPr txBox="1"/>
          <p:nvPr/>
        </p:nvSpPr>
        <p:spPr>
          <a:xfrm>
            <a:off x="1473007" y="3315132"/>
            <a:ext cx="287477" cy="646331"/>
          </a:xfrm>
          <a:prstGeom prst="rect">
            <a:avLst/>
          </a:prstGeom>
          <a:noFill/>
          <a:effectLst>
            <a:outerShdw blurRad="63500" sx="105000" sy="105000" algn="ctr" rotWithShape="0">
              <a:prstClr val="black">
                <a:alpha val="40000"/>
              </a:prstClr>
            </a:outerShdw>
          </a:effectLst>
        </p:spPr>
        <p:txBody>
          <a:bodyPr wrap="square" rtlCol="0">
            <a:spAutoFit/>
          </a:bodyPr>
          <a:lstStyle/>
          <a:p>
            <a:pPr algn="ctr"/>
            <a:r>
              <a:rPr lang="en-US" sz="3600" b="1" dirty="0">
                <a:solidFill>
                  <a:srgbClr val="E3E3E3"/>
                </a:solidFill>
                <a:latin typeface="Tw Cen MT" panose="020B0602020104020603" pitchFamily="34" charset="0"/>
              </a:rPr>
              <a:t>7</a:t>
            </a:r>
          </a:p>
        </p:txBody>
      </p:sp>
      <p:sp>
        <p:nvSpPr>
          <p:cNvPr id="15" name="Oval 14">
            <a:extLst>
              <a:ext uri="{FF2B5EF4-FFF2-40B4-BE49-F238E27FC236}">
                <a16:creationId xmlns="" xmlns:a16="http://schemas.microsoft.com/office/drawing/2014/main" id="{D32467DC-68B2-4A06-97DB-38EF79A869C1}"/>
              </a:ext>
            </a:extLst>
          </p:cNvPr>
          <p:cNvSpPr/>
          <p:nvPr/>
        </p:nvSpPr>
        <p:spPr>
          <a:xfrm>
            <a:off x="3261707" y="4176306"/>
            <a:ext cx="441360" cy="588480"/>
          </a:xfrm>
          <a:prstGeom prst="ellipse">
            <a:avLst/>
          </a:prstGeom>
          <a:solidFill>
            <a:srgbClr val="EE9524"/>
          </a:solidFill>
          <a:ln>
            <a:noFill/>
          </a:ln>
          <a:effectLst>
            <a:outerShdw blurRad="76200" sx="105000" sy="105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 xmlns:a16="http://schemas.microsoft.com/office/drawing/2014/main" id="{59EAAEBB-9149-4D8C-85F9-C700A4FAC1A9}"/>
              </a:ext>
            </a:extLst>
          </p:cNvPr>
          <p:cNvSpPr txBox="1"/>
          <p:nvPr/>
        </p:nvSpPr>
        <p:spPr>
          <a:xfrm>
            <a:off x="3338649" y="4147381"/>
            <a:ext cx="287477" cy="646331"/>
          </a:xfrm>
          <a:prstGeom prst="rect">
            <a:avLst/>
          </a:prstGeom>
          <a:noFill/>
          <a:effectLst>
            <a:outerShdw blurRad="63500" sx="105000" sy="105000" algn="ctr" rotWithShape="0">
              <a:prstClr val="black">
                <a:alpha val="40000"/>
              </a:prstClr>
            </a:outerShdw>
          </a:effectLst>
        </p:spPr>
        <p:txBody>
          <a:bodyPr wrap="square" rtlCol="0">
            <a:spAutoFit/>
          </a:bodyPr>
          <a:lstStyle/>
          <a:p>
            <a:pPr algn="ctr"/>
            <a:r>
              <a:rPr lang="en-US" sz="3600" b="1" dirty="0">
                <a:solidFill>
                  <a:srgbClr val="E3E3E3"/>
                </a:solidFill>
                <a:latin typeface="Tw Cen MT" panose="020B0602020104020603" pitchFamily="34" charset="0"/>
              </a:rPr>
              <a:t>8</a:t>
            </a:r>
          </a:p>
        </p:txBody>
      </p:sp>
      <p:sp>
        <p:nvSpPr>
          <p:cNvPr id="19" name="Oval 18">
            <a:extLst>
              <a:ext uri="{FF2B5EF4-FFF2-40B4-BE49-F238E27FC236}">
                <a16:creationId xmlns="" xmlns:a16="http://schemas.microsoft.com/office/drawing/2014/main" id="{C240C0D5-51C5-4820-AB34-E16D404339B2}"/>
              </a:ext>
            </a:extLst>
          </p:cNvPr>
          <p:cNvSpPr/>
          <p:nvPr/>
        </p:nvSpPr>
        <p:spPr>
          <a:xfrm>
            <a:off x="5143711" y="3212534"/>
            <a:ext cx="441360" cy="588480"/>
          </a:xfrm>
          <a:prstGeom prst="ellipse">
            <a:avLst/>
          </a:prstGeom>
          <a:solidFill>
            <a:srgbClr val="00B0F0"/>
          </a:solidFill>
          <a:ln>
            <a:noFill/>
          </a:ln>
          <a:effectLst>
            <a:outerShdw blurRad="76200" sx="105000" sy="105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 xmlns:a16="http://schemas.microsoft.com/office/drawing/2014/main" id="{B4BDCDBB-2F71-487A-93F9-6F048B528A22}"/>
              </a:ext>
            </a:extLst>
          </p:cNvPr>
          <p:cNvSpPr txBox="1"/>
          <p:nvPr/>
        </p:nvSpPr>
        <p:spPr>
          <a:xfrm>
            <a:off x="5220652" y="3183608"/>
            <a:ext cx="287477" cy="646331"/>
          </a:xfrm>
          <a:prstGeom prst="rect">
            <a:avLst/>
          </a:prstGeom>
          <a:noFill/>
          <a:effectLst>
            <a:outerShdw blurRad="63500" sx="105000" sy="105000" algn="ctr" rotWithShape="0">
              <a:prstClr val="black">
                <a:alpha val="40000"/>
              </a:prstClr>
            </a:outerShdw>
          </a:effectLst>
        </p:spPr>
        <p:txBody>
          <a:bodyPr wrap="square" rtlCol="0">
            <a:spAutoFit/>
          </a:bodyPr>
          <a:lstStyle/>
          <a:p>
            <a:pPr algn="ctr"/>
            <a:r>
              <a:rPr lang="en-US" sz="3600" b="1" dirty="0">
                <a:solidFill>
                  <a:srgbClr val="E3E3E3"/>
                </a:solidFill>
                <a:latin typeface="Tw Cen MT" panose="020B0602020104020603" pitchFamily="34" charset="0"/>
              </a:rPr>
              <a:t>9</a:t>
            </a:r>
          </a:p>
        </p:txBody>
      </p:sp>
      <p:grpSp>
        <p:nvGrpSpPr>
          <p:cNvPr id="11" name="Group 95">
            <a:extLst>
              <a:ext uri="{FF2B5EF4-FFF2-40B4-BE49-F238E27FC236}">
                <a16:creationId xmlns="" xmlns:a16="http://schemas.microsoft.com/office/drawing/2014/main" id="{6F425409-A6E4-456C-8ED2-ED38DCFCE2BD}"/>
              </a:ext>
            </a:extLst>
          </p:cNvPr>
          <p:cNvGrpSpPr/>
          <p:nvPr/>
        </p:nvGrpSpPr>
        <p:grpSpPr>
          <a:xfrm>
            <a:off x="6663079" y="2495106"/>
            <a:ext cx="1594880" cy="1272746"/>
            <a:chOff x="378640" y="3809602"/>
            <a:chExt cx="2126507" cy="1272746"/>
          </a:xfrm>
        </p:grpSpPr>
        <p:sp>
          <p:nvSpPr>
            <p:cNvPr id="83" name="TextBox 82">
              <a:extLst>
                <a:ext uri="{FF2B5EF4-FFF2-40B4-BE49-F238E27FC236}">
                  <a16:creationId xmlns="" xmlns:a16="http://schemas.microsoft.com/office/drawing/2014/main" id="{A701416C-01EF-4102-89B3-73D5308BF43E}"/>
                </a:ext>
              </a:extLst>
            </p:cNvPr>
            <p:cNvSpPr txBox="1"/>
            <p:nvPr/>
          </p:nvSpPr>
          <p:spPr>
            <a:xfrm>
              <a:off x="378640" y="3809602"/>
              <a:ext cx="2126507" cy="400110"/>
            </a:xfrm>
            <a:prstGeom prst="rect">
              <a:avLst/>
            </a:prstGeom>
            <a:noFill/>
          </p:spPr>
          <p:txBody>
            <a:bodyPr wrap="square" rtlCol="0">
              <a:spAutoFit/>
            </a:bodyPr>
            <a:lstStyle/>
            <a:p>
              <a:pPr algn="ctr"/>
              <a:endParaRPr lang="en-US" sz="2000" b="1" dirty="0">
                <a:solidFill>
                  <a:srgbClr val="EF3078"/>
                </a:solidFill>
                <a:latin typeface="Tw Cen MT" panose="020B0602020104020603" pitchFamily="34" charset="0"/>
              </a:endParaRPr>
            </a:p>
          </p:txBody>
        </p:sp>
        <p:sp>
          <p:nvSpPr>
            <p:cNvPr id="84" name="TextBox 83">
              <a:extLst>
                <a:ext uri="{FF2B5EF4-FFF2-40B4-BE49-F238E27FC236}">
                  <a16:creationId xmlns="" xmlns:a16="http://schemas.microsoft.com/office/drawing/2014/main" id="{8B01F7DF-B788-4309-835E-848C5261CE4F}"/>
                </a:ext>
              </a:extLst>
            </p:cNvPr>
            <p:cNvSpPr txBox="1"/>
            <p:nvPr/>
          </p:nvSpPr>
          <p:spPr>
            <a:xfrm>
              <a:off x="378640" y="4128241"/>
              <a:ext cx="2126507" cy="954107"/>
            </a:xfrm>
            <a:prstGeom prst="rect">
              <a:avLst/>
            </a:prstGeom>
            <a:noFill/>
          </p:spPr>
          <p:txBody>
            <a:bodyPr wrap="square" rtlCol="0">
              <a:spAutoFit/>
            </a:bodyPr>
            <a:lstStyle/>
            <a:p>
              <a:pPr lvl="0" algn="ctr"/>
              <a:r>
                <a:rPr lang="en-IN" sz="2000" b="1" dirty="0" smtClean="0"/>
                <a:t>Follow up of expenses</a:t>
              </a:r>
              <a:endParaRPr lang="en-US" sz="2000" b="1" dirty="0" smtClean="0"/>
            </a:p>
            <a:p>
              <a:pPr algn="ctr"/>
              <a:endParaRPr lang="en-US" sz="1600" b="1" dirty="0">
                <a:solidFill>
                  <a:srgbClr val="A6A6A6"/>
                </a:solidFill>
                <a:latin typeface="Tw Cen MT" panose="020B0602020104020603" pitchFamily="34" charset="0"/>
              </a:endParaRPr>
            </a:p>
          </p:txBody>
        </p:sp>
      </p:grpSp>
      <p:grpSp>
        <p:nvGrpSpPr>
          <p:cNvPr id="12" name="Group 96">
            <a:extLst>
              <a:ext uri="{FF2B5EF4-FFF2-40B4-BE49-F238E27FC236}">
                <a16:creationId xmlns="" xmlns:a16="http://schemas.microsoft.com/office/drawing/2014/main" id="{472C5F62-DBE0-4DB0-A985-67DB45C51121}"/>
              </a:ext>
            </a:extLst>
          </p:cNvPr>
          <p:cNvGrpSpPr/>
          <p:nvPr/>
        </p:nvGrpSpPr>
        <p:grpSpPr>
          <a:xfrm>
            <a:off x="823789" y="2280194"/>
            <a:ext cx="1594880" cy="1015663"/>
            <a:chOff x="2281192" y="2835528"/>
            <a:chExt cx="2126507" cy="1015663"/>
          </a:xfrm>
        </p:grpSpPr>
        <p:sp>
          <p:nvSpPr>
            <p:cNvPr id="85" name="TextBox 84">
              <a:extLst>
                <a:ext uri="{FF2B5EF4-FFF2-40B4-BE49-F238E27FC236}">
                  <a16:creationId xmlns="" xmlns:a16="http://schemas.microsoft.com/office/drawing/2014/main" id="{9049F1B1-6182-47AB-BECE-2A542878E26D}"/>
                </a:ext>
              </a:extLst>
            </p:cNvPr>
            <p:cNvSpPr txBox="1"/>
            <p:nvPr/>
          </p:nvSpPr>
          <p:spPr>
            <a:xfrm>
              <a:off x="2281192" y="2835528"/>
              <a:ext cx="2126507" cy="1015663"/>
            </a:xfrm>
            <a:prstGeom prst="rect">
              <a:avLst/>
            </a:prstGeom>
            <a:noFill/>
          </p:spPr>
          <p:txBody>
            <a:bodyPr wrap="square" rtlCol="0">
              <a:spAutoFit/>
            </a:bodyPr>
            <a:lstStyle/>
            <a:p>
              <a:pPr lvl="0" algn="ctr"/>
              <a:r>
                <a:rPr lang="en-US" sz="2000" b="1" dirty="0" smtClean="0"/>
                <a:t>Ward Allocation </a:t>
              </a:r>
            </a:p>
            <a:p>
              <a:pPr algn="ctr"/>
              <a:endParaRPr lang="en-US" sz="2000" b="1" dirty="0">
                <a:solidFill>
                  <a:srgbClr val="03A1A4"/>
                </a:solidFill>
                <a:latin typeface="Tw Cen MT" panose="020B0602020104020603" pitchFamily="34" charset="0"/>
              </a:endParaRPr>
            </a:p>
          </p:txBody>
        </p:sp>
        <p:sp>
          <p:nvSpPr>
            <p:cNvPr id="86" name="TextBox 85">
              <a:extLst>
                <a:ext uri="{FF2B5EF4-FFF2-40B4-BE49-F238E27FC236}">
                  <a16:creationId xmlns="" xmlns:a16="http://schemas.microsoft.com/office/drawing/2014/main" id="{4128FC70-EC87-4505-B103-CC8A34AD5B99}"/>
                </a:ext>
              </a:extLst>
            </p:cNvPr>
            <p:cNvSpPr txBox="1"/>
            <p:nvPr/>
          </p:nvSpPr>
          <p:spPr>
            <a:xfrm>
              <a:off x="2281192" y="3154167"/>
              <a:ext cx="2126507" cy="338554"/>
            </a:xfrm>
            <a:prstGeom prst="rect">
              <a:avLst/>
            </a:prstGeom>
            <a:noFill/>
          </p:spPr>
          <p:txBody>
            <a:bodyPr wrap="square" rtlCol="0">
              <a:spAutoFit/>
            </a:bodyPr>
            <a:lstStyle/>
            <a:p>
              <a:pPr algn="ctr"/>
              <a:endParaRPr lang="en-US" sz="1600" b="1" dirty="0">
                <a:solidFill>
                  <a:srgbClr val="A6A6A6"/>
                </a:solidFill>
                <a:latin typeface="Tw Cen MT" panose="020B0602020104020603" pitchFamily="34" charset="0"/>
              </a:endParaRPr>
            </a:p>
          </p:txBody>
        </p:sp>
      </p:grpSp>
      <p:grpSp>
        <p:nvGrpSpPr>
          <p:cNvPr id="17" name="Group 99">
            <a:extLst>
              <a:ext uri="{FF2B5EF4-FFF2-40B4-BE49-F238E27FC236}">
                <a16:creationId xmlns="" xmlns:a16="http://schemas.microsoft.com/office/drawing/2014/main" id="{19852E6F-3FE7-431F-9ECD-4677790596C6}"/>
              </a:ext>
            </a:extLst>
          </p:cNvPr>
          <p:cNvGrpSpPr/>
          <p:nvPr/>
        </p:nvGrpSpPr>
        <p:grpSpPr>
          <a:xfrm>
            <a:off x="2690525" y="3048000"/>
            <a:ext cx="1594880" cy="1261884"/>
            <a:chOff x="4246516" y="3827153"/>
            <a:chExt cx="2126507" cy="1261884"/>
          </a:xfrm>
        </p:grpSpPr>
        <p:sp>
          <p:nvSpPr>
            <p:cNvPr id="87" name="TextBox 86">
              <a:extLst>
                <a:ext uri="{FF2B5EF4-FFF2-40B4-BE49-F238E27FC236}">
                  <a16:creationId xmlns="" xmlns:a16="http://schemas.microsoft.com/office/drawing/2014/main" id="{89728CB8-974E-4196-8D1D-89BBEFF54DC9}"/>
                </a:ext>
              </a:extLst>
            </p:cNvPr>
            <p:cNvSpPr txBox="1"/>
            <p:nvPr/>
          </p:nvSpPr>
          <p:spPr>
            <a:xfrm>
              <a:off x="4246516" y="3872063"/>
              <a:ext cx="2126507" cy="400110"/>
            </a:xfrm>
            <a:prstGeom prst="rect">
              <a:avLst/>
            </a:prstGeom>
            <a:noFill/>
          </p:spPr>
          <p:txBody>
            <a:bodyPr wrap="square" rtlCol="0">
              <a:spAutoFit/>
            </a:bodyPr>
            <a:lstStyle/>
            <a:p>
              <a:pPr algn="ctr"/>
              <a:endParaRPr lang="en-US" sz="2000" b="1" dirty="0">
                <a:solidFill>
                  <a:srgbClr val="EE9524"/>
                </a:solidFill>
                <a:latin typeface="Tw Cen MT" panose="020B0602020104020603" pitchFamily="34" charset="0"/>
              </a:endParaRPr>
            </a:p>
          </p:txBody>
        </p:sp>
        <p:sp>
          <p:nvSpPr>
            <p:cNvPr id="88" name="TextBox 87">
              <a:extLst>
                <a:ext uri="{FF2B5EF4-FFF2-40B4-BE49-F238E27FC236}">
                  <a16:creationId xmlns="" xmlns:a16="http://schemas.microsoft.com/office/drawing/2014/main" id="{CE4AF30C-47B9-42F2-BAAB-C5E9143AD766}"/>
                </a:ext>
              </a:extLst>
            </p:cNvPr>
            <p:cNvSpPr txBox="1"/>
            <p:nvPr/>
          </p:nvSpPr>
          <p:spPr>
            <a:xfrm>
              <a:off x="4246516" y="3827153"/>
              <a:ext cx="2126507" cy="1261884"/>
            </a:xfrm>
            <a:prstGeom prst="rect">
              <a:avLst/>
            </a:prstGeom>
            <a:noFill/>
          </p:spPr>
          <p:txBody>
            <a:bodyPr wrap="square" rtlCol="0">
              <a:spAutoFit/>
            </a:bodyPr>
            <a:lstStyle/>
            <a:p>
              <a:pPr lvl="0" algn="ctr"/>
              <a:r>
                <a:rPr lang="en-IN" sz="2000" b="1" dirty="0" smtClean="0"/>
                <a:t>Reducing number of employees</a:t>
              </a:r>
              <a:endParaRPr lang="en-US" sz="2000" b="1" dirty="0" smtClean="0"/>
            </a:p>
            <a:p>
              <a:pPr algn="ctr"/>
              <a:endParaRPr lang="en-US" sz="1600" b="1" dirty="0">
                <a:solidFill>
                  <a:srgbClr val="A6A6A6"/>
                </a:solidFill>
                <a:latin typeface="Tw Cen MT" panose="020B0602020104020603" pitchFamily="34" charset="0"/>
              </a:endParaRPr>
            </a:p>
          </p:txBody>
        </p:sp>
      </p:grpSp>
      <p:grpSp>
        <p:nvGrpSpPr>
          <p:cNvPr id="18" name="Group 101">
            <a:extLst>
              <a:ext uri="{FF2B5EF4-FFF2-40B4-BE49-F238E27FC236}">
                <a16:creationId xmlns="" xmlns:a16="http://schemas.microsoft.com/office/drawing/2014/main" id="{7E0030E5-ADE8-4236-A8FA-EA49492B9A6A}"/>
              </a:ext>
            </a:extLst>
          </p:cNvPr>
          <p:cNvGrpSpPr/>
          <p:nvPr/>
        </p:nvGrpSpPr>
        <p:grpSpPr>
          <a:xfrm>
            <a:off x="4585225" y="1905000"/>
            <a:ext cx="1594880" cy="1261884"/>
            <a:chOff x="7742820" y="3374190"/>
            <a:chExt cx="2126507" cy="1261884"/>
          </a:xfrm>
        </p:grpSpPr>
        <p:sp>
          <p:nvSpPr>
            <p:cNvPr id="92" name="TextBox 91">
              <a:extLst>
                <a:ext uri="{FF2B5EF4-FFF2-40B4-BE49-F238E27FC236}">
                  <a16:creationId xmlns="" xmlns:a16="http://schemas.microsoft.com/office/drawing/2014/main" id="{BE5F379D-720A-4873-BF25-F62D2ED92709}"/>
                </a:ext>
              </a:extLst>
            </p:cNvPr>
            <p:cNvSpPr txBox="1"/>
            <p:nvPr/>
          </p:nvSpPr>
          <p:spPr>
            <a:xfrm>
              <a:off x="7742820" y="3644885"/>
              <a:ext cx="2126507" cy="400110"/>
            </a:xfrm>
            <a:prstGeom prst="rect">
              <a:avLst/>
            </a:prstGeom>
            <a:noFill/>
          </p:spPr>
          <p:txBody>
            <a:bodyPr wrap="square" rtlCol="0">
              <a:spAutoFit/>
            </a:bodyPr>
            <a:lstStyle/>
            <a:p>
              <a:pPr algn="ctr"/>
              <a:endParaRPr lang="en-US" sz="2000" b="1" dirty="0">
                <a:solidFill>
                  <a:srgbClr val="00B0F0"/>
                </a:solidFill>
                <a:latin typeface="Tw Cen MT" panose="020B0602020104020603" pitchFamily="34" charset="0"/>
              </a:endParaRPr>
            </a:p>
          </p:txBody>
        </p:sp>
        <p:sp>
          <p:nvSpPr>
            <p:cNvPr id="93" name="TextBox 92">
              <a:extLst>
                <a:ext uri="{FF2B5EF4-FFF2-40B4-BE49-F238E27FC236}">
                  <a16:creationId xmlns="" xmlns:a16="http://schemas.microsoft.com/office/drawing/2014/main" id="{91D0153F-5928-43C9-B3E9-D6A68A61E764}"/>
                </a:ext>
              </a:extLst>
            </p:cNvPr>
            <p:cNvSpPr txBox="1"/>
            <p:nvPr/>
          </p:nvSpPr>
          <p:spPr>
            <a:xfrm>
              <a:off x="7742820" y="3374190"/>
              <a:ext cx="2126507" cy="1261884"/>
            </a:xfrm>
            <a:prstGeom prst="rect">
              <a:avLst/>
            </a:prstGeom>
            <a:noFill/>
          </p:spPr>
          <p:txBody>
            <a:bodyPr wrap="square" rtlCol="0">
              <a:spAutoFit/>
            </a:bodyPr>
            <a:lstStyle/>
            <a:p>
              <a:pPr lvl="0" algn="ctr"/>
              <a:r>
                <a:rPr lang="en-IN" sz="2000" b="1" dirty="0" smtClean="0"/>
                <a:t>Better documented work</a:t>
              </a:r>
              <a:endParaRPr lang="en-US" sz="2000" b="1" dirty="0" smtClean="0"/>
            </a:p>
            <a:p>
              <a:pPr algn="ctr"/>
              <a:endParaRPr lang="en-US" sz="1600" b="1" dirty="0">
                <a:solidFill>
                  <a:srgbClr val="A6A6A6"/>
                </a:solidFill>
                <a:latin typeface="Tw Cen MT" panose="020B0602020104020603" pitchFamily="34" charset="0"/>
              </a:endParaRPr>
            </a:p>
          </p:txBody>
        </p:sp>
      </p:grpSp>
    </p:spTree>
    <p:extLst>
      <p:ext uri="{BB962C8B-B14F-4D97-AF65-F5344CB8AC3E}">
        <p14:creationId xmlns="" xmlns:p14="http://schemas.microsoft.com/office/powerpoint/2010/main" val="2295651856"/>
      </p:ext>
    </p:extLst>
  </p:cSld>
  <p:clrMapOvr>
    <a:masterClrMapping/>
  </p:clrMapOvr>
  <p:transition spd="slow">
    <p:cover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down)">
                                      <p:cBhvr>
                                        <p:cTn id="7" dur="500"/>
                                        <p:tgtEl>
                                          <p:spTgt spid="48"/>
                                        </p:tgtEl>
                                      </p:cBhvr>
                                    </p:animEffect>
                                  </p:childTnLst>
                                </p:cTn>
                              </p:par>
                              <p:par>
                                <p:cTn id="8" presetID="53" presetClass="entr" presetSubtype="16" fill="hold" grpId="0" nodeType="withEffect">
                                  <p:stCondLst>
                                    <p:cond delay="250"/>
                                  </p:stCondLst>
                                  <p:childTnLst>
                                    <p:set>
                                      <p:cBhvr>
                                        <p:cTn id="9" dur="1" fill="hold">
                                          <p:stCondLst>
                                            <p:cond delay="0"/>
                                          </p:stCondLst>
                                        </p:cTn>
                                        <p:tgtEl>
                                          <p:spTgt spid="13"/>
                                        </p:tgtEl>
                                        <p:attrNameLst>
                                          <p:attrName>style.visibility</p:attrName>
                                        </p:attrNameLst>
                                      </p:cBhvr>
                                      <p:to>
                                        <p:strVal val="visible"/>
                                      </p:to>
                                    </p:set>
                                    <p:anim calcmode="lin" valueType="num">
                                      <p:cBhvr>
                                        <p:cTn id="10" dur="500" fill="hold"/>
                                        <p:tgtEl>
                                          <p:spTgt spid="13"/>
                                        </p:tgtEl>
                                        <p:attrNameLst>
                                          <p:attrName>ppt_w</p:attrName>
                                        </p:attrNameLst>
                                      </p:cBhvr>
                                      <p:tavLst>
                                        <p:tav tm="0">
                                          <p:val>
                                            <p:fltVal val="0"/>
                                          </p:val>
                                        </p:tav>
                                        <p:tav tm="100000">
                                          <p:val>
                                            <p:strVal val="#ppt_w"/>
                                          </p:val>
                                        </p:tav>
                                      </p:tavLst>
                                    </p:anim>
                                    <p:anim calcmode="lin" valueType="num">
                                      <p:cBhvr>
                                        <p:cTn id="11" dur="500" fill="hold"/>
                                        <p:tgtEl>
                                          <p:spTgt spid="13"/>
                                        </p:tgtEl>
                                        <p:attrNameLst>
                                          <p:attrName>ppt_h</p:attrName>
                                        </p:attrNameLst>
                                      </p:cBhvr>
                                      <p:tavLst>
                                        <p:tav tm="0">
                                          <p:val>
                                            <p:fltVal val="0"/>
                                          </p:val>
                                        </p:tav>
                                        <p:tav tm="100000">
                                          <p:val>
                                            <p:strVal val="#ppt_h"/>
                                          </p:val>
                                        </p:tav>
                                      </p:tavLst>
                                    </p:anim>
                                    <p:animEffect transition="in" filter="fade">
                                      <p:cBhvr>
                                        <p:cTn id="12" dur="500"/>
                                        <p:tgtEl>
                                          <p:spTgt spid="13"/>
                                        </p:tgtEl>
                                      </p:cBhvr>
                                    </p:animEffect>
                                  </p:childTnLst>
                                </p:cTn>
                              </p:par>
                            </p:childTnLst>
                          </p:cTn>
                        </p:par>
                        <p:par>
                          <p:cTn id="13" fill="hold">
                            <p:stCondLst>
                              <p:cond delay="750"/>
                            </p:stCondLst>
                            <p:childTnLst>
                              <p:par>
                                <p:cTn id="14" presetID="53" presetClass="entr" presetSubtype="16" fill="hold" grpId="0" nodeType="afterEffect">
                                  <p:stCondLst>
                                    <p:cond delay="0"/>
                                  </p:stCondLst>
                                  <p:childTnLst>
                                    <p:set>
                                      <p:cBhvr>
                                        <p:cTn id="15" dur="1" fill="hold">
                                          <p:stCondLst>
                                            <p:cond delay="0"/>
                                          </p:stCondLst>
                                        </p:cTn>
                                        <p:tgtEl>
                                          <p:spTgt spid="14"/>
                                        </p:tgtEl>
                                        <p:attrNameLst>
                                          <p:attrName>style.visibility</p:attrName>
                                        </p:attrNameLst>
                                      </p:cBhvr>
                                      <p:to>
                                        <p:strVal val="visible"/>
                                      </p:to>
                                    </p:set>
                                    <p:anim calcmode="lin" valueType="num">
                                      <p:cBhvr>
                                        <p:cTn id="16" dur="500" fill="hold"/>
                                        <p:tgtEl>
                                          <p:spTgt spid="14"/>
                                        </p:tgtEl>
                                        <p:attrNameLst>
                                          <p:attrName>ppt_w</p:attrName>
                                        </p:attrNameLst>
                                      </p:cBhvr>
                                      <p:tavLst>
                                        <p:tav tm="0">
                                          <p:val>
                                            <p:fltVal val="0"/>
                                          </p:val>
                                        </p:tav>
                                        <p:tav tm="100000">
                                          <p:val>
                                            <p:strVal val="#ppt_w"/>
                                          </p:val>
                                        </p:tav>
                                      </p:tavLst>
                                    </p:anim>
                                    <p:anim calcmode="lin" valueType="num">
                                      <p:cBhvr>
                                        <p:cTn id="17" dur="500" fill="hold"/>
                                        <p:tgtEl>
                                          <p:spTgt spid="14"/>
                                        </p:tgtEl>
                                        <p:attrNameLst>
                                          <p:attrName>ppt_h</p:attrName>
                                        </p:attrNameLst>
                                      </p:cBhvr>
                                      <p:tavLst>
                                        <p:tav tm="0">
                                          <p:val>
                                            <p:fltVal val="0"/>
                                          </p:val>
                                        </p:tav>
                                        <p:tav tm="100000">
                                          <p:val>
                                            <p:strVal val="#ppt_h"/>
                                          </p:val>
                                        </p:tav>
                                      </p:tavLst>
                                    </p:anim>
                                    <p:animEffect transition="in" filter="fade">
                                      <p:cBhvr>
                                        <p:cTn id="18" dur="500"/>
                                        <p:tgtEl>
                                          <p:spTgt spid="14"/>
                                        </p:tgtEl>
                                      </p:cBhvr>
                                    </p:animEffect>
                                  </p:childTnLst>
                                </p:cTn>
                              </p:par>
                            </p:childTnLst>
                          </p:cTn>
                        </p:par>
                        <p:par>
                          <p:cTn id="19" fill="hold">
                            <p:stCondLst>
                              <p:cond delay="1250"/>
                            </p:stCondLst>
                            <p:childTnLst>
                              <p:par>
                                <p:cTn id="20" presetID="53" presetClass="entr" presetSubtype="16" fill="hold" nodeType="afterEffect">
                                  <p:stCondLst>
                                    <p:cond delay="0"/>
                                  </p:stCondLst>
                                  <p:childTnLst>
                                    <p:set>
                                      <p:cBhvr>
                                        <p:cTn id="21" dur="1" fill="hold">
                                          <p:stCondLst>
                                            <p:cond delay="0"/>
                                          </p:stCondLst>
                                        </p:cTn>
                                        <p:tgtEl>
                                          <p:spTgt spid="12"/>
                                        </p:tgtEl>
                                        <p:attrNameLst>
                                          <p:attrName>style.visibility</p:attrName>
                                        </p:attrNameLst>
                                      </p:cBhvr>
                                      <p:to>
                                        <p:strVal val="visible"/>
                                      </p:to>
                                    </p:set>
                                    <p:anim calcmode="lin" valueType="num">
                                      <p:cBhvr>
                                        <p:cTn id="22" dur="500" fill="hold"/>
                                        <p:tgtEl>
                                          <p:spTgt spid="12"/>
                                        </p:tgtEl>
                                        <p:attrNameLst>
                                          <p:attrName>ppt_w</p:attrName>
                                        </p:attrNameLst>
                                      </p:cBhvr>
                                      <p:tavLst>
                                        <p:tav tm="0">
                                          <p:val>
                                            <p:fltVal val="0"/>
                                          </p:val>
                                        </p:tav>
                                        <p:tav tm="100000">
                                          <p:val>
                                            <p:strVal val="#ppt_w"/>
                                          </p:val>
                                        </p:tav>
                                      </p:tavLst>
                                    </p:anim>
                                    <p:anim calcmode="lin" valueType="num">
                                      <p:cBhvr>
                                        <p:cTn id="23" dur="500" fill="hold"/>
                                        <p:tgtEl>
                                          <p:spTgt spid="12"/>
                                        </p:tgtEl>
                                        <p:attrNameLst>
                                          <p:attrName>ppt_h</p:attrName>
                                        </p:attrNameLst>
                                      </p:cBhvr>
                                      <p:tavLst>
                                        <p:tav tm="0">
                                          <p:val>
                                            <p:fltVal val="0"/>
                                          </p:val>
                                        </p:tav>
                                        <p:tav tm="100000">
                                          <p:val>
                                            <p:strVal val="#ppt_h"/>
                                          </p:val>
                                        </p:tav>
                                      </p:tavLst>
                                    </p:anim>
                                    <p:animEffect transition="in" filter="fade">
                                      <p:cBhvr>
                                        <p:cTn id="24" dur="500"/>
                                        <p:tgtEl>
                                          <p:spTgt spid="12"/>
                                        </p:tgtEl>
                                      </p:cBhvr>
                                    </p:animEffect>
                                  </p:childTnLst>
                                </p:cTn>
                              </p:par>
                              <p:par>
                                <p:cTn id="25" presetID="53" presetClass="entr" presetSubtype="16" fill="hold" nodeType="withEffect">
                                  <p:stCondLst>
                                    <p:cond delay="250"/>
                                  </p:stCondLst>
                                  <p:childTnLst>
                                    <p:set>
                                      <p:cBhvr>
                                        <p:cTn id="26" dur="1" fill="hold">
                                          <p:stCondLst>
                                            <p:cond delay="0"/>
                                          </p:stCondLst>
                                        </p:cTn>
                                        <p:tgtEl>
                                          <p:spTgt spid="67"/>
                                        </p:tgtEl>
                                        <p:attrNameLst>
                                          <p:attrName>style.visibility</p:attrName>
                                        </p:attrNameLst>
                                      </p:cBhvr>
                                      <p:to>
                                        <p:strVal val="visible"/>
                                      </p:to>
                                    </p:set>
                                    <p:anim calcmode="lin" valueType="num">
                                      <p:cBhvr>
                                        <p:cTn id="27" dur="500" fill="hold"/>
                                        <p:tgtEl>
                                          <p:spTgt spid="67"/>
                                        </p:tgtEl>
                                        <p:attrNameLst>
                                          <p:attrName>ppt_w</p:attrName>
                                        </p:attrNameLst>
                                      </p:cBhvr>
                                      <p:tavLst>
                                        <p:tav tm="0">
                                          <p:val>
                                            <p:fltVal val="0"/>
                                          </p:val>
                                        </p:tav>
                                        <p:tav tm="100000">
                                          <p:val>
                                            <p:strVal val="#ppt_w"/>
                                          </p:val>
                                        </p:tav>
                                      </p:tavLst>
                                    </p:anim>
                                    <p:anim calcmode="lin" valueType="num">
                                      <p:cBhvr>
                                        <p:cTn id="28" dur="500" fill="hold"/>
                                        <p:tgtEl>
                                          <p:spTgt spid="67"/>
                                        </p:tgtEl>
                                        <p:attrNameLst>
                                          <p:attrName>ppt_h</p:attrName>
                                        </p:attrNameLst>
                                      </p:cBhvr>
                                      <p:tavLst>
                                        <p:tav tm="0">
                                          <p:val>
                                            <p:fltVal val="0"/>
                                          </p:val>
                                        </p:tav>
                                        <p:tav tm="100000">
                                          <p:val>
                                            <p:strVal val="#ppt_h"/>
                                          </p:val>
                                        </p:tav>
                                      </p:tavLst>
                                    </p:anim>
                                    <p:animEffect transition="in" filter="fade">
                                      <p:cBhvr>
                                        <p:cTn id="29" dur="500"/>
                                        <p:tgtEl>
                                          <p:spTgt spid="67"/>
                                        </p:tgtEl>
                                      </p:cBhvr>
                                    </p:animEffect>
                                  </p:childTnLst>
                                </p:cTn>
                              </p:par>
                              <p:par>
                                <p:cTn id="30" presetID="53" presetClass="entr" presetSubtype="16" fill="hold" grpId="0" nodeType="withEffect">
                                  <p:stCondLst>
                                    <p:cond delay="500"/>
                                  </p:stCondLst>
                                  <p:childTnLst>
                                    <p:set>
                                      <p:cBhvr>
                                        <p:cTn id="31" dur="1" fill="hold">
                                          <p:stCondLst>
                                            <p:cond delay="0"/>
                                          </p:stCondLst>
                                        </p:cTn>
                                        <p:tgtEl>
                                          <p:spTgt spid="15"/>
                                        </p:tgtEl>
                                        <p:attrNameLst>
                                          <p:attrName>style.visibility</p:attrName>
                                        </p:attrNameLst>
                                      </p:cBhvr>
                                      <p:to>
                                        <p:strVal val="visible"/>
                                      </p:to>
                                    </p:set>
                                    <p:anim calcmode="lin" valueType="num">
                                      <p:cBhvr>
                                        <p:cTn id="32" dur="500" fill="hold"/>
                                        <p:tgtEl>
                                          <p:spTgt spid="15"/>
                                        </p:tgtEl>
                                        <p:attrNameLst>
                                          <p:attrName>ppt_w</p:attrName>
                                        </p:attrNameLst>
                                      </p:cBhvr>
                                      <p:tavLst>
                                        <p:tav tm="0">
                                          <p:val>
                                            <p:fltVal val="0"/>
                                          </p:val>
                                        </p:tav>
                                        <p:tav tm="100000">
                                          <p:val>
                                            <p:strVal val="#ppt_w"/>
                                          </p:val>
                                        </p:tav>
                                      </p:tavLst>
                                    </p:anim>
                                    <p:anim calcmode="lin" valueType="num">
                                      <p:cBhvr>
                                        <p:cTn id="33" dur="500" fill="hold"/>
                                        <p:tgtEl>
                                          <p:spTgt spid="15"/>
                                        </p:tgtEl>
                                        <p:attrNameLst>
                                          <p:attrName>ppt_h</p:attrName>
                                        </p:attrNameLst>
                                      </p:cBhvr>
                                      <p:tavLst>
                                        <p:tav tm="0">
                                          <p:val>
                                            <p:fltVal val="0"/>
                                          </p:val>
                                        </p:tav>
                                        <p:tav tm="100000">
                                          <p:val>
                                            <p:strVal val="#ppt_h"/>
                                          </p:val>
                                        </p:tav>
                                      </p:tavLst>
                                    </p:anim>
                                    <p:animEffect transition="in" filter="fade">
                                      <p:cBhvr>
                                        <p:cTn id="34" dur="500"/>
                                        <p:tgtEl>
                                          <p:spTgt spid="15"/>
                                        </p:tgtEl>
                                      </p:cBhvr>
                                    </p:animEffect>
                                  </p:childTnLst>
                                </p:cTn>
                              </p:par>
                            </p:childTnLst>
                          </p:cTn>
                        </p:par>
                        <p:par>
                          <p:cTn id="35" fill="hold">
                            <p:stCondLst>
                              <p:cond delay="2250"/>
                            </p:stCondLst>
                            <p:childTnLst>
                              <p:par>
                                <p:cTn id="36" presetID="53" presetClass="entr" presetSubtype="16" fill="hold" grpId="0" nodeType="afterEffect">
                                  <p:stCondLst>
                                    <p:cond delay="0"/>
                                  </p:stCondLst>
                                  <p:childTnLst>
                                    <p:set>
                                      <p:cBhvr>
                                        <p:cTn id="37" dur="1" fill="hold">
                                          <p:stCondLst>
                                            <p:cond delay="0"/>
                                          </p:stCondLst>
                                        </p:cTn>
                                        <p:tgtEl>
                                          <p:spTgt spid="16"/>
                                        </p:tgtEl>
                                        <p:attrNameLst>
                                          <p:attrName>style.visibility</p:attrName>
                                        </p:attrNameLst>
                                      </p:cBhvr>
                                      <p:to>
                                        <p:strVal val="visible"/>
                                      </p:to>
                                    </p:set>
                                    <p:anim calcmode="lin" valueType="num">
                                      <p:cBhvr>
                                        <p:cTn id="38" dur="500" fill="hold"/>
                                        <p:tgtEl>
                                          <p:spTgt spid="16"/>
                                        </p:tgtEl>
                                        <p:attrNameLst>
                                          <p:attrName>ppt_w</p:attrName>
                                        </p:attrNameLst>
                                      </p:cBhvr>
                                      <p:tavLst>
                                        <p:tav tm="0">
                                          <p:val>
                                            <p:fltVal val="0"/>
                                          </p:val>
                                        </p:tav>
                                        <p:tav tm="100000">
                                          <p:val>
                                            <p:strVal val="#ppt_w"/>
                                          </p:val>
                                        </p:tav>
                                      </p:tavLst>
                                    </p:anim>
                                    <p:anim calcmode="lin" valueType="num">
                                      <p:cBhvr>
                                        <p:cTn id="39" dur="500" fill="hold"/>
                                        <p:tgtEl>
                                          <p:spTgt spid="16"/>
                                        </p:tgtEl>
                                        <p:attrNameLst>
                                          <p:attrName>ppt_h</p:attrName>
                                        </p:attrNameLst>
                                      </p:cBhvr>
                                      <p:tavLst>
                                        <p:tav tm="0">
                                          <p:val>
                                            <p:fltVal val="0"/>
                                          </p:val>
                                        </p:tav>
                                        <p:tav tm="100000">
                                          <p:val>
                                            <p:strVal val="#ppt_h"/>
                                          </p:val>
                                        </p:tav>
                                      </p:tavLst>
                                    </p:anim>
                                    <p:animEffect transition="in" filter="fade">
                                      <p:cBhvr>
                                        <p:cTn id="40" dur="500"/>
                                        <p:tgtEl>
                                          <p:spTgt spid="16"/>
                                        </p:tgtEl>
                                      </p:cBhvr>
                                    </p:animEffect>
                                  </p:childTnLst>
                                </p:cTn>
                              </p:par>
                            </p:childTnLst>
                          </p:cTn>
                        </p:par>
                        <p:par>
                          <p:cTn id="41" fill="hold">
                            <p:stCondLst>
                              <p:cond delay="2750"/>
                            </p:stCondLst>
                            <p:childTnLst>
                              <p:par>
                                <p:cTn id="42" presetID="53" presetClass="entr" presetSubtype="16" fill="hold" nodeType="afterEffect">
                                  <p:stCondLst>
                                    <p:cond delay="0"/>
                                  </p:stCondLst>
                                  <p:childTnLst>
                                    <p:set>
                                      <p:cBhvr>
                                        <p:cTn id="43" dur="1" fill="hold">
                                          <p:stCondLst>
                                            <p:cond delay="0"/>
                                          </p:stCondLst>
                                        </p:cTn>
                                        <p:tgtEl>
                                          <p:spTgt spid="17"/>
                                        </p:tgtEl>
                                        <p:attrNameLst>
                                          <p:attrName>style.visibility</p:attrName>
                                        </p:attrNameLst>
                                      </p:cBhvr>
                                      <p:to>
                                        <p:strVal val="visible"/>
                                      </p:to>
                                    </p:set>
                                    <p:anim calcmode="lin" valueType="num">
                                      <p:cBhvr>
                                        <p:cTn id="44" dur="500" fill="hold"/>
                                        <p:tgtEl>
                                          <p:spTgt spid="17"/>
                                        </p:tgtEl>
                                        <p:attrNameLst>
                                          <p:attrName>ppt_w</p:attrName>
                                        </p:attrNameLst>
                                      </p:cBhvr>
                                      <p:tavLst>
                                        <p:tav tm="0">
                                          <p:val>
                                            <p:fltVal val="0"/>
                                          </p:val>
                                        </p:tav>
                                        <p:tav tm="100000">
                                          <p:val>
                                            <p:strVal val="#ppt_w"/>
                                          </p:val>
                                        </p:tav>
                                      </p:tavLst>
                                    </p:anim>
                                    <p:anim calcmode="lin" valueType="num">
                                      <p:cBhvr>
                                        <p:cTn id="45" dur="500" fill="hold"/>
                                        <p:tgtEl>
                                          <p:spTgt spid="17"/>
                                        </p:tgtEl>
                                        <p:attrNameLst>
                                          <p:attrName>ppt_h</p:attrName>
                                        </p:attrNameLst>
                                      </p:cBhvr>
                                      <p:tavLst>
                                        <p:tav tm="0">
                                          <p:val>
                                            <p:fltVal val="0"/>
                                          </p:val>
                                        </p:tav>
                                        <p:tav tm="100000">
                                          <p:val>
                                            <p:strVal val="#ppt_h"/>
                                          </p:val>
                                        </p:tav>
                                      </p:tavLst>
                                    </p:anim>
                                    <p:animEffect transition="in" filter="fade">
                                      <p:cBhvr>
                                        <p:cTn id="46" dur="500"/>
                                        <p:tgtEl>
                                          <p:spTgt spid="17"/>
                                        </p:tgtEl>
                                      </p:cBhvr>
                                    </p:animEffect>
                                  </p:childTnLst>
                                </p:cTn>
                              </p:par>
                              <p:par>
                                <p:cTn id="47" presetID="22" presetClass="entr" presetSubtype="4" fill="hold" nodeType="withEffect">
                                  <p:stCondLst>
                                    <p:cond delay="250"/>
                                  </p:stCondLst>
                                  <p:childTnLst>
                                    <p:set>
                                      <p:cBhvr>
                                        <p:cTn id="48" dur="1" fill="hold">
                                          <p:stCondLst>
                                            <p:cond delay="0"/>
                                          </p:stCondLst>
                                        </p:cTn>
                                        <p:tgtEl>
                                          <p:spTgt spid="39"/>
                                        </p:tgtEl>
                                        <p:attrNameLst>
                                          <p:attrName>style.visibility</p:attrName>
                                        </p:attrNameLst>
                                      </p:cBhvr>
                                      <p:to>
                                        <p:strVal val="visible"/>
                                      </p:to>
                                    </p:set>
                                    <p:animEffect transition="in" filter="wipe(down)">
                                      <p:cBhvr>
                                        <p:cTn id="49" dur="500"/>
                                        <p:tgtEl>
                                          <p:spTgt spid="39"/>
                                        </p:tgtEl>
                                      </p:cBhvr>
                                    </p:animEffect>
                                  </p:childTnLst>
                                </p:cTn>
                              </p:par>
                              <p:par>
                                <p:cTn id="50" presetID="53" presetClass="entr" presetSubtype="16" fill="hold" grpId="0" nodeType="withEffect">
                                  <p:stCondLst>
                                    <p:cond delay="500"/>
                                  </p:stCondLst>
                                  <p:childTnLst>
                                    <p:set>
                                      <p:cBhvr>
                                        <p:cTn id="51" dur="1" fill="hold">
                                          <p:stCondLst>
                                            <p:cond delay="0"/>
                                          </p:stCondLst>
                                        </p:cTn>
                                        <p:tgtEl>
                                          <p:spTgt spid="19"/>
                                        </p:tgtEl>
                                        <p:attrNameLst>
                                          <p:attrName>style.visibility</p:attrName>
                                        </p:attrNameLst>
                                      </p:cBhvr>
                                      <p:to>
                                        <p:strVal val="visible"/>
                                      </p:to>
                                    </p:set>
                                    <p:anim calcmode="lin" valueType="num">
                                      <p:cBhvr>
                                        <p:cTn id="52" dur="500" fill="hold"/>
                                        <p:tgtEl>
                                          <p:spTgt spid="19"/>
                                        </p:tgtEl>
                                        <p:attrNameLst>
                                          <p:attrName>ppt_w</p:attrName>
                                        </p:attrNameLst>
                                      </p:cBhvr>
                                      <p:tavLst>
                                        <p:tav tm="0">
                                          <p:val>
                                            <p:fltVal val="0"/>
                                          </p:val>
                                        </p:tav>
                                        <p:tav tm="100000">
                                          <p:val>
                                            <p:strVal val="#ppt_w"/>
                                          </p:val>
                                        </p:tav>
                                      </p:tavLst>
                                    </p:anim>
                                    <p:anim calcmode="lin" valueType="num">
                                      <p:cBhvr>
                                        <p:cTn id="53" dur="500" fill="hold"/>
                                        <p:tgtEl>
                                          <p:spTgt spid="19"/>
                                        </p:tgtEl>
                                        <p:attrNameLst>
                                          <p:attrName>ppt_h</p:attrName>
                                        </p:attrNameLst>
                                      </p:cBhvr>
                                      <p:tavLst>
                                        <p:tav tm="0">
                                          <p:val>
                                            <p:fltVal val="0"/>
                                          </p:val>
                                        </p:tav>
                                        <p:tav tm="100000">
                                          <p:val>
                                            <p:strVal val="#ppt_h"/>
                                          </p:val>
                                        </p:tav>
                                      </p:tavLst>
                                    </p:anim>
                                    <p:animEffect transition="in" filter="fade">
                                      <p:cBhvr>
                                        <p:cTn id="54" dur="500"/>
                                        <p:tgtEl>
                                          <p:spTgt spid="19"/>
                                        </p:tgtEl>
                                      </p:cBhvr>
                                    </p:animEffect>
                                  </p:childTnLst>
                                </p:cTn>
                              </p:par>
                            </p:childTnLst>
                          </p:cTn>
                        </p:par>
                        <p:par>
                          <p:cTn id="55" fill="hold">
                            <p:stCondLst>
                              <p:cond delay="3750"/>
                            </p:stCondLst>
                            <p:childTnLst>
                              <p:par>
                                <p:cTn id="56" presetID="53" presetClass="entr" presetSubtype="16" fill="hold" grpId="0" nodeType="afterEffect">
                                  <p:stCondLst>
                                    <p:cond delay="0"/>
                                  </p:stCondLst>
                                  <p:childTnLst>
                                    <p:set>
                                      <p:cBhvr>
                                        <p:cTn id="57" dur="1" fill="hold">
                                          <p:stCondLst>
                                            <p:cond delay="0"/>
                                          </p:stCondLst>
                                        </p:cTn>
                                        <p:tgtEl>
                                          <p:spTgt spid="20"/>
                                        </p:tgtEl>
                                        <p:attrNameLst>
                                          <p:attrName>style.visibility</p:attrName>
                                        </p:attrNameLst>
                                      </p:cBhvr>
                                      <p:to>
                                        <p:strVal val="visible"/>
                                      </p:to>
                                    </p:set>
                                    <p:anim calcmode="lin" valueType="num">
                                      <p:cBhvr>
                                        <p:cTn id="58" dur="500" fill="hold"/>
                                        <p:tgtEl>
                                          <p:spTgt spid="20"/>
                                        </p:tgtEl>
                                        <p:attrNameLst>
                                          <p:attrName>ppt_w</p:attrName>
                                        </p:attrNameLst>
                                      </p:cBhvr>
                                      <p:tavLst>
                                        <p:tav tm="0">
                                          <p:val>
                                            <p:fltVal val="0"/>
                                          </p:val>
                                        </p:tav>
                                        <p:tav tm="100000">
                                          <p:val>
                                            <p:strVal val="#ppt_w"/>
                                          </p:val>
                                        </p:tav>
                                      </p:tavLst>
                                    </p:anim>
                                    <p:anim calcmode="lin" valueType="num">
                                      <p:cBhvr>
                                        <p:cTn id="59" dur="500" fill="hold"/>
                                        <p:tgtEl>
                                          <p:spTgt spid="20"/>
                                        </p:tgtEl>
                                        <p:attrNameLst>
                                          <p:attrName>ppt_h</p:attrName>
                                        </p:attrNameLst>
                                      </p:cBhvr>
                                      <p:tavLst>
                                        <p:tav tm="0">
                                          <p:val>
                                            <p:fltVal val="0"/>
                                          </p:val>
                                        </p:tav>
                                        <p:tav tm="100000">
                                          <p:val>
                                            <p:strVal val="#ppt_h"/>
                                          </p:val>
                                        </p:tav>
                                      </p:tavLst>
                                    </p:anim>
                                    <p:animEffect transition="in" filter="fade">
                                      <p:cBhvr>
                                        <p:cTn id="60" dur="500"/>
                                        <p:tgtEl>
                                          <p:spTgt spid="20"/>
                                        </p:tgtEl>
                                      </p:cBhvr>
                                    </p:animEffect>
                                  </p:childTnLst>
                                </p:cTn>
                              </p:par>
                            </p:childTnLst>
                          </p:cTn>
                        </p:par>
                        <p:par>
                          <p:cTn id="61" fill="hold">
                            <p:stCondLst>
                              <p:cond delay="4250"/>
                            </p:stCondLst>
                            <p:childTnLst>
                              <p:par>
                                <p:cTn id="62" presetID="53" presetClass="entr" presetSubtype="16" fill="hold" nodeType="afterEffect">
                                  <p:stCondLst>
                                    <p:cond delay="0"/>
                                  </p:stCondLst>
                                  <p:childTnLst>
                                    <p:set>
                                      <p:cBhvr>
                                        <p:cTn id="63" dur="1" fill="hold">
                                          <p:stCondLst>
                                            <p:cond delay="0"/>
                                          </p:stCondLst>
                                        </p:cTn>
                                        <p:tgtEl>
                                          <p:spTgt spid="18"/>
                                        </p:tgtEl>
                                        <p:attrNameLst>
                                          <p:attrName>style.visibility</p:attrName>
                                        </p:attrNameLst>
                                      </p:cBhvr>
                                      <p:to>
                                        <p:strVal val="visible"/>
                                      </p:to>
                                    </p:set>
                                    <p:anim calcmode="lin" valueType="num">
                                      <p:cBhvr>
                                        <p:cTn id="64" dur="500" fill="hold"/>
                                        <p:tgtEl>
                                          <p:spTgt spid="18"/>
                                        </p:tgtEl>
                                        <p:attrNameLst>
                                          <p:attrName>ppt_w</p:attrName>
                                        </p:attrNameLst>
                                      </p:cBhvr>
                                      <p:tavLst>
                                        <p:tav tm="0">
                                          <p:val>
                                            <p:fltVal val="0"/>
                                          </p:val>
                                        </p:tav>
                                        <p:tav tm="100000">
                                          <p:val>
                                            <p:strVal val="#ppt_w"/>
                                          </p:val>
                                        </p:tav>
                                      </p:tavLst>
                                    </p:anim>
                                    <p:anim calcmode="lin" valueType="num">
                                      <p:cBhvr>
                                        <p:cTn id="65" dur="500" fill="hold"/>
                                        <p:tgtEl>
                                          <p:spTgt spid="18"/>
                                        </p:tgtEl>
                                        <p:attrNameLst>
                                          <p:attrName>ppt_h</p:attrName>
                                        </p:attrNameLst>
                                      </p:cBhvr>
                                      <p:tavLst>
                                        <p:tav tm="0">
                                          <p:val>
                                            <p:fltVal val="0"/>
                                          </p:val>
                                        </p:tav>
                                        <p:tav tm="100000">
                                          <p:val>
                                            <p:strVal val="#ppt_h"/>
                                          </p:val>
                                        </p:tav>
                                      </p:tavLst>
                                    </p:anim>
                                    <p:animEffect transition="in" filter="fade">
                                      <p:cBhvr>
                                        <p:cTn id="66" dur="500"/>
                                        <p:tgtEl>
                                          <p:spTgt spid="18"/>
                                        </p:tgtEl>
                                      </p:cBhvr>
                                    </p:animEffect>
                                  </p:childTnLst>
                                </p:cTn>
                              </p:par>
                              <p:par>
                                <p:cTn id="67" presetID="22" presetClass="entr" presetSubtype="8" fill="hold" nodeType="withEffect">
                                  <p:stCondLst>
                                    <p:cond delay="250"/>
                                  </p:stCondLst>
                                  <p:childTnLst>
                                    <p:set>
                                      <p:cBhvr>
                                        <p:cTn id="68" dur="1" fill="hold">
                                          <p:stCondLst>
                                            <p:cond delay="0"/>
                                          </p:stCondLst>
                                        </p:cTn>
                                        <p:tgtEl>
                                          <p:spTgt spid="37"/>
                                        </p:tgtEl>
                                        <p:attrNameLst>
                                          <p:attrName>style.visibility</p:attrName>
                                        </p:attrNameLst>
                                      </p:cBhvr>
                                      <p:to>
                                        <p:strVal val="visible"/>
                                      </p:to>
                                    </p:set>
                                    <p:animEffect transition="in" filter="wipe(left)">
                                      <p:cBhvr>
                                        <p:cTn id="69" dur="500"/>
                                        <p:tgtEl>
                                          <p:spTgt spid="37"/>
                                        </p:tgtEl>
                                      </p:cBhvr>
                                    </p:animEffect>
                                  </p:childTnLst>
                                </p:cTn>
                              </p:par>
                              <p:par>
                                <p:cTn id="70" presetID="53" presetClass="entr" presetSubtype="16" fill="hold" grpId="0" nodeType="withEffect">
                                  <p:stCondLst>
                                    <p:cond delay="500"/>
                                  </p:stCondLst>
                                  <p:childTnLst>
                                    <p:set>
                                      <p:cBhvr>
                                        <p:cTn id="71" dur="1" fill="hold">
                                          <p:stCondLst>
                                            <p:cond delay="0"/>
                                          </p:stCondLst>
                                        </p:cTn>
                                        <p:tgtEl>
                                          <p:spTgt spid="2"/>
                                        </p:tgtEl>
                                        <p:attrNameLst>
                                          <p:attrName>style.visibility</p:attrName>
                                        </p:attrNameLst>
                                      </p:cBhvr>
                                      <p:to>
                                        <p:strVal val="visible"/>
                                      </p:to>
                                    </p:set>
                                    <p:anim calcmode="lin" valueType="num">
                                      <p:cBhvr>
                                        <p:cTn id="72" dur="500" fill="hold"/>
                                        <p:tgtEl>
                                          <p:spTgt spid="2"/>
                                        </p:tgtEl>
                                        <p:attrNameLst>
                                          <p:attrName>ppt_w</p:attrName>
                                        </p:attrNameLst>
                                      </p:cBhvr>
                                      <p:tavLst>
                                        <p:tav tm="0">
                                          <p:val>
                                            <p:fltVal val="0"/>
                                          </p:val>
                                        </p:tav>
                                        <p:tav tm="100000">
                                          <p:val>
                                            <p:strVal val="#ppt_w"/>
                                          </p:val>
                                        </p:tav>
                                      </p:tavLst>
                                    </p:anim>
                                    <p:anim calcmode="lin" valueType="num">
                                      <p:cBhvr>
                                        <p:cTn id="73" dur="500" fill="hold"/>
                                        <p:tgtEl>
                                          <p:spTgt spid="2"/>
                                        </p:tgtEl>
                                        <p:attrNameLst>
                                          <p:attrName>ppt_h</p:attrName>
                                        </p:attrNameLst>
                                      </p:cBhvr>
                                      <p:tavLst>
                                        <p:tav tm="0">
                                          <p:val>
                                            <p:fltVal val="0"/>
                                          </p:val>
                                        </p:tav>
                                        <p:tav tm="100000">
                                          <p:val>
                                            <p:strVal val="#ppt_h"/>
                                          </p:val>
                                        </p:tav>
                                      </p:tavLst>
                                    </p:anim>
                                    <p:animEffect transition="in" filter="fade">
                                      <p:cBhvr>
                                        <p:cTn id="74" dur="500"/>
                                        <p:tgtEl>
                                          <p:spTgt spid="2"/>
                                        </p:tgtEl>
                                      </p:cBhvr>
                                    </p:animEffect>
                                  </p:childTnLst>
                                </p:cTn>
                              </p:par>
                            </p:childTnLst>
                          </p:cTn>
                        </p:par>
                        <p:par>
                          <p:cTn id="75" fill="hold">
                            <p:stCondLst>
                              <p:cond delay="5250"/>
                            </p:stCondLst>
                            <p:childTnLst>
                              <p:par>
                                <p:cTn id="76" presetID="53" presetClass="entr" presetSubtype="16" fill="hold" grpId="0" nodeType="afterEffect">
                                  <p:stCondLst>
                                    <p:cond delay="0"/>
                                  </p:stCondLst>
                                  <p:childTnLst>
                                    <p:set>
                                      <p:cBhvr>
                                        <p:cTn id="77" dur="1" fill="hold">
                                          <p:stCondLst>
                                            <p:cond delay="0"/>
                                          </p:stCondLst>
                                        </p:cTn>
                                        <p:tgtEl>
                                          <p:spTgt spid="3"/>
                                        </p:tgtEl>
                                        <p:attrNameLst>
                                          <p:attrName>style.visibility</p:attrName>
                                        </p:attrNameLst>
                                      </p:cBhvr>
                                      <p:to>
                                        <p:strVal val="visible"/>
                                      </p:to>
                                    </p:set>
                                    <p:anim calcmode="lin" valueType="num">
                                      <p:cBhvr>
                                        <p:cTn id="78" dur="500" fill="hold"/>
                                        <p:tgtEl>
                                          <p:spTgt spid="3"/>
                                        </p:tgtEl>
                                        <p:attrNameLst>
                                          <p:attrName>ppt_w</p:attrName>
                                        </p:attrNameLst>
                                      </p:cBhvr>
                                      <p:tavLst>
                                        <p:tav tm="0">
                                          <p:val>
                                            <p:fltVal val="0"/>
                                          </p:val>
                                        </p:tav>
                                        <p:tav tm="100000">
                                          <p:val>
                                            <p:strVal val="#ppt_w"/>
                                          </p:val>
                                        </p:tav>
                                      </p:tavLst>
                                    </p:anim>
                                    <p:anim calcmode="lin" valueType="num">
                                      <p:cBhvr>
                                        <p:cTn id="79" dur="500" fill="hold"/>
                                        <p:tgtEl>
                                          <p:spTgt spid="3"/>
                                        </p:tgtEl>
                                        <p:attrNameLst>
                                          <p:attrName>ppt_h</p:attrName>
                                        </p:attrNameLst>
                                      </p:cBhvr>
                                      <p:tavLst>
                                        <p:tav tm="0">
                                          <p:val>
                                            <p:fltVal val="0"/>
                                          </p:val>
                                        </p:tav>
                                        <p:tav tm="100000">
                                          <p:val>
                                            <p:strVal val="#ppt_h"/>
                                          </p:val>
                                        </p:tav>
                                      </p:tavLst>
                                    </p:anim>
                                    <p:animEffect transition="in" filter="fade">
                                      <p:cBhvr>
                                        <p:cTn id="80" dur="500"/>
                                        <p:tgtEl>
                                          <p:spTgt spid="3"/>
                                        </p:tgtEl>
                                      </p:cBhvr>
                                    </p:animEffect>
                                  </p:childTnLst>
                                </p:cTn>
                              </p:par>
                            </p:childTnLst>
                          </p:cTn>
                        </p:par>
                        <p:par>
                          <p:cTn id="81" fill="hold">
                            <p:stCondLst>
                              <p:cond delay="5750"/>
                            </p:stCondLst>
                            <p:childTnLst>
                              <p:par>
                                <p:cTn id="82" presetID="53" presetClass="entr" presetSubtype="16" fill="hold" nodeType="afterEffect">
                                  <p:stCondLst>
                                    <p:cond delay="0"/>
                                  </p:stCondLst>
                                  <p:childTnLst>
                                    <p:set>
                                      <p:cBhvr>
                                        <p:cTn id="83" dur="1" fill="hold">
                                          <p:stCondLst>
                                            <p:cond delay="0"/>
                                          </p:stCondLst>
                                        </p:cTn>
                                        <p:tgtEl>
                                          <p:spTgt spid="11"/>
                                        </p:tgtEl>
                                        <p:attrNameLst>
                                          <p:attrName>style.visibility</p:attrName>
                                        </p:attrNameLst>
                                      </p:cBhvr>
                                      <p:to>
                                        <p:strVal val="visible"/>
                                      </p:to>
                                    </p:set>
                                    <p:anim calcmode="lin" valueType="num">
                                      <p:cBhvr>
                                        <p:cTn id="84" dur="500" fill="hold"/>
                                        <p:tgtEl>
                                          <p:spTgt spid="11"/>
                                        </p:tgtEl>
                                        <p:attrNameLst>
                                          <p:attrName>ppt_w</p:attrName>
                                        </p:attrNameLst>
                                      </p:cBhvr>
                                      <p:tavLst>
                                        <p:tav tm="0">
                                          <p:val>
                                            <p:fltVal val="0"/>
                                          </p:val>
                                        </p:tav>
                                        <p:tav tm="100000">
                                          <p:val>
                                            <p:strVal val="#ppt_w"/>
                                          </p:val>
                                        </p:tav>
                                      </p:tavLst>
                                    </p:anim>
                                    <p:anim calcmode="lin" valueType="num">
                                      <p:cBhvr>
                                        <p:cTn id="85" dur="500" fill="hold"/>
                                        <p:tgtEl>
                                          <p:spTgt spid="11"/>
                                        </p:tgtEl>
                                        <p:attrNameLst>
                                          <p:attrName>ppt_h</p:attrName>
                                        </p:attrNameLst>
                                      </p:cBhvr>
                                      <p:tavLst>
                                        <p:tav tm="0">
                                          <p:val>
                                            <p:fltVal val="0"/>
                                          </p:val>
                                        </p:tav>
                                        <p:tav tm="100000">
                                          <p:val>
                                            <p:strVal val="#ppt_h"/>
                                          </p:val>
                                        </p:tav>
                                      </p:tavLst>
                                    </p:anim>
                                    <p:animEffect transition="in" filter="fade">
                                      <p:cBhvr>
                                        <p:cTn id="86" dur="500"/>
                                        <p:tgtEl>
                                          <p:spTgt spid="11"/>
                                        </p:tgtEl>
                                      </p:cBhvr>
                                    </p:animEffect>
                                  </p:childTnLst>
                                </p:cTn>
                              </p:par>
                              <p:par>
                                <p:cTn id="87" presetID="22" presetClass="entr" presetSubtype="4" fill="hold" nodeType="withEffect">
                                  <p:stCondLst>
                                    <p:cond delay="250"/>
                                  </p:stCondLst>
                                  <p:childTnLst>
                                    <p:set>
                                      <p:cBhvr>
                                        <p:cTn id="88" dur="1" fill="hold">
                                          <p:stCondLst>
                                            <p:cond delay="0"/>
                                          </p:stCondLst>
                                        </p:cTn>
                                        <p:tgtEl>
                                          <p:spTgt spid="28"/>
                                        </p:tgtEl>
                                        <p:attrNameLst>
                                          <p:attrName>style.visibility</p:attrName>
                                        </p:attrNameLst>
                                      </p:cBhvr>
                                      <p:to>
                                        <p:strVal val="visible"/>
                                      </p:to>
                                    </p:set>
                                    <p:animEffect transition="in" filter="wipe(down)">
                                      <p:cBhvr>
                                        <p:cTn id="89"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13" grpId="0" animBg="1"/>
      <p:bldP spid="14" grpId="0"/>
      <p:bldP spid="15" grpId="0" animBg="1"/>
      <p:bldP spid="16" grpId="0"/>
      <p:bldP spid="19" grpId="0" animBg="1"/>
      <p:bldP spid="20"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p>
        </p:txBody>
      </p:sp>
      <p:sp>
        <p:nvSpPr>
          <p:cNvPr id="5" name="Content Placeholder 4"/>
          <p:cNvSpPr>
            <a:spLocks noGrp="1"/>
          </p:cNvSpPr>
          <p:nvPr>
            <p:ph idx="1"/>
          </p:nvPr>
        </p:nvSpPr>
        <p:spPr/>
        <p:txBody>
          <a:bodyPr>
            <a:normAutofit/>
          </a:bodyPr>
          <a:lstStyle/>
          <a:p>
            <a:endParaRPr lang="en-US" dirty="0" smtClean="0"/>
          </a:p>
          <a:p>
            <a:pPr algn="just"/>
            <a:r>
              <a:rPr lang="en-US" dirty="0" smtClean="0"/>
              <a:t>A record is a clinical, scientific, administrative and legal document relating to the nursing care given to individual family or community</a:t>
            </a:r>
          </a:p>
          <a:p>
            <a:pPr algn="just"/>
            <a:r>
              <a:rPr lang="en-US" dirty="0" smtClean="0"/>
              <a:t>Health record refers to forms on which information about clients, i.e. socio-economic, psychological and environmental factors are maintained</a:t>
            </a:r>
          </a:p>
          <a:p>
            <a:pPr algn="just"/>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2000"/>
                                        <p:tgtEl>
                                          <p:spTgt spid="5">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2" end="2"/>
                                            </p:txEl>
                                          </p:spTgt>
                                        </p:tgtEl>
                                        <p:attrNameLst>
                                          <p:attrName>style.visibility</p:attrName>
                                        </p:attrNameLst>
                                      </p:cBhvr>
                                      <p:to>
                                        <p:strVal val="visible"/>
                                      </p:to>
                                    </p:set>
                                    <p:animEffect transition="in" filter="fade">
                                      <p:cBhvr>
                                        <p:cTn id="10" dur="2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l"/>
            <a:r>
              <a:rPr lang="en-US" b="1" dirty="0" smtClean="0"/>
              <a:t>              </a:t>
            </a:r>
            <a:br>
              <a:rPr lang="en-US" b="1" dirty="0" smtClean="0"/>
            </a:br>
            <a:r>
              <a:rPr lang="en-US" b="1" dirty="0" smtClean="0"/>
              <a:t>               </a:t>
            </a:r>
            <a:r>
              <a:rPr lang="en-US" b="1" u="sng" dirty="0" smtClean="0">
                <a:latin typeface="Algerian" pitchFamily="82" charset="0"/>
              </a:rPr>
              <a:t>DEFINITION:</a:t>
            </a:r>
            <a:r>
              <a:rPr lang="en-US" u="sng" dirty="0" smtClean="0">
                <a:latin typeface="Algerian" pitchFamily="82" charset="0"/>
              </a:rPr>
              <a:t/>
            </a:r>
            <a:br>
              <a:rPr lang="en-US" u="sng" dirty="0" smtClean="0">
                <a:latin typeface="Algerian" pitchFamily="82" charset="0"/>
              </a:rPr>
            </a:br>
            <a:endParaRPr lang="en-US" u="sng" dirty="0">
              <a:latin typeface="Algerian" pitchFamily="82" charset="0"/>
            </a:endParaRPr>
          </a:p>
        </p:txBody>
      </p:sp>
      <p:sp>
        <p:nvSpPr>
          <p:cNvPr id="5" name="Content Placeholder 4"/>
          <p:cNvSpPr>
            <a:spLocks noGrp="1"/>
          </p:cNvSpPr>
          <p:nvPr>
            <p:ph idx="1"/>
          </p:nvPr>
        </p:nvSpPr>
        <p:spPr/>
        <p:txBody>
          <a:bodyPr/>
          <a:lstStyle/>
          <a:p>
            <a:endParaRPr lang="en-US" dirty="0" smtClean="0"/>
          </a:p>
          <a:p>
            <a:pPr lvl="0" algn="just"/>
            <a:r>
              <a:rPr lang="en-US" dirty="0" smtClean="0"/>
              <a:t>A record is a permanent written communication that documents information relevant to a client’s health care management.                                 </a:t>
            </a:r>
          </a:p>
          <a:p>
            <a:pPr algn="r">
              <a:buNone/>
            </a:pPr>
            <a:endParaRPr lang="en-US" dirty="0" smtClean="0"/>
          </a:p>
          <a:p>
            <a:pPr algn="r">
              <a:buNone/>
            </a:pPr>
            <a:r>
              <a:rPr lang="en-US" dirty="0" smtClean="0"/>
              <a:t>(B. T. </a:t>
            </a:r>
            <a:r>
              <a:rPr lang="en-US" dirty="0" err="1" smtClean="0"/>
              <a:t>Basavanthappa</a:t>
            </a:r>
            <a:r>
              <a:rPr lang="en-US" dirty="0" smtClean="0"/>
              <a:t>)</a:t>
            </a:r>
          </a:p>
          <a:p>
            <a:pPr algn="just">
              <a:buNone/>
            </a:pPr>
            <a:endParaRPr lang="en-US" dirty="0"/>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800" decel="100000"/>
                                        <p:tgtEl>
                                          <p:spTgt spid="4"/>
                                        </p:tgtEl>
                                      </p:cBhvr>
                                    </p:animEffect>
                                    <p:anim calcmode="lin" valueType="num">
                                      <p:cBhvr>
                                        <p:cTn id="8" dur="800" decel="100000" fill="hold"/>
                                        <p:tgtEl>
                                          <p:spTgt spid="4"/>
                                        </p:tgtEl>
                                        <p:attrNameLst>
                                          <p:attrName>style.rotation</p:attrName>
                                        </p:attrNameLst>
                                      </p:cBhvr>
                                      <p:tavLst>
                                        <p:tav tm="0">
                                          <p:val>
                                            <p:fltVal val="-90"/>
                                          </p:val>
                                        </p:tav>
                                        <p:tav tm="100000">
                                          <p:val>
                                            <p:fltVal val="0"/>
                                          </p:val>
                                        </p:tav>
                                      </p:tavLst>
                                    </p:anim>
                                    <p:anim calcmode="lin" valueType="num">
                                      <p:cBhvr>
                                        <p:cTn id="9" dur="800" decel="100000" fill="hold"/>
                                        <p:tgtEl>
                                          <p:spTgt spid="4"/>
                                        </p:tgtEl>
                                        <p:attrNameLst>
                                          <p:attrName>ppt_x</p:attrName>
                                        </p:attrNameLst>
                                      </p:cBhvr>
                                      <p:tavLst>
                                        <p:tav tm="0">
                                          <p:val>
                                            <p:strVal val="#ppt_x+0.4"/>
                                          </p:val>
                                        </p:tav>
                                        <p:tav tm="100000">
                                          <p:val>
                                            <p:strVal val="#ppt_x-0.05"/>
                                          </p:val>
                                        </p:tav>
                                      </p:tavLst>
                                    </p:anim>
                                    <p:anim calcmode="lin" valueType="num">
                                      <p:cBhvr>
                                        <p:cTn id="10" dur="800" decel="100000" fill="hold"/>
                                        <p:tgtEl>
                                          <p:spTgt spid="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2000"/>
                                        <p:tgtEl>
                                          <p:spTgt spid="5">
                                            <p:txEl>
                                              <p:pRg st="1" end="1"/>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fade">
                                      <p:cBhvr>
                                        <p:cTn id="20" dur="2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dirty="0" smtClean="0"/>
              <a:t>             </a:t>
            </a:r>
            <a:br>
              <a:rPr lang="en-US" b="1" dirty="0" smtClean="0"/>
            </a:br>
            <a:r>
              <a:rPr lang="en-US" b="1" dirty="0" smtClean="0"/>
              <a:t>VALUES AND USES OF RECORDS</a:t>
            </a:r>
            <a:r>
              <a:rPr lang="en-US" dirty="0" smtClean="0"/>
              <a:t/>
            </a:r>
            <a:br>
              <a:rPr lang="en-US" dirty="0" smtClean="0"/>
            </a:br>
            <a:endParaRPr lang="en-US" dirty="0"/>
          </a:p>
        </p:txBody>
      </p:sp>
      <p:graphicFrame>
        <p:nvGraphicFramePr>
          <p:cNvPr id="6" name="Content Placeholder 5"/>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4"/>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4"/>
                                        </p:tgtEl>
                                        <p:attrNameLst>
                                          <p:attrName>ppt_y</p:attrName>
                                        </p:attrNameLst>
                                      </p:cBhvr>
                                      <p:tavLst>
                                        <p:tav tm="0">
                                          <p:val>
                                            <p:strVal val="#ppt_y"/>
                                          </p:val>
                                        </p:tav>
                                        <p:tav tm="100000">
                                          <p:val>
                                            <p:strVal val="#ppt_y"/>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6">
                                            <p:graphicEl>
                                              <a:dgm id="{90F185D6-11CA-4F65-83FF-F5338838F520}"/>
                                            </p:graphicEl>
                                          </p:spTgt>
                                        </p:tgtEl>
                                        <p:attrNameLst>
                                          <p:attrName>style.visibility</p:attrName>
                                        </p:attrNameLst>
                                      </p:cBhvr>
                                      <p:to>
                                        <p:strVal val="visible"/>
                                      </p:to>
                                    </p:set>
                                    <p:animEffect transition="in" filter="wipe(down)">
                                      <p:cBhvr>
                                        <p:cTn id="15" dur="500"/>
                                        <p:tgtEl>
                                          <p:spTgt spid="6">
                                            <p:graphicEl>
                                              <a:dgm id="{90F185D6-11CA-4F65-83FF-F5338838F520}"/>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6">
                                            <p:graphicEl>
                                              <a:dgm id="{36858890-0614-4878-B4F0-3B60781E13FD}"/>
                                            </p:graphicEl>
                                          </p:spTgt>
                                        </p:tgtEl>
                                        <p:attrNameLst>
                                          <p:attrName>style.visibility</p:attrName>
                                        </p:attrNameLst>
                                      </p:cBhvr>
                                      <p:to>
                                        <p:strVal val="visible"/>
                                      </p:to>
                                    </p:set>
                                    <p:animEffect transition="in" filter="wipe(down)">
                                      <p:cBhvr>
                                        <p:cTn id="20" dur="500"/>
                                        <p:tgtEl>
                                          <p:spTgt spid="6">
                                            <p:graphicEl>
                                              <a:dgm id="{36858890-0614-4878-B4F0-3B60781E13FD}"/>
                                            </p:graphic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6">
                                            <p:graphicEl>
                                              <a:dgm id="{6C73210B-C5D6-43C7-9B81-FAFBC7F73872}"/>
                                            </p:graphicEl>
                                          </p:spTgt>
                                        </p:tgtEl>
                                        <p:attrNameLst>
                                          <p:attrName>style.visibility</p:attrName>
                                        </p:attrNameLst>
                                      </p:cBhvr>
                                      <p:to>
                                        <p:strVal val="visible"/>
                                      </p:to>
                                    </p:set>
                                    <p:animEffect transition="in" filter="wipe(down)">
                                      <p:cBhvr>
                                        <p:cTn id="25" dur="500"/>
                                        <p:tgtEl>
                                          <p:spTgt spid="6">
                                            <p:graphicEl>
                                              <a:dgm id="{6C73210B-C5D6-43C7-9B81-FAFBC7F73872}"/>
                                            </p:graphic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6">
                                            <p:graphicEl>
                                              <a:dgm id="{A7810235-B768-4021-84D5-095A3AC6835C}"/>
                                            </p:graphicEl>
                                          </p:spTgt>
                                        </p:tgtEl>
                                        <p:attrNameLst>
                                          <p:attrName>style.visibility</p:attrName>
                                        </p:attrNameLst>
                                      </p:cBhvr>
                                      <p:to>
                                        <p:strVal val="visible"/>
                                      </p:to>
                                    </p:set>
                                    <p:animEffect transition="in" filter="wipe(down)">
                                      <p:cBhvr>
                                        <p:cTn id="30" dur="500"/>
                                        <p:tgtEl>
                                          <p:spTgt spid="6">
                                            <p:graphicEl>
                                              <a:dgm id="{A7810235-B768-4021-84D5-095A3AC6835C}"/>
                                            </p:graphic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6">
                                            <p:graphicEl>
                                              <a:dgm id="{06173002-C005-46C1-BB17-25E8E715EF6C}"/>
                                            </p:graphicEl>
                                          </p:spTgt>
                                        </p:tgtEl>
                                        <p:attrNameLst>
                                          <p:attrName>style.visibility</p:attrName>
                                        </p:attrNameLst>
                                      </p:cBhvr>
                                      <p:to>
                                        <p:strVal val="visible"/>
                                      </p:to>
                                    </p:set>
                                    <p:animEffect transition="in" filter="wipe(down)">
                                      <p:cBhvr>
                                        <p:cTn id="35" dur="500"/>
                                        <p:tgtEl>
                                          <p:spTgt spid="6">
                                            <p:graphicEl>
                                              <a:dgm id="{06173002-C005-46C1-BB17-25E8E715EF6C}"/>
                                            </p:graphic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6">
                                            <p:graphicEl>
                                              <a:dgm id="{0830803D-7982-442E-AE16-8D4C75383272}"/>
                                            </p:graphicEl>
                                          </p:spTgt>
                                        </p:tgtEl>
                                        <p:attrNameLst>
                                          <p:attrName>style.visibility</p:attrName>
                                        </p:attrNameLst>
                                      </p:cBhvr>
                                      <p:to>
                                        <p:strVal val="visible"/>
                                      </p:to>
                                    </p:set>
                                    <p:animEffect transition="in" filter="wipe(down)">
                                      <p:cBhvr>
                                        <p:cTn id="40" dur="500"/>
                                        <p:tgtEl>
                                          <p:spTgt spid="6">
                                            <p:graphicEl>
                                              <a:dgm id="{0830803D-7982-442E-AE16-8D4C75383272}"/>
                                            </p:graphic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grpId="0" nodeType="clickEffect">
                                  <p:stCondLst>
                                    <p:cond delay="0"/>
                                  </p:stCondLst>
                                  <p:childTnLst>
                                    <p:set>
                                      <p:cBhvr>
                                        <p:cTn id="44" dur="1" fill="hold">
                                          <p:stCondLst>
                                            <p:cond delay="0"/>
                                          </p:stCondLst>
                                        </p:cTn>
                                        <p:tgtEl>
                                          <p:spTgt spid="6">
                                            <p:graphicEl>
                                              <a:dgm id="{23493F2D-587E-4003-B0B8-9BB3601FC8FA}"/>
                                            </p:graphicEl>
                                          </p:spTgt>
                                        </p:tgtEl>
                                        <p:attrNameLst>
                                          <p:attrName>style.visibility</p:attrName>
                                        </p:attrNameLst>
                                      </p:cBhvr>
                                      <p:to>
                                        <p:strVal val="visible"/>
                                      </p:to>
                                    </p:set>
                                    <p:animEffect transition="in" filter="wipe(down)">
                                      <p:cBhvr>
                                        <p:cTn id="45" dur="500"/>
                                        <p:tgtEl>
                                          <p:spTgt spid="6">
                                            <p:graphicEl>
                                              <a:dgm id="{23493F2D-587E-4003-B0B8-9BB3601FC8FA}"/>
                                            </p:graphicEl>
                                          </p:spTgt>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grpId="0" nodeType="clickEffect">
                                  <p:stCondLst>
                                    <p:cond delay="0"/>
                                  </p:stCondLst>
                                  <p:childTnLst>
                                    <p:set>
                                      <p:cBhvr>
                                        <p:cTn id="49" dur="1" fill="hold">
                                          <p:stCondLst>
                                            <p:cond delay="0"/>
                                          </p:stCondLst>
                                        </p:cTn>
                                        <p:tgtEl>
                                          <p:spTgt spid="6">
                                            <p:graphicEl>
                                              <a:dgm id="{AB2CC777-6A7F-45AC-8288-5CD037271C5A}"/>
                                            </p:graphicEl>
                                          </p:spTgt>
                                        </p:tgtEl>
                                        <p:attrNameLst>
                                          <p:attrName>style.visibility</p:attrName>
                                        </p:attrNameLst>
                                      </p:cBhvr>
                                      <p:to>
                                        <p:strVal val="visible"/>
                                      </p:to>
                                    </p:set>
                                    <p:animEffect transition="in" filter="wipe(down)">
                                      <p:cBhvr>
                                        <p:cTn id="50" dur="500"/>
                                        <p:tgtEl>
                                          <p:spTgt spid="6">
                                            <p:graphicEl>
                                              <a:dgm id="{AB2CC777-6A7F-45AC-8288-5CD037271C5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Graphic spid="6"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graphicFrame>
        <p:nvGraphicFramePr>
          <p:cNvPr id="6" name="Content Placeholder 5"/>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graphicEl>
                                              <a:dgm id="{68A90EC7-BE69-48F4-B26C-0A2B9BC47FB6}"/>
                                            </p:graphicEl>
                                          </p:spTgt>
                                        </p:tgtEl>
                                        <p:attrNameLst>
                                          <p:attrName>style.visibility</p:attrName>
                                        </p:attrNameLst>
                                      </p:cBhvr>
                                      <p:to>
                                        <p:strVal val="visible"/>
                                      </p:to>
                                    </p:set>
                                    <p:animEffect transition="in" filter="wipe(down)">
                                      <p:cBhvr>
                                        <p:cTn id="7" dur="500"/>
                                        <p:tgtEl>
                                          <p:spTgt spid="6">
                                            <p:graphicEl>
                                              <a:dgm id="{68A90EC7-BE69-48F4-B26C-0A2B9BC47FB6}"/>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graphicEl>
                                              <a:dgm id="{F40606C5-F26E-4400-8750-172BB4CCED72}"/>
                                            </p:graphicEl>
                                          </p:spTgt>
                                        </p:tgtEl>
                                        <p:attrNameLst>
                                          <p:attrName>style.visibility</p:attrName>
                                        </p:attrNameLst>
                                      </p:cBhvr>
                                      <p:to>
                                        <p:strVal val="visible"/>
                                      </p:to>
                                    </p:set>
                                    <p:animEffect transition="in" filter="wipe(down)">
                                      <p:cBhvr>
                                        <p:cTn id="12" dur="500"/>
                                        <p:tgtEl>
                                          <p:spTgt spid="6">
                                            <p:graphicEl>
                                              <a:dgm id="{F40606C5-F26E-4400-8750-172BB4CCED72}"/>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graphicEl>
                                              <a:dgm id="{87064BFB-B10C-409D-BC04-A4A52480702C}"/>
                                            </p:graphicEl>
                                          </p:spTgt>
                                        </p:tgtEl>
                                        <p:attrNameLst>
                                          <p:attrName>style.visibility</p:attrName>
                                        </p:attrNameLst>
                                      </p:cBhvr>
                                      <p:to>
                                        <p:strVal val="visible"/>
                                      </p:to>
                                    </p:set>
                                    <p:animEffect transition="in" filter="wipe(down)">
                                      <p:cBhvr>
                                        <p:cTn id="17" dur="500"/>
                                        <p:tgtEl>
                                          <p:spTgt spid="6">
                                            <p:graphicEl>
                                              <a:dgm id="{87064BFB-B10C-409D-BC04-A4A52480702C}"/>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
                                            <p:graphicEl>
                                              <a:dgm id="{FB58DA04-087F-494B-A659-07C4475B9DDE}"/>
                                            </p:graphicEl>
                                          </p:spTgt>
                                        </p:tgtEl>
                                        <p:attrNameLst>
                                          <p:attrName>style.visibility</p:attrName>
                                        </p:attrNameLst>
                                      </p:cBhvr>
                                      <p:to>
                                        <p:strVal val="visible"/>
                                      </p:to>
                                    </p:set>
                                    <p:animEffect transition="in" filter="wipe(down)">
                                      <p:cBhvr>
                                        <p:cTn id="22" dur="500"/>
                                        <p:tgtEl>
                                          <p:spTgt spid="6">
                                            <p:graphicEl>
                                              <a:dgm id="{FB58DA04-087F-494B-A659-07C4475B9DDE}"/>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
                                            <p:graphicEl>
                                              <a:dgm id="{0E662ED3-A6E4-4D48-A34C-B4DF28C7D4BE}"/>
                                            </p:graphicEl>
                                          </p:spTgt>
                                        </p:tgtEl>
                                        <p:attrNameLst>
                                          <p:attrName>style.visibility</p:attrName>
                                        </p:attrNameLst>
                                      </p:cBhvr>
                                      <p:to>
                                        <p:strVal val="visible"/>
                                      </p:to>
                                    </p:set>
                                    <p:animEffect transition="in" filter="wipe(down)">
                                      <p:cBhvr>
                                        <p:cTn id="27" dur="500"/>
                                        <p:tgtEl>
                                          <p:spTgt spid="6">
                                            <p:graphicEl>
                                              <a:dgm id="{0E662ED3-A6E4-4D48-A34C-B4DF28C7D4BE}"/>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6">
                                            <p:graphicEl>
                                              <a:dgm id="{F86B55C9-170B-44FC-9205-5BEE0C20E1B3}"/>
                                            </p:graphicEl>
                                          </p:spTgt>
                                        </p:tgtEl>
                                        <p:attrNameLst>
                                          <p:attrName>style.visibility</p:attrName>
                                        </p:attrNameLst>
                                      </p:cBhvr>
                                      <p:to>
                                        <p:strVal val="visible"/>
                                      </p:to>
                                    </p:set>
                                    <p:animEffect transition="in" filter="wipe(down)">
                                      <p:cBhvr>
                                        <p:cTn id="32" dur="500"/>
                                        <p:tgtEl>
                                          <p:spTgt spid="6">
                                            <p:graphicEl>
                                              <a:dgm id="{F86B55C9-170B-44FC-9205-5BEE0C20E1B3}"/>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6">
                                            <p:graphicEl>
                                              <a:dgm id="{A1318F0A-DB7B-4422-AB54-4D4644F94736}"/>
                                            </p:graphicEl>
                                          </p:spTgt>
                                        </p:tgtEl>
                                        <p:attrNameLst>
                                          <p:attrName>style.visibility</p:attrName>
                                        </p:attrNameLst>
                                      </p:cBhvr>
                                      <p:to>
                                        <p:strVal val="visible"/>
                                      </p:to>
                                    </p:set>
                                    <p:animEffect transition="in" filter="wipe(down)">
                                      <p:cBhvr>
                                        <p:cTn id="37" dur="500"/>
                                        <p:tgtEl>
                                          <p:spTgt spid="6">
                                            <p:graphicEl>
                                              <a:dgm id="{A1318F0A-DB7B-4422-AB54-4D4644F94736}"/>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6">
                                            <p:graphicEl>
                                              <a:dgm id="{00E6422C-8707-48A3-9228-FC53AA5CB223}"/>
                                            </p:graphicEl>
                                          </p:spTgt>
                                        </p:tgtEl>
                                        <p:attrNameLst>
                                          <p:attrName>style.visibility</p:attrName>
                                        </p:attrNameLst>
                                      </p:cBhvr>
                                      <p:to>
                                        <p:strVal val="visible"/>
                                      </p:to>
                                    </p:set>
                                    <p:animEffect transition="in" filter="wipe(down)">
                                      <p:cBhvr>
                                        <p:cTn id="42" dur="500"/>
                                        <p:tgtEl>
                                          <p:spTgt spid="6">
                                            <p:graphicEl>
                                              <a:dgm id="{00E6422C-8707-48A3-9228-FC53AA5CB223}"/>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dirty="0" smtClean="0"/>
              <a:t/>
            </a:r>
            <a:br>
              <a:rPr lang="en-US" b="1" dirty="0" smtClean="0"/>
            </a:br>
            <a:r>
              <a:rPr lang="en-US" b="1" dirty="0" smtClean="0"/>
              <a:t>TYPES OF RECORDS</a:t>
            </a:r>
            <a:r>
              <a:rPr lang="en-US" dirty="0" smtClean="0"/>
              <a:t/>
            </a:r>
            <a:br>
              <a:rPr lang="en-US" dirty="0" smtClean="0"/>
            </a:br>
            <a:endParaRPr lang="en-US" dirty="0"/>
          </a:p>
        </p:txBody>
      </p:sp>
      <p:sp>
        <p:nvSpPr>
          <p:cNvPr id="5" name="Content Placeholder 4"/>
          <p:cNvSpPr>
            <a:spLocks noGrp="1"/>
          </p:cNvSpPr>
          <p:nvPr>
            <p:ph idx="1"/>
          </p:nvPr>
        </p:nvSpPr>
        <p:spPr/>
        <p:txBody>
          <a:bodyPr/>
          <a:lstStyle/>
          <a:p>
            <a:endParaRPr lang="en-US" dirty="0"/>
          </a:p>
        </p:txBody>
      </p:sp>
      <p:sp>
        <p:nvSpPr>
          <p:cNvPr id="9" name="Round Diagonal Corner Rectangle 8"/>
          <p:cNvSpPr/>
          <p:nvPr/>
        </p:nvSpPr>
        <p:spPr>
          <a:xfrm>
            <a:off x="457200" y="1676400"/>
            <a:ext cx="4648200" cy="990600"/>
          </a:xfrm>
          <a:prstGeom prst="round2DiagRect">
            <a:avLst/>
          </a:prstGeom>
        </p:spPr>
        <p:style>
          <a:lnRef idx="3">
            <a:schemeClr val="lt1"/>
          </a:lnRef>
          <a:fillRef idx="1">
            <a:schemeClr val="accent1"/>
          </a:fillRef>
          <a:effectRef idx="1">
            <a:schemeClr val="accent1"/>
          </a:effectRef>
          <a:fontRef idx="minor">
            <a:schemeClr val="lt1"/>
          </a:fontRef>
        </p:style>
        <p:txBody>
          <a:bodyPr rtlCol="0" anchor="ctr"/>
          <a:lstStyle/>
          <a:p>
            <a:pPr lvl="0" algn="ctr"/>
            <a:r>
              <a:rPr lang="en-US" sz="2800" dirty="0" smtClean="0">
                <a:latin typeface="Agency FB" pitchFamily="34" charset="0"/>
              </a:rPr>
              <a:t>1.</a:t>
            </a:r>
            <a:r>
              <a:rPr lang="en-US" sz="2800" b="1" dirty="0" smtClean="0">
                <a:latin typeface="Agency FB" pitchFamily="34" charset="0"/>
              </a:rPr>
              <a:t> Cumulative or continuing records</a:t>
            </a:r>
            <a:endParaRPr lang="en-US" sz="2800" dirty="0" smtClean="0">
              <a:latin typeface="Agency FB" pitchFamily="34" charset="0"/>
            </a:endParaRPr>
          </a:p>
          <a:p>
            <a:pPr algn="ctr"/>
            <a:endParaRPr lang="en-US" dirty="0"/>
          </a:p>
        </p:txBody>
      </p:sp>
      <p:sp>
        <p:nvSpPr>
          <p:cNvPr id="11" name="Round Diagonal Corner Rectangle 10"/>
          <p:cNvSpPr/>
          <p:nvPr/>
        </p:nvSpPr>
        <p:spPr>
          <a:xfrm>
            <a:off x="4114800" y="3048000"/>
            <a:ext cx="4648200" cy="990600"/>
          </a:xfrm>
          <a:prstGeom prst="round2DiagRect">
            <a:avLst/>
          </a:prstGeom>
        </p:spPr>
        <p:style>
          <a:lnRef idx="3">
            <a:schemeClr val="lt1"/>
          </a:lnRef>
          <a:fillRef idx="1">
            <a:schemeClr val="accent2"/>
          </a:fillRef>
          <a:effectRef idx="1">
            <a:schemeClr val="accent2"/>
          </a:effectRef>
          <a:fontRef idx="minor">
            <a:schemeClr val="lt1"/>
          </a:fontRef>
        </p:style>
        <p:txBody>
          <a:bodyPr rtlCol="0" anchor="ctr"/>
          <a:lstStyle/>
          <a:p>
            <a:pPr lvl="0" algn="ctr"/>
            <a:endParaRPr lang="en-US" sz="3200" b="1" dirty="0" smtClean="0">
              <a:latin typeface="Agency FB" pitchFamily="34" charset="0"/>
            </a:endParaRPr>
          </a:p>
          <a:p>
            <a:pPr lvl="0" algn="ctr"/>
            <a:r>
              <a:rPr lang="en-US" sz="3200" b="1" dirty="0" smtClean="0">
                <a:latin typeface="Agency FB" pitchFamily="34" charset="0"/>
              </a:rPr>
              <a:t>2.Family records</a:t>
            </a:r>
            <a:endParaRPr lang="en-US" sz="3200" dirty="0" smtClean="0">
              <a:latin typeface="Agency FB" pitchFamily="34" charset="0"/>
            </a:endParaRPr>
          </a:p>
          <a:p>
            <a:pPr algn="ctr"/>
            <a:endParaRPr lang="en-US" sz="3200" dirty="0">
              <a:latin typeface="Agency FB" pitchFamily="34" charset="0"/>
            </a:endParaRPr>
          </a:p>
        </p:txBody>
      </p:sp>
      <p:sp>
        <p:nvSpPr>
          <p:cNvPr id="12" name="Round Diagonal Corner Rectangle 11"/>
          <p:cNvSpPr/>
          <p:nvPr/>
        </p:nvSpPr>
        <p:spPr>
          <a:xfrm>
            <a:off x="381000" y="4572000"/>
            <a:ext cx="4648200" cy="990600"/>
          </a:xfrm>
          <a:prstGeom prst="round2Diag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sz="2800" b="1" dirty="0" smtClean="0">
                <a:latin typeface="Agency FB" pitchFamily="34" charset="0"/>
              </a:rPr>
              <a:t>3.Departmental Records</a:t>
            </a:r>
            <a:endParaRPr lang="en-US" sz="2800" dirty="0">
              <a:latin typeface="Agency FB" pitchFamily="34" charset="0"/>
            </a:endParaRPr>
          </a:p>
        </p:txBody>
      </p:sp>
    </p:spTree>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4)">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randombar(horizont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randombar(horizontal)">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randombar(horizontal)">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animBg="1"/>
      <p:bldP spid="11"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381000" y="0"/>
            <a:ext cx="8229600" cy="1524000"/>
          </a:xfrm>
        </p:spPr>
        <p:txBody>
          <a:bodyPr>
            <a:normAutofit fontScale="90000"/>
          </a:bodyPr>
          <a:lstStyle/>
          <a:p>
            <a:r>
              <a:rPr lang="en-US" b="1" dirty="0" smtClean="0"/>
              <a:t/>
            </a:r>
            <a:br>
              <a:rPr lang="en-US" b="1" dirty="0" smtClean="0"/>
            </a:br>
            <a:r>
              <a:rPr lang="en-US" b="1" dirty="0" smtClean="0"/>
              <a:t/>
            </a:r>
            <a:br>
              <a:rPr lang="en-US" b="1" dirty="0" smtClean="0"/>
            </a:br>
            <a:r>
              <a:rPr lang="en-US" b="1" dirty="0" smtClean="0"/>
              <a:t>RECORDS IN NURSING EDUCATION PROGRAMME</a:t>
            </a:r>
            <a:r>
              <a:rPr lang="en-US" dirty="0" smtClean="0"/>
              <a:t/>
            </a:r>
            <a:br>
              <a:rPr lang="en-US" dirty="0" smtClean="0"/>
            </a:br>
            <a:endParaRPr lang="en-US" dirty="0"/>
          </a:p>
        </p:txBody>
      </p:sp>
      <p:sp>
        <p:nvSpPr>
          <p:cNvPr id="5" name="Content Placeholder 4"/>
          <p:cNvSpPr>
            <a:spLocks noGrp="1"/>
          </p:cNvSpPr>
          <p:nvPr>
            <p:ph idx="1"/>
          </p:nvPr>
        </p:nvSpPr>
        <p:spPr/>
        <p:txBody>
          <a:bodyPr>
            <a:normAutofit fontScale="85000" lnSpcReduction="10000"/>
          </a:bodyPr>
          <a:lstStyle/>
          <a:p>
            <a:pPr>
              <a:buNone/>
            </a:pPr>
            <a:r>
              <a:rPr lang="en-US" b="1" dirty="0" smtClean="0"/>
              <a:t>  </a:t>
            </a:r>
            <a:endParaRPr lang="en-US" dirty="0" smtClean="0"/>
          </a:p>
          <a:p>
            <a:pPr marL="514350" lvl="0" indent="-514350" algn="just">
              <a:lnSpc>
                <a:spcPct val="150000"/>
              </a:lnSpc>
              <a:buNone/>
            </a:pPr>
            <a:r>
              <a:rPr lang="en-IN" b="1" dirty="0" smtClean="0">
                <a:latin typeface="Agency FB" pitchFamily="34" charset="0"/>
              </a:rPr>
              <a:t>1. </a:t>
            </a:r>
            <a:r>
              <a:rPr lang="en-IN" b="1" dirty="0" smtClean="0">
                <a:latin typeface="+mj-lt"/>
              </a:rPr>
              <a:t>CONCERNING THE STUDENT</a:t>
            </a:r>
          </a:p>
          <a:p>
            <a:pPr lvl="0" algn="just">
              <a:lnSpc>
                <a:spcPct val="150000"/>
              </a:lnSpc>
              <a:buNone/>
            </a:pPr>
            <a:r>
              <a:rPr lang="en-IN" b="1" dirty="0" smtClean="0">
                <a:latin typeface="+mj-lt"/>
              </a:rPr>
              <a:t>2. CONCERNING THE STAFF</a:t>
            </a:r>
          </a:p>
          <a:p>
            <a:pPr algn="just">
              <a:lnSpc>
                <a:spcPct val="150000"/>
              </a:lnSpc>
              <a:buNone/>
            </a:pPr>
            <a:r>
              <a:rPr lang="en-IN" b="1" dirty="0" smtClean="0">
                <a:latin typeface="+mj-lt"/>
              </a:rPr>
              <a:t>3. RECORDS IN RHTC/FWTC</a:t>
            </a:r>
          </a:p>
          <a:p>
            <a:pPr lvl="0" algn="just">
              <a:lnSpc>
                <a:spcPct val="150000"/>
              </a:lnSpc>
              <a:buNone/>
            </a:pPr>
            <a:r>
              <a:rPr lang="en-IN" b="1" dirty="0" smtClean="0">
                <a:latin typeface="+mj-lt"/>
              </a:rPr>
              <a:t>4. RECORDS IN PHC</a:t>
            </a:r>
            <a:endParaRPr lang="en-US" dirty="0" smtClean="0">
              <a:latin typeface="+mj-lt"/>
            </a:endParaRPr>
          </a:p>
          <a:p>
            <a:pPr lvl="0" algn="just">
              <a:lnSpc>
                <a:spcPct val="150000"/>
              </a:lnSpc>
              <a:buNone/>
            </a:pPr>
            <a:r>
              <a:rPr lang="en-US" dirty="0" smtClean="0">
                <a:latin typeface="+mj-lt"/>
              </a:rPr>
              <a:t>5.</a:t>
            </a:r>
            <a:r>
              <a:rPr lang="en-IN" b="1" dirty="0" smtClean="0">
                <a:latin typeface="+mj-lt"/>
              </a:rPr>
              <a:t> RECORDS IN SUB-CENTER</a:t>
            </a:r>
          </a:p>
          <a:p>
            <a:pPr algn="just">
              <a:lnSpc>
                <a:spcPct val="150000"/>
              </a:lnSpc>
              <a:buNone/>
            </a:pPr>
            <a:r>
              <a:rPr lang="en-IN" b="1" dirty="0" smtClean="0">
                <a:latin typeface="+mj-lt"/>
              </a:rPr>
              <a:t>6. RECORDS IN HOSPITALS</a:t>
            </a:r>
            <a:endParaRPr lang="en-US" dirty="0" smtClean="0">
              <a:latin typeface="+mj-lt"/>
            </a:endParaRPr>
          </a:p>
          <a:p>
            <a:pPr lvl="0">
              <a:buNone/>
            </a:pPr>
            <a:endParaRPr lang="en-US" dirty="0" smtClean="0">
              <a:latin typeface="+mj-lt"/>
            </a:endParaRPr>
          </a:p>
          <a:p>
            <a:pPr>
              <a:buNone/>
            </a:pPr>
            <a:endParaRPr lang="en-US" dirty="0" smtClean="0"/>
          </a:p>
          <a:p>
            <a:pPr lvl="0">
              <a:buNone/>
            </a:pPr>
            <a:endParaRPr lang="en-US" dirty="0" smtClean="0"/>
          </a:p>
          <a:p>
            <a:pPr marL="514350" lvl="0" indent="-514350">
              <a:buNone/>
            </a:pPr>
            <a:endParaRPr lang="en-US" dirty="0" smtClean="0"/>
          </a:p>
          <a:p>
            <a:endParaRPr lang="en-US"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wipe(dow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wipe(down)">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wipe(down)">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wipe(down)">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wipe(down)">
                                      <p:cBhvr>
                                        <p:cTn id="32" dur="500"/>
                                        <p:tgtEl>
                                          <p:spTgt spid="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Effect transition="in" filter="wipe(down)">
                                      <p:cBhvr>
                                        <p:cTn id="37" dur="500"/>
                                        <p:tgtEl>
                                          <p:spTgt spid="5">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5">
                                            <p:txEl>
                                              <p:pRg st="6" end="6"/>
                                            </p:txEl>
                                          </p:spTgt>
                                        </p:tgtEl>
                                        <p:attrNameLst>
                                          <p:attrName>style.visibility</p:attrName>
                                        </p:attrNameLst>
                                      </p:cBhvr>
                                      <p:to>
                                        <p:strVal val="visible"/>
                                      </p:to>
                                    </p:set>
                                    <p:animEffect transition="in" filter="wipe(down)">
                                      <p:cBhvr>
                                        <p:cTn id="42"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357</TotalTime>
  <Words>2193</Words>
  <Application>Microsoft Office PowerPoint</Application>
  <PresentationFormat>On-screen Show (4:3)</PresentationFormat>
  <Paragraphs>303</Paragraphs>
  <Slides>36</Slides>
  <Notes>13</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Mr. Ravindra H.N. Professor &amp; Principal Dept of Medical Surgical Nursing Sumandeep Nursing College</vt:lpstr>
      <vt:lpstr>         OVERVIEW OF TOPIC</vt:lpstr>
      <vt:lpstr> RECORDS </vt:lpstr>
      <vt:lpstr>Slide 4</vt:lpstr>
      <vt:lpstr>                              DEFINITION: </vt:lpstr>
      <vt:lpstr>              VALUES AND USES OF RECORDS </vt:lpstr>
      <vt:lpstr>Slide 7</vt:lpstr>
      <vt:lpstr> TYPES OF RECORDS </vt:lpstr>
      <vt:lpstr>  RECORDS IN NURSING EDUCATION PROGRAMME </vt:lpstr>
      <vt:lpstr> CARE OF RECORDS </vt:lpstr>
      <vt:lpstr>Slide 11</vt:lpstr>
      <vt:lpstr>REGISTERS </vt:lpstr>
      <vt:lpstr>  IMPORTANCE OF RECORDS IN HOSPITAL OR HEALTH CENTRES </vt:lpstr>
      <vt:lpstr>ADVANTAGES OF RECORD</vt:lpstr>
      <vt:lpstr>Slide 15</vt:lpstr>
      <vt:lpstr>INTRODUCTION</vt:lpstr>
      <vt:lpstr>DEFINITION</vt:lpstr>
      <vt:lpstr>PURPOSES OF WRITING REPORTS </vt:lpstr>
      <vt:lpstr>TYPES OF REPORTS</vt:lpstr>
      <vt:lpstr>Slide 20</vt:lpstr>
      <vt:lpstr> NURSES RESPONSIBILITIES FOR RECORD KEEPING AND REPORTING. </vt:lpstr>
      <vt:lpstr>Slide 22</vt:lpstr>
      <vt:lpstr>Slide 23</vt:lpstr>
      <vt:lpstr>`</vt:lpstr>
      <vt:lpstr> MIES </vt:lpstr>
      <vt:lpstr>TERMINOLOGIES</vt:lpstr>
      <vt:lpstr>Slide 27</vt:lpstr>
      <vt:lpstr>Slide 28</vt:lpstr>
      <vt:lpstr>Slide 29</vt:lpstr>
      <vt:lpstr>  ORGANIZATIONAL ARRANGEMENTS FOR THE HMIS IN INDIA   </vt:lpstr>
      <vt:lpstr>Slide 31</vt:lpstr>
      <vt:lpstr>Types of Health Information Systems </vt:lpstr>
      <vt:lpstr>CONSTITUTES OF HIS </vt:lpstr>
      <vt:lpstr> IMPORTANCE OF MIS </vt:lpstr>
      <vt:lpstr>Slide 35</vt:lpstr>
      <vt:lpstr>Slide 36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Ishita</dc:creator>
  <cp:lastModifiedBy>$anKeT</cp:lastModifiedBy>
  <cp:revision>53</cp:revision>
  <dcterms:created xsi:type="dcterms:W3CDTF">2006-08-16T00:00:00Z</dcterms:created>
  <dcterms:modified xsi:type="dcterms:W3CDTF">2020-08-14T06:18:33Z</dcterms:modified>
</cp:coreProperties>
</file>