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4"/>
  </p:notesMasterIdLst>
  <p:handoutMasterIdLst>
    <p:handoutMasterId r:id="rId65"/>
  </p:handoutMasterIdLst>
  <p:sldIdLst>
    <p:sldId id="256" r:id="rId2"/>
    <p:sldId id="357" r:id="rId3"/>
    <p:sldId id="398" r:id="rId4"/>
    <p:sldId id="443" r:id="rId5"/>
    <p:sldId id="446" r:id="rId6"/>
    <p:sldId id="444" r:id="rId7"/>
    <p:sldId id="445" r:id="rId8"/>
    <p:sldId id="272" r:id="rId9"/>
    <p:sldId id="273" r:id="rId10"/>
    <p:sldId id="387" r:id="rId11"/>
    <p:sldId id="275" r:id="rId12"/>
    <p:sldId id="276" r:id="rId13"/>
    <p:sldId id="279" r:id="rId14"/>
    <p:sldId id="280" r:id="rId15"/>
    <p:sldId id="281" r:id="rId16"/>
    <p:sldId id="282" r:id="rId17"/>
    <p:sldId id="283" r:id="rId18"/>
    <p:sldId id="285" r:id="rId19"/>
    <p:sldId id="287" r:id="rId20"/>
    <p:sldId id="289" r:id="rId21"/>
    <p:sldId id="290" r:id="rId22"/>
    <p:sldId id="294" r:id="rId23"/>
    <p:sldId id="388" r:id="rId24"/>
    <p:sldId id="291" r:id="rId25"/>
    <p:sldId id="292" r:id="rId26"/>
    <p:sldId id="389" r:id="rId27"/>
    <p:sldId id="293" r:id="rId28"/>
    <p:sldId id="295" r:id="rId29"/>
    <p:sldId id="296" r:id="rId30"/>
    <p:sldId id="447" r:id="rId31"/>
    <p:sldId id="300" r:id="rId32"/>
    <p:sldId id="301" r:id="rId33"/>
    <p:sldId id="302" r:id="rId34"/>
    <p:sldId id="390" r:id="rId35"/>
    <p:sldId id="305" r:id="rId36"/>
    <p:sldId id="307" r:id="rId37"/>
    <p:sldId id="342" r:id="rId38"/>
    <p:sldId id="343" r:id="rId39"/>
    <p:sldId id="392" r:id="rId40"/>
    <p:sldId id="345" r:id="rId41"/>
    <p:sldId id="448" r:id="rId42"/>
    <p:sldId id="449" r:id="rId43"/>
    <p:sldId id="450" r:id="rId44"/>
    <p:sldId id="451" r:id="rId45"/>
    <p:sldId id="469" r:id="rId46"/>
    <p:sldId id="470" r:id="rId47"/>
    <p:sldId id="471" r:id="rId48"/>
    <p:sldId id="472" r:id="rId49"/>
    <p:sldId id="478" r:id="rId50"/>
    <p:sldId id="473" r:id="rId51"/>
    <p:sldId id="474" r:id="rId52"/>
    <p:sldId id="477" r:id="rId53"/>
    <p:sldId id="475" r:id="rId54"/>
    <p:sldId id="476" r:id="rId55"/>
    <p:sldId id="479" r:id="rId56"/>
    <p:sldId id="480" r:id="rId57"/>
    <p:sldId id="468" r:id="rId58"/>
    <p:sldId id="481" r:id="rId59"/>
    <p:sldId id="482" r:id="rId60"/>
    <p:sldId id="483" r:id="rId61"/>
    <p:sldId id="484" r:id="rId62"/>
    <p:sldId id="48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7" autoAdjust="0"/>
    <p:restoredTop sz="84946" autoAdjust="0"/>
  </p:normalViewPr>
  <p:slideViewPr>
    <p:cSldViewPr>
      <p:cViewPr>
        <p:scale>
          <a:sx n="87" d="100"/>
          <a:sy n="87" d="100"/>
        </p:scale>
        <p:origin x="-894" y="-72"/>
      </p:cViewPr>
      <p:guideLst>
        <p:guide orient="horz" pos="2160"/>
        <p:guide pos="2880"/>
      </p:guideLst>
    </p:cSldViewPr>
  </p:slideViewPr>
  <p:outlineViewPr>
    <p:cViewPr>
      <p:scale>
        <a:sx n="33" d="100"/>
        <a:sy n="33" d="100"/>
      </p:scale>
      <p:origin x="0" y="25914"/>
    </p:cViewPr>
  </p:outlineViewPr>
  <p:notesTextViewPr>
    <p:cViewPr>
      <p:scale>
        <a:sx n="100" d="100"/>
        <a:sy n="100" d="100"/>
      </p:scale>
      <p:origin x="0" y="0"/>
    </p:cViewPr>
  </p:notesTextViewPr>
  <p:sorterViewPr>
    <p:cViewPr>
      <p:scale>
        <a:sx n="66" d="100"/>
        <a:sy n="66" d="100"/>
      </p:scale>
      <p:origin x="0" y="457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1696E1-5F5D-4677-B55B-5F02C5C2C5D3}" type="datetimeFigureOut">
              <a:rPr lang="en-US" smtClean="0"/>
              <a:pPr/>
              <a:t>3/14/2018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0058C-0BEB-4737-B002-5FDA31234025}" type="slidenum">
              <a:rPr lang="en-US" smtClean="0"/>
              <a:pPr/>
              <a:t>‹#›</a:t>
            </a:fld>
            <a:endParaRPr lang="en-US"/>
          </a:p>
        </p:txBody>
      </p:sp>
    </p:spTree>
    <p:extLst>
      <p:ext uri="{BB962C8B-B14F-4D97-AF65-F5344CB8AC3E}">
        <p14:creationId xmlns:p14="http://schemas.microsoft.com/office/powerpoint/2010/main" xmlns="" val="422903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6321C-00A0-4241-8F5F-DAFBD4746954}" type="datetimeFigureOut">
              <a:rPr lang="en-US" smtClean="0"/>
              <a:pPr/>
              <a:t>3/14/2018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7F0BF-D752-4A24-8B84-9E5DF0C159F0}" type="slidenum">
              <a:rPr lang="en-US" smtClean="0"/>
              <a:pPr/>
              <a:t>‹#›</a:t>
            </a:fld>
            <a:endParaRPr lang="en-US"/>
          </a:p>
        </p:txBody>
      </p:sp>
    </p:spTree>
    <p:extLst>
      <p:ext uri="{BB962C8B-B14F-4D97-AF65-F5344CB8AC3E}">
        <p14:creationId xmlns:p14="http://schemas.microsoft.com/office/powerpoint/2010/main" xmlns="" val="364390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77F0BF-D752-4A24-8B84-9E5DF0C159F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77F0BF-D752-4A24-8B84-9E5DF0C159F0}" type="slidenum">
              <a:rPr lang="en-US" smtClean="0"/>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77F0BF-D752-4A24-8B84-9E5DF0C159F0}" type="slidenum">
              <a:rPr lang="en-US" smtClean="0"/>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1C37463-7EDE-458D-A7B2-336FFD6E3B51}" type="datetime1">
              <a:rPr lang="en-US" smtClean="0"/>
              <a:pPr/>
              <a:t>3/14/2018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D9EF325-6EA8-4FEE-BB70-8EA2D151E41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741BDE-250B-4C6A-846B-B9F47BD8EACE}"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EF325-6EA8-4FEE-BB70-8EA2D151E41A}"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6368E2-4A68-4A34-8AAC-F79F6B424816}"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EF325-6EA8-4FEE-BB70-8EA2D151E41A}"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7C76C36-AA21-4148-AA10-948DB115256A}" type="datetime1">
              <a:rPr lang="en-US" smtClean="0"/>
              <a:pPr/>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EF325-6EA8-4FEE-BB70-8EA2D151E41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682121-4FB9-4ABF-A7E1-9C124BE34373}" type="datetime1">
              <a:rPr lang="en-US" smtClean="0"/>
              <a:pPr/>
              <a:t>3/14/2018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D9EF325-6EA8-4FEE-BB70-8EA2D151E41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852ED40-CD80-4E89-A046-8D5290386917}" type="datetime1">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EF325-6EA8-4FEE-BB70-8EA2D151E41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9D7FA20-5EA8-499D-93D7-F55BE67B5518}" type="datetime1">
              <a:rPr lang="en-US" smtClean="0"/>
              <a:pPr/>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EF325-6EA8-4FEE-BB70-8EA2D151E41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0E23BB-4525-4F8B-9BF8-33F0C517B77D}" type="datetime1">
              <a:rPr lang="en-US" smtClean="0"/>
              <a:pPr/>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EF325-6EA8-4FEE-BB70-8EA2D151E41A}"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C372C-255D-461A-B388-E84A33D73678}" type="datetime1">
              <a:rPr lang="en-US" smtClean="0"/>
              <a:pPr/>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9EF325-6EA8-4FEE-BB70-8EA2D151E41A}"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0D6589A-6532-4D50-8043-7BC17ED5FD71}" type="datetime1">
              <a:rPr lang="en-US" smtClean="0"/>
              <a:pPr/>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EF325-6EA8-4FEE-BB70-8EA2D151E41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6A54998-57FE-454D-8D85-27C8A6ACDAA4}" type="datetime1">
              <a:rPr lang="en-US" smtClean="0"/>
              <a:pPr/>
              <a:t>3/14/2018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D9EF325-6EA8-4FEE-BB70-8EA2D151E41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606F7D0-3F4C-48A1-8833-7B76C6468F52}" type="datetime1">
              <a:rPr lang="en-US" smtClean="0"/>
              <a:pPr/>
              <a:t>3/14/2018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D9EF325-6EA8-4FEE-BB70-8EA2D151E4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pull dir="d"/>
  </p:transition>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28600" y="381000"/>
            <a:ext cx="2971800" cy="6248400"/>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AD9EF325-6EA8-4FEE-BB70-8EA2D151E41A}" type="slidenum">
              <a:rPr lang="en-US" smtClean="0"/>
              <a:pPr/>
              <a:t>1</a:t>
            </a:fld>
            <a:endParaRPr lang="en-US"/>
          </a:p>
        </p:txBody>
      </p:sp>
      <p:sp>
        <p:nvSpPr>
          <p:cNvPr id="6" name="Rectangle 5"/>
          <p:cNvSpPr/>
          <p:nvPr/>
        </p:nvSpPr>
        <p:spPr>
          <a:xfrm>
            <a:off x="2971800" y="2286000"/>
            <a:ext cx="5202811"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Spine </a:t>
            </a:r>
            <a:endPar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Box 4"/>
          <p:cNvSpPr txBox="1"/>
          <p:nvPr/>
        </p:nvSpPr>
        <p:spPr>
          <a:xfrm>
            <a:off x="4343400" y="4038600"/>
            <a:ext cx="4267200" cy="923330"/>
          </a:xfrm>
          <a:prstGeom prst="rect">
            <a:avLst/>
          </a:prstGeom>
          <a:noFill/>
        </p:spPr>
        <p:txBody>
          <a:bodyPr wrap="square" rtlCol="0">
            <a:spAutoFit/>
          </a:bodyPr>
          <a:lstStyle/>
          <a:p>
            <a:r>
              <a:rPr lang="en-IN" dirty="0" smtClean="0"/>
              <a:t>Dr. </a:t>
            </a:r>
            <a:r>
              <a:rPr lang="en-IN" dirty="0" err="1" smtClean="0"/>
              <a:t>Purvi</a:t>
            </a:r>
            <a:r>
              <a:rPr lang="en-IN" dirty="0" smtClean="0"/>
              <a:t> Patel</a:t>
            </a:r>
          </a:p>
          <a:p>
            <a:endParaRPr lang="en-IN" dirty="0" smtClean="0"/>
          </a:p>
          <a:p>
            <a:endParaRPr lang="en-IN" dirty="0"/>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CC0066"/>
                </a:solidFill>
              </a:rPr>
              <a:t>Kinematics cont…</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10</a:t>
            </a:fld>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b="1" dirty="0" smtClean="0">
                <a:solidFill>
                  <a:srgbClr val="FFFF00"/>
                </a:solidFill>
              </a:rPr>
              <a:t>Coupling motion – </a:t>
            </a:r>
          </a:p>
          <a:p>
            <a:pPr lvl="1">
              <a:buFont typeface="Wingdings" pitchFamily="2" charset="2"/>
              <a:buChar char="q"/>
            </a:pPr>
            <a:r>
              <a:rPr lang="en-US" b="1" dirty="0" smtClean="0"/>
              <a:t>It i</a:t>
            </a:r>
            <a:r>
              <a:rPr lang="en-US" dirty="0" smtClean="0"/>
              <a:t>s defined as the consistent association of one motion about an axis with another motion around a different axis. </a:t>
            </a:r>
          </a:p>
          <a:p>
            <a:pPr lvl="1">
              <a:buFont typeface="Wingdings" pitchFamily="2" charset="2"/>
              <a:buChar char="q"/>
            </a:pPr>
            <a:r>
              <a:rPr lang="en-US" dirty="0" smtClean="0"/>
              <a:t>Pure lateral flexion and pure rotation do not occur in any region of the spine </a:t>
            </a:r>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CC0066"/>
                </a:solidFill>
              </a:rPr>
              <a:t>Kinematics cont…</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11</a:t>
            </a:fld>
            <a:endParaRPr lang="en-US"/>
          </a:p>
        </p:txBody>
      </p:sp>
      <p:sp>
        <p:nvSpPr>
          <p:cNvPr id="3" name="Content Placeholder 2"/>
          <p:cNvSpPr>
            <a:spLocks noGrp="1"/>
          </p:cNvSpPr>
          <p:nvPr>
            <p:ph sz="quarter" idx="1"/>
          </p:nvPr>
        </p:nvSpPr>
        <p:spPr/>
        <p:txBody>
          <a:bodyPr/>
          <a:lstStyle/>
          <a:p>
            <a:pPr>
              <a:buFont typeface="Wingdings" pitchFamily="2" charset="2"/>
              <a:buChar char="q"/>
            </a:pPr>
            <a:r>
              <a:rPr lang="en-US" dirty="0" smtClean="0"/>
              <a:t>IV disks increase movement between 2 adjacent vertebrae.</a:t>
            </a:r>
          </a:p>
          <a:p>
            <a:pPr>
              <a:buFont typeface="Wingdings" pitchFamily="2" charset="2"/>
              <a:buChar char="q"/>
            </a:pPr>
            <a:r>
              <a:rPr lang="en-US" dirty="0" smtClean="0"/>
              <a:t>The vertebrae are also allowed to rock or tilt on each other because the soft, deformable disk is between them</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228600" y="3810000"/>
            <a:ext cx="8648700" cy="2390775"/>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Flexion &amp; extension </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12</a:t>
            </a:fld>
            <a:endParaRPr lang="en-US"/>
          </a:p>
        </p:txBody>
      </p:sp>
      <p:sp>
        <p:nvSpPr>
          <p:cNvPr id="3" name="Content Placeholder 2"/>
          <p:cNvSpPr>
            <a:spLocks noGrp="1"/>
          </p:cNvSpPr>
          <p:nvPr>
            <p:ph sz="quarter" idx="1"/>
          </p:nvPr>
        </p:nvSpPr>
        <p:spPr>
          <a:xfrm>
            <a:off x="457200" y="1775191"/>
            <a:ext cx="5943600" cy="4625609"/>
          </a:xfrm>
        </p:spPr>
        <p:txBody>
          <a:bodyPr>
            <a:normAutofit/>
          </a:bodyPr>
          <a:lstStyle/>
          <a:p>
            <a:pPr>
              <a:buFont typeface="Wingdings" pitchFamily="2" charset="2"/>
              <a:buChar char="q"/>
            </a:pPr>
            <a:r>
              <a:rPr lang="en-US" dirty="0" smtClean="0"/>
              <a:t>Plane – </a:t>
            </a:r>
            <a:r>
              <a:rPr lang="en-US" dirty="0" err="1" smtClean="0"/>
              <a:t>sagittal</a:t>
            </a:r>
            <a:r>
              <a:rPr lang="en-US" dirty="0" smtClean="0"/>
              <a:t>	 </a:t>
            </a:r>
          </a:p>
          <a:p>
            <a:pPr>
              <a:buFont typeface="Wingdings" pitchFamily="2" charset="2"/>
              <a:buChar char="q"/>
            </a:pPr>
            <a:r>
              <a:rPr lang="en-US" dirty="0" smtClean="0"/>
              <a:t>Axis – frontal</a:t>
            </a:r>
          </a:p>
          <a:p>
            <a:pPr>
              <a:buFont typeface="Wingdings" pitchFamily="2" charset="2"/>
              <a:buChar char="q"/>
            </a:pPr>
            <a:r>
              <a:rPr lang="en-US" dirty="0" smtClean="0"/>
              <a:t>Tilting &amp; gliding of superior vertebrae over  inferior  vertebrae.</a:t>
            </a:r>
          </a:p>
          <a:p>
            <a:pPr>
              <a:buFont typeface="Wingdings" pitchFamily="2" charset="2"/>
              <a:buChar char="q"/>
            </a:pPr>
            <a:r>
              <a:rPr lang="en-US" dirty="0" smtClean="0"/>
              <a:t>Gliding motion in – </a:t>
            </a:r>
          </a:p>
          <a:p>
            <a:pPr lvl="1">
              <a:buFont typeface="Wingdings" pitchFamily="2" charset="2"/>
              <a:buChar char="q"/>
            </a:pPr>
            <a:r>
              <a:rPr lang="en-US" dirty="0" smtClean="0"/>
              <a:t>Inter-body &amp; </a:t>
            </a:r>
            <a:r>
              <a:rPr lang="en-US" dirty="0" err="1" smtClean="0"/>
              <a:t>zygapophyseal</a:t>
            </a:r>
            <a:r>
              <a:rPr lang="en-US" dirty="0" smtClean="0"/>
              <a:t> joints </a:t>
            </a:r>
          </a:p>
          <a:p>
            <a:pPr lvl="2">
              <a:buFont typeface="Wingdings" pitchFamily="2" charset="2"/>
              <a:buChar char="q"/>
            </a:pPr>
            <a:r>
              <a:rPr lang="en-US" dirty="0" smtClean="0"/>
              <a:t>Vertebral body tilts over the disk at the inter-body joint.</a:t>
            </a:r>
            <a:endParaRPr lang="en-US" dirty="0"/>
          </a:p>
        </p:txBody>
      </p:sp>
      <p:pic>
        <p:nvPicPr>
          <p:cNvPr id="11" name="Picture 2"/>
          <p:cNvPicPr>
            <a:picLocks noChangeAspect="1" noChangeArrowheads="1"/>
          </p:cNvPicPr>
          <p:nvPr/>
        </p:nvPicPr>
        <p:blipFill>
          <a:blip r:embed="rId2" cstate="print"/>
          <a:srcRect l="9086" t="10526" r="12165" b="7895"/>
          <a:stretch>
            <a:fillRect/>
          </a:stretch>
        </p:blipFill>
        <p:spPr bwMode="auto">
          <a:xfrm>
            <a:off x="6641690" y="1524000"/>
            <a:ext cx="2045110" cy="2438400"/>
          </a:xfrm>
          <a:prstGeom prst="rect">
            <a:avLst/>
          </a:prstGeom>
          <a:noFill/>
          <a:ln w="9525">
            <a:noFill/>
            <a:miter lim="800000"/>
            <a:headEnd/>
            <a:tailEnd/>
          </a:ln>
          <a:effectLst/>
        </p:spPr>
      </p:pic>
      <p:pic>
        <p:nvPicPr>
          <p:cNvPr id="12" name="Picture 3"/>
          <p:cNvPicPr>
            <a:picLocks noChangeAspect="1" noChangeArrowheads="1"/>
          </p:cNvPicPr>
          <p:nvPr/>
        </p:nvPicPr>
        <p:blipFill>
          <a:blip r:embed="rId3" cstate="print"/>
          <a:srcRect l="9136" t="13158" r="9086" b="7895"/>
          <a:stretch>
            <a:fillRect/>
          </a:stretch>
        </p:blipFill>
        <p:spPr bwMode="auto">
          <a:xfrm>
            <a:off x="6629400" y="4191000"/>
            <a:ext cx="2057400" cy="22860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latin typeface="Action Jackson" pitchFamily="2" charset="0"/>
              </a:rPr>
              <a:t>Vertebral Flexion</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13</a:t>
            </a:fld>
            <a:endParaRPr lang="en-US"/>
          </a:p>
        </p:txBody>
      </p:sp>
      <p:sp>
        <p:nvSpPr>
          <p:cNvPr id="3" name="Content Placeholder 2"/>
          <p:cNvSpPr>
            <a:spLocks noGrp="1"/>
          </p:cNvSpPr>
          <p:nvPr>
            <p:ph sz="quarter" idx="1"/>
          </p:nvPr>
        </p:nvSpPr>
        <p:spPr/>
        <p:txBody>
          <a:bodyPr>
            <a:normAutofit/>
          </a:bodyPr>
          <a:lstStyle/>
          <a:p>
            <a:r>
              <a:rPr lang="en-US" sz="2800" dirty="0" smtClean="0"/>
              <a:t>Anterior tilting and gliding of the superior vertebra occur and cause widening of the IV foramen and separation of the </a:t>
            </a:r>
            <a:r>
              <a:rPr lang="en-US" sz="2800" dirty="0" err="1" smtClean="0"/>
              <a:t>spinous</a:t>
            </a:r>
            <a:r>
              <a:rPr lang="en-US" sz="2800" dirty="0" smtClean="0"/>
              <a:t> process.</a:t>
            </a:r>
          </a:p>
          <a:p>
            <a:pPr>
              <a:buNone/>
            </a:pPr>
            <a:endParaRPr lang="en-US" b="1" dirty="0" smtClean="0">
              <a:solidFill>
                <a:schemeClr val="accent1"/>
              </a:solidFill>
            </a:endParaRPr>
          </a:p>
          <a:p>
            <a:pPr algn="ctr">
              <a:buFont typeface="Wingdings" pitchFamily="2" charset="2"/>
              <a:buChar char="q"/>
            </a:pPr>
            <a:endParaRPr lang="en-US" b="1" dirty="0" smtClean="0">
              <a:solidFill>
                <a:schemeClr val="accent1"/>
              </a:solidFill>
            </a:endParaRPr>
          </a:p>
          <a:p>
            <a:pPr algn="ctr"/>
            <a:endParaRPr lang="en-US" b="1" dirty="0">
              <a:solidFill>
                <a:schemeClr val="accent1"/>
              </a:solidFill>
              <a:latin typeface="Action Jackson" pitchFamily="2" charset="0"/>
            </a:endParaRPr>
          </a:p>
        </p:txBody>
      </p:sp>
      <p:pic>
        <p:nvPicPr>
          <p:cNvPr id="5" name="Picture 3"/>
          <p:cNvPicPr>
            <a:picLocks noChangeAspect="1" noChangeArrowheads="1"/>
          </p:cNvPicPr>
          <p:nvPr/>
        </p:nvPicPr>
        <p:blipFill>
          <a:blip r:embed="rId2" cstate="print"/>
          <a:srcRect/>
          <a:stretch>
            <a:fillRect/>
          </a:stretch>
        </p:blipFill>
        <p:spPr bwMode="auto">
          <a:xfrm>
            <a:off x="4876800" y="2895600"/>
            <a:ext cx="3657600" cy="35814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a:off x="3429000" y="4800600"/>
            <a:ext cx="256032"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800" dirty="0" smtClean="0">
                <a:solidFill>
                  <a:schemeClr val="accent1"/>
                </a:solidFill>
                <a:latin typeface="Action Jackson" pitchFamily="2" charset="0"/>
              </a:rPr>
              <a:t>Extension</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14</a:t>
            </a:fld>
            <a:endParaRPr lang="en-US"/>
          </a:p>
        </p:txBody>
      </p:sp>
      <p:sp>
        <p:nvSpPr>
          <p:cNvPr id="3" name="Content Placeholder 2"/>
          <p:cNvSpPr>
            <a:spLocks noGrp="1"/>
          </p:cNvSpPr>
          <p:nvPr>
            <p:ph sz="quarter" idx="1"/>
          </p:nvPr>
        </p:nvSpPr>
        <p:spPr>
          <a:xfrm>
            <a:off x="152400" y="1600201"/>
            <a:ext cx="5410200" cy="4953000"/>
          </a:xfrm>
        </p:spPr>
        <p:txBody>
          <a:bodyPr>
            <a:normAutofit/>
          </a:bodyPr>
          <a:lstStyle/>
          <a:p>
            <a:pPr>
              <a:buFont typeface="Wingdings" pitchFamily="2" charset="2"/>
              <a:buChar char="q"/>
            </a:pPr>
            <a:r>
              <a:rPr lang="en-US" dirty="0" smtClean="0"/>
              <a:t>Herein, the post. Tilting &amp; gliding  narrowing of the IV foramen, </a:t>
            </a:r>
            <a:r>
              <a:rPr lang="en-US" dirty="0" err="1" smtClean="0"/>
              <a:t>spinous</a:t>
            </a:r>
            <a:r>
              <a:rPr lang="en-US" dirty="0" smtClean="0"/>
              <a:t> process move close together.</a:t>
            </a:r>
          </a:p>
          <a:p>
            <a:pPr>
              <a:buNone/>
            </a:pPr>
            <a:endParaRPr lang="en-US" dirty="0" smtClean="0"/>
          </a:p>
          <a:p>
            <a:pPr>
              <a:buNone/>
            </a:pPr>
            <a:endParaRPr lang="en-US" dirty="0" smtClean="0"/>
          </a:p>
          <a:p>
            <a:pPr>
              <a:buNone/>
            </a:pPr>
            <a:r>
              <a:rPr lang="en-US" dirty="0" smtClean="0"/>
              <a:t>                           </a:t>
            </a:r>
            <a:endParaRPr lang="en-US" dirty="0"/>
          </a:p>
        </p:txBody>
      </p:sp>
      <p:sp>
        <p:nvSpPr>
          <p:cNvPr id="7" name="Right Arrow 6"/>
          <p:cNvSpPr/>
          <p:nvPr/>
        </p:nvSpPr>
        <p:spPr>
          <a:xfrm>
            <a:off x="5486400" y="2133600"/>
            <a:ext cx="978408"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2" cstate="print"/>
          <a:srcRect/>
          <a:stretch>
            <a:fillRect/>
          </a:stretch>
        </p:blipFill>
        <p:spPr bwMode="auto">
          <a:xfrm>
            <a:off x="5486400" y="1676400"/>
            <a:ext cx="3657600" cy="35814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4800" dirty="0" smtClean="0">
                <a:solidFill>
                  <a:schemeClr val="accent1"/>
                </a:solidFill>
                <a:latin typeface="Action Jackson" pitchFamily="2" charset="0"/>
              </a:rPr>
              <a:t>LATERAL FLEXION</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15</a:t>
            </a:fld>
            <a:endParaRPr lang="en-US"/>
          </a:p>
        </p:txBody>
      </p:sp>
      <p:sp>
        <p:nvSpPr>
          <p:cNvPr id="3" name="Content Placeholder 2"/>
          <p:cNvSpPr>
            <a:spLocks noGrp="1"/>
          </p:cNvSpPr>
          <p:nvPr>
            <p:ph sz="quarter" idx="1"/>
          </p:nvPr>
        </p:nvSpPr>
        <p:spPr>
          <a:xfrm>
            <a:off x="533400" y="1295400"/>
            <a:ext cx="8077200" cy="3428999"/>
          </a:xfrm>
        </p:spPr>
        <p:txBody>
          <a:bodyPr>
            <a:noAutofit/>
          </a:bodyPr>
          <a:lstStyle/>
          <a:p>
            <a:pPr>
              <a:buFont typeface="Wingdings" pitchFamily="2" charset="2"/>
              <a:buChar char="q"/>
            </a:pPr>
            <a:r>
              <a:rPr lang="en-US" sz="2400" dirty="0" smtClean="0"/>
              <a:t>The superior vertebra laterally tilts, rotates, and translates over the adjacent vertebra below.</a:t>
            </a:r>
          </a:p>
          <a:p>
            <a:pPr>
              <a:buFont typeface="Wingdings" pitchFamily="2" charset="2"/>
              <a:buChar char="q"/>
            </a:pPr>
            <a:r>
              <a:rPr lang="en-US" sz="2400" dirty="0" smtClean="0"/>
              <a:t> </a:t>
            </a:r>
            <a:endParaRPr lang="en-US" sz="2400" dirty="0">
              <a:solidFill>
                <a:schemeClr val="accent1"/>
              </a:solidFill>
            </a:endParaRPr>
          </a:p>
        </p:txBody>
      </p:sp>
      <p:pic>
        <p:nvPicPr>
          <p:cNvPr id="10242" name="Picture 2"/>
          <p:cNvPicPr>
            <a:picLocks noChangeAspect="1" noChangeArrowheads="1"/>
          </p:cNvPicPr>
          <p:nvPr/>
        </p:nvPicPr>
        <p:blipFill rotWithShape="1">
          <a:blip r:embed="rId2" cstate="print"/>
          <a:srcRect t="8388" b="8295"/>
          <a:stretch/>
        </p:blipFill>
        <p:spPr bwMode="auto">
          <a:xfrm>
            <a:off x="2286000" y="2438400"/>
            <a:ext cx="4800600" cy="34290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rgbClr val="CC0066"/>
                </a:solidFill>
              </a:rPr>
              <a:t>Kinetics </a:t>
            </a:r>
            <a:endParaRPr lang="en-US" sz="6000" dirty="0">
              <a:solidFill>
                <a:srgbClr val="CC0066"/>
              </a:solidFill>
            </a:endParaRPr>
          </a:p>
        </p:txBody>
      </p:sp>
      <p:sp>
        <p:nvSpPr>
          <p:cNvPr id="6" name="Slide Number Placeholder 5"/>
          <p:cNvSpPr>
            <a:spLocks noGrp="1"/>
          </p:cNvSpPr>
          <p:nvPr>
            <p:ph type="sldNum" sz="quarter" idx="12"/>
          </p:nvPr>
        </p:nvSpPr>
        <p:spPr/>
        <p:txBody>
          <a:bodyPr/>
          <a:lstStyle/>
          <a:p>
            <a:fld id="{AD9EF325-6EA8-4FEE-BB70-8EA2D151E41A}" type="slidenum">
              <a:rPr lang="en-US" smtClean="0"/>
              <a:pPr/>
              <a:t>16</a:t>
            </a:fld>
            <a:endParaRPr lang="en-US"/>
          </a:p>
        </p:txBody>
      </p:sp>
      <p:sp>
        <p:nvSpPr>
          <p:cNvPr id="8" name="Content Placeholder 7"/>
          <p:cNvSpPr>
            <a:spLocks noGrp="1"/>
          </p:cNvSpPr>
          <p:nvPr>
            <p:ph sz="quarter" idx="1"/>
          </p:nvPr>
        </p:nvSpPr>
        <p:spPr/>
        <p:txBody>
          <a:bodyPr>
            <a:normAutofit/>
          </a:bodyPr>
          <a:lstStyle/>
          <a:p>
            <a:pPr>
              <a:buFont typeface="Wingdings" pitchFamily="2" charset="2"/>
              <a:buChar char="q"/>
            </a:pPr>
            <a:r>
              <a:rPr lang="en-US" dirty="0" smtClean="0"/>
              <a:t>The vertebral column is subjected to</a:t>
            </a:r>
          </a:p>
          <a:p>
            <a:pPr>
              <a:buFont typeface="Wingdings" pitchFamily="2" charset="2"/>
              <a:buChar char="ü"/>
            </a:pPr>
            <a:r>
              <a:rPr lang="en-US" dirty="0" smtClean="0"/>
              <a:t> Axial compression</a:t>
            </a:r>
          </a:p>
          <a:p>
            <a:pPr>
              <a:buFont typeface="Wingdings" pitchFamily="2" charset="2"/>
              <a:buChar char="ü"/>
            </a:pPr>
            <a:r>
              <a:rPr lang="en-US" dirty="0" smtClean="0"/>
              <a:t> Tension</a:t>
            </a:r>
          </a:p>
          <a:p>
            <a:pPr>
              <a:buFont typeface="Wingdings" pitchFamily="2" charset="2"/>
              <a:buChar char="ü"/>
            </a:pPr>
            <a:r>
              <a:rPr lang="en-US" dirty="0" smtClean="0"/>
              <a:t> Bending</a:t>
            </a:r>
          </a:p>
          <a:p>
            <a:pPr>
              <a:buFont typeface="Wingdings" pitchFamily="2" charset="2"/>
              <a:buChar char="ü"/>
            </a:pPr>
            <a:r>
              <a:rPr lang="en-US" dirty="0" smtClean="0"/>
              <a:t>Torsion</a:t>
            </a:r>
          </a:p>
          <a:p>
            <a:pPr>
              <a:buFont typeface="Wingdings" pitchFamily="2" charset="2"/>
              <a:buChar char="ü"/>
            </a:pPr>
            <a:r>
              <a:rPr lang="en-US" dirty="0" smtClean="0"/>
              <a:t>Shear stress not only during normal functional activities but also at rest.</a:t>
            </a: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1"/>
                </a:solidFill>
                <a:latin typeface="Action Jackson" pitchFamily="2" charset="0"/>
              </a:rPr>
              <a:t>AXIAL COMPRESSION</a:t>
            </a:r>
            <a:endParaRPr lang="en-US" sz="3600"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17</a:t>
            </a:fld>
            <a:endParaRPr lang="en-US"/>
          </a:p>
        </p:txBody>
      </p:sp>
      <p:sp>
        <p:nvSpPr>
          <p:cNvPr id="3" name="Content Placeholder 2"/>
          <p:cNvSpPr>
            <a:spLocks noGrp="1"/>
          </p:cNvSpPr>
          <p:nvPr>
            <p:ph sz="quarter" idx="1"/>
          </p:nvPr>
        </p:nvSpPr>
        <p:spPr/>
        <p:txBody>
          <a:bodyPr/>
          <a:lstStyle/>
          <a:p>
            <a:pPr>
              <a:buFont typeface="Wingdings" pitchFamily="2" charset="2"/>
              <a:buChar char="q"/>
            </a:pPr>
            <a:r>
              <a:rPr lang="en-US" sz="2800" dirty="0" smtClean="0"/>
              <a:t>Axial compression –</a:t>
            </a:r>
          </a:p>
          <a:p>
            <a:pPr lvl="1">
              <a:buFont typeface="Wingdings" pitchFamily="2" charset="2"/>
              <a:buChar char="q"/>
            </a:pPr>
            <a:r>
              <a:rPr lang="en-US" sz="2400" dirty="0" smtClean="0"/>
              <a:t>Force of gravity</a:t>
            </a:r>
          </a:p>
          <a:p>
            <a:pPr lvl="1">
              <a:buFont typeface="Wingdings" pitchFamily="2" charset="2"/>
              <a:buChar char="q"/>
            </a:pPr>
            <a:r>
              <a:rPr lang="en-US" sz="2400" dirty="0" smtClean="0"/>
              <a:t>Ground reaction force (</a:t>
            </a:r>
            <a:r>
              <a:rPr lang="en-US" sz="2400" dirty="0" err="1" smtClean="0"/>
              <a:t>GRFv</a:t>
            </a:r>
            <a:r>
              <a:rPr lang="en-US" sz="2400" dirty="0" smtClean="0"/>
              <a:t>)</a:t>
            </a:r>
          </a:p>
          <a:p>
            <a:pPr lvl="1">
              <a:buFont typeface="Wingdings" pitchFamily="2" charset="2"/>
              <a:buChar char="q"/>
            </a:pPr>
            <a:r>
              <a:rPr lang="en-US" sz="2400" dirty="0" smtClean="0"/>
              <a:t>Forces by ligaments &amp; muscle contraction</a:t>
            </a:r>
          </a:p>
          <a:p>
            <a:pPr lvl="1">
              <a:buNone/>
            </a:pPr>
            <a:endParaRPr lang="en-US" sz="2400" dirty="0" smtClean="0"/>
          </a:p>
          <a:p>
            <a:pPr lvl="1"/>
            <a:r>
              <a:rPr lang="en-US" dirty="0" smtClean="0"/>
              <a:t>The compressive load is transmitted from the superior end plate to the inferior end plate through the </a:t>
            </a:r>
            <a:r>
              <a:rPr lang="en-US" dirty="0" err="1" smtClean="0"/>
              <a:t>trabecular</a:t>
            </a:r>
            <a:r>
              <a:rPr lang="en-US" dirty="0" smtClean="0"/>
              <a:t> bone of the vertebral body and the cortical shell.</a:t>
            </a:r>
          </a:p>
          <a:p>
            <a:pPr lvl="1">
              <a:buFont typeface="Wingdings" pitchFamily="2" charset="2"/>
              <a:buChar char="q"/>
            </a:pPr>
            <a:endParaRPr lang="en-US" sz="2400" dirty="0" smtClean="0"/>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solidFill>
                  <a:schemeClr val="accent1"/>
                </a:solidFill>
                <a:latin typeface="Action Jackson" pitchFamily="2" charset="0"/>
              </a:rPr>
              <a:t>AXIAL COMPRESSION cont…</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18</a:t>
            </a:fld>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dirty="0" smtClean="0"/>
              <a:t>The nucleus </a:t>
            </a:r>
            <a:r>
              <a:rPr lang="en-US" dirty="0" err="1" smtClean="0"/>
              <a:t>pulposus</a:t>
            </a:r>
            <a:r>
              <a:rPr lang="en-US" dirty="0" smtClean="0"/>
              <a:t>                 as ball of fluid</a:t>
            </a:r>
          </a:p>
          <a:p>
            <a:pPr>
              <a:buFont typeface="Wingdings" pitchFamily="2" charset="2"/>
              <a:buChar char="q"/>
            </a:pPr>
            <a:endParaRPr lang="en-US" dirty="0" smtClean="0"/>
          </a:p>
          <a:p>
            <a:pPr>
              <a:buFont typeface="Wingdings" pitchFamily="2" charset="2"/>
              <a:buChar char="q"/>
            </a:pPr>
            <a:endParaRPr lang="en-US" dirty="0" smtClean="0"/>
          </a:p>
          <a:p>
            <a:pPr>
              <a:buNone/>
            </a:pPr>
            <a:r>
              <a:rPr lang="en-US" dirty="0" smtClean="0"/>
              <a:t>                                     deformed by      compression force.</a:t>
            </a:r>
          </a:p>
          <a:p>
            <a:pPr>
              <a:buFont typeface="Wingdings" pitchFamily="2" charset="2"/>
              <a:buChar char="q"/>
            </a:pPr>
            <a:r>
              <a:rPr lang="en-US" dirty="0" smtClean="0"/>
              <a:t>The pressure created &gt; force of load applied.</a:t>
            </a:r>
          </a:p>
          <a:p>
            <a:pPr>
              <a:buFont typeface="Wingdings" pitchFamily="2" charset="2"/>
              <a:buChar char="q"/>
            </a:pPr>
            <a:r>
              <a:rPr lang="en-US" dirty="0" smtClean="0"/>
              <a:t>As the nucleus attempts to distribute the pressure in all directions, stress is created in the annulus </a:t>
            </a:r>
            <a:r>
              <a:rPr lang="en-US" dirty="0" err="1" smtClean="0"/>
              <a:t>fibrosus</a:t>
            </a:r>
            <a:endParaRPr lang="en-US" dirty="0"/>
          </a:p>
        </p:txBody>
      </p:sp>
      <p:sp>
        <p:nvSpPr>
          <p:cNvPr id="7" name="Right Arrow 6"/>
          <p:cNvSpPr/>
          <p:nvPr/>
        </p:nvSpPr>
        <p:spPr>
          <a:xfrm>
            <a:off x="4038600" y="1600200"/>
            <a:ext cx="1295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943600" y="2057400"/>
            <a:ext cx="2286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00" dirty="0" smtClean="0">
                <a:solidFill>
                  <a:schemeClr val="accent1"/>
                </a:solidFill>
                <a:latin typeface="Action Jackson" pitchFamily="2" charset="0"/>
              </a:rPr>
              <a:t>Bending</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19</a:t>
            </a:fld>
            <a:endParaRPr lang="en-US"/>
          </a:p>
        </p:txBody>
      </p:sp>
      <p:sp>
        <p:nvSpPr>
          <p:cNvPr id="3" name="Content Placeholder 2"/>
          <p:cNvSpPr>
            <a:spLocks noGrp="1"/>
          </p:cNvSpPr>
          <p:nvPr>
            <p:ph sz="quarter" idx="1"/>
          </p:nvPr>
        </p:nvSpPr>
        <p:spPr>
          <a:xfrm>
            <a:off x="457200" y="1828800"/>
            <a:ext cx="8229600" cy="4625609"/>
          </a:xfrm>
        </p:spPr>
        <p:txBody>
          <a:bodyPr>
            <a:normAutofit/>
          </a:bodyPr>
          <a:lstStyle/>
          <a:p>
            <a:pPr>
              <a:buFont typeface="Wingdings" pitchFamily="2" charset="2"/>
              <a:buChar char="q"/>
            </a:pPr>
            <a:r>
              <a:rPr lang="en-US" dirty="0" smtClean="0"/>
              <a:t>Bending causes both compression and tension on the structures of the spine.</a:t>
            </a:r>
          </a:p>
          <a:p>
            <a:pPr>
              <a:buFont typeface="Wingdings" pitchFamily="2" charset="2"/>
              <a:buChar char="q"/>
            </a:pPr>
            <a:r>
              <a:rPr lang="en-US" dirty="0" smtClean="0"/>
              <a:t> In forward flexion the anterior structures are subjected to compression; the posterior structures are subjected to tension.</a:t>
            </a:r>
          </a:p>
          <a:p>
            <a:pPr>
              <a:buFont typeface="Wingdings" pitchFamily="2" charset="2"/>
              <a:buChar char="q"/>
            </a:pPr>
            <a:r>
              <a:rPr lang="en-US" dirty="0" smtClean="0"/>
              <a:t>In extension……</a:t>
            </a:r>
          </a:p>
          <a:p>
            <a:pPr algn="ctr">
              <a:buFont typeface="Wingdings" pitchFamily="2" charset="2"/>
              <a:buChar char="q"/>
            </a:pPr>
            <a:endParaRPr lang="en-US" b="1"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Introduction </a:t>
            </a:r>
            <a:endParaRPr lang="en-US" sz="5400"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2</a:t>
            </a:fld>
            <a:endParaRPr lang="en-US"/>
          </a:p>
        </p:txBody>
      </p:sp>
      <p:sp>
        <p:nvSpPr>
          <p:cNvPr id="3" name="Content Placeholder 2"/>
          <p:cNvSpPr>
            <a:spLocks noGrp="1"/>
          </p:cNvSpPr>
          <p:nvPr>
            <p:ph sz="quarter" idx="1"/>
          </p:nvPr>
        </p:nvSpPr>
        <p:spPr>
          <a:xfrm>
            <a:off x="457199" y="1600200"/>
            <a:ext cx="6523149" cy="4709160"/>
          </a:xfrm>
        </p:spPr>
        <p:txBody>
          <a:bodyPr>
            <a:noAutofit/>
          </a:bodyPr>
          <a:lstStyle/>
          <a:p>
            <a:pPr>
              <a:buFont typeface="Wingdings" pitchFamily="2" charset="2"/>
              <a:buChar char="q"/>
            </a:pPr>
            <a:r>
              <a:rPr lang="en-US" dirty="0" smtClean="0"/>
              <a:t> 33 vertebrae &amp; 23 IV Discs. </a:t>
            </a:r>
          </a:p>
          <a:p>
            <a:pPr lvl="1">
              <a:buFont typeface="Wingdings" pitchFamily="2" charset="2"/>
              <a:buChar char="q"/>
            </a:pPr>
            <a:r>
              <a:rPr lang="en-US" dirty="0" smtClean="0"/>
              <a:t>7 cervical</a:t>
            </a:r>
          </a:p>
          <a:p>
            <a:pPr lvl="1">
              <a:buFont typeface="Wingdings" pitchFamily="2" charset="2"/>
              <a:buChar char="q"/>
            </a:pPr>
            <a:r>
              <a:rPr lang="en-US" dirty="0" smtClean="0"/>
              <a:t>12 thoracic</a:t>
            </a:r>
          </a:p>
          <a:p>
            <a:pPr lvl="1">
              <a:buFont typeface="Wingdings" pitchFamily="2" charset="2"/>
              <a:buChar char="q"/>
            </a:pPr>
            <a:r>
              <a:rPr lang="en-US" dirty="0" smtClean="0"/>
              <a:t>5 lumbar</a:t>
            </a:r>
          </a:p>
          <a:p>
            <a:pPr lvl="1">
              <a:buFont typeface="Wingdings" pitchFamily="2" charset="2"/>
              <a:buChar char="q"/>
            </a:pPr>
            <a:r>
              <a:rPr lang="en-US" dirty="0" smtClean="0"/>
              <a:t>5 of the vertebrae fuse to form sacrum</a:t>
            </a:r>
          </a:p>
          <a:p>
            <a:pPr lvl="1">
              <a:buFont typeface="Wingdings" pitchFamily="2" charset="2"/>
              <a:buChar char="q"/>
            </a:pPr>
            <a:r>
              <a:rPr lang="en-US" dirty="0" smtClean="0"/>
              <a:t>4 constitute the </a:t>
            </a:r>
            <a:r>
              <a:rPr lang="en-US" dirty="0" err="1" smtClean="0"/>
              <a:t>coccygeal</a:t>
            </a:r>
            <a:r>
              <a:rPr lang="en-US" dirty="0" smtClean="0"/>
              <a:t>.</a:t>
            </a:r>
          </a:p>
          <a:p>
            <a:pPr lvl="1">
              <a:buNone/>
            </a:pPr>
            <a:endParaRPr lang="en-US" dirty="0" smtClean="0"/>
          </a:p>
        </p:txBody>
      </p:sp>
      <p:pic>
        <p:nvPicPr>
          <p:cNvPr id="7" name="Picture 2"/>
          <p:cNvPicPr>
            <a:picLocks noChangeAspect="1" noChangeArrowheads="1"/>
          </p:cNvPicPr>
          <p:nvPr/>
        </p:nvPicPr>
        <p:blipFill rotWithShape="1">
          <a:blip r:embed="rId2" cstate="print"/>
          <a:srcRect l="18960" r="8234"/>
          <a:stretch/>
        </p:blipFill>
        <p:spPr bwMode="auto">
          <a:xfrm>
            <a:off x="6980349" y="597794"/>
            <a:ext cx="2163651" cy="62484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accent1"/>
                </a:solidFill>
                <a:latin typeface="Action Jackson" pitchFamily="2" charset="0"/>
              </a:rPr>
              <a:t>Torsion</a:t>
            </a:r>
            <a:endParaRPr lang="en-US" sz="4800"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20</a:t>
            </a:fld>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dirty="0" err="1" smtClean="0"/>
              <a:t>Torsional</a:t>
            </a:r>
            <a:r>
              <a:rPr lang="en-US" dirty="0" smtClean="0"/>
              <a:t> forces are created during axial rotation that occurs as a part of the coupled motions that take place in the spine. </a:t>
            </a:r>
          </a:p>
        </p:txBody>
      </p:sp>
      <p:pic>
        <p:nvPicPr>
          <p:cNvPr id="1026" name="Picture 2"/>
          <p:cNvPicPr>
            <a:picLocks noChangeAspect="1" noChangeArrowheads="1"/>
          </p:cNvPicPr>
          <p:nvPr/>
        </p:nvPicPr>
        <p:blipFill>
          <a:blip r:embed="rId2" cstate="print"/>
          <a:srcRect/>
          <a:stretch>
            <a:fillRect/>
          </a:stretch>
        </p:blipFill>
        <p:spPr bwMode="auto">
          <a:xfrm>
            <a:off x="5181600" y="3657600"/>
            <a:ext cx="3524250" cy="2181225"/>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accent1"/>
                </a:solidFill>
                <a:latin typeface="Action Jackson" pitchFamily="2" charset="0"/>
              </a:rPr>
              <a:t>Shear</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21</a:t>
            </a:fld>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dirty="0" smtClean="0"/>
              <a:t>Shear forces act on the mid-plane of the disk and tend to cause each vertebra to undergo translation (move </a:t>
            </a:r>
            <a:r>
              <a:rPr lang="en-US" dirty="0" err="1" smtClean="0"/>
              <a:t>anteriorly</a:t>
            </a:r>
            <a:r>
              <a:rPr lang="en-US" dirty="0" smtClean="0"/>
              <a:t>, </a:t>
            </a:r>
            <a:r>
              <a:rPr lang="en-US" dirty="0" err="1" smtClean="0"/>
              <a:t>posteriorly</a:t>
            </a:r>
            <a:r>
              <a:rPr lang="en-US" dirty="0" smtClean="0"/>
              <a:t>, or from side to side in relation to the inferior vertebra).</a:t>
            </a:r>
            <a:endParaRPr lang="en-US" dirty="0"/>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9EF325-6EA8-4FEE-BB70-8EA2D151E41A}" type="slidenum">
              <a:rPr lang="en-US" smtClean="0"/>
              <a:pPr/>
              <a:t>22</a:t>
            </a:fld>
            <a:endParaRPr lang="en-US"/>
          </a:p>
        </p:txBody>
      </p:sp>
      <p:sp>
        <p:nvSpPr>
          <p:cNvPr id="5" name="Rectangle 4"/>
          <p:cNvSpPr/>
          <p:nvPr/>
        </p:nvSpPr>
        <p:spPr>
          <a:xfrm>
            <a:off x="1219200" y="1981200"/>
            <a:ext cx="6620723" cy="2308324"/>
          </a:xfrm>
          <a:prstGeom prst="rect">
            <a:avLst/>
          </a:prstGeom>
          <a:noFill/>
        </p:spPr>
        <p:txBody>
          <a:bodyPr wrap="square" lIns="91440" tIns="45720" rIns="91440" bIns="45720">
            <a:spAutoFit/>
          </a:bodyPr>
          <a:lstStyle/>
          <a:p>
            <a:pPr algn="ctr"/>
            <a:r>
              <a:rPr lang="en-US"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Regional structure &amp; function</a:t>
            </a:r>
            <a:endParaRPr lang="en-US" sz="72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411224"/>
            <a:ext cx="8013192" cy="1636776"/>
          </a:xfrm>
        </p:spPr>
        <p:txBody>
          <a:bodyPr anchor="ctr">
            <a:normAutofit/>
          </a:bodyPr>
          <a:lstStyle/>
          <a:p>
            <a:pPr algn="ctr"/>
            <a:r>
              <a:rPr lang="en-US" sz="7200" dirty="0" smtClean="0"/>
              <a:t>Cervical Region </a:t>
            </a:r>
            <a:endParaRPr lang="en-US" sz="7200" dirty="0"/>
          </a:p>
        </p:txBody>
      </p:sp>
      <p:sp>
        <p:nvSpPr>
          <p:cNvPr id="4" name="Slide Number Placeholder 3"/>
          <p:cNvSpPr>
            <a:spLocks noGrp="1"/>
          </p:cNvSpPr>
          <p:nvPr>
            <p:ph type="sldNum" sz="quarter" idx="12"/>
          </p:nvPr>
        </p:nvSpPr>
        <p:spPr/>
        <p:txBody>
          <a:bodyPr/>
          <a:lstStyle/>
          <a:p>
            <a:fld id="{AD9EF325-6EA8-4FEE-BB70-8EA2D151E41A}" type="slidenum">
              <a:rPr lang="en-US" smtClean="0"/>
              <a:pPr/>
              <a:t>23</a:t>
            </a:fld>
            <a:endParaRPr lang="en-US"/>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Structure of Cervical Region</a:t>
            </a:r>
            <a:endParaRPr lang="en-US" sz="4800"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24</a:t>
            </a:fld>
            <a:endParaRPr lang="en-US"/>
          </a:p>
        </p:txBody>
      </p:sp>
      <p:sp>
        <p:nvSpPr>
          <p:cNvPr id="3" name="Content Placeholder 2"/>
          <p:cNvSpPr>
            <a:spLocks noGrp="1"/>
          </p:cNvSpPr>
          <p:nvPr>
            <p:ph sz="quarter" idx="1"/>
          </p:nvPr>
        </p:nvSpPr>
        <p:spPr>
          <a:xfrm>
            <a:off x="457200" y="1600200"/>
            <a:ext cx="4648200" cy="4525963"/>
          </a:xfrm>
        </p:spPr>
        <p:txBody>
          <a:bodyPr/>
          <a:lstStyle/>
          <a:p>
            <a:pPr>
              <a:buFont typeface="Wingdings" pitchFamily="2" charset="2"/>
              <a:buChar char="q"/>
            </a:pPr>
            <a:r>
              <a:rPr lang="en-US" dirty="0" smtClean="0"/>
              <a:t>7 vertebrae in total.</a:t>
            </a:r>
          </a:p>
          <a:p>
            <a:pPr>
              <a:buFont typeface="Wingdings" pitchFamily="2" charset="2"/>
              <a:buChar char="q"/>
            </a:pPr>
            <a:r>
              <a:rPr lang="en-US" dirty="0" smtClean="0"/>
              <a:t>Morphologically, divided into 2 regions:</a:t>
            </a:r>
          </a:p>
          <a:p>
            <a:pPr lvl="1">
              <a:buFont typeface="Wingdings" pitchFamily="2" charset="2"/>
              <a:buChar char="q"/>
            </a:pPr>
            <a:r>
              <a:rPr lang="en-US" dirty="0" smtClean="0"/>
              <a:t>Upper cervical/ </a:t>
            </a:r>
            <a:r>
              <a:rPr lang="en-US" dirty="0" err="1" smtClean="0"/>
              <a:t>craniovertebral</a:t>
            </a:r>
            <a:r>
              <a:rPr lang="en-US" dirty="0" smtClean="0"/>
              <a:t> (1-2)</a:t>
            </a:r>
          </a:p>
          <a:p>
            <a:pPr lvl="1">
              <a:buFont typeface="Wingdings" pitchFamily="2" charset="2"/>
              <a:buChar char="q"/>
            </a:pPr>
            <a:r>
              <a:rPr lang="en-US" dirty="0" smtClean="0"/>
              <a:t>Lower cervical spine (3-7).</a:t>
            </a:r>
            <a:endParaRPr lang="en-US"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943476" y="1600200"/>
            <a:ext cx="4200524" cy="42672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25</a:t>
            </a:fld>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sz="2800" dirty="0" err="1" smtClean="0"/>
              <a:t>Craniovertebral</a:t>
            </a:r>
            <a:r>
              <a:rPr lang="en-US" sz="2800" dirty="0" smtClean="0"/>
              <a:t> region include:~ </a:t>
            </a:r>
          </a:p>
          <a:p>
            <a:pPr>
              <a:buFont typeface="Wingdings" pitchFamily="2" charset="2"/>
              <a:buChar char="q"/>
            </a:pPr>
            <a:r>
              <a:rPr lang="en-US" sz="2800" dirty="0" smtClean="0"/>
              <a:t>Lower cervical spine include:~ </a:t>
            </a:r>
          </a:p>
          <a:p>
            <a:pPr>
              <a:buFont typeface="Wingdings" pitchFamily="2" charset="2"/>
              <a:buChar char="q"/>
            </a:pPr>
            <a:r>
              <a:rPr lang="en-US" sz="2800" dirty="0" smtClean="0"/>
              <a:t>The vertebrae from C3 to C7-typical cervical vertebrae.</a:t>
            </a:r>
          </a:p>
          <a:p>
            <a:pPr>
              <a:buFont typeface="Wingdings" pitchFamily="2" charset="2"/>
              <a:buChar char="q"/>
            </a:pPr>
            <a:r>
              <a:rPr lang="en-US" sz="2800" dirty="0" smtClean="0"/>
              <a:t>The atlas, </a:t>
            </a:r>
            <a:r>
              <a:rPr lang="en-US" sz="2800" dirty="0" err="1" smtClean="0"/>
              <a:t>axis,exhibit</a:t>
            </a:r>
            <a:r>
              <a:rPr lang="en-US" sz="2800" dirty="0" smtClean="0"/>
              <a:t> unique characteristics and are considered the atypical cervical vertebrae.</a:t>
            </a:r>
            <a:endParaRPr lang="en-US" sz="2800" dirty="0"/>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252728"/>
          </a:xfrm>
        </p:spPr>
        <p:txBody>
          <a:bodyPr/>
          <a:lstStyle/>
          <a:p>
            <a:pPr algn="ctr"/>
            <a:r>
              <a:rPr lang="en-US" dirty="0" err="1" smtClean="0">
                <a:latin typeface="Algerian" pitchFamily="82" charset="0"/>
              </a:rPr>
              <a:t>Craniovertebral</a:t>
            </a:r>
            <a:r>
              <a:rPr lang="en-US" dirty="0" smtClean="0">
                <a:latin typeface="Algerian" pitchFamily="82" charset="0"/>
              </a:rPr>
              <a:t>  Region</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26</a:t>
            </a:fld>
            <a:endParaRPr lang="en-US"/>
          </a:p>
        </p:txBody>
      </p:sp>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latin typeface="Action Jackson" pitchFamily="2" charset="0"/>
              </a:rPr>
              <a:t>Atlas</a:t>
            </a:r>
            <a:endParaRPr lang="en-US" dirty="0">
              <a:latin typeface="Algerian" pitchFamily="82" charset="0"/>
            </a:endParaRPr>
          </a:p>
        </p:txBody>
      </p:sp>
      <p:sp>
        <p:nvSpPr>
          <p:cNvPr id="6" name="Slide Number Placeholder 5"/>
          <p:cNvSpPr>
            <a:spLocks noGrp="1"/>
          </p:cNvSpPr>
          <p:nvPr>
            <p:ph type="sldNum" sz="quarter" idx="12"/>
          </p:nvPr>
        </p:nvSpPr>
        <p:spPr/>
        <p:txBody>
          <a:bodyPr/>
          <a:lstStyle/>
          <a:p>
            <a:fld id="{AD9EF325-6EA8-4FEE-BB70-8EA2D151E41A}" type="slidenum">
              <a:rPr lang="en-US" smtClean="0"/>
              <a:pPr/>
              <a:t>27</a:t>
            </a:fld>
            <a:endParaRPr lang="en-US"/>
          </a:p>
        </p:txBody>
      </p:sp>
      <p:sp>
        <p:nvSpPr>
          <p:cNvPr id="3" name="Content Placeholder 2"/>
          <p:cNvSpPr>
            <a:spLocks noGrp="1"/>
          </p:cNvSpPr>
          <p:nvPr>
            <p:ph sz="quarter" idx="1"/>
          </p:nvPr>
        </p:nvSpPr>
        <p:spPr>
          <a:xfrm>
            <a:off x="457200" y="1295401"/>
            <a:ext cx="4800600" cy="5105400"/>
          </a:xfrm>
        </p:spPr>
        <p:txBody>
          <a:bodyPr>
            <a:normAutofit/>
          </a:bodyPr>
          <a:lstStyle/>
          <a:p>
            <a:pPr>
              <a:buFont typeface="Wingdings" pitchFamily="2" charset="2"/>
              <a:buChar char="q"/>
            </a:pPr>
            <a:r>
              <a:rPr lang="en-US" sz="3200" dirty="0" smtClean="0">
                <a:solidFill>
                  <a:srgbClr val="FFFF00"/>
                </a:solidFill>
              </a:rPr>
              <a:t>Function:- </a:t>
            </a:r>
          </a:p>
          <a:p>
            <a:pPr lvl="1">
              <a:buFont typeface="Wingdings" pitchFamily="2" charset="2"/>
              <a:buChar char="q"/>
            </a:pPr>
            <a:r>
              <a:rPr lang="en-US" sz="2800" dirty="0" err="1" smtClean="0"/>
              <a:t>Craddle</a:t>
            </a:r>
            <a:r>
              <a:rPr lang="en-US" sz="2800" dirty="0" smtClean="0"/>
              <a:t> the </a:t>
            </a:r>
            <a:r>
              <a:rPr lang="en-US" sz="2800" dirty="0" err="1" smtClean="0"/>
              <a:t>occiput</a:t>
            </a:r>
            <a:r>
              <a:rPr lang="en-US" sz="2800" dirty="0" smtClean="0"/>
              <a:t> &amp; transmits force from the </a:t>
            </a:r>
            <a:r>
              <a:rPr lang="en-US" sz="2800" dirty="0" err="1" smtClean="0"/>
              <a:t>occiput</a:t>
            </a:r>
            <a:r>
              <a:rPr lang="en-US" sz="2800" dirty="0" smtClean="0"/>
              <a:t> to the lower cervical region.</a:t>
            </a:r>
          </a:p>
          <a:p>
            <a:pPr>
              <a:buNone/>
            </a:pPr>
            <a:endParaRPr lang="en-US" dirty="0"/>
          </a:p>
        </p:txBody>
      </p:sp>
      <p:pic>
        <p:nvPicPr>
          <p:cNvPr id="1026" name="Picture 2"/>
          <p:cNvPicPr>
            <a:picLocks noChangeAspect="1" noChangeArrowheads="1"/>
          </p:cNvPicPr>
          <p:nvPr/>
        </p:nvPicPr>
        <p:blipFill>
          <a:blip r:embed="rId2" cstate="print"/>
          <a:srcRect l="10526"/>
          <a:stretch>
            <a:fillRect/>
          </a:stretch>
        </p:blipFill>
        <p:spPr bwMode="auto">
          <a:xfrm>
            <a:off x="5257800" y="1600200"/>
            <a:ext cx="3886200" cy="44196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28</a:t>
            </a:fld>
            <a:endParaRPr lang="en-US"/>
          </a:p>
        </p:txBody>
      </p:sp>
      <p:sp>
        <p:nvSpPr>
          <p:cNvPr id="3" name="Content Placeholder 2"/>
          <p:cNvSpPr>
            <a:spLocks noGrp="1"/>
          </p:cNvSpPr>
          <p:nvPr>
            <p:ph sz="quarter" idx="1"/>
          </p:nvPr>
        </p:nvSpPr>
        <p:spPr>
          <a:xfrm>
            <a:off x="381000" y="1524000"/>
            <a:ext cx="8229600" cy="4625609"/>
          </a:xfrm>
        </p:spPr>
        <p:txBody>
          <a:bodyPr>
            <a:noAutofit/>
          </a:bodyPr>
          <a:lstStyle/>
          <a:p>
            <a:pPr>
              <a:buFont typeface="Wingdings" pitchFamily="2" charset="2"/>
              <a:buChar char="q"/>
            </a:pPr>
            <a:r>
              <a:rPr lang="en-US" sz="3200" dirty="0" smtClean="0"/>
              <a:t>The lateral masses include </a:t>
            </a:r>
            <a:r>
              <a:rPr lang="en-US" sz="3200" dirty="0"/>
              <a:t>4</a:t>
            </a:r>
            <a:r>
              <a:rPr lang="en-US" sz="3200" dirty="0" smtClean="0"/>
              <a:t> articulating facets: </a:t>
            </a:r>
            <a:r>
              <a:rPr lang="en-US" sz="3200" dirty="0"/>
              <a:t>2</a:t>
            </a:r>
            <a:r>
              <a:rPr lang="en-US" sz="3200" dirty="0" smtClean="0"/>
              <a:t> superior </a:t>
            </a:r>
            <a:r>
              <a:rPr lang="en-US" sz="3200" dirty="0"/>
              <a:t>&amp;</a:t>
            </a:r>
            <a:r>
              <a:rPr lang="en-US" sz="3200" dirty="0" smtClean="0"/>
              <a:t> 2 inferior.</a:t>
            </a:r>
          </a:p>
          <a:p>
            <a:pPr>
              <a:buFont typeface="Wingdings" pitchFamily="2" charset="2"/>
              <a:buChar char="q"/>
            </a:pPr>
            <a:r>
              <a:rPr lang="en-US" sz="3200" dirty="0" smtClean="0"/>
              <a:t>Also has a facet on internal surface of anterior arch for dens of Axis.</a:t>
            </a:r>
          </a:p>
        </p:txBody>
      </p:sp>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latin typeface="Action Jackson" pitchFamily="2" charset="0"/>
              </a:rPr>
              <a:t>Axis</a:t>
            </a:r>
            <a:endParaRPr lang="en-US" dirty="0"/>
          </a:p>
        </p:txBody>
      </p:sp>
      <p:sp>
        <p:nvSpPr>
          <p:cNvPr id="7" name="Slide Number Placeholder 6"/>
          <p:cNvSpPr>
            <a:spLocks noGrp="1"/>
          </p:cNvSpPr>
          <p:nvPr>
            <p:ph type="sldNum" sz="quarter" idx="12"/>
          </p:nvPr>
        </p:nvSpPr>
        <p:spPr/>
        <p:txBody>
          <a:bodyPr/>
          <a:lstStyle/>
          <a:p>
            <a:fld id="{AD9EF325-6EA8-4FEE-BB70-8EA2D151E41A}" type="slidenum">
              <a:rPr lang="en-US" smtClean="0"/>
              <a:pPr/>
              <a:t>29</a:t>
            </a:fld>
            <a:endParaRPr lang="en-US"/>
          </a:p>
        </p:txBody>
      </p:sp>
      <p:sp>
        <p:nvSpPr>
          <p:cNvPr id="3" name="Content Placeholder 2"/>
          <p:cNvSpPr>
            <a:spLocks noGrp="1"/>
          </p:cNvSpPr>
          <p:nvPr>
            <p:ph sz="quarter" idx="1"/>
          </p:nvPr>
        </p:nvSpPr>
        <p:spPr/>
        <p:txBody>
          <a:bodyPr>
            <a:normAutofit/>
          </a:bodyPr>
          <a:lstStyle/>
          <a:p>
            <a:r>
              <a:rPr lang="en-US" sz="2000" dirty="0" smtClean="0">
                <a:solidFill>
                  <a:srgbClr val="FFFF00"/>
                </a:solidFill>
              </a:rPr>
              <a:t>Function:-</a:t>
            </a:r>
          </a:p>
          <a:p>
            <a:pPr lvl="1"/>
            <a:r>
              <a:rPr lang="en-US" sz="2000" dirty="0" smtClean="0"/>
              <a:t>To transmit the combined load of the head and atlas to the remainder of the cervical spine and to provide motion into axial rotation of the head and atlas.</a:t>
            </a:r>
          </a:p>
          <a:p>
            <a:pPr lvl="1">
              <a:buFont typeface="Wingdings" pitchFamily="2" charset="2"/>
              <a:buChar char="ü"/>
            </a:pPr>
            <a:r>
              <a:rPr lang="en-US" sz="1800" dirty="0" smtClean="0"/>
              <a:t>The </a:t>
            </a:r>
            <a:r>
              <a:rPr lang="en-US" sz="1800" dirty="0" err="1" smtClean="0"/>
              <a:t>spinous</a:t>
            </a:r>
            <a:r>
              <a:rPr lang="en-US" sz="1800" dirty="0" smtClean="0"/>
              <a:t> process of axis is large and elongated with a bifid tip.</a:t>
            </a:r>
            <a:endParaRPr lang="en-US" sz="2800" dirty="0" smtClean="0"/>
          </a:p>
          <a:p>
            <a:pPr lvl="1"/>
            <a:endParaRPr lang="en-US" sz="2800" dirty="0" smtClean="0"/>
          </a:p>
        </p:txBody>
      </p:sp>
      <p:pic>
        <p:nvPicPr>
          <p:cNvPr id="2050" name="Picture 2"/>
          <p:cNvPicPr>
            <a:picLocks noGrp="1" noChangeAspect="1" noChangeArrowheads="1"/>
          </p:cNvPicPr>
          <p:nvPr>
            <p:ph sz="quarter" idx="2"/>
          </p:nvPr>
        </p:nvPicPr>
        <p:blipFill>
          <a:blip r:embed="rId2" cstate="print"/>
          <a:stretch>
            <a:fillRect/>
          </a:stretch>
        </p:blipFill>
        <p:spPr bwMode="auto">
          <a:xfrm>
            <a:off x="4933950" y="2523517"/>
            <a:ext cx="3749675" cy="2420565"/>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a:t>
            </a:r>
            <a:br>
              <a:rPr lang="en-US" dirty="0" smtClean="0"/>
            </a:br>
            <a:r>
              <a:rPr lang="en-US" dirty="0" smtClean="0"/>
              <a:t> of Vertebrae… </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3</a:t>
            </a:fld>
            <a:endParaRPr lang="en-US"/>
          </a:p>
        </p:txBody>
      </p:sp>
      <p:pic>
        <p:nvPicPr>
          <p:cNvPr id="8" name="Picture 2"/>
          <p:cNvPicPr>
            <a:picLocks noGrp="1" noChangeAspect="1" noChangeArrowheads="1"/>
          </p:cNvPicPr>
          <p:nvPr>
            <p:ph sz="quarter" idx="1"/>
          </p:nvPr>
        </p:nvPicPr>
        <p:blipFill>
          <a:blip r:embed="rId2" cstate="print"/>
          <a:stretch>
            <a:fillRect/>
          </a:stretch>
        </p:blipFill>
        <p:spPr bwMode="auto">
          <a:xfrm>
            <a:off x="5105400" y="1600200"/>
            <a:ext cx="3788134" cy="3352800"/>
          </a:xfrm>
          <a:prstGeom prst="rect">
            <a:avLst/>
          </a:prstGeom>
          <a:noFill/>
          <a:ln w="9525">
            <a:noFill/>
            <a:miter lim="800000"/>
            <a:headEnd/>
            <a:tailEnd/>
          </a:ln>
        </p:spPr>
      </p:pic>
      <p:sp>
        <p:nvSpPr>
          <p:cNvPr id="9" name="TextBox 8"/>
          <p:cNvSpPr txBox="1"/>
          <p:nvPr/>
        </p:nvSpPr>
        <p:spPr>
          <a:xfrm>
            <a:off x="228600" y="1828800"/>
            <a:ext cx="4114800" cy="646331"/>
          </a:xfrm>
          <a:prstGeom prst="rect">
            <a:avLst/>
          </a:prstGeom>
          <a:noFill/>
        </p:spPr>
        <p:txBody>
          <a:bodyPr wrap="square" rtlCol="0">
            <a:spAutoFit/>
          </a:bodyPr>
          <a:lstStyle/>
          <a:p>
            <a:r>
              <a:rPr lang="en-IN" dirty="0" smtClean="0"/>
              <a:t>Typical vertebra-Anterior  portion</a:t>
            </a:r>
          </a:p>
          <a:p>
            <a:r>
              <a:rPr lang="en-IN" dirty="0" smtClean="0"/>
              <a:t>	             -Posterior portion</a:t>
            </a:r>
            <a:endParaRPr lang="en-IN" dirty="0"/>
          </a:p>
        </p:txBody>
      </p:sp>
      <p:pic>
        <p:nvPicPr>
          <p:cNvPr id="1027" name="Picture 3"/>
          <p:cNvPicPr>
            <a:picLocks noChangeAspect="1" noChangeArrowheads="1"/>
          </p:cNvPicPr>
          <p:nvPr/>
        </p:nvPicPr>
        <p:blipFill>
          <a:blip r:embed="rId3" cstate="print"/>
          <a:srcRect/>
          <a:stretch>
            <a:fillRect/>
          </a:stretch>
        </p:blipFill>
        <p:spPr bwMode="auto">
          <a:xfrm>
            <a:off x="228600" y="3840484"/>
            <a:ext cx="4724399" cy="2684141"/>
          </a:xfrm>
          <a:prstGeom prst="rect">
            <a:avLst/>
          </a:prstGeom>
          <a:noFill/>
          <a:ln w="9525">
            <a:noFill/>
            <a:miter lim="800000"/>
            <a:headEnd/>
            <a:tailEnd/>
          </a:ln>
        </p:spPr>
      </p:pic>
    </p:spTree>
    <p:extLst>
      <p:ext uri="{BB962C8B-B14F-4D97-AF65-F5344CB8AC3E}">
        <p14:creationId xmlns:p14="http://schemas.microsoft.com/office/powerpoint/2010/main" xmlns="" val="1536875500"/>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9EF325-6EA8-4FEE-BB70-8EA2D151E41A}" type="slidenum">
              <a:rPr lang="en-US" smtClean="0"/>
              <a:pPr/>
              <a:t>30</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3581400" y="2895600"/>
            <a:ext cx="4781550" cy="2743200"/>
          </a:xfrm>
          <a:prstGeom prst="rect">
            <a:avLst/>
          </a:prstGeom>
          <a:noFill/>
          <a:ln w="9525">
            <a:noFill/>
            <a:miter lim="800000"/>
            <a:headEnd/>
            <a:tailEnd/>
          </a:ln>
        </p:spPr>
      </p:pic>
      <p:sp>
        <p:nvSpPr>
          <p:cNvPr id="4" name="Rectangle 3"/>
          <p:cNvSpPr/>
          <p:nvPr/>
        </p:nvSpPr>
        <p:spPr>
          <a:xfrm>
            <a:off x="533400" y="1447800"/>
            <a:ext cx="6553200" cy="1200329"/>
          </a:xfrm>
          <a:prstGeom prst="rect">
            <a:avLst/>
          </a:prstGeom>
        </p:spPr>
        <p:txBody>
          <a:bodyPr wrap="square">
            <a:spAutoFit/>
          </a:bodyPr>
          <a:lstStyle/>
          <a:p>
            <a:pPr>
              <a:buFont typeface="Wingdings" pitchFamily="2" charset="2"/>
              <a:buChar char="q"/>
            </a:pPr>
            <a:r>
              <a:rPr lang="en-US" dirty="0" smtClean="0"/>
              <a:t>There are three synovial joints that compose the </a:t>
            </a:r>
            <a:r>
              <a:rPr lang="en-US" i="1" dirty="0" err="1" smtClean="0">
                <a:solidFill>
                  <a:schemeClr val="accent1"/>
                </a:solidFill>
              </a:rPr>
              <a:t>atlantoaxial</a:t>
            </a:r>
            <a:r>
              <a:rPr lang="en-US" i="1" dirty="0" smtClean="0">
                <a:solidFill>
                  <a:schemeClr val="accent1"/>
                </a:solidFill>
              </a:rPr>
              <a:t> joints: </a:t>
            </a:r>
            <a:r>
              <a:rPr lang="en-US" b="1" dirty="0" smtClean="0"/>
              <a:t>the median </a:t>
            </a:r>
            <a:r>
              <a:rPr lang="en-US" b="1" dirty="0" err="1" smtClean="0"/>
              <a:t>atlantoaxial</a:t>
            </a:r>
            <a:r>
              <a:rPr lang="en-US" b="1" dirty="0" smtClean="0"/>
              <a:t> jt. </a:t>
            </a:r>
            <a:r>
              <a:rPr lang="en-US" dirty="0" smtClean="0"/>
              <a:t>and two lateral </a:t>
            </a:r>
            <a:r>
              <a:rPr lang="en-US" dirty="0" err="1" smtClean="0"/>
              <a:t>jts</a:t>
            </a:r>
            <a:r>
              <a:rPr lang="en-US" dirty="0" smtClean="0"/>
              <a:t>.</a:t>
            </a:r>
          </a:p>
          <a:p>
            <a:pPr>
              <a:buFont typeface="Wingdings" pitchFamily="2" charset="2"/>
              <a:buChar char="q"/>
            </a:pPr>
            <a:r>
              <a:rPr lang="en-US" dirty="0" smtClean="0"/>
              <a:t>The two </a:t>
            </a:r>
            <a:r>
              <a:rPr lang="en-US" b="1" dirty="0" err="1" smtClean="0"/>
              <a:t>atlanto</a:t>
            </a:r>
            <a:r>
              <a:rPr lang="en-US" b="1" dirty="0" smtClean="0"/>
              <a:t>-occipital joints</a:t>
            </a:r>
          </a:p>
        </p:txBody>
      </p:sp>
      <p:sp>
        <p:nvSpPr>
          <p:cNvPr id="5" name="TextBox 4"/>
          <p:cNvSpPr txBox="1"/>
          <p:nvPr/>
        </p:nvSpPr>
        <p:spPr>
          <a:xfrm>
            <a:off x="1219200" y="381000"/>
            <a:ext cx="6019800" cy="646331"/>
          </a:xfrm>
          <a:prstGeom prst="rect">
            <a:avLst/>
          </a:prstGeom>
          <a:noFill/>
        </p:spPr>
        <p:txBody>
          <a:bodyPr wrap="square" rtlCol="0">
            <a:spAutoFit/>
          </a:bodyPr>
          <a:lstStyle/>
          <a:p>
            <a:r>
              <a:rPr lang="en-US" sz="3600" dirty="0" smtClean="0">
                <a:latin typeface="Algerian" pitchFamily="82" charset="0"/>
              </a:rPr>
              <a:t>Articulations</a:t>
            </a:r>
            <a:endParaRPr lang="en-IN" sz="3600" dirty="0"/>
          </a:p>
        </p:txBody>
      </p:sp>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err="1" smtClean="0">
                <a:latin typeface="Algerian" pitchFamily="82" charset="0"/>
              </a:rPr>
              <a:t>Craniovertebral</a:t>
            </a:r>
            <a:r>
              <a:rPr lang="en-US" sz="4000" dirty="0" smtClean="0">
                <a:latin typeface="Algerian" pitchFamily="82" charset="0"/>
              </a:rPr>
              <a:t>  Ligaments</a:t>
            </a:r>
            <a:endParaRPr lang="en-US" sz="4000" dirty="0">
              <a:latin typeface="Algerian" pitchFamily="82" charset="0"/>
            </a:endParaRPr>
          </a:p>
        </p:txBody>
      </p:sp>
      <p:sp>
        <p:nvSpPr>
          <p:cNvPr id="6" name="Slide Number Placeholder 5"/>
          <p:cNvSpPr>
            <a:spLocks noGrp="1"/>
          </p:cNvSpPr>
          <p:nvPr>
            <p:ph type="sldNum" sz="quarter" idx="12"/>
          </p:nvPr>
        </p:nvSpPr>
        <p:spPr/>
        <p:txBody>
          <a:bodyPr/>
          <a:lstStyle/>
          <a:p>
            <a:fld id="{AD9EF325-6EA8-4FEE-BB70-8EA2D151E41A}" type="slidenum">
              <a:rPr lang="en-US" smtClean="0"/>
              <a:pPr/>
              <a:t>31</a:t>
            </a:fld>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dirty="0" smtClean="0"/>
              <a:t>Four of the ligaments are continuations of the longitudinal tract system; the four remaining ligaments are specific to the cervical area.</a:t>
            </a:r>
          </a:p>
          <a:p>
            <a:pPr lvl="1">
              <a:buFont typeface="Wingdings" pitchFamily="2" charset="2"/>
              <a:buChar char="q"/>
            </a:pPr>
            <a:r>
              <a:rPr lang="en-US" dirty="0" smtClean="0"/>
              <a:t>The posterior </a:t>
            </a:r>
            <a:r>
              <a:rPr lang="en-US" dirty="0" err="1" smtClean="0"/>
              <a:t>atlanto</a:t>
            </a:r>
            <a:r>
              <a:rPr lang="en-US" dirty="0" smtClean="0"/>
              <a:t>-occipital &amp; </a:t>
            </a:r>
            <a:r>
              <a:rPr lang="en-US" dirty="0" err="1" smtClean="0"/>
              <a:t>atlantoaxial</a:t>
            </a:r>
            <a:r>
              <a:rPr lang="en-US" dirty="0" smtClean="0"/>
              <a:t> membrane- </a:t>
            </a:r>
            <a:r>
              <a:rPr lang="en-US" dirty="0" err="1" smtClean="0"/>
              <a:t>ligamentum</a:t>
            </a:r>
            <a:r>
              <a:rPr lang="en-US" dirty="0" smtClean="0"/>
              <a:t> </a:t>
            </a:r>
            <a:r>
              <a:rPr lang="en-US" dirty="0" err="1" smtClean="0"/>
              <a:t>flavum</a:t>
            </a:r>
            <a:r>
              <a:rPr lang="en-US" dirty="0" smtClean="0"/>
              <a:t>.</a:t>
            </a:r>
          </a:p>
          <a:p>
            <a:pPr lvl="1">
              <a:buFont typeface="Wingdings" pitchFamily="2" charset="2"/>
              <a:buChar char="q"/>
            </a:pPr>
            <a:r>
              <a:rPr lang="en-US" dirty="0" smtClean="0"/>
              <a:t>The anterior </a:t>
            </a:r>
            <a:r>
              <a:rPr lang="en-US" dirty="0" err="1" smtClean="0"/>
              <a:t>atlanto</a:t>
            </a:r>
            <a:r>
              <a:rPr lang="en-US" dirty="0" smtClean="0"/>
              <a:t>-occipital &amp; </a:t>
            </a:r>
            <a:r>
              <a:rPr lang="en-US" dirty="0" err="1" smtClean="0"/>
              <a:t>atlantoaxial</a:t>
            </a:r>
            <a:r>
              <a:rPr lang="en-US" dirty="0" smtClean="0"/>
              <a:t> membranes- anterior longitudinal ligament.</a:t>
            </a:r>
          </a:p>
          <a:p>
            <a:pPr lvl="1">
              <a:buFont typeface="Wingdings" pitchFamily="2" charset="2"/>
              <a:buChar char="q"/>
            </a:pPr>
            <a:r>
              <a:rPr lang="en-US" dirty="0" smtClean="0"/>
              <a:t>The thick </a:t>
            </a:r>
            <a:r>
              <a:rPr lang="en-US" dirty="0" err="1" smtClean="0"/>
              <a:t>ligamentum</a:t>
            </a:r>
            <a:r>
              <a:rPr lang="en-US" dirty="0" smtClean="0"/>
              <a:t> </a:t>
            </a:r>
            <a:r>
              <a:rPr lang="en-US" dirty="0" err="1" smtClean="0"/>
              <a:t>nuchae</a:t>
            </a:r>
            <a:r>
              <a:rPr lang="en-US" dirty="0" smtClean="0"/>
              <a:t> is an evolution of the </a:t>
            </a:r>
            <a:r>
              <a:rPr lang="en-US" dirty="0" err="1" smtClean="0"/>
              <a:t>supraspinous</a:t>
            </a:r>
            <a:r>
              <a:rPr lang="en-US" dirty="0" smtClean="0"/>
              <a:t> ligament.</a:t>
            </a:r>
            <a:endParaRPr lang="en-US" dirty="0"/>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solidFill>
                <a:latin typeface="Action Jackson" pitchFamily="2" charset="0"/>
              </a:rPr>
              <a:t>Transverse ligament</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32</a:t>
            </a:fld>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sz="2400" dirty="0" smtClean="0"/>
              <a:t>The transverse ligament and its longitudinal bands are sometimes referred to as the </a:t>
            </a:r>
            <a:r>
              <a:rPr lang="en-US" sz="2400" dirty="0" err="1" smtClean="0">
                <a:solidFill>
                  <a:srgbClr val="FFFF00"/>
                </a:solidFill>
              </a:rPr>
              <a:t>Atlantal</a:t>
            </a:r>
            <a:r>
              <a:rPr lang="en-US" sz="2400" dirty="0" smtClean="0">
                <a:solidFill>
                  <a:srgbClr val="FFFF00"/>
                </a:solidFill>
              </a:rPr>
              <a:t> Cruciform Ligament</a:t>
            </a:r>
            <a:r>
              <a:rPr lang="en-US" sz="2400" b="1" dirty="0" smtClean="0"/>
              <a:t>.</a:t>
            </a:r>
          </a:p>
          <a:p>
            <a:pPr>
              <a:buFont typeface="Wingdings" pitchFamily="2" charset="2"/>
              <a:buChar char="q"/>
            </a:pPr>
            <a:r>
              <a:rPr lang="en-US" sz="2400" b="1" dirty="0" smtClean="0"/>
              <a:t>M</a:t>
            </a:r>
            <a:r>
              <a:rPr lang="en-US" sz="2400" dirty="0" smtClean="0"/>
              <a:t>ain role is to prevent ant displacement of C1 on C2 and maintaining stability.</a:t>
            </a:r>
            <a:endParaRPr lang="en-US" sz="2400" b="1" dirty="0" smtClean="0"/>
          </a:p>
          <a:p>
            <a:pPr>
              <a:buFont typeface="Wingdings" pitchFamily="2" charset="2"/>
              <a:buChar char="q"/>
            </a:pPr>
            <a:endParaRPr lang="en-US" sz="2400" dirty="0"/>
          </a:p>
        </p:txBody>
      </p:sp>
      <p:pic>
        <p:nvPicPr>
          <p:cNvPr id="5" name="Picture 3"/>
          <p:cNvPicPr>
            <a:picLocks noChangeAspect="1" noChangeArrowheads="1"/>
          </p:cNvPicPr>
          <p:nvPr/>
        </p:nvPicPr>
        <p:blipFill>
          <a:blip r:embed="rId2" cstate="print"/>
          <a:srcRect l="3509"/>
          <a:stretch>
            <a:fillRect/>
          </a:stretch>
        </p:blipFill>
        <p:spPr bwMode="auto">
          <a:xfrm>
            <a:off x="5107246" y="3048000"/>
            <a:ext cx="4036753" cy="38100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solidFill>
                  <a:schemeClr val="accent1"/>
                </a:solidFill>
                <a:latin typeface="Action Jackson" pitchFamily="2" charset="0"/>
              </a:rPr>
              <a:t>Alar</a:t>
            </a:r>
            <a:r>
              <a:rPr lang="en-US" sz="4800" dirty="0" smtClean="0">
                <a:solidFill>
                  <a:schemeClr val="accent1"/>
                </a:solidFill>
                <a:latin typeface="Action Jackson" pitchFamily="2" charset="0"/>
              </a:rPr>
              <a:t> ligaments</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33</a:t>
            </a:fld>
            <a:endParaRPr lang="en-US"/>
          </a:p>
        </p:txBody>
      </p:sp>
      <p:sp>
        <p:nvSpPr>
          <p:cNvPr id="3" name="Content Placeholder 2"/>
          <p:cNvSpPr>
            <a:spLocks noGrp="1"/>
          </p:cNvSpPr>
          <p:nvPr>
            <p:ph sz="quarter" idx="1"/>
          </p:nvPr>
        </p:nvSpPr>
        <p:spPr>
          <a:xfrm>
            <a:off x="457200" y="1775191"/>
            <a:ext cx="4876800" cy="4625609"/>
          </a:xfrm>
        </p:spPr>
        <p:txBody>
          <a:bodyPr>
            <a:normAutofit/>
          </a:bodyPr>
          <a:lstStyle/>
          <a:p>
            <a:pPr>
              <a:buFont typeface="Wingdings" pitchFamily="2" charset="2"/>
              <a:buChar char="q"/>
            </a:pPr>
            <a:r>
              <a:rPr lang="en-US" dirty="0" smtClean="0"/>
              <a:t>The two </a:t>
            </a:r>
            <a:r>
              <a:rPr lang="en-US" b="1" dirty="0" err="1" smtClean="0"/>
              <a:t>alar</a:t>
            </a:r>
            <a:r>
              <a:rPr lang="en-US" b="1" dirty="0" smtClean="0"/>
              <a:t> ligaments are specific to the cervical </a:t>
            </a:r>
            <a:r>
              <a:rPr lang="en-US" dirty="0" smtClean="0"/>
              <a:t>region. </a:t>
            </a:r>
          </a:p>
        </p:txBody>
      </p:sp>
      <p:pic>
        <p:nvPicPr>
          <p:cNvPr id="7" name="Picture 3"/>
          <p:cNvPicPr>
            <a:picLocks noChangeAspect="1" noChangeArrowheads="1"/>
          </p:cNvPicPr>
          <p:nvPr/>
        </p:nvPicPr>
        <p:blipFill>
          <a:blip r:embed="rId2" cstate="print"/>
          <a:srcRect l="3509"/>
          <a:stretch>
            <a:fillRect/>
          </a:stretch>
        </p:blipFill>
        <p:spPr bwMode="auto">
          <a:xfrm>
            <a:off x="5090410" y="1981200"/>
            <a:ext cx="3710066" cy="41148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229600" cy="1252728"/>
          </a:xfrm>
        </p:spPr>
        <p:txBody>
          <a:bodyPr/>
          <a:lstStyle/>
          <a:p>
            <a:pPr algn="ctr"/>
            <a:r>
              <a:rPr lang="en-US" sz="4400" dirty="0" smtClean="0">
                <a:latin typeface="Algerian" pitchFamily="82" charset="0"/>
              </a:rPr>
              <a:t>Lower Cervical  Region</a:t>
            </a:r>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34</a:t>
            </a:fld>
            <a:endParaRPr lang="en-US"/>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accent1"/>
                </a:solidFill>
              </a:rPr>
              <a:t>Typical cervical vertebrae</a:t>
            </a:r>
            <a:endParaRPr lang="en-US" sz="4800" dirty="0">
              <a:latin typeface="Algerian" pitchFamily="82" charset="0"/>
            </a:endParaRPr>
          </a:p>
        </p:txBody>
      </p:sp>
      <p:sp>
        <p:nvSpPr>
          <p:cNvPr id="6" name="Slide Number Placeholder 5"/>
          <p:cNvSpPr>
            <a:spLocks noGrp="1"/>
          </p:cNvSpPr>
          <p:nvPr>
            <p:ph type="sldNum" sz="quarter" idx="12"/>
          </p:nvPr>
        </p:nvSpPr>
        <p:spPr/>
        <p:txBody>
          <a:bodyPr/>
          <a:lstStyle/>
          <a:p>
            <a:fld id="{AD9EF325-6EA8-4FEE-BB70-8EA2D151E41A}" type="slidenum">
              <a:rPr lang="en-US" smtClean="0"/>
              <a:pPr/>
              <a:t>35</a:t>
            </a:fld>
            <a:endParaRPr lang="en-US"/>
          </a:p>
        </p:txBody>
      </p:sp>
      <p:sp>
        <p:nvSpPr>
          <p:cNvPr id="3" name="Content Placeholder 2"/>
          <p:cNvSpPr>
            <a:spLocks noGrp="1"/>
          </p:cNvSpPr>
          <p:nvPr>
            <p:ph sz="quarter" idx="1"/>
          </p:nvPr>
        </p:nvSpPr>
        <p:spPr/>
        <p:txBody>
          <a:bodyPr>
            <a:normAutofit/>
          </a:bodyPr>
          <a:lstStyle/>
          <a:p>
            <a:pPr>
              <a:buFont typeface="Wingdings" pitchFamily="2" charset="2"/>
              <a:buChar char="q"/>
            </a:pPr>
            <a:r>
              <a:rPr lang="en-US" u="sng" dirty="0" smtClean="0"/>
              <a:t>Body:</a:t>
            </a:r>
            <a:r>
              <a:rPr lang="en-US" dirty="0" smtClean="0"/>
              <a:t>- </a:t>
            </a:r>
          </a:p>
          <a:p>
            <a:pPr lvl="1">
              <a:buFont typeface="Wingdings" pitchFamily="2" charset="2"/>
              <a:buChar char="ü"/>
            </a:pPr>
            <a:r>
              <a:rPr lang="en-US" dirty="0" smtClean="0"/>
              <a:t>small, transverse diameter more then </a:t>
            </a:r>
            <a:r>
              <a:rPr lang="en-US" dirty="0" err="1" smtClean="0"/>
              <a:t>antero</a:t>
            </a:r>
            <a:r>
              <a:rPr lang="en-US" dirty="0" smtClean="0"/>
              <a:t>-posterior &amp; ht.</a:t>
            </a:r>
          </a:p>
          <a:p>
            <a:pPr lvl="1">
              <a:buFont typeface="Wingdings" pitchFamily="2" charset="2"/>
              <a:buChar char="ü"/>
            </a:pPr>
            <a:r>
              <a:rPr lang="en-US" dirty="0" smtClean="0"/>
              <a:t>The upper and lower end plates from C2 to C7 also have transverse diameters (widths) that are greater than the corresponding </a:t>
            </a:r>
            <a:r>
              <a:rPr lang="en-US" dirty="0" err="1" smtClean="0"/>
              <a:t>anteroposterior</a:t>
            </a:r>
            <a:r>
              <a:rPr lang="en-US" dirty="0" smtClean="0"/>
              <a:t> diameters. </a:t>
            </a:r>
          </a:p>
          <a:p>
            <a:pPr lvl="1">
              <a:buFont typeface="Wingdings" pitchFamily="2" charset="2"/>
              <a:buChar char="ü"/>
            </a:pPr>
            <a:r>
              <a:rPr lang="en-US" dirty="0" smtClean="0"/>
              <a:t>The transverse and </a:t>
            </a:r>
            <a:r>
              <a:rPr lang="en-US" dirty="0" err="1" smtClean="0"/>
              <a:t>anteroposterior</a:t>
            </a:r>
            <a:r>
              <a:rPr lang="en-US" dirty="0" smtClean="0"/>
              <a:t> diameters increase from C2 to C7 with a significant increase in both diameters in the upper end plate of C7.</a:t>
            </a:r>
            <a:endParaRPr lang="en-US" dirty="0"/>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36</a:t>
            </a:fld>
            <a:endParaRPr lang="en-US"/>
          </a:p>
        </p:txBody>
      </p:sp>
      <p:sp>
        <p:nvSpPr>
          <p:cNvPr id="8" name="Content Placeholder 7"/>
          <p:cNvSpPr>
            <a:spLocks noGrp="1"/>
          </p:cNvSpPr>
          <p:nvPr>
            <p:ph sz="quarter" idx="1"/>
          </p:nvPr>
        </p:nvSpPr>
        <p:spPr>
          <a:xfrm>
            <a:off x="457200" y="1524000"/>
            <a:ext cx="3200400" cy="4800600"/>
          </a:xfrm>
        </p:spPr>
        <p:txBody>
          <a:bodyPr/>
          <a:lstStyle/>
          <a:p>
            <a:pPr>
              <a:buFont typeface="Wingdings" pitchFamily="2" charset="2"/>
              <a:buChar char="q"/>
            </a:pPr>
            <a:r>
              <a:rPr lang="en-US" u="sng" dirty="0" smtClean="0"/>
              <a:t>Arches:~</a:t>
            </a:r>
          </a:p>
          <a:p>
            <a:pPr lvl="1">
              <a:buFont typeface="Wingdings" pitchFamily="2" charset="2"/>
              <a:buChar char="ü"/>
            </a:pPr>
            <a:r>
              <a:rPr lang="en-US" dirty="0" smtClean="0"/>
              <a:t>Pedicles:-.</a:t>
            </a:r>
          </a:p>
          <a:p>
            <a:pPr lvl="1">
              <a:buFont typeface="Wingdings" pitchFamily="2" charset="2"/>
              <a:buChar char="ü"/>
            </a:pPr>
            <a:r>
              <a:rPr lang="en-US" dirty="0" err="1" smtClean="0"/>
              <a:t>Laminae</a:t>
            </a:r>
            <a:r>
              <a:rPr lang="en-US" dirty="0" smtClean="0"/>
              <a:t>:-</a:t>
            </a:r>
          </a:p>
          <a:p>
            <a:pPr lvl="1">
              <a:buFont typeface="Wingdings" pitchFamily="2" charset="2"/>
              <a:buChar char="ü"/>
            </a:pPr>
            <a:r>
              <a:rPr lang="en-US" sz="2400" dirty="0" smtClean="0"/>
              <a:t>Transverse process:~</a:t>
            </a:r>
          </a:p>
          <a:p>
            <a:pPr lvl="1">
              <a:buFont typeface="Wingdings" pitchFamily="2" charset="2"/>
              <a:buChar char="ü"/>
            </a:pPr>
            <a:r>
              <a:rPr lang="en-US" sz="2400" dirty="0" err="1" smtClean="0"/>
              <a:t>Spinous</a:t>
            </a:r>
            <a:r>
              <a:rPr lang="en-US" sz="2400" dirty="0" smtClean="0"/>
              <a:t> process:~</a:t>
            </a:r>
            <a:endParaRPr lang="en-US" dirty="0" smtClean="0"/>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733800" y="1600200"/>
            <a:ext cx="5257800" cy="48006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err="1" smtClean="0">
                <a:latin typeface="Algerian" pitchFamily="82" charset="0"/>
              </a:rPr>
              <a:t>Interbody</a:t>
            </a:r>
            <a:r>
              <a:rPr lang="en-US" sz="4800" dirty="0" smtClean="0">
                <a:latin typeface="Algerian" pitchFamily="82" charset="0"/>
              </a:rPr>
              <a:t> </a:t>
            </a:r>
            <a:r>
              <a:rPr lang="en-US" sz="4800" dirty="0" err="1" smtClean="0">
                <a:latin typeface="Algerian" pitchFamily="82" charset="0"/>
              </a:rPr>
              <a:t>jts</a:t>
            </a:r>
            <a:r>
              <a:rPr lang="en-US" sz="4800" dirty="0" smtClean="0">
                <a:latin typeface="Algerian" pitchFamily="82" charset="0"/>
              </a:rPr>
              <a:t>. Of lower cervical region</a:t>
            </a:r>
            <a:endParaRPr lang="en-US" sz="4800" dirty="0">
              <a:latin typeface="Algerian" pitchFamily="82" charset="0"/>
            </a:endParaRPr>
          </a:p>
        </p:txBody>
      </p:sp>
      <p:sp>
        <p:nvSpPr>
          <p:cNvPr id="6" name="Slide Number Placeholder 5"/>
          <p:cNvSpPr>
            <a:spLocks noGrp="1"/>
          </p:cNvSpPr>
          <p:nvPr>
            <p:ph type="sldNum" sz="quarter" idx="12"/>
          </p:nvPr>
        </p:nvSpPr>
        <p:spPr/>
        <p:txBody>
          <a:bodyPr/>
          <a:lstStyle/>
          <a:p>
            <a:fld id="{AD9EF325-6EA8-4FEE-BB70-8EA2D151E41A}" type="slidenum">
              <a:rPr lang="en-US" smtClean="0"/>
              <a:pPr/>
              <a:t>37</a:t>
            </a:fld>
            <a:endParaRPr lang="en-US"/>
          </a:p>
        </p:txBody>
      </p:sp>
      <p:sp>
        <p:nvSpPr>
          <p:cNvPr id="3" name="Content Placeholder 2"/>
          <p:cNvSpPr>
            <a:spLocks noGrp="1"/>
          </p:cNvSpPr>
          <p:nvPr>
            <p:ph sz="quarter" idx="1"/>
          </p:nvPr>
        </p:nvSpPr>
        <p:spPr/>
        <p:txBody>
          <a:bodyPr>
            <a:normAutofit/>
          </a:bodyPr>
          <a:lstStyle/>
          <a:p>
            <a:r>
              <a:rPr lang="en-US" sz="2800" dirty="0" smtClean="0"/>
              <a:t>The </a:t>
            </a:r>
            <a:r>
              <a:rPr lang="en-US" sz="2800" dirty="0" err="1" smtClean="0"/>
              <a:t>interbody</a:t>
            </a:r>
            <a:r>
              <a:rPr lang="en-US" sz="2800" dirty="0" smtClean="0"/>
              <a:t> joints of the lower cervical region are saddle joints, and motion therefore occurs in only two planes. </a:t>
            </a:r>
          </a:p>
          <a:p>
            <a:r>
              <a:rPr lang="en-US" sz="2800" dirty="0" smtClean="0">
                <a:solidFill>
                  <a:srgbClr val="FFFF00"/>
                </a:solidFill>
              </a:rPr>
              <a:t>In the frontal plane</a:t>
            </a:r>
            <a:r>
              <a:rPr lang="en-US" sz="2800" dirty="0" smtClean="0"/>
              <a:t>, the inferior surface of the cranial vertebra is convex and sits in the concave surface of the caudal vertebra created by the </a:t>
            </a:r>
            <a:r>
              <a:rPr lang="en-US" sz="2800" dirty="0" err="1" smtClean="0"/>
              <a:t>uncinate</a:t>
            </a:r>
            <a:r>
              <a:rPr lang="en-US" sz="2800" dirty="0" smtClean="0"/>
              <a:t> processes.</a:t>
            </a:r>
          </a:p>
          <a:p>
            <a:r>
              <a:rPr lang="en-US" sz="2800" dirty="0" smtClean="0">
                <a:solidFill>
                  <a:srgbClr val="FFFF00"/>
                </a:solidFill>
              </a:rPr>
              <a:t> In the </a:t>
            </a:r>
            <a:r>
              <a:rPr lang="en-US" sz="2800" dirty="0" err="1" smtClean="0">
                <a:solidFill>
                  <a:srgbClr val="FFFF00"/>
                </a:solidFill>
              </a:rPr>
              <a:t>sagittal</a:t>
            </a:r>
            <a:r>
              <a:rPr lang="en-US" sz="2800" dirty="0" smtClean="0">
                <a:solidFill>
                  <a:srgbClr val="FFFF00"/>
                </a:solidFill>
              </a:rPr>
              <a:t> plane</a:t>
            </a:r>
            <a:r>
              <a:rPr lang="en-US" sz="2800" dirty="0" smtClean="0"/>
              <a:t>, the inferior surface of the cranial vertebra is concave and the superior surface of the caudal vertebra is convex because of the </a:t>
            </a:r>
            <a:r>
              <a:rPr lang="en-US" sz="2800" dirty="0" err="1" smtClean="0"/>
              <a:t>uncinate</a:t>
            </a:r>
            <a:r>
              <a:rPr lang="en-US" sz="2800" dirty="0" smtClean="0"/>
              <a:t> processes</a:t>
            </a:r>
            <a:r>
              <a:rPr lang="en-US" dirty="0" smtClean="0"/>
              <a:t>.</a:t>
            </a:r>
            <a:endParaRPr lang="en-US" dirty="0"/>
          </a:p>
        </p:txBody>
      </p:sp>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38</a:t>
            </a:fld>
            <a:endParaRPr lang="en-US"/>
          </a:p>
        </p:txBody>
      </p:sp>
      <p:pic>
        <p:nvPicPr>
          <p:cNvPr id="4098" name="Picture 2"/>
          <p:cNvPicPr>
            <a:picLocks noGrp="1" noChangeAspect="1" noChangeArrowheads="1"/>
          </p:cNvPicPr>
          <p:nvPr>
            <p:ph sz="quarter" idx="1"/>
          </p:nvPr>
        </p:nvPicPr>
        <p:blipFill>
          <a:blip r:embed="rId2" cstate="print"/>
          <a:stretch>
            <a:fillRect/>
          </a:stretch>
        </p:blipFill>
        <p:spPr bwMode="auto">
          <a:xfrm>
            <a:off x="914400" y="1875182"/>
            <a:ext cx="7772400" cy="3717235"/>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808" y="1752600"/>
            <a:ext cx="8013192" cy="1636776"/>
          </a:xfrm>
        </p:spPr>
        <p:txBody>
          <a:bodyPr>
            <a:noAutofit/>
          </a:bodyPr>
          <a:lstStyle/>
          <a:p>
            <a:r>
              <a:rPr lang="en-US" sz="5400" dirty="0" smtClean="0">
                <a:latin typeface="Algerian" pitchFamily="82" charset="0"/>
              </a:rPr>
              <a:t>Function of the Cervical Region</a:t>
            </a:r>
            <a:endParaRPr lang="en-US" sz="4800" dirty="0"/>
          </a:p>
        </p:txBody>
      </p:sp>
      <p:sp>
        <p:nvSpPr>
          <p:cNvPr id="6" name="Slide Number Placeholder 5"/>
          <p:cNvSpPr>
            <a:spLocks noGrp="1"/>
          </p:cNvSpPr>
          <p:nvPr>
            <p:ph type="sldNum" sz="quarter" idx="12"/>
          </p:nvPr>
        </p:nvSpPr>
        <p:spPr/>
        <p:txBody>
          <a:bodyPr/>
          <a:lstStyle/>
          <a:p>
            <a:fld id="{AD9EF325-6EA8-4FEE-BB70-8EA2D151E41A}" type="slidenum">
              <a:rPr lang="en-US" smtClean="0"/>
              <a:pPr/>
              <a:t>39</a:t>
            </a:fld>
            <a:endParaRPr lang="en-US"/>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IN" dirty="0" err="1" smtClean="0"/>
              <a:t>Intervertebral</a:t>
            </a:r>
            <a:r>
              <a:rPr lang="en-IN" dirty="0" smtClean="0"/>
              <a:t> Disk</a:t>
            </a:r>
            <a:endParaRPr lang="en-IN" dirty="0"/>
          </a:p>
        </p:txBody>
      </p:sp>
      <p:sp>
        <p:nvSpPr>
          <p:cNvPr id="4" name="Slide Number Placeholder 3"/>
          <p:cNvSpPr>
            <a:spLocks noGrp="1"/>
          </p:cNvSpPr>
          <p:nvPr>
            <p:ph type="sldNum" sz="quarter" idx="12"/>
          </p:nvPr>
        </p:nvSpPr>
        <p:spPr/>
        <p:txBody>
          <a:bodyPr/>
          <a:lstStyle/>
          <a:p>
            <a:fld id="{AD9EF325-6EA8-4FEE-BB70-8EA2D151E41A}" type="slidenum">
              <a:rPr lang="en-US" smtClean="0"/>
              <a:pPr/>
              <a:t>4</a:t>
            </a:fld>
            <a:endParaRPr lang="en-US"/>
          </a:p>
        </p:txBody>
      </p:sp>
      <p:sp>
        <p:nvSpPr>
          <p:cNvPr id="3" name="Content Placeholder 2"/>
          <p:cNvSpPr>
            <a:spLocks noGrp="1"/>
          </p:cNvSpPr>
          <p:nvPr>
            <p:ph sz="quarter" idx="1"/>
          </p:nvPr>
        </p:nvSpPr>
        <p:spPr>
          <a:xfrm>
            <a:off x="457200" y="1143000"/>
            <a:ext cx="8229600" cy="5166360"/>
          </a:xfrm>
        </p:spPr>
        <p:txBody>
          <a:bodyPr>
            <a:normAutofit/>
          </a:bodyPr>
          <a:lstStyle/>
          <a:p>
            <a:pPr>
              <a:buNone/>
            </a:pPr>
            <a:r>
              <a:rPr lang="en-IN" sz="2000" dirty="0" smtClean="0"/>
              <a:t>Function-</a:t>
            </a:r>
          </a:p>
          <a:p>
            <a:pPr>
              <a:buNone/>
            </a:pPr>
            <a:r>
              <a:rPr lang="en-IN" sz="2000" dirty="0" smtClean="0"/>
              <a:t>Thickness </a:t>
            </a:r>
          </a:p>
          <a:p>
            <a:pPr>
              <a:buNone/>
            </a:pPr>
            <a:r>
              <a:rPr lang="en-IN" sz="2000" dirty="0" smtClean="0"/>
              <a:t>Composed of 3 parts           -Nucleus </a:t>
            </a:r>
            <a:r>
              <a:rPr lang="en-IN" sz="2000" dirty="0" err="1" smtClean="0"/>
              <a:t>pulposus</a:t>
            </a:r>
            <a:endParaRPr lang="en-IN" sz="2000" dirty="0" smtClean="0"/>
          </a:p>
          <a:p>
            <a:pPr>
              <a:buNone/>
            </a:pPr>
            <a:r>
              <a:rPr lang="en-IN" sz="2000" dirty="0" smtClean="0"/>
              <a:t>				        -Annulus Fibrosis</a:t>
            </a:r>
          </a:p>
          <a:p>
            <a:pPr>
              <a:buNone/>
            </a:pPr>
            <a:r>
              <a:rPr lang="en-IN" sz="2000" dirty="0" smtClean="0"/>
              <a:t>				        -Vertebral end plates</a:t>
            </a:r>
            <a:endParaRPr lang="en-IN" sz="2000" dirty="0"/>
          </a:p>
        </p:txBody>
      </p:sp>
      <p:pic>
        <p:nvPicPr>
          <p:cNvPr id="3074" name="Picture 2"/>
          <p:cNvPicPr>
            <a:picLocks noChangeAspect="1" noChangeArrowheads="1"/>
          </p:cNvPicPr>
          <p:nvPr/>
        </p:nvPicPr>
        <p:blipFill>
          <a:blip r:embed="rId2" cstate="print"/>
          <a:srcRect/>
          <a:stretch>
            <a:fillRect/>
          </a:stretch>
        </p:blipFill>
        <p:spPr bwMode="auto">
          <a:xfrm>
            <a:off x="1929849" y="2971800"/>
            <a:ext cx="7061752" cy="37338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chemeClr val="accent1"/>
                </a:solidFill>
              </a:rPr>
              <a:t/>
            </a:r>
            <a:br>
              <a:rPr lang="en-US" sz="4400" dirty="0" smtClean="0">
                <a:solidFill>
                  <a:schemeClr val="accent1"/>
                </a:solidFill>
              </a:rPr>
            </a:br>
            <a:r>
              <a:rPr lang="en-US" sz="4800" dirty="0" smtClean="0">
                <a:solidFill>
                  <a:schemeClr val="accent1"/>
                </a:solidFill>
                <a:latin typeface="Action Jackson" pitchFamily="2" charset="0"/>
              </a:rPr>
              <a:t>Kinematics</a:t>
            </a:r>
            <a:endParaRPr lang="en-US" sz="4400" dirty="0">
              <a:latin typeface="Algerian" pitchFamily="82" charset="0"/>
            </a:endParaRPr>
          </a:p>
        </p:txBody>
      </p:sp>
      <p:sp>
        <p:nvSpPr>
          <p:cNvPr id="6" name="Slide Number Placeholder 5"/>
          <p:cNvSpPr>
            <a:spLocks noGrp="1"/>
          </p:cNvSpPr>
          <p:nvPr>
            <p:ph type="sldNum" sz="quarter" idx="12"/>
          </p:nvPr>
        </p:nvSpPr>
        <p:spPr/>
        <p:txBody>
          <a:bodyPr/>
          <a:lstStyle/>
          <a:p>
            <a:fld id="{AD9EF325-6EA8-4FEE-BB70-8EA2D151E41A}" type="slidenum">
              <a:rPr lang="en-US" smtClean="0"/>
              <a:pPr/>
              <a:t>40</a:t>
            </a:fld>
            <a:endParaRPr lang="en-US"/>
          </a:p>
        </p:txBody>
      </p:sp>
      <p:sp>
        <p:nvSpPr>
          <p:cNvPr id="3" name="Content Placeholder 2"/>
          <p:cNvSpPr>
            <a:spLocks noGrp="1"/>
          </p:cNvSpPr>
          <p:nvPr>
            <p:ph sz="quarter" idx="1"/>
          </p:nvPr>
        </p:nvSpPr>
        <p:spPr/>
        <p:txBody>
          <a:bodyPr>
            <a:normAutofit lnSpcReduction="10000"/>
          </a:bodyPr>
          <a:lstStyle/>
          <a:p>
            <a:pPr>
              <a:buFont typeface="Wingdings" pitchFamily="2" charset="2"/>
              <a:buChar char="q"/>
            </a:pPr>
            <a:r>
              <a:rPr lang="en-US" sz="3600" dirty="0" smtClean="0"/>
              <a:t>The cervical spine is designed for a relatively large amount of mobility. </a:t>
            </a:r>
          </a:p>
          <a:p>
            <a:pPr>
              <a:buFont typeface="Wingdings" pitchFamily="2" charset="2"/>
              <a:buChar char="q"/>
            </a:pPr>
            <a:r>
              <a:rPr lang="en-US" sz="3600" dirty="0" smtClean="0"/>
              <a:t> The motions of flexion and extension, lateral flexion, and rotation are permitted in the cervical region.</a:t>
            </a:r>
          </a:p>
          <a:p>
            <a:pPr>
              <a:buFont typeface="Wingdings" pitchFamily="2" charset="2"/>
              <a:buChar char="q"/>
            </a:pPr>
            <a:r>
              <a:rPr lang="en-US" sz="3600" dirty="0" smtClean="0"/>
              <a:t>The </a:t>
            </a:r>
            <a:r>
              <a:rPr lang="en-US" sz="3600" dirty="0" err="1" smtClean="0"/>
              <a:t>atlanto</a:t>
            </a:r>
            <a:r>
              <a:rPr lang="en-US" sz="3600" dirty="0" smtClean="0"/>
              <a:t>-occipital joints allow for only </a:t>
            </a:r>
            <a:r>
              <a:rPr lang="en-US" sz="3600" dirty="0" smtClean="0">
                <a:solidFill>
                  <a:srgbClr val="FF0000"/>
                </a:solidFill>
              </a:rPr>
              <a:t>nodding movements between the head and the atlas</a:t>
            </a:r>
            <a:r>
              <a:rPr lang="en-US" sz="3600" dirty="0" smtClean="0"/>
              <a:t>.</a:t>
            </a:r>
            <a:endParaRPr lang="en-US" sz="3600" dirty="0"/>
          </a:p>
        </p:txBody>
      </p:sp>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AD9EF325-6EA8-4FEE-BB70-8EA2D151E41A}" type="slidenum">
              <a:rPr lang="en-US" smtClean="0"/>
              <a:pPr/>
              <a:t>41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52400" y="152400"/>
            <a:ext cx="8839200" cy="64008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AD9EF325-6EA8-4FEE-BB70-8EA2D151E41A}" type="slidenum">
              <a:rPr lang="en-US" smtClean="0"/>
              <a:pPr/>
              <a:t>42</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52400" y="152400"/>
            <a:ext cx="8686800" cy="67056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AD9EF325-6EA8-4FEE-BB70-8EA2D151E41A}" type="slidenum">
              <a:rPr lang="en-US" smtClean="0"/>
              <a:pPr/>
              <a:t>43</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76238" y="685800"/>
            <a:ext cx="8391525" cy="54864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2"/>
          </p:nvPr>
        </p:nvSpPr>
        <p:spPr/>
        <p:txBody>
          <a:bodyPr/>
          <a:lstStyle/>
          <a:p>
            <a:fld id="{AD9EF325-6EA8-4FEE-BB70-8EA2D151E41A}" type="slidenum">
              <a:rPr lang="en-US" smtClean="0"/>
              <a:pPr/>
              <a:t>44</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200025" y="0"/>
            <a:ext cx="8943975" cy="67056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Muscles</a:t>
            </a:r>
            <a:endParaRPr lang="en-US" dirty="0"/>
          </a:p>
        </p:txBody>
      </p:sp>
      <p:sp>
        <p:nvSpPr>
          <p:cNvPr id="3" name="Slide Number Placeholder 2"/>
          <p:cNvSpPr>
            <a:spLocks noGrp="1"/>
          </p:cNvSpPr>
          <p:nvPr>
            <p:ph type="sldNum" sz="quarter" idx="12"/>
          </p:nvPr>
        </p:nvSpPr>
        <p:spPr/>
        <p:txBody>
          <a:bodyPr/>
          <a:lstStyle/>
          <a:p>
            <a:fld id="{AD9EF325-6EA8-4FEE-BB70-8EA2D151E41A}" type="slidenum">
              <a:rPr lang="en-US" smtClean="0"/>
              <a:pPr/>
              <a:t>45</a:t>
            </a:fld>
            <a:endParaRPr lang="en-US"/>
          </a:p>
        </p:txBody>
      </p:sp>
      <p:sp>
        <p:nvSpPr>
          <p:cNvPr id="2" name="Content Placeholder 1"/>
          <p:cNvSpPr>
            <a:spLocks noGrp="1"/>
          </p:cNvSpPr>
          <p:nvPr>
            <p:ph sz="quarter" idx="1"/>
          </p:nvPr>
        </p:nvSpPr>
        <p:spPr/>
        <p:txBody>
          <a:bodyPr>
            <a:normAutofit lnSpcReduction="10000"/>
          </a:bodyPr>
          <a:lstStyle/>
          <a:p>
            <a:r>
              <a:rPr lang="en-US" dirty="0" smtClean="0"/>
              <a:t>The </a:t>
            </a:r>
            <a:r>
              <a:rPr lang="en-US" dirty="0" smtClean="0">
                <a:solidFill>
                  <a:srgbClr val="FF0000"/>
                </a:solidFill>
              </a:rPr>
              <a:t>splenius </a:t>
            </a:r>
            <a:r>
              <a:rPr lang="en-US" dirty="0" err="1" smtClean="0">
                <a:solidFill>
                  <a:srgbClr val="FF0000"/>
                </a:solidFill>
              </a:rPr>
              <a:t>capitis</a:t>
            </a:r>
            <a:r>
              <a:rPr lang="en-US" dirty="0" smtClean="0">
                <a:solidFill>
                  <a:srgbClr val="FF0000"/>
                </a:solidFill>
              </a:rPr>
              <a:t> </a:t>
            </a:r>
            <a:r>
              <a:rPr lang="en-US" dirty="0" smtClean="0"/>
              <a:t>and </a:t>
            </a:r>
            <a:r>
              <a:rPr lang="en-US" dirty="0" smtClean="0">
                <a:solidFill>
                  <a:srgbClr val="FF0000"/>
                </a:solidFill>
              </a:rPr>
              <a:t>splenius </a:t>
            </a:r>
            <a:r>
              <a:rPr lang="en-US" dirty="0" err="1" smtClean="0">
                <a:solidFill>
                  <a:srgbClr val="FF0000"/>
                </a:solidFill>
              </a:rPr>
              <a:t>cervicis</a:t>
            </a:r>
            <a:r>
              <a:rPr lang="en-US" dirty="0" smtClean="0">
                <a:solidFill>
                  <a:srgbClr val="FF0000"/>
                </a:solidFill>
              </a:rPr>
              <a:t> </a:t>
            </a:r>
            <a:r>
              <a:rPr lang="en-US" dirty="0" smtClean="0"/>
              <a:t>muscles are deep to the </a:t>
            </a:r>
            <a:r>
              <a:rPr lang="en-US" dirty="0" err="1" smtClean="0"/>
              <a:t>levator</a:t>
            </a:r>
            <a:r>
              <a:rPr lang="en-US" dirty="0" smtClean="0"/>
              <a:t> scapulae. The splenius muscles are large, flat muscles running from the </a:t>
            </a:r>
            <a:r>
              <a:rPr lang="en-US" dirty="0" err="1" smtClean="0"/>
              <a:t>spinous</a:t>
            </a:r>
            <a:r>
              <a:rPr lang="en-US" dirty="0" smtClean="0"/>
              <a:t> processes of the cervical and thoracic spine and the </a:t>
            </a:r>
            <a:r>
              <a:rPr lang="en-US" dirty="0" err="1" smtClean="0"/>
              <a:t>ligamentum</a:t>
            </a:r>
            <a:r>
              <a:rPr lang="en-US" dirty="0" smtClean="0"/>
              <a:t> </a:t>
            </a:r>
            <a:r>
              <a:rPr lang="en-US" dirty="0" err="1" smtClean="0"/>
              <a:t>nuchae</a:t>
            </a:r>
            <a:r>
              <a:rPr lang="en-US" dirty="0" smtClean="0"/>
              <a:t> to the superior </a:t>
            </a:r>
            <a:r>
              <a:rPr lang="en-US" dirty="0" err="1" smtClean="0"/>
              <a:t>nuchal</a:t>
            </a:r>
            <a:r>
              <a:rPr lang="en-US" dirty="0" smtClean="0"/>
              <a:t> line, the mastoid process, and the cervical transverse processes.</a:t>
            </a:r>
          </a:p>
          <a:p>
            <a:r>
              <a:rPr lang="en-US" dirty="0" smtClean="0"/>
              <a:t>These muscles serve as prime movers of the head and neck as a result of their large cross-sectional area and the large moment arm. </a:t>
            </a:r>
          </a:p>
          <a:p>
            <a:r>
              <a:rPr lang="en-US" dirty="0" smtClean="0">
                <a:solidFill>
                  <a:srgbClr val="FF0000"/>
                </a:solidFill>
              </a:rPr>
              <a:t>They produce extension when working bilaterally and </a:t>
            </a:r>
            <a:r>
              <a:rPr lang="en-US" dirty="0" err="1" smtClean="0">
                <a:solidFill>
                  <a:srgbClr val="FF0000"/>
                </a:solidFill>
              </a:rPr>
              <a:t>ipsilateral</a:t>
            </a:r>
            <a:r>
              <a:rPr lang="en-US" dirty="0" smtClean="0">
                <a:solidFill>
                  <a:srgbClr val="FF0000"/>
                </a:solidFill>
              </a:rPr>
              <a:t> rotation when working unilaterally</a:t>
            </a:r>
            <a:r>
              <a:rPr lang="en-US" dirty="0" smtClean="0"/>
              <a:t>.</a:t>
            </a:r>
            <a:endParaRPr lang="en-US" dirty="0"/>
          </a:p>
        </p:txBody>
      </p:sp>
    </p:spTree>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AD9EF325-6EA8-4FEE-BB70-8EA2D151E41A}" type="slidenum">
              <a:rPr lang="en-US" smtClean="0"/>
              <a:pPr/>
              <a:t>46</a:t>
            </a:fld>
            <a:endParaRPr lang="en-US"/>
          </a:p>
        </p:txBody>
      </p:sp>
      <p:sp>
        <p:nvSpPr>
          <p:cNvPr id="2" name="Content Placeholder 1"/>
          <p:cNvSpPr>
            <a:spLocks noGrp="1"/>
          </p:cNvSpPr>
          <p:nvPr>
            <p:ph sz="quarter" idx="1"/>
          </p:nvPr>
        </p:nvSpPr>
        <p:spPr/>
        <p:txBody>
          <a:bodyPr>
            <a:normAutofit/>
          </a:bodyPr>
          <a:lstStyle/>
          <a:p>
            <a:r>
              <a:rPr lang="en-US" dirty="0" smtClean="0"/>
              <a:t>The </a:t>
            </a:r>
            <a:r>
              <a:rPr lang="en-US" dirty="0" err="1" smtClean="0">
                <a:solidFill>
                  <a:srgbClr val="FF0000"/>
                </a:solidFill>
              </a:rPr>
              <a:t>semispinalis</a:t>
            </a:r>
            <a:r>
              <a:rPr lang="en-US" dirty="0" smtClean="0">
                <a:solidFill>
                  <a:srgbClr val="FF0000"/>
                </a:solidFill>
              </a:rPr>
              <a:t> </a:t>
            </a:r>
            <a:r>
              <a:rPr lang="en-US" dirty="0" err="1" smtClean="0">
                <a:solidFill>
                  <a:srgbClr val="FF0000"/>
                </a:solidFill>
              </a:rPr>
              <a:t>capitis</a:t>
            </a:r>
            <a:r>
              <a:rPr lang="en-US" dirty="0" smtClean="0">
                <a:solidFill>
                  <a:srgbClr val="FF0000"/>
                </a:solidFill>
              </a:rPr>
              <a:t> </a:t>
            </a:r>
            <a:r>
              <a:rPr lang="en-US" dirty="0" smtClean="0"/>
              <a:t>and </a:t>
            </a:r>
            <a:r>
              <a:rPr lang="en-US" dirty="0" err="1" smtClean="0">
                <a:solidFill>
                  <a:srgbClr val="FF0000"/>
                </a:solidFill>
              </a:rPr>
              <a:t>semispinalis</a:t>
            </a:r>
            <a:r>
              <a:rPr lang="en-US" dirty="0" smtClean="0">
                <a:solidFill>
                  <a:srgbClr val="FF0000"/>
                </a:solidFill>
              </a:rPr>
              <a:t> </a:t>
            </a:r>
            <a:r>
              <a:rPr lang="en-US" dirty="0" err="1" smtClean="0">
                <a:solidFill>
                  <a:srgbClr val="FF0000"/>
                </a:solidFill>
              </a:rPr>
              <a:t>cervicis</a:t>
            </a:r>
            <a:r>
              <a:rPr lang="en-US" dirty="0" smtClean="0">
                <a:solidFill>
                  <a:srgbClr val="FF0000"/>
                </a:solidFill>
              </a:rPr>
              <a:t> </a:t>
            </a:r>
            <a:r>
              <a:rPr lang="en-US" dirty="0" smtClean="0"/>
              <a:t>muscles are deep to the splenius group. These muscles have the most optimal line of pull and a large moment arm to </a:t>
            </a:r>
            <a:r>
              <a:rPr lang="en-US" dirty="0" smtClean="0">
                <a:solidFill>
                  <a:srgbClr val="FF0000"/>
                </a:solidFill>
              </a:rPr>
              <a:t>produce extension of the head and neck and an increase in the cervical </a:t>
            </a:r>
            <a:r>
              <a:rPr lang="en-US" dirty="0" err="1" smtClean="0">
                <a:solidFill>
                  <a:srgbClr val="FF0000"/>
                </a:solidFill>
              </a:rPr>
              <a:t>lordosis</a:t>
            </a:r>
            <a:r>
              <a:rPr lang="en-US" dirty="0" smtClean="0"/>
              <a:t>. They run from the </a:t>
            </a:r>
            <a:r>
              <a:rPr lang="en-US" dirty="0" err="1" smtClean="0"/>
              <a:t>occiput</a:t>
            </a:r>
            <a:r>
              <a:rPr lang="en-US" dirty="0" smtClean="0"/>
              <a:t> to the cervical </a:t>
            </a:r>
            <a:r>
              <a:rPr lang="en-US" dirty="0" err="1" smtClean="0"/>
              <a:t>spinous</a:t>
            </a:r>
            <a:r>
              <a:rPr lang="en-US" dirty="0" smtClean="0"/>
              <a:t> processes (</a:t>
            </a:r>
            <a:r>
              <a:rPr lang="en-US" dirty="0" err="1" smtClean="0"/>
              <a:t>semispinalis</a:t>
            </a:r>
            <a:r>
              <a:rPr lang="en-US" dirty="0" smtClean="0"/>
              <a:t> </a:t>
            </a:r>
            <a:r>
              <a:rPr lang="en-US" dirty="0" err="1" smtClean="0"/>
              <a:t>capitis</a:t>
            </a:r>
            <a:r>
              <a:rPr lang="en-US" dirty="0" smtClean="0"/>
              <a:t>) and the thoracic transverse processes to the cervical </a:t>
            </a:r>
            <a:r>
              <a:rPr lang="en-US" dirty="0" err="1" smtClean="0"/>
              <a:t>spinous</a:t>
            </a:r>
            <a:r>
              <a:rPr lang="en-US" dirty="0" smtClean="0"/>
              <a:t> processes (</a:t>
            </a:r>
            <a:r>
              <a:rPr lang="en-US" dirty="0" err="1" smtClean="0"/>
              <a:t>semispinalis</a:t>
            </a:r>
            <a:r>
              <a:rPr lang="en-US" dirty="0" smtClean="0"/>
              <a:t> </a:t>
            </a:r>
            <a:r>
              <a:rPr lang="en-US" dirty="0" err="1" smtClean="0"/>
              <a:t>cervicis</a:t>
            </a:r>
            <a:r>
              <a:rPr lang="en-US" dirty="0" smtClean="0"/>
              <a:t>).</a:t>
            </a:r>
          </a:p>
          <a:p>
            <a:r>
              <a:rPr lang="en-US" dirty="0" smtClean="0"/>
              <a:t>These muscles together form the cordlike bundle of muscles palpated laterally to the cervical </a:t>
            </a:r>
            <a:r>
              <a:rPr lang="en-US" dirty="0" err="1" smtClean="0"/>
              <a:t>spinous</a:t>
            </a:r>
            <a:r>
              <a:rPr lang="en-US" dirty="0" smtClean="0"/>
              <a:t> processes.</a:t>
            </a:r>
            <a:endParaRPr lang="en-US" dirty="0"/>
          </a:p>
        </p:txBody>
      </p:sp>
    </p:spTree>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AD9EF325-6EA8-4FEE-BB70-8EA2D151E41A}" type="slidenum">
              <a:rPr lang="en-US" smtClean="0"/>
              <a:pPr/>
              <a:t>47</a:t>
            </a:fld>
            <a:endParaRPr lang="en-US"/>
          </a:p>
        </p:txBody>
      </p:sp>
      <p:sp>
        <p:nvSpPr>
          <p:cNvPr id="2" name="Content Placeholder 1"/>
          <p:cNvSpPr>
            <a:spLocks noGrp="1"/>
          </p:cNvSpPr>
          <p:nvPr>
            <p:ph sz="quarter" idx="1"/>
          </p:nvPr>
        </p:nvSpPr>
        <p:spPr/>
        <p:txBody>
          <a:bodyPr>
            <a:normAutofit/>
          </a:bodyPr>
          <a:lstStyle/>
          <a:p>
            <a:r>
              <a:rPr lang="en-US" dirty="0" smtClean="0"/>
              <a:t>The </a:t>
            </a:r>
            <a:r>
              <a:rPr lang="en-US" dirty="0" err="1" smtClean="0">
                <a:solidFill>
                  <a:srgbClr val="FF0000"/>
                </a:solidFill>
              </a:rPr>
              <a:t>longissimus</a:t>
            </a:r>
            <a:r>
              <a:rPr lang="en-US" dirty="0" smtClean="0">
                <a:solidFill>
                  <a:srgbClr val="FF0000"/>
                </a:solidFill>
              </a:rPr>
              <a:t> </a:t>
            </a:r>
            <a:r>
              <a:rPr lang="en-US" dirty="0" err="1" smtClean="0">
                <a:solidFill>
                  <a:srgbClr val="FF0000"/>
                </a:solidFill>
              </a:rPr>
              <a:t>capitis</a:t>
            </a:r>
            <a:r>
              <a:rPr lang="en-US" dirty="0" smtClean="0">
                <a:solidFill>
                  <a:srgbClr val="FF0000"/>
                </a:solidFill>
              </a:rPr>
              <a:t> </a:t>
            </a:r>
            <a:r>
              <a:rPr lang="en-US" dirty="0" smtClean="0"/>
              <a:t>and </a:t>
            </a:r>
            <a:r>
              <a:rPr lang="en-US" dirty="0" err="1" smtClean="0">
                <a:solidFill>
                  <a:srgbClr val="FF0000"/>
                </a:solidFill>
              </a:rPr>
              <a:t>longissimus</a:t>
            </a:r>
            <a:r>
              <a:rPr lang="en-US" dirty="0" smtClean="0">
                <a:solidFill>
                  <a:srgbClr val="FF0000"/>
                </a:solidFill>
              </a:rPr>
              <a:t> </a:t>
            </a:r>
            <a:r>
              <a:rPr lang="en-US" dirty="0" err="1" smtClean="0">
                <a:solidFill>
                  <a:srgbClr val="FF0000"/>
                </a:solidFill>
              </a:rPr>
              <a:t>cervicis</a:t>
            </a:r>
            <a:r>
              <a:rPr lang="en-US" dirty="0" smtClean="0">
                <a:solidFill>
                  <a:srgbClr val="FF0000"/>
                </a:solidFill>
              </a:rPr>
              <a:t> </a:t>
            </a:r>
            <a:r>
              <a:rPr lang="en-US" dirty="0" smtClean="0"/>
              <a:t>are deep and lateral to the </a:t>
            </a:r>
            <a:r>
              <a:rPr lang="en-US" dirty="0" err="1" smtClean="0"/>
              <a:t>semispinalis</a:t>
            </a:r>
            <a:r>
              <a:rPr lang="en-US" dirty="0" smtClean="0"/>
              <a:t> group. Their deep position places them close to the axis of rotation for flexion and extension, rendering them ineffective extensors because of the small moment arm.</a:t>
            </a:r>
          </a:p>
          <a:p>
            <a:r>
              <a:rPr lang="en-US" dirty="0" smtClean="0"/>
              <a:t>They do, however, produce compression of the cervical segments. The lateral position allows them to </a:t>
            </a:r>
            <a:r>
              <a:rPr lang="en-US" dirty="0" smtClean="0">
                <a:solidFill>
                  <a:srgbClr val="FF0000"/>
                </a:solidFill>
              </a:rPr>
              <a:t>produce </a:t>
            </a:r>
            <a:r>
              <a:rPr lang="en-US" dirty="0" err="1" smtClean="0">
                <a:solidFill>
                  <a:srgbClr val="FF0000"/>
                </a:solidFill>
              </a:rPr>
              <a:t>ipsilateral</a:t>
            </a:r>
            <a:r>
              <a:rPr lang="en-US" dirty="0" smtClean="0">
                <a:solidFill>
                  <a:srgbClr val="FF0000"/>
                </a:solidFill>
              </a:rPr>
              <a:t> lateral flexion when working unilaterally, and when working bilaterally, they serve as frontal plane stabilizers of the cervical spine</a:t>
            </a:r>
            <a:r>
              <a:rPr lang="en-US" dirty="0" smtClean="0"/>
              <a:t>.</a:t>
            </a:r>
            <a:endParaRPr lang="en-US" dirty="0"/>
          </a:p>
        </p:txBody>
      </p:sp>
    </p:spTree>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AD9EF325-6EA8-4FEE-BB70-8EA2D151E41A}" type="slidenum">
              <a:rPr lang="en-US" smtClean="0"/>
              <a:pPr/>
              <a:t>48</a:t>
            </a:fld>
            <a:endParaRPr lang="en-US"/>
          </a:p>
        </p:txBody>
      </p:sp>
      <p:sp>
        <p:nvSpPr>
          <p:cNvPr id="2" name="Content Placeholder 1"/>
          <p:cNvSpPr>
            <a:spLocks noGrp="1"/>
          </p:cNvSpPr>
          <p:nvPr>
            <p:ph sz="quarter" idx="1"/>
          </p:nvPr>
        </p:nvSpPr>
        <p:spPr/>
        <p:txBody>
          <a:bodyPr>
            <a:normAutofit/>
          </a:bodyPr>
          <a:lstStyle/>
          <a:p>
            <a:r>
              <a:rPr lang="en-US" dirty="0" smtClean="0"/>
              <a:t>The </a:t>
            </a:r>
            <a:r>
              <a:rPr lang="en-US" dirty="0" err="1" smtClean="0">
                <a:solidFill>
                  <a:srgbClr val="FF0000"/>
                </a:solidFill>
              </a:rPr>
              <a:t>suboccipital</a:t>
            </a:r>
            <a:r>
              <a:rPr lang="en-US" dirty="0" smtClean="0"/>
              <a:t> muscles are the deepest posterior muscles and consist of the </a:t>
            </a:r>
            <a:r>
              <a:rPr lang="en-US" dirty="0" smtClean="0">
                <a:solidFill>
                  <a:srgbClr val="FF0000"/>
                </a:solidFill>
              </a:rPr>
              <a:t>rectus </a:t>
            </a:r>
            <a:r>
              <a:rPr lang="en-US" dirty="0" err="1" smtClean="0">
                <a:solidFill>
                  <a:srgbClr val="FF0000"/>
                </a:solidFill>
              </a:rPr>
              <a:t>capitus</a:t>
            </a:r>
            <a:r>
              <a:rPr lang="en-US" dirty="0" smtClean="0">
                <a:solidFill>
                  <a:srgbClr val="FF0000"/>
                </a:solidFill>
              </a:rPr>
              <a:t> posterior minor and major, inferior oblique, and superior oblique muscles</a:t>
            </a:r>
            <a:r>
              <a:rPr lang="en-US" dirty="0" smtClean="0"/>
              <a:t>. As a group, they run between the </a:t>
            </a:r>
            <a:r>
              <a:rPr lang="en-US" dirty="0" err="1" smtClean="0"/>
              <a:t>occiput</a:t>
            </a:r>
            <a:r>
              <a:rPr lang="en-US" dirty="0" smtClean="0"/>
              <a:t> </a:t>
            </a:r>
            <a:r>
              <a:rPr lang="en-US" dirty="0" smtClean="0"/>
              <a:t>and C2</a:t>
            </a:r>
            <a:r>
              <a:rPr lang="en-US" dirty="0" smtClean="0"/>
              <a:t>, allowing independent movement of the </a:t>
            </a:r>
            <a:r>
              <a:rPr lang="en-US" dirty="0" err="1" smtClean="0"/>
              <a:t>craniovertebral</a:t>
            </a:r>
            <a:r>
              <a:rPr lang="en-US" dirty="0" smtClean="0"/>
              <a:t> region on the lower cervical spine. </a:t>
            </a:r>
          </a:p>
          <a:p>
            <a:pPr>
              <a:buNone/>
            </a:pPr>
            <a:endParaRPr lang="en-US" dirty="0" smtClean="0"/>
          </a:p>
          <a:p>
            <a:r>
              <a:rPr lang="en-US" dirty="0" smtClean="0"/>
              <a:t>Together, they produce </a:t>
            </a:r>
            <a:r>
              <a:rPr lang="en-US" dirty="0" smtClean="0">
                <a:solidFill>
                  <a:srgbClr val="FF0000"/>
                </a:solidFill>
              </a:rPr>
              <a:t>occipital extension. Unilaterally, they produce </a:t>
            </a:r>
            <a:r>
              <a:rPr lang="en-US" dirty="0" err="1" smtClean="0">
                <a:solidFill>
                  <a:srgbClr val="FF0000"/>
                </a:solidFill>
              </a:rPr>
              <a:t>ipsilateral</a:t>
            </a:r>
            <a:r>
              <a:rPr lang="en-US" dirty="0" smtClean="0">
                <a:solidFill>
                  <a:srgbClr val="FF0000"/>
                </a:solidFill>
              </a:rPr>
              <a:t> rotation and lateral flexion</a:t>
            </a:r>
            <a:endParaRPr lang="en-US" dirty="0">
              <a:solidFill>
                <a:srgbClr val="FF0000"/>
              </a:solidFill>
            </a:endParaRPr>
          </a:p>
        </p:txBody>
      </p:sp>
    </p:spTree>
  </p:cSld>
  <p:clrMapOvr>
    <a:masterClrMapping/>
  </p:clrMapOvr>
  <p:transition>
    <p:pull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9EF325-6EA8-4FEE-BB70-8EA2D151E41A}" type="slidenum">
              <a:rPr lang="en-US" smtClean="0"/>
              <a:pPr/>
              <a:t>49</a:t>
            </a:fld>
            <a:endParaRPr lang="en-US"/>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447800" y="838200"/>
            <a:ext cx="6019800" cy="5486399"/>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9EF325-6EA8-4FEE-BB70-8EA2D151E41A}" type="slidenum">
              <a:rPr lang="en-US" smtClean="0"/>
              <a:pPr/>
              <a:t>5</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990600" y="1200150"/>
            <a:ext cx="6777038" cy="520065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Lateral Muscles</a:t>
            </a:r>
            <a:endParaRPr lang="en-US" dirty="0"/>
          </a:p>
        </p:txBody>
      </p:sp>
      <p:sp>
        <p:nvSpPr>
          <p:cNvPr id="3" name="Slide Number Placeholder 2"/>
          <p:cNvSpPr>
            <a:spLocks noGrp="1"/>
          </p:cNvSpPr>
          <p:nvPr>
            <p:ph type="sldNum" sz="quarter" idx="12"/>
          </p:nvPr>
        </p:nvSpPr>
        <p:spPr/>
        <p:txBody>
          <a:bodyPr/>
          <a:lstStyle/>
          <a:p>
            <a:fld id="{AD9EF325-6EA8-4FEE-BB70-8EA2D151E41A}" type="slidenum">
              <a:rPr lang="en-US" smtClean="0"/>
              <a:pPr/>
              <a:t>50</a:t>
            </a:fld>
            <a:endParaRPr lang="en-US"/>
          </a:p>
        </p:txBody>
      </p:sp>
      <p:sp>
        <p:nvSpPr>
          <p:cNvPr id="2" name="Content Placeholder 1"/>
          <p:cNvSpPr>
            <a:spLocks noGrp="1"/>
          </p:cNvSpPr>
          <p:nvPr>
            <p:ph sz="quarter" idx="1"/>
          </p:nvPr>
        </p:nvSpPr>
        <p:spPr/>
        <p:txBody>
          <a:bodyPr>
            <a:normAutofit fontScale="92500" lnSpcReduction="10000"/>
          </a:bodyPr>
          <a:lstStyle/>
          <a:p>
            <a:r>
              <a:rPr lang="en-US" dirty="0" smtClean="0"/>
              <a:t>The </a:t>
            </a:r>
            <a:r>
              <a:rPr lang="en-US" dirty="0" smtClean="0">
                <a:solidFill>
                  <a:srgbClr val="FF0000"/>
                </a:solidFill>
              </a:rPr>
              <a:t>scalene</a:t>
            </a:r>
            <a:r>
              <a:rPr lang="en-US" dirty="0" smtClean="0"/>
              <a:t> muscles are located on the lateral aspect of the cervical spine and serve as frontal plane stabilizers along with the </a:t>
            </a:r>
            <a:r>
              <a:rPr lang="en-US" dirty="0" err="1" smtClean="0"/>
              <a:t>longissimus</a:t>
            </a:r>
            <a:r>
              <a:rPr lang="en-US" dirty="0" smtClean="0"/>
              <a:t> muscles </a:t>
            </a:r>
            <a:r>
              <a:rPr lang="en-US" dirty="0" err="1" smtClean="0"/>
              <a:t>posteriorly</a:t>
            </a:r>
            <a:r>
              <a:rPr lang="en-US" dirty="0" smtClean="0"/>
              <a:t> when they are acting as a group. In the </a:t>
            </a:r>
            <a:r>
              <a:rPr lang="en-US" dirty="0" err="1" smtClean="0"/>
              <a:t>sagittal</a:t>
            </a:r>
            <a:r>
              <a:rPr lang="en-US" dirty="0" smtClean="0"/>
              <a:t> plane, the anterior scalene muscles, which run from the first rib to the anterior tubercles of the transverse processes of C3 to C6, work with the </a:t>
            </a:r>
            <a:r>
              <a:rPr lang="en-US" dirty="0" err="1" smtClean="0"/>
              <a:t>levator</a:t>
            </a:r>
            <a:r>
              <a:rPr lang="en-US" dirty="0" smtClean="0"/>
              <a:t> scapulae to provide stability.</a:t>
            </a:r>
          </a:p>
          <a:p>
            <a:r>
              <a:rPr lang="en-US" dirty="0" smtClean="0"/>
              <a:t>The anterior scalene muscles</a:t>
            </a:r>
            <a:r>
              <a:rPr lang="en-US" dirty="0" smtClean="0">
                <a:solidFill>
                  <a:srgbClr val="FF0000"/>
                </a:solidFill>
              </a:rPr>
              <a:t>, when working bilaterally, will flex the cervical spine and produce an anterior shear. Unilaterally, the anterior scalene muscles will produce </a:t>
            </a:r>
            <a:r>
              <a:rPr lang="en-US" dirty="0" err="1" smtClean="0">
                <a:solidFill>
                  <a:srgbClr val="FF0000"/>
                </a:solidFill>
              </a:rPr>
              <a:t>ipsilateral</a:t>
            </a:r>
            <a:r>
              <a:rPr lang="en-US" dirty="0" smtClean="0">
                <a:solidFill>
                  <a:srgbClr val="FF0000"/>
                </a:solidFill>
              </a:rPr>
              <a:t> lateral flexion and </a:t>
            </a:r>
            <a:r>
              <a:rPr lang="en-US" dirty="0" err="1" smtClean="0">
                <a:solidFill>
                  <a:srgbClr val="FF0000"/>
                </a:solidFill>
              </a:rPr>
              <a:t>contralateral</a:t>
            </a:r>
            <a:r>
              <a:rPr lang="en-US" dirty="0" smtClean="0">
                <a:solidFill>
                  <a:srgbClr val="FF0000"/>
                </a:solidFill>
              </a:rPr>
              <a:t> rotation to the cervical spine</a:t>
            </a:r>
            <a:r>
              <a:rPr lang="en-US" dirty="0" smtClean="0"/>
              <a:t>. </a:t>
            </a:r>
          </a:p>
          <a:p>
            <a:r>
              <a:rPr lang="en-US" dirty="0" smtClean="0"/>
              <a:t>The middle scalene muscles run from the first rib to the anterior tubercles of the transverse processes of C3 to C7.</a:t>
            </a:r>
            <a:endParaRPr lang="en-US" dirty="0"/>
          </a:p>
        </p:txBody>
      </p:sp>
    </p:spTree>
  </p:cSld>
  <p:clrMapOvr>
    <a:masterClrMapping/>
  </p:clrMapOvr>
  <p:transition>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AD9EF325-6EA8-4FEE-BB70-8EA2D151E41A}" type="slidenum">
              <a:rPr lang="en-US" smtClean="0"/>
              <a:pPr/>
              <a:t>51</a:t>
            </a:fld>
            <a:endParaRPr lang="en-US"/>
          </a:p>
        </p:txBody>
      </p:sp>
      <p:sp>
        <p:nvSpPr>
          <p:cNvPr id="2" name="Content Placeholder 1"/>
          <p:cNvSpPr>
            <a:spLocks noGrp="1"/>
          </p:cNvSpPr>
          <p:nvPr>
            <p:ph sz="quarter" idx="1"/>
          </p:nvPr>
        </p:nvSpPr>
        <p:spPr/>
        <p:txBody>
          <a:bodyPr>
            <a:normAutofit lnSpcReduction="10000"/>
          </a:bodyPr>
          <a:lstStyle/>
          <a:p>
            <a:r>
              <a:rPr lang="en-US" dirty="0" smtClean="0"/>
              <a:t>The middle scalene muscles are more laterally placed than are the anterior scalene muscles, and their line of pull makes them excellent frontal plane </a:t>
            </a:r>
            <a:r>
              <a:rPr lang="en-US" dirty="0" err="1" smtClean="0"/>
              <a:t>stabilizers.The</a:t>
            </a:r>
            <a:r>
              <a:rPr lang="en-US" dirty="0" smtClean="0"/>
              <a:t> posterior scalene muscles run from the second rib to the posterior tubercles of the transverse processes of C3 to C7. The </a:t>
            </a:r>
            <a:r>
              <a:rPr lang="en-US" dirty="0" smtClean="0">
                <a:solidFill>
                  <a:srgbClr val="FF0000"/>
                </a:solidFill>
              </a:rPr>
              <a:t>posterior scalene muscles predominantly laterally flex the neck</a:t>
            </a:r>
            <a:r>
              <a:rPr lang="en-US" dirty="0" smtClean="0"/>
              <a:t>.</a:t>
            </a:r>
          </a:p>
          <a:p>
            <a:r>
              <a:rPr lang="en-US" dirty="0" smtClean="0"/>
              <a:t>The anterior and middle scalene muscles form a triangle through which the brachial plexus and the </a:t>
            </a:r>
            <a:r>
              <a:rPr lang="en-US" dirty="0" err="1" smtClean="0"/>
              <a:t>subclavian</a:t>
            </a:r>
            <a:r>
              <a:rPr lang="en-US" dirty="0" smtClean="0"/>
              <a:t> artery and vein pass. </a:t>
            </a:r>
          </a:p>
          <a:p>
            <a:r>
              <a:rPr lang="en-US" dirty="0" smtClean="0"/>
              <a:t>This can be a site for compression on the neurovascular structures by the anterior scalene muscle.</a:t>
            </a:r>
            <a:endParaRPr lang="en-US" dirty="0"/>
          </a:p>
        </p:txBody>
      </p:sp>
    </p:spTree>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9EF325-6EA8-4FEE-BB70-8EA2D151E41A}" type="slidenum">
              <a:rPr lang="en-US" smtClean="0"/>
              <a:pPr/>
              <a:t>52</a:t>
            </a:fld>
            <a:endParaRPr lang="en-US"/>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152400" y="533400"/>
            <a:ext cx="4267200" cy="5715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343400" y="762000"/>
            <a:ext cx="4191000" cy="45815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4876800" y="5257798"/>
            <a:ext cx="3733800" cy="685801"/>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Anterior Muscles</a:t>
            </a:r>
            <a:endParaRPr lang="en-US" dirty="0"/>
          </a:p>
        </p:txBody>
      </p:sp>
      <p:sp>
        <p:nvSpPr>
          <p:cNvPr id="3" name="Slide Number Placeholder 2"/>
          <p:cNvSpPr>
            <a:spLocks noGrp="1"/>
          </p:cNvSpPr>
          <p:nvPr>
            <p:ph type="sldNum" sz="quarter" idx="12"/>
          </p:nvPr>
        </p:nvSpPr>
        <p:spPr/>
        <p:txBody>
          <a:bodyPr/>
          <a:lstStyle/>
          <a:p>
            <a:fld id="{AD9EF325-6EA8-4FEE-BB70-8EA2D151E41A}" type="slidenum">
              <a:rPr lang="en-US" smtClean="0"/>
              <a:pPr/>
              <a:t>53</a:t>
            </a:fld>
            <a:endParaRPr lang="en-US"/>
          </a:p>
        </p:txBody>
      </p:sp>
      <p:sp>
        <p:nvSpPr>
          <p:cNvPr id="2" name="Content Placeholder 1"/>
          <p:cNvSpPr>
            <a:spLocks noGrp="1"/>
          </p:cNvSpPr>
          <p:nvPr>
            <p:ph sz="quarter" idx="1"/>
          </p:nvPr>
        </p:nvSpPr>
        <p:spPr/>
        <p:txBody>
          <a:bodyPr>
            <a:normAutofit lnSpcReduction="10000"/>
          </a:bodyPr>
          <a:lstStyle/>
          <a:p>
            <a:r>
              <a:rPr lang="en-US" dirty="0" smtClean="0"/>
              <a:t>The </a:t>
            </a:r>
            <a:r>
              <a:rPr lang="en-US" dirty="0" err="1" smtClean="0">
                <a:solidFill>
                  <a:srgbClr val="FF0000"/>
                </a:solidFill>
              </a:rPr>
              <a:t>longus</a:t>
            </a:r>
            <a:r>
              <a:rPr lang="en-US" dirty="0" smtClean="0">
                <a:solidFill>
                  <a:srgbClr val="FF0000"/>
                </a:solidFill>
              </a:rPr>
              <a:t> </a:t>
            </a:r>
            <a:r>
              <a:rPr lang="en-US" dirty="0" err="1" smtClean="0">
                <a:solidFill>
                  <a:srgbClr val="FF0000"/>
                </a:solidFill>
              </a:rPr>
              <a:t>capitis</a:t>
            </a:r>
            <a:r>
              <a:rPr lang="en-US" dirty="0" smtClean="0">
                <a:solidFill>
                  <a:srgbClr val="FF0000"/>
                </a:solidFill>
              </a:rPr>
              <a:t> </a:t>
            </a:r>
            <a:r>
              <a:rPr lang="en-US" dirty="0" smtClean="0"/>
              <a:t>run from the anterior tubercles of the cervical transverse processes to the </a:t>
            </a:r>
            <a:r>
              <a:rPr lang="en-US" dirty="0" err="1" smtClean="0"/>
              <a:t>occiput</a:t>
            </a:r>
            <a:r>
              <a:rPr lang="en-US" dirty="0" smtClean="0"/>
              <a:t>. The </a:t>
            </a:r>
            <a:r>
              <a:rPr lang="en-US" dirty="0" err="1" smtClean="0">
                <a:solidFill>
                  <a:srgbClr val="FF0000"/>
                </a:solidFill>
              </a:rPr>
              <a:t>longus</a:t>
            </a:r>
            <a:r>
              <a:rPr lang="en-US" dirty="0" smtClean="0">
                <a:solidFill>
                  <a:srgbClr val="FF0000"/>
                </a:solidFill>
              </a:rPr>
              <a:t> </a:t>
            </a:r>
            <a:r>
              <a:rPr lang="en-US" dirty="0" err="1" smtClean="0">
                <a:solidFill>
                  <a:srgbClr val="FF0000"/>
                </a:solidFill>
              </a:rPr>
              <a:t>colli</a:t>
            </a:r>
            <a:r>
              <a:rPr lang="en-US" dirty="0" smtClean="0"/>
              <a:t> run from the thoracic vertebral bodies to the anterior tubercles of the cervical transverse processes and cranially from the anterior tubercles of the transverse processes to the atlas. These two muscles lie close to the vertebral bodies and therefore are relatively close to the axis of rotation. Although they do have sufficient moment arm to produce flexion, they also produce a fair amount of compression. </a:t>
            </a:r>
            <a:r>
              <a:rPr lang="en-US" dirty="0" smtClean="0">
                <a:solidFill>
                  <a:srgbClr val="FF0000"/>
                </a:solidFill>
              </a:rPr>
              <a:t>The </a:t>
            </a:r>
            <a:r>
              <a:rPr lang="en-US" dirty="0" err="1" smtClean="0">
                <a:solidFill>
                  <a:srgbClr val="FF0000"/>
                </a:solidFill>
              </a:rPr>
              <a:t>longus</a:t>
            </a:r>
            <a:r>
              <a:rPr lang="en-US" dirty="0" smtClean="0">
                <a:solidFill>
                  <a:srgbClr val="FF0000"/>
                </a:solidFill>
              </a:rPr>
              <a:t> </a:t>
            </a:r>
            <a:r>
              <a:rPr lang="en-US" dirty="0" err="1" smtClean="0">
                <a:solidFill>
                  <a:srgbClr val="FF0000"/>
                </a:solidFill>
              </a:rPr>
              <a:t>capitis</a:t>
            </a:r>
            <a:r>
              <a:rPr lang="en-US" dirty="0" smtClean="0">
                <a:solidFill>
                  <a:srgbClr val="FF0000"/>
                </a:solidFill>
              </a:rPr>
              <a:t> and </a:t>
            </a:r>
            <a:r>
              <a:rPr lang="en-US" dirty="0" err="1" smtClean="0">
                <a:solidFill>
                  <a:srgbClr val="FF0000"/>
                </a:solidFill>
              </a:rPr>
              <a:t>longus</a:t>
            </a:r>
            <a:r>
              <a:rPr lang="en-US" dirty="0" smtClean="0">
                <a:solidFill>
                  <a:srgbClr val="FF0000"/>
                </a:solidFill>
              </a:rPr>
              <a:t> </a:t>
            </a:r>
            <a:r>
              <a:rPr lang="en-US" dirty="0" err="1" smtClean="0">
                <a:solidFill>
                  <a:srgbClr val="FF0000"/>
                </a:solidFill>
              </a:rPr>
              <a:t>colli</a:t>
            </a:r>
            <a:r>
              <a:rPr lang="en-US" dirty="0" smtClean="0">
                <a:solidFill>
                  <a:srgbClr val="FF0000"/>
                </a:solidFill>
              </a:rPr>
              <a:t> work in synergy with the </a:t>
            </a:r>
            <a:r>
              <a:rPr lang="en-US" dirty="0" err="1" smtClean="0">
                <a:solidFill>
                  <a:srgbClr val="FF0000"/>
                </a:solidFill>
              </a:rPr>
              <a:t>trapezius</a:t>
            </a:r>
            <a:r>
              <a:rPr lang="en-US" dirty="0" smtClean="0">
                <a:solidFill>
                  <a:srgbClr val="FF0000"/>
                </a:solidFill>
              </a:rPr>
              <a:t> to stabilize the head and neck to allow the </a:t>
            </a:r>
            <a:r>
              <a:rPr lang="en-US" dirty="0" err="1" smtClean="0">
                <a:solidFill>
                  <a:srgbClr val="FF0000"/>
                </a:solidFill>
              </a:rPr>
              <a:t>trapezius</a:t>
            </a:r>
            <a:r>
              <a:rPr lang="en-US" dirty="0" smtClean="0">
                <a:solidFill>
                  <a:srgbClr val="FF0000"/>
                </a:solidFill>
              </a:rPr>
              <a:t> to upwardly rotate the scapula</a:t>
            </a:r>
            <a:r>
              <a:rPr lang="en-US" dirty="0" smtClean="0"/>
              <a:t>.</a:t>
            </a:r>
          </a:p>
        </p:txBody>
      </p:sp>
    </p:spTree>
  </p:cSld>
  <p:clrMapOvr>
    <a:masterClrMapping/>
  </p:clrMapOvr>
  <p:transition>
    <p:pull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9EF325-6EA8-4FEE-BB70-8EA2D151E41A}" type="slidenum">
              <a:rPr lang="en-US" smtClean="0"/>
              <a:pPr/>
              <a:t>54</a:t>
            </a:fld>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457450" y="774700"/>
            <a:ext cx="4229100" cy="49911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Cervical </a:t>
            </a:r>
            <a:r>
              <a:rPr lang="en-US" dirty="0" err="1" smtClean="0"/>
              <a:t>spondylosis</a:t>
            </a:r>
            <a:endParaRPr lang="en-US" dirty="0"/>
          </a:p>
        </p:txBody>
      </p:sp>
      <p:sp>
        <p:nvSpPr>
          <p:cNvPr id="3" name="Slide Number Placeholder 2"/>
          <p:cNvSpPr>
            <a:spLocks noGrp="1"/>
          </p:cNvSpPr>
          <p:nvPr>
            <p:ph type="sldNum" sz="quarter" idx="12"/>
          </p:nvPr>
        </p:nvSpPr>
        <p:spPr/>
        <p:txBody>
          <a:bodyPr/>
          <a:lstStyle/>
          <a:p>
            <a:fld id="{AD9EF325-6EA8-4FEE-BB70-8EA2D151E41A}" type="slidenum">
              <a:rPr lang="en-US" smtClean="0"/>
              <a:pPr/>
              <a:t>55</a:t>
            </a:fld>
            <a:endParaRPr lang="en-US"/>
          </a:p>
        </p:txBody>
      </p:sp>
      <p:sp>
        <p:nvSpPr>
          <p:cNvPr id="2" name="Content Placeholder 1"/>
          <p:cNvSpPr>
            <a:spLocks noGrp="1"/>
          </p:cNvSpPr>
          <p:nvPr>
            <p:ph sz="quarter" idx="1"/>
          </p:nvPr>
        </p:nvSpPr>
        <p:spPr/>
        <p:txBody>
          <a:bodyPr/>
          <a:lstStyle/>
          <a:p>
            <a:endParaRPr lang="en-US" dirty="0" smtClean="0"/>
          </a:p>
          <a:p>
            <a:r>
              <a:rPr lang="en-US" dirty="0" smtClean="0"/>
              <a:t> In cervical </a:t>
            </a:r>
            <a:r>
              <a:rPr lang="en-US" dirty="0" err="1" smtClean="0"/>
              <a:t>spondylosis</a:t>
            </a:r>
            <a:r>
              <a:rPr lang="en-US" dirty="0" smtClean="0"/>
              <a:t>, degenerative changes start in the </a:t>
            </a:r>
            <a:r>
              <a:rPr lang="en-US" dirty="0" err="1" smtClean="0"/>
              <a:t>intervertebral</a:t>
            </a:r>
            <a:r>
              <a:rPr lang="en-US" dirty="0" smtClean="0"/>
              <a:t> discs with </a:t>
            </a:r>
            <a:r>
              <a:rPr lang="en-US" dirty="0" err="1" smtClean="0"/>
              <a:t>osteophyte</a:t>
            </a:r>
            <a:r>
              <a:rPr lang="en-US" dirty="0" smtClean="0"/>
              <a:t> formation and involvement of adjacent soft tissue structures. Many people over 30 show similar abnormalities on plain radiographs of the cervical spine.</a:t>
            </a:r>
            <a:endParaRPr lang="en-US" dirty="0"/>
          </a:p>
        </p:txBody>
      </p:sp>
    </p:spTree>
  </p:cSld>
  <p:clrMapOvr>
    <a:masterClrMapping/>
  </p:clrMapOvr>
  <p:transition>
    <p:pull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9EF325-6EA8-4FEE-BB70-8EA2D151E41A}" type="slidenum">
              <a:rPr lang="en-US" smtClean="0"/>
              <a:pPr/>
              <a:t>56</a:t>
            </a:fld>
            <a:endParaRPr lang="en-US"/>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981200" y="762000"/>
            <a:ext cx="5029200" cy="52578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REFERENCES</a:t>
            </a:r>
            <a:endParaRPr lang="en-IN" dirty="0"/>
          </a:p>
        </p:txBody>
      </p:sp>
      <p:sp>
        <p:nvSpPr>
          <p:cNvPr id="3" name="Slide Number Placeholder 2"/>
          <p:cNvSpPr>
            <a:spLocks noGrp="1"/>
          </p:cNvSpPr>
          <p:nvPr>
            <p:ph type="sldNum" sz="quarter" idx="12"/>
          </p:nvPr>
        </p:nvSpPr>
        <p:spPr/>
        <p:txBody>
          <a:bodyPr/>
          <a:lstStyle/>
          <a:p>
            <a:fld id="{AD9EF325-6EA8-4FEE-BB70-8EA2D151E41A}" type="slidenum">
              <a:rPr lang="en-US" smtClean="0"/>
              <a:pPr/>
              <a:t>57</a:t>
            </a:fld>
            <a:endParaRPr lang="en-US"/>
          </a:p>
        </p:txBody>
      </p:sp>
      <p:sp>
        <p:nvSpPr>
          <p:cNvPr id="2" name="Content Placeholder 1"/>
          <p:cNvSpPr>
            <a:spLocks noGrp="1"/>
          </p:cNvSpPr>
          <p:nvPr>
            <p:ph sz="quarter" idx="1"/>
          </p:nvPr>
        </p:nvSpPr>
        <p:spPr/>
        <p:txBody>
          <a:bodyPr/>
          <a:lstStyle/>
          <a:p>
            <a:r>
              <a:rPr lang="en-IN" b="1" dirty="0" smtClean="0">
                <a:latin typeface="Times New Roman" pitchFamily="18" charset="0"/>
                <a:cs typeface="Times New Roman" pitchFamily="18" charset="0"/>
              </a:rPr>
              <a:t>Joint structure and function-A Comprehensive Analysis,</a:t>
            </a:r>
            <a:r>
              <a:rPr lang="en-IN" b="1" i="1" dirty="0" smtClean="0">
                <a:latin typeface="Times New Roman" pitchFamily="18" charset="0"/>
                <a:cs typeface="Times New Roman" pitchFamily="18" charset="0"/>
              </a:rPr>
              <a:t> Fourth Edition by </a:t>
            </a:r>
            <a:r>
              <a:rPr lang="en-IN" b="1" dirty="0" smtClean="0">
                <a:latin typeface="Times New Roman" pitchFamily="18" charset="0"/>
                <a:cs typeface="Times New Roman" pitchFamily="18" charset="0"/>
              </a:rPr>
              <a:t>Cynthia C. </a:t>
            </a:r>
            <a:r>
              <a:rPr lang="en-IN" b="1" dirty="0" err="1" smtClean="0">
                <a:latin typeface="Times New Roman" pitchFamily="18" charset="0"/>
                <a:cs typeface="Times New Roman" pitchFamily="18" charset="0"/>
              </a:rPr>
              <a:t>Norkin</a:t>
            </a:r>
            <a:r>
              <a:rPr lang="en-IN" b="1" dirty="0" smtClean="0">
                <a:latin typeface="Times New Roman" pitchFamily="18" charset="0"/>
                <a:cs typeface="Times New Roman" pitchFamily="18" charset="0"/>
              </a:rPr>
              <a:t> and Pamela K. </a:t>
            </a:r>
            <a:r>
              <a:rPr lang="en-IN" b="1" dirty="0" err="1" smtClean="0">
                <a:latin typeface="Times New Roman" pitchFamily="18" charset="0"/>
                <a:cs typeface="Times New Roman" pitchFamily="18" charset="0"/>
              </a:rPr>
              <a:t>Levangie</a:t>
            </a:r>
            <a:r>
              <a:rPr lang="en-IN" b="1" dirty="0" smtClean="0">
                <a:latin typeface="Times New Roman" pitchFamily="18" charset="0"/>
                <a:cs typeface="Times New Roman" pitchFamily="18" charset="0"/>
              </a:rPr>
              <a:t>.</a:t>
            </a:r>
          </a:p>
          <a:p>
            <a:r>
              <a:rPr lang="en-IN" b="1" dirty="0" smtClean="0">
                <a:latin typeface="Times New Roman" pitchFamily="18" charset="0"/>
                <a:cs typeface="Times New Roman" pitchFamily="18" charset="0"/>
              </a:rPr>
              <a:t>Kinesiology of Musculoskeletal system by Donald Neumann.</a:t>
            </a:r>
          </a:p>
          <a:p>
            <a:r>
              <a:rPr lang="en-IN" b="1" dirty="0" smtClean="0">
                <a:latin typeface="Times New Roman" pitchFamily="18" charset="0"/>
                <a:cs typeface="Times New Roman" pitchFamily="18" charset="0"/>
              </a:rPr>
              <a:t>The physiology of Joints by </a:t>
            </a:r>
            <a:r>
              <a:rPr lang="en-IN" b="1" dirty="0" err="1" smtClean="0">
                <a:latin typeface="Times New Roman" pitchFamily="18" charset="0"/>
                <a:cs typeface="Times New Roman" pitchFamily="18" charset="0"/>
              </a:rPr>
              <a:t>I.A.Kapanji</a:t>
            </a:r>
            <a:r>
              <a:rPr lang="en-IN" b="1" dirty="0" smtClean="0">
                <a:latin typeface="Times New Roman" pitchFamily="18" charset="0"/>
                <a:cs typeface="Times New Roman" pitchFamily="18" charset="0"/>
              </a:rPr>
              <a:t>.</a:t>
            </a:r>
            <a:endParaRPr lang="en-IN"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MCQs</a:t>
            </a:r>
            <a:endParaRPr lang="en-US" dirty="0"/>
          </a:p>
        </p:txBody>
      </p:sp>
      <p:sp>
        <p:nvSpPr>
          <p:cNvPr id="3" name="Slide Number Placeholder 2"/>
          <p:cNvSpPr>
            <a:spLocks noGrp="1"/>
          </p:cNvSpPr>
          <p:nvPr>
            <p:ph type="sldNum" sz="quarter" idx="12"/>
          </p:nvPr>
        </p:nvSpPr>
        <p:spPr/>
        <p:txBody>
          <a:bodyPr/>
          <a:lstStyle/>
          <a:p>
            <a:fld id="{AD9EF325-6EA8-4FEE-BB70-8EA2D151E41A}" type="slidenum">
              <a:rPr lang="en-US" smtClean="0"/>
              <a:pPr/>
              <a:t>58</a:t>
            </a:fld>
            <a:endParaRPr lang="en-US"/>
          </a:p>
        </p:txBody>
      </p:sp>
      <p:sp>
        <p:nvSpPr>
          <p:cNvPr id="4" name="Content Placeholder 3"/>
          <p:cNvSpPr>
            <a:spLocks noGrp="1"/>
          </p:cNvSpPr>
          <p:nvPr>
            <p:ph sz="quarter" idx="1"/>
          </p:nvPr>
        </p:nvSpPr>
        <p:spPr/>
        <p:txBody>
          <a:bodyPr/>
          <a:lstStyle/>
          <a:p>
            <a:r>
              <a:rPr lang="en-US" dirty="0" smtClean="0"/>
              <a:t>Cervical </a:t>
            </a:r>
            <a:r>
              <a:rPr lang="en-US" dirty="0" smtClean="0"/>
              <a:t>curve is </a:t>
            </a:r>
            <a:r>
              <a:rPr lang="en-US" dirty="0" err="1" smtClean="0"/>
              <a:t>lordotic</a:t>
            </a:r>
            <a:endParaRPr lang="en-US" dirty="0" smtClean="0"/>
          </a:p>
          <a:p>
            <a:pPr marL="514350" indent="-514350">
              <a:buFont typeface="+mj-lt"/>
              <a:buAutoNum type="alphaLcParenR"/>
            </a:pPr>
            <a:r>
              <a:rPr lang="en-US" dirty="0" smtClean="0"/>
              <a:t>True</a:t>
            </a:r>
          </a:p>
          <a:p>
            <a:pPr marL="514350" indent="-514350">
              <a:buFont typeface="+mj-lt"/>
              <a:buAutoNum type="alphaLcParenR"/>
            </a:pPr>
            <a:r>
              <a:rPr lang="en-US" dirty="0" smtClean="0"/>
              <a:t>False </a:t>
            </a:r>
            <a:endParaRPr lang="en-US" dirty="0"/>
          </a:p>
        </p:txBody>
      </p:sp>
    </p:spTree>
  </p:cSld>
  <p:clrMapOvr>
    <a:masterClrMapping/>
  </p:clrMapOvr>
  <p:transition>
    <p:pull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AD9EF325-6EA8-4FEE-BB70-8EA2D151E41A}" type="slidenum">
              <a:rPr lang="en-US" smtClean="0"/>
              <a:pPr/>
              <a:t>59</a:t>
            </a:fld>
            <a:endParaRPr lang="en-US"/>
          </a:p>
        </p:txBody>
      </p:sp>
      <p:sp>
        <p:nvSpPr>
          <p:cNvPr id="4" name="Content Placeholder 3"/>
          <p:cNvSpPr>
            <a:spLocks noGrp="1"/>
          </p:cNvSpPr>
          <p:nvPr>
            <p:ph sz="quarter" idx="1"/>
          </p:nvPr>
        </p:nvSpPr>
        <p:spPr/>
        <p:txBody>
          <a:bodyPr/>
          <a:lstStyle/>
          <a:p>
            <a:r>
              <a:rPr lang="en-US" dirty="0" smtClean="0"/>
              <a:t>Amount of flexion-extension possible at </a:t>
            </a:r>
            <a:r>
              <a:rPr lang="en-US" dirty="0" smtClean="0"/>
              <a:t>lower cervical </a:t>
            </a:r>
            <a:r>
              <a:rPr lang="en-US" dirty="0" smtClean="0"/>
              <a:t>joint</a:t>
            </a:r>
          </a:p>
          <a:p>
            <a:pPr marL="514350" indent="-514350">
              <a:buFont typeface="+mj-lt"/>
              <a:buAutoNum type="alphaLcParenR"/>
            </a:pPr>
            <a:r>
              <a:rPr lang="en-US" dirty="0" smtClean="0"/>
              <a:t>0</a:t>
            </a:r>
          </a:p>
          <a:p>
            <a:pPr marL="514350" indent="-514350">
              <a:buFont typeface="+mj-lt"/>
              <a:buAutoNum type="alphaLcParenR"/>
            </a:pPr>
            <a:r>
              <a:rPr lang="en-US" dirty="0" smtClean="0"/>
              <a:t>60-70</a:t>
            </a:r>
          </a:p>
          <a:p>
            <a:pPr marL="514350" indent="-514350">
              <a:buFont typeface="+mj-lt"/>
              <a:buAutoNum type="alphaLcParenR"/>
            </a:pPr>
            <a:r>
              <a:rPr lang="en-US" dirty="0" smtClean="0"/>
              <a:t>10-30</a:t>
            </a:r>
            <a:endParaRPr lang="en-US"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Ligaments </a:t>
            </a:r>
            <a:endParaRPr lang="en-IN" dirty="0"/>
          </a:p>
        </p:txBody>
      </p:sp>
      <p:sp>
        <p:nvSpPr>
          <p:cNvPr id="4" name="Slide Number Placeholder 3"/>
          <p:cNvSpPr>
            <a:spLocks noGrp="1"/>
          </p:cNvSpPr>
          <p:nvPr>
            <p:ph type="sldNum" sz="quarter" idx="12"/>
          </p:nvPr>
        </p:nvSpPr>
        <p:spPr/>
        <p:txBody>
          <a:bodyPr/>
          <a:lstStyle/>
          <a:p>
            <a:fld id="{AD9EF325-6EA8-4FEE-BB70-8EA2D151E41A}" type="slidenum">
              <a:rPr lang="en-US" smtClean="0"/>
              <a:pPr/>
              <a:t>6</a:t>
            </a:fld>
            <a:endParaRPr lang="en-US"/>
          </a:p>
        </p:txBody>
      </p:sp>
      <p:sp>
        <p:nvSpPr>
          <p:cNvPr id="3" name="Content Placeholder 2"/>
          <p:cNvSpPr>
            <a:spLocks noGrp="1"/>
          </p:cNvSpPr>
          <p:nvPr>
            <p:ph sz="quarter" idx="1"/>
          </p:nvPr>
        </p:nvSpPr>
        <p:spPr/>
        <p:txBody>
          <a:bodyPr/>
          <a:lstStyle/>
          <a:p>
            <a:r>
              <a:rPr lang="en-IN" dirty="0" smtClean="0"/>
              <a:t>Anterior longitudinal </a:t>
            </a:r>
            <a:r>
              <a:rPr lang="en-IN" dirty="0" err="1" smtClean="0"/>
              <a:t>lig</a:t>
            </a:r>
            <a:endParaRPr lang="en-IN" dirty="0" smtClean="0"/>
          </a:p>
          <a:p>
            <a:r>
              <a:rPr lang="en-IN" dirty="0" smtClean="0"/>
              <a:t>Posterior longitudinal ligament</a:t>
            </a:r>
          </a:p>
          <a:p>
            <a:r>
              <a:rPr lang="en-IN" dirty="0" err="1" smtClean="0"/>
              <a:t>Ligamentum</a:t>
            </a:r>
            <a:r>
              <a:rPr lang="en-IN" dirty="0" smtClean="0"/>
              <a:t> </a:t>
            </a:r>
            <a:r>
              <a:rPr lang="en-IN" dirty="0" err="1" smtClean="0"/>
              <a:t>flavum</a:t>
            </a:r>
            <a:endParaRPr lang="en-IN" dirty="0" smtClean="0"/>
          </a:p>
          <a:p>
            <a:r>
              <a:rPr lang="en-IN" dirty="0" err="1" smtClean="0"/>
              <a:t>Interspinous</a:t>
            </a:r>
            <a:r>
              <a:rPr lang="en-IN" dirty="0" smtClean="0"/>
              <a:t>  </a:t>
            </a:r>
            <a:r>
              <a:rPr lang="en-IN" dirty="0" err="1" smtClean="0"/>
              <a:t>lig</a:t>
            </a:r>
            <a:endParaRPr lang="en-IN" dirty="0" smtClean="0"/>
          </a:p>
          <a:p>
            <a:r>
              <a:rPr lang="en-IN" dirty="0" err="1" smtClean="0"/>
              <a:t>Supraspinous</a:t>
            </a:r>
            <a:r>
              <a:rPr lang="en-IN" dirty="0" smtClean="0"/>
              <a:t> </a:t>
            </a:r>
            <a:r>
              <a:rPr lang="en-IN" dirty="0" err="1" smtClean="0"/>
              <a:t>lig</a:t>
            </a:r>
            <a:endParaRPr lang="en-IN" dirty="0" smtClean="0"/>
          </a:p>
          <a:p>
            <a:r>
              <a:rPr lang="en-IN" dirty="0" err="1" smtClean="0"/>
              <a:t>Intertransverse</a:t>
            </a:r>
            <a:r>
              <a:rPr lang="en-IN" dirty="0" smtClean="0"/>
              <a:t> </a:t>
            </a:r>
            <a:r>
              <a:rPr lang="en-IN" dirty="0" err="1" smtClean="0"/>
              <a:t>lig</a:t>
            </a:r>
            <a:endParaRPr lang="en-IN" dirty="0"/>
          </a:p>
        </p:txBody>
      </p:sp>
    </p:spTree>
  </p:cSld>
  <p:clrMapOvr>
    <a:masterClrMapping/>
  </p:clrMapOvr>
  <p:transition>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AD9EF325-6EA8-4FEE-BB70-8EA2D151E41A}" type="slidenum">
              <a:rPr lang="en-US" smtClean="0"/>
              <a:pPr/>
              <a:t>60</a:t>
            </a:fld>
            <a:endParaRPr lang="en-US"/>
          </a:p>
        </p:txBody>
      </p:sp>
      <p:sp>
        <p:nvSpPr>
          <p:cNvPr id="4" name="Content Placeholder 3"/>
          <p:cNvSpPr>
            <a:spLocks noGrp="1"/>
          </p:cNvSpPr>
          <p:nvPr>
            <p:ph sz="quarter" idx="1"/>
          </p:nvPr>
        </p:nvSpPr>
        <p:spPr/>
        <p:txBody>
          <a:bodyPr/>
          <a:lstStyle/>
          <a:p>
            <a:r>
              <a:rPr lang="en-US" dirty="0" smtClean="0"/>
              <a:t>Deepest muscle on posterior aspect of cervical spine</a:t>
            </a:r>
          </a:p>
          <a:p>
            <a:pPr marL="514350" indent="-514350">
              <a:buFont typeface="+mj-lt"/>
              <a:buAutoNum type="alphaLcParenR"/>
            </a:pPr>
            <a:r>
              <a:rPr lang="en-US" dirty="0" err="1" smtClean="0"/>
              <a:t>Semispinalis</a:t>
            </a:r>
            <a:r>
              <a:rPr lang="en-US" dirty="0" smtClean="0"/>
              <a:t> </a:t>
            </a:r>
            <a:r>
              <a:rPr lang="en-US" dirty="0" err="1" smtClean="0"/>
              <a:t>capitis</a:t>
            </a:r>
            <a:endParaRPr lang="en-US" dirty="0" smtClean="0"/>
          </a:p>
          <a:p>
            <a:pPr marL="514350" indent="-514350">
              <a:buFont typeface="+mj-lt"/>
              <a:buAutoNum type="alphaLcParenR"/>
            </a:pPr>
            <a:r>
              <a:rPr lang="en-US" dirty="0" smtClean="0"/>
              <a:t>Splenius </a:t>
            </a:r>
            <a:r>
              <a:rPr lang="en-US" dirty="0" err="1" smtClean="0"/>
              <a:t>capitis</a:t>
            </a:r>
            <a:endParaRPr lang="en-US" dirty="0" smtClean="0"/>
          </a:p>
          <a:p>
            <a:pPr marL="514350" indent="-514350">
              <a:buFont typeface="+mj-lt"/>
              <a:buAutoNum type="alphaLcParenR"/>
            </a:pPr>
            <a:r>
              <a:rPr lang="en-US" dirty="0" err="1" smtClean="0"/>
              <a:t>Longissimus</a:t>
            </a:r>
            <a:r>
              <a:rPr lang="en-US" dirty="0" smtClean="0"/>
              <a:t> </a:t>
            </a:r>
            <a:r>
              <a:rPr lang="en-US" dirty="0" err="1" smtClean="0"/>
              <a:t>capitis</a:t>
            </a:r>
            <a:endParaRPr lang="en-US" dirty="0" smtClean="0"/>
          </a:p>
          <a:p>
            <a:pPr marL="514350" indent="-514350">
              <a:buFont typeface="+mj-lt"/>
              <a:buAutoNum type="alphaLcParenR"/>
            </a:pPr>
            <a:r>
              <a:rPr lang="en-US" dirty="0" err="1" smtClean="0"/>
              <a:t>Suboccipital</a:t>
            </a:r>
            <a:r>
              <a:rPr lang="en-US" dirty="0" smtClean="0"/>
              <a:t> muscles</a:t>
            </a:r>
          </a:p>
          <a:p>
            <a:pPr marL="514350" indent="-514350">
              <a:buFont typeface="+mj-lt"/>
              <a:buAutoNum type="alphaLcParenR"/>
            </a:pPr>
            <a:endParaRPr lang="en-US" dirty="0"/>
          </a:p>
        </p:txBody>
      </p:sp>
    </p:spTree>
  </p:cSld>
  <p:clrMapOvr>
    <a:masterClrMapping/>
  </p:clrMapOvr>
  <p:transition>
    <p:pull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AD9EF325-6EA8-4FEE-BB70-8EA2D151E41A}" type="slidenum">
              <a:rPr lang="en-US" smtClean="0"/>
              <a:pPr/>
              <a:t>61</a:t>
            </a:fld>
            <a:endParaRPr lang="en-US"/>
          </a:p>
        </p:txBody>
      </p:sp>
      <p:sp>
        <p:nvSpPr>
          <p:cNvPr id="4" name="Content Placeholder 3"/>
          <p:cNvSpPr>
            <a:spLocks noGrp="1"/>
          </p:cNvSpPr>
          <p:nvPr>
            <p:ph sz="quarter" idx="1"/>
          </p:nvPr>
        </p:nvSpPr>
        <p:spPr/>
        <p:txBody>
          <a:bodyPr/>
          <a:lstStyle/>
          <a:p>
            <a:r>
              <a:rPr lang="en-US" dirty="0" smtClean="0"/>
              <a:t>Cervical </a:t>
            </a:r>
            <a:r>
              <a:rPr lang="en-US" dirty="0" err="1" smtClean="0"/>
              <a:t>spondylosis</a:t>
            </a:r>
            <a:r>
              <a:rPr lang="en-US" dirty="0" smtClean="0"/>
              <a:t> shows all the abnormalities except</a:t>
            </a:r>
          </a:p>
          <a:p>
            <a:pPr marL="514350" indent="-514350">
              <a:buFont typeface="+mj-lt"/>
              <a:buAutoNum type="alphaLcParenR"/>
            </a:pPr>
            <a:r>
              <a:rPr lang="en-US" dirty="0" smtClean="0"/>
              <a:t>Degeneration of disc</a:t>
            </a:r>
          </a:p>
          <a:p>
            <a:pPr marL="514350" indent="-514350">
              <a:buFont typeface="+mj-lt"/>
              <a:buAutoNum type="alphaLcParenR"/>
            </a:pPr>
            <a:r>
              <a:rPr lang="en-US" dirty="0" err="1" smtClean="0"/>
              <a:t>Osteophyte</a:t>
            </a:r>
            <a:r>
              <a:rPr lang="en-US" dirty="0" smtClean="0"/>
              <a:t> formation</a:t>
            </a:r>
          </a:p>
          <a:p>
            <a:pPr marL="514350" indent="-514350">
              <a:buFont typeface="+mj-lt"/>
              <a:buAutoNum type="alphaLcParenR"/>
            </a:pPr>
            <a:r>
              <a:rPr lang="en-US" dirty="0" smtClean="0"/>
              <a:t>Reduction of </a:t>
            </a:r>
            <a:r>
              <a:rPr lang="en-US" dirty="0" err="1" smtClean="0"/>
              <a:t>intervertebral</a:t>
            </a:r>
            <a:r>
              <a:rPr lang="en-US" dirty="0" smtClean="0"/>
              <a:t> space</a:t>
            </a:r>
          </a:p>
          <a:p>
            <a:pPr marL="514350" indent="-514350">
              <a:buFont typeface="+mj-lt"/>
              <a:buAutoNum type="alphaLcParenR"/>
            </a:pPr>
            <a:r>
              <a:rPr lang="en-US" dirty="0" smtClean="0"/>
              <a:t>Fracture of vertebrae</a:t>
            </a:r>
          </a:p>
          <a:p>
            <a:pPr marL="514350" indent="-514350">
              <a:buFont typeface="+mj-lt"/>
              <a:buAutoNum type="alphaLcParenR"/>
            </a:pPr>
            <a:endParaRPr lang="en-US" dirty="0"/>
          </a:p>
        </p:txBody>
      </p:sp>
    </p:spTree>
  </p:cSld>
  <p:clrMapOvr>
    <a:masterClrMapping/>
  </p:clrMapOvr>
  <p:transition>
    <p:pull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AD9EF325-6EA8-4FEE-BB70-8EA2D151E41A}" type="slidenum">
              <a:rPr lang="en-US" smtClean="0"/>
              <a:pPr/>
              <a:t>62</a:t>
            </a:fld>
            <a:endParaRPr lang="en-US"/>
          </a:p>
        </p:txBody>
      </p:sp>
      <p:sp>
        <p:nvSpPr>
          <p:cNvPr id="4" name="Content Placeholder 3"/>
          <p:cNvSpPr>
            <a:spLocks noGrp="1"/>
          </p:cNvSpPr>
          <p:nvPr>
            <p:ph sz="quarter" idx="1"/>
          </p:nvPr>
        </p:nvSpPr>
        <p:spPr/>
        <p:txBody>
          <a:bodyPr/>
          <a:lstStyle/>
          <a:p>
            <a:r>
              <a:rPr lang="en-US" dirty="0" smtClean="0"/>
              <a:t>Which is the ineffective extensor of cervical spine?</a:t>
            </a:r>
          </a:p>
          <a:p>
            <a:pPr marL="514350" indent="-514350">
              <a:buFont typeface="+mj-lt"/>
              <a:buAutoNum type="alphaLcParenR"/>
            </a:pPr>
            <a:r>
              <a:rPr lang="en-US" dirty="0" smtClean="0"/>
              <a:t>Splenius </a:t>
            </a:r>
            <a:r>
              <a:rPr lang="en-US" dirty="0" err="1" smtClean="0"/>
              <a:t>capitis</a:t>
            </a:r>
            <a:endParaRPr lang="en-US" dirty="0" smtClean="0"/>
          </a:p>
          <a:p>
            <a:pPr marL="514350" indent="-514350">
              <a:buFont typeface="+mj-lt"/>
              <a:buAutoNum type="alphaLcParenR"/>
            </a:pPr>
            <a:r>
              <a:rPr lang="en-US" dirty="0" err="1" smtClean="0"/>
              <a:t>Semispinalis</a:t>
            </a:r>
            <a:r>
              <a:rPr lang="en-US" dirty="0" smtClean="0"/>
              <a:t> </a:t>
            </a:r>
            <a:r>
              <a:rPr lang="en-US" dirty="0" err="1" smtClean="0"/>
              <a:t>capitis</a:t>
            </a:r>
            <a:endParaRPr lang="en-US" dirty="0" smtClean="0"/>
          </a:p>
          <a:p>
            <a:pPr marL="514350" indent="-514350">
              <a:buFont typeface="+mj-lt"/>
              <a:buAutoNum type="alphaLcParenR"/>
            </a:pPr>
            <a:r>
              <a:rPr lang="en-US" dirty="0" err="1" smtClean="0"/>
              <a:t>Longissimus</a:t>
            </a:r>
            <a:r>
              <a:rPr lang="en-US" dirty="0" smtClean="0"/>
              <a:t> </a:t>
            </a:r>
            <a:r>
              <a:rPr lang="en-US" dirty="0" err="1" smtClean="0"/>
              <a:t>capitis</a:t>
            </a:r>
            <a:endParaRPr lang="en-US" dirty="0" smtClean="0"/>
          </a:p>
          <a:p>
            <a:pPr marL="514350" indent="-514350">
              <a:buFont typeface="+mj-lt"/>
              <a:buAutoNum type="alphaLcParenR"/>
            </a:pPr>
            <a:r>
              <a:rPr lang="en-US" dirty="0" smtClean="0"/>
              <a:t>N one of above</a:t>
            </a:r>
            <a:endParaRPr lang="en-US" dirty="0"/>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9EF325-6EA8-4FEE-BB70-8EA2D151E41A}" type="slidenum">
              <a:rPr lang="en-US" smtClean="0"/>
              <a:pPr/>
              <a:t>7</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152400" y="152400"/>
            <a:ext cx="4800600" cy="3505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133600" y="3686175"/>
            <a:ext cx="6362700" cy="31718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029200" y="304800"/>
            <a:ext cx="3962400" cy="32766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9EF325-6EA8-4FEE-BB70-8EA2D151E41A}" type="slidenum">
              <a:rPr lang="en-US" smtClean="0"/>
              <a:pPr/>
              <a:t>8</a:t>
            </a:fld>
            <a:endParaRPr lang="en-US"/>
          </a:p>
        </p:txBody>
      </p:sp>
      <p:sp>
        <p:nvSpPr>
          <p:cNvPr id="7" name="Rectangle 6"/>
          <p:cNvSpPr/>
          <p:nvPr/>
        </p:nvSpPr>
        <p:spPr>
          <a:xfrm>
            <a:off x="577942" y="1828800"/>
            <a:ext cx="7936788"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Function of the </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vertebral column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rgbClr val="CC0066"/>
                </a:solidFill>
              </a:rPr>
              <a:t>Kinematics </a:t>
            </a:r>
            <a:endParaRPr lang="en-US" sz="6000" dirty="0">
              <a:solidFill>
                <a:srgbClr val="CC0066"/>
              </a:solidFill>
            </a:endParaRPr>
          </a:p>
        </p:txBody>
      </p:sp>
      <p:sp>
        <p:nvSpPr>
          <p:cNvPr id="6" name="Slide Number Placeholder 5"/>
          <p:cNvSpPr>
            <a:spLocks noGrp="1"/>
          </p:cNvSpPr>
          <p:nvPr>
            <p:ph type="sldNum" sz="quarter" idx="12"/>
          </p:nvPr>
        </p:nvSpPr>
        <p:spPr/>
        <p:txBody>
          <a:bodyPr/>
          <a:lstStyle/>
          <a:p>
            <a:fld id="{AD9EF325-6EA8-4FEE-BB70-8EA2D151E41A}" type="slidenum">
              <a:rPr lang="en-US" smtClean="0"/>
              <a:pPr/>
              <a:t>9</a:t>
            </a:fld>
            <a:endParaRPr lang="en-US"/>
          </a:p>
        </p:txBody>
      </p:sp>
      <p:sp>
        <p:nvSpPr>
          <p:cNvPr id="3" name="Content Placeholder 2"/>
          <p:cNvSpPr>
            <a:spLocks noGrp="1"/>
          </p:cNvSpPr>
          <p:nvPr>
            <p:ph sz="quarter" idx="1"/>
          </p:nvPr>
        </p:nvSpPr>
        <p:spPr>
          <a:xfrm>
            <a:off x="381000" y="1524000"/>
            <a:ext cx="8229600" cy="4876800"/>
          </a:xfrm>
        </p:spPr>
        <p:txBody>
          <a:bodyPr>
            <a:noAutofit/>
          </a:bodyPr>
          <a:lstStyle/>
          <a:p>
            <a:pPr>
              <a:buFont typeface="Wingdings" pitchFamily="2" charset="2"/>
              <a:buChar char="q"/>
            </a:pPr>
            <a:r>
              <a:rPr lang="en-US" dirty="0" smtClean="0"/>
              <a:t>The spinal joints are having 3</a:t>
            </a:r>
            <a:r>
              <a:rPr lang="en-US" baseline="30000" dirty="0" smtClean="0"/>
              <a:t>0</a:t>
            </a:r>
            <a:r>
              <a:rPr lang="en-US" dirty="0" smtClean="0"/>
              <a:t>  freedom of motion with the following motions – </a:t>
            </a:r>
          </a:p>
          <a:p>
            <a:pPr lvl="1">
              <a:buFont typeface="Wingdings" pitchFamily="2" charset="2"/>
              <a:buChar char="q"/>
            </a:pPr>
            <a:r>
              <a:rPr lang="en-US" dirty="0" smtClean="0"/>
              <a:t>Flexion and extension</a:t>
            </a:r>
          </a:p>
          <a:p>
            <a:pPr lvl="1">
              <a:buFont typeface="Wingdings" pitchFamily="2" charset="2"/>
              <a:buChar char="q"/>
            </a:pPr>
            <a:r>
              <a:rPr lang="en-US" dirty="0" smtClean="0"/>
              <a:t>Lateral flexion and </a:t>
            </a:r>
          </a:p>
          <a:p>
            <a:pPr lvl="1">
              <a:buFont typeface="Wingdings" pitchFamily="2" charset="2"/>
              <a:buChar char="q"/>
            </a:pPr>
            <a:r>
              <a:rPr lang="en-US" dirty="0" smtClean="0"/>
              <a:t>Rotation</a:t>
            </a:r>
          </a:p>
          <a:p>
            <a:pPr>
              <a:buFont typeface="Wingdings" pitchFamily="2" charset="2"/>
              <a:buChar char="q"/>
            </a:pPr>
            <a:r>
              <a:rPr lang="en-US" dirty="0" smtClean="0"/>
              <a:t>These motions appear to occur independently of each other; however, at the level of the individual motion segment, these motions are often coupled motions.</a:t>
            </a:r>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4581</TotalTime>
  <Words>1894</Words>
  <Application>Microsoft Office PowerPoint</Application>
  <PresentationFormat>On-screen Show (4:3)</PresentationFormat>
  <Paragraphs>256</Paragraphs>
  <Slides>62</Slides>
  <Notes>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Equity</vt:lpstr>
      <vt:lpstr>Slide 1</vt:lpstr>
      <vt:lpstr>Introduction </vt:lpstr>
      <vt:lpstr>Structure  of Vertebrae… </vt:lpstr>
      <vt:lpstr>Intervertebral Disk</vt:lpstr>
      <vt:lpstr>Slide 5</vt:lpstr>
      <vt:lpstr>Ligaments </vt:lpstr>
      <vt:lpstr>Slide 7</vt:lpstr>
      <vt:lpstr>Slide 8</vt:lpstr>
      <vt:lpstr>Kinematics </vt:lpstr>
      <vt:lpstr>Kinematics cont…</vt:lpstr>
      <vt:lpstr>Kinematics cont…</vt:lpstr>
      <vt:lpstr>Flexion &amp; extension </vt:lpstr>
      <vt:lpstr>Vertebral Flexion</vt:lpstr>
      <vt:lpstr>Extension</vt:lpstr>
      <vt:lpstr>LATERAL FLEXION</vt:lpstr>
      <vt:lpstr>Kinetics </vt:lpstr>
      <vt:lpstr>AXIAL COMPRESSION</vt:lpstr>
      <vt:lpstr>AXIAL COMPRESSION cont…</vt:lpstr>
      <vt:lpstr>Bending</vt:lpstr>
      <vt:lpstr>Torsion</vt:lpstr>
      <vt:lpstr>Shear</vt:lpstr>
      <vt:lpstr>Slide 22</vt:lpstr>
      <vt:lpstr>Cervical Region </vt:lpstr>
      <vt:lpstr>Structure of Cervical Region</vt:lpstr>
      <vt:lpstr>Slide 25</vt:lpstr>
      <vt:lpstr>Craniovertebral  Region</vt:lpstr>
      <vt:lpstr>Atlas</vt:lpstr>
      <vt:lpstr>Slide 28</vt:lpstr>
      <vt:lpstr>Axis</vt:lpstr>
      <vt:lpstr>Slide 30</vt:lpstr>
      <vt:lpstr>Craniovertebral  Ligaments</vt:lpstr>
      <vt:lpstr>Transverse ligament</vt:lpstr>
      <vt:lpstr>Alar ligaments</vt:lpstr>
      <vt:lpstr>Lower Cervical  Region</vt:lpstr>
      <vt:lpstr>Typical cervical vertebrae</vt:lpstr>
      <vt:lpstr>Slide 36</vt:lpstr>
      <vt:lpstr>Interbody jts. Of lower cervical region</vt:lpstr>
      <vt:lpstr>Slide 38</vt:lpstr>
      <vt:lpstr>Function of the Cervical Region</vt:lpstr>
      <vt:lpstr> Kinematics</vt:lpstr>
      <vt:lpstr>Slide 41</vt:lpstr>
      <vt:lpstr>Slide 42</vt:lpstr>
      <vt:lpstr>Slide 43</vt:lpstr>
      <vt:lpstr>Slide 44</vt:lpstr>
      <vt:lpstr>Muscles</vt:lpstr>
      <vt:lpstr>Slide 46</vt:lpstr>
      <vt:lpstr>Slide 47</vt:lpstr>
      <vt:lpstr>Slide 48</vt:lpstr>
      <vt:lpstr>Slide 49</vt:lpstr>
      <vt:lpstr>Lateral Muscles</vt:lpstr>
      <vt:lpstr>Slide 51</vt:lpstr>
      <vt:lpstr>Slide 52</vt:lpstr>
      <vt:lpstr>Anterior Muscles</vt:lpstr>
      <vt:lpstr>Slide 54</vt:lpstr>
      <vt:lpstr>Cervical spondylosis</vt:lpstr>
      <vt:lpstr>Slide 56</vt:lpstr>
      <vt:lpstr>REFERENCES</vt:lpstr>
      <vt:lpstr>MCQs</vt:lpstr>
      <vt:lpstr>Slide 59</vt:lpstr>
      <vt:lpstr>Slide 60</vt:lpstr>
      <vt:lpstr>Slide 61</vt:lpstr>
      <vt:lpstr>Slide 62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dc:creator>
  <cp:lastModifiedBy>Jai Shree Ram</cp:lastModifiedBy>
  <cp:revision>282</cp:revision>
  <dcterms:created xsi:type="dcterms:W3CDTF">2011-12-31T16:59:31Z</dcterms:created>
  <dcterms:modified xsi:type="dcterms:W3CDTF">2018-03-14T05:39:35Z</dcterms:modified>
</cp:coreProperties>
</file>