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7" r:id="rId3"/>
    <p:sldId id="288" r:id="rId4"/>
    <p:sldId id="289" r:id="rId5"/>
    <p:sldId id="290"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pic>
        <p:nvPicPr>
          <p:cNvPr id="11" name="Picture 10" descr="suv_logo.png"/>
          <p:cNvPicPr>
            <a:picLocks noChangeAspect="1"/>
          </p:cNvPicPr>
          <p:nvPr userDrawn="1"/>
        </p:nvPicPr>
        <p:blipFill>
          <a:blip r:embed="rId2" cstate="print"/>
          <a:stretch>
            <a:fillRect/>
          </a:stretch>
        </p:blipFill>
        <p:spPr>
          <a:xfrm>
            <a:off x="7791476" y="5412828"/>
            <a:ext cx="1043574" cy="1205224"/>
          </a:xfrm>
          <a:prstGeom prst="rect">
            <a:avLst/>
          </a:prstGeom>
        </p:spPr>
      </p:pic>
      <p:sp>
        <p:nvSpPr>
          <p:cNvPr id="12" name="TextBox 11"/>
          <p:cNvSpPr txBox="1"/>
          <p:nvPr userDrawn="1"/>
        </p:nvSpPr>
        <p:spPr>
          <a:xfrm>
            <a:off x="304800" y="6336268"/>
            <a:ext cx="8077200" cy="369332"/>
          </a:xfrm>
          <a:prstGeom prst="rect">
            <a:avLst/>
          </a:prstGeom>
          <a:noFill/>
        </p:spPr>
        <p:txBody>
          <a:bodyPr wrap="square" rtlCol="0">
            <a:spAutoFit/>
          </a:bodyPr>
          <a:lstStyle/>
          <a:p>
            <a:r>
              <a:rPr lang="en-US" b="1" dirty="0" err="1" smtClean="0"/>
              <a:t>Mr</a:t>
            </a:r>
            <a:r>
              <a:rPr lang="en-US" b="1" baseline="0" dirty="0" smtClean="0"/>
              <a:t> Kevin </a:t>
            </a:r>
            <a:r>
              <a:rPr lang="en-US" b="1" dirty="0" smtClean="0"/>
              <a:t>Assistant Professor, Sumandeep</a:t>
            </a:r>
            <a:r>
              <a:rPr lang="en-US" b="1" baseline="0" dirty="0" smtClean="0"/>
              <a:t> </a:t>
            </a:r>
            <a:r>
              <a:rPr lang="en-US" b="1" dirty="0" smtClean="0"/>
              <a:t>Nursing</a:t>
            </a:r>
            <a:r>
              <a:rPr lang="en-US" b="1" baseline="0" dirty="0" smtClean="0"/>
              <a:t> </a:t>
            </a:r>
            <a:r>
              <a:rPr lang="en-US" b="1" dirty="0" smtClean="0"/>
              <a:t>College, SVDU.</a:t>
            </a:r>
            <a:endParaRPr lang="en-US" b="1"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8/14/2020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pic>
        <p:nvPicPr>
          <p:cNvPr id="13" name="Picture 12" descr="suv_logo.png"/>
          <p:cNvPicPr>
            <a:picLocks noChangeAspect="1"/>
          </p:cNvPicPr>
          <p:nvPr userDrawn="1"/>
        </p:nvPicPr>
        <p:blipFill>
          <a:blip r:embed="rId13" cstate="print"/>
          <a:stretch>
            <a:fillRect/>
          </a:stretch>
        </p:blipFill>
        <p:spPr>
          <a:xfrm>
            <a:off x="7791476" y="5412828"/>
            <a:ext cx="1043574" cy="1205224"/>
          </a:xfrm>
          <a:prstGeom prst="rect">
            <a:avLst/>
          </a:prstGeom>
        </p:spPr>
      </p:pic>
      <p:sp>
        <p:nvSpPr>
          <p:cNvPr id="14" name="TextBox 13"/>
          <p:cNvSpPr txBox="1"/>
          <p:nvPr userDrawn="1"/>
        </p:nvSpPr>
        <p:spPr>
          <a:xfrm>
            <a:off x="304800" y="6336268"/>
            <a:ext cx="8077200" cy="369332"/>
          </a:xfrm>
          <a:prstGeom prst="rect">
            <a:avLst/>
          </a:prstGeom>
          <a:noFill/>
        </p:spPr>
        <p:txBody>
          <a:bodyPr wrap="square" rtlCol="0">
            <a:spAutoFit/>
          </a:bodyPr>
          <a:lstStyle/>
          <a:p>
            <a:r>
              <a:rPr lang="en-US" b="1" dirty="0" err="1" smtClean="0"/>
              <a:t>Mr</a:t>
            </a:r>
            <a:r>
              <a:rPr lang="en-US" b="1" baseline="0" dirty="0" smtClean="0"/>
              <a:t> Kevin </a:t>
            </a:r>
            <a:r>
              <a:rPr lang="en-US" b="1" dirty="0" smtClean="0"/>
              <a:t>Assistant Professor, Sumandeep</a:t>
            </a:r>
            <a:r>
              <a:rPr lang="en-US" b="1" baseline="0" dirty="0" smtClean="0"/>
              <a:t> </a:t>
            </a:r>
            <a:r>
              <a:rPr lang="en-US" b="1" dirty="0" smtClean="0"/>
              <a:t>Nursing</a:t>
            </a:r>
            <a:r>
              <a:rPr lang="en-US" b="1" baseline="0" dirty="0" smtClean="0"/>
              <a:t> </a:t>
            </a:r>
            <a:r>
              <a:rPr lang="en-US" b="1" dirty="0" smtClean="0"/>
              <a:t>College, SVDU.</a:t>
            </a:r>
            <a:endParaRPr lang="en-US" b="1"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Endocrine System</a:t>
            </a:r>
            <a:endParaRPr lang="en-US" dirty="0"/>
          </a:p>
        </p:txBody>
      </p:sp>
      <p:sp>
        <p:nvSpPr>
          <p:cNvPr id="3" name="Subtitle 2"/>
          <p:cNvSpPr>
            <a:spLocks noGrp="1"/>
          </p:cNvSpPr>
          <p:nvPr>
            <p:ph type="subTitle" idx="1"/>
          </p:nvPr>
        </p:nvSpPr>
        <p:spPr>
          <a:xfrm>
            <a:off x="1600200" y="3581400"/>
            <a:ext cx="7406640" cy="1752600"/>
          </a:xfrm>
        </p:spPr>
        <p:txBody>
          <a:bodyPr/>
          <a:lstStyle/>
          <a:p>
            <a:pPr algn="ctr"/>
            <a:r>
              <a:rPr lang="en-US" dirty="0" smtClean="0"/>
              <a:t>Kevin Christian</a:t>
            </a:r>
          </a:p>
          <a:p>
            <a:pPr algn="ctr"/>
            <a:r>
              <a:rPr lang="en-US" dirty="0" smtClean="0"/>
              <a:t>Assistant Professor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smtClean="0"/>
              <a:t>Clinical manifestations</a:t>
            </a:r>
            <a:endParaRPr lang="en-US" dirty="0"/>
          </a:p>
        </p:txBody>
      </p:sp>
      <p:sp>
        <p:nvSpPr>
          <p:cNvPr id="2" name="Content Placeholder 1"/>
          <p:cNvSpPr>
            <a:spLocks noGrp="1"/>
          </p:cNvSpPr>
          <p:nvPr>
            <p:ph idx="1"/>
          </p:nvPr>
        </p:nvSpPr>
        <p:spPr/>
        <p:txBody>
          <a:bodyPr>
            <a:normAutofit fontScale="92500" lnSpcReduction="20000"/>
          </a:bodyPr>
          <a:lstStyle/>
          <a:p>
            <a:r>
              <a:rPr lang="en-US" dirty="0" smtClean="0"/>
              <a:t>Decalcification of bones.</a:t>
            </a:r>
          </a:p>
          <a:p>
            <a:pPr lvl="1"/>
            <a:r>
              <a:rPr lang="en-US" dirty="0" smtClean="0"/>
              <a:t>Skeletal pain, backache, pain on weight-bearing, pathologic fractures, deformities, formation of bony cysts.</a:t>
            </a:r>
          </a:p>
          <a:p>
            <a:pPr lvl="1"/>
            <a:r>
              <a:rPr lang="en-US" dirty="0" smtClean="0"/>
              <a:t>Formation of bone tumors</a:t>
            </a:r>
          </a:p>
          <a:p>
            <a:pPr lvl="1"/>
            <a:r>
              <a:rPr lang="en-US" dirty="0" smtClean="0"/>
              <a:t>Formation of calcium-containing kidney stones.</a:t>
            </a:r>
          </a:p>
          <a:p>
            <a:r>
              <a:rPr lang="en-US" dirty="0" smtClean="0"/>
              <a:t>Depression of neuromuscular function.</a:t>
            </a:r>
          </a:p>
          <a:p>
            <a:pPr lvl="1"/>
            <a:r>
              <a:rPr lang="en-US" dirty="0" smtClean="0"/>
              <a:t>The patient may trip, drop objects, show general fatigue, lose memory for recent events, experience emotional instability, have changes in level of consciousness and coma.</a:t>
            </a:r>
          </a:p>
          <a:p>
            <a:pPr lvl="1"/>
            <a:r>
              <a:rPr lang="en-US" dirty="0" smtClean="0"/>
              <a:t>Cardiac arrhythmias, hypertension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Diagnostic Evaluation</a:t>
            </a:r>
            <a:endParaRPr lang="en-US" dirty="0"/>
          </a:p>
        </p:txBody>
      </p:sp>
      <p:sp>
        <p:nvSpPr>
          <p:cNvPr id="2" name="Content Placeholder 1"/>
          <p:cNvSpPr>
            <a:spLocks noGrp="1"/>
          </p:cNvSpPr>
          <p:nvPr>
            <p:ph idx="1"/>
          </p:nvPr>
        </p:nvSpPr>
        <p:spPr/>
        <p:txBody>
          <a:bodyPr>
            <a:normAutofit/>
          </a:bodyPr>
          <a:lstStyle/>
          <a:p>
            <a:r>
              <a:rPr lang="en-US" dirty="0" smtClean="0"/>
              <a:t>Persistently elevated serum calcium (11 mg/100 </a:t>
            </a:r>
            <a:r>
              <a:rPr lang="en-US" dirty="0" err="1" smtClean="0"/>
              <a:t>mL</a:t>
            </a:r>
            <a:r>
              <a:rPr lang="en-US" dirty="0" smtClean="0"/>
              <a:t>)</a:t>
            </a:r>
          </a:p>
          <a:p>
            <a:r>
              <a:rPr lang="en-US" dirty="0" smtClean="0"/>
              <a:t>PTH levels are increased.</a:t>
            </a:r>
          </a:p>
          <a:p>
            <a:r>
              <a:rPr lang="en-US" dirty="0" smtClean="0"/>
              <a:t>Serum calcium and alkaline </a:t>
            </a:r>
            <a:r>
              <a:rPr lang="en-US" dirty="0" err="1" smtClean="0"/>
              <a:t>phosphatase</a:t>
            </a:r>
            <a:r>
              <a:rPr lang="en-US" dirty="0" smtClean="0"/>
              <a:t> levels are elevated</a:t>
            </a:r>
          </a:p>
          <a:p>
            <a:r>
              <a:rPr lang="en-US" dirty="0" smtClean="0"/>
              <a:t>Skeletal changes are revealed by X-ray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Management </a:t>
            </a:r>
            <a:endParaRPr lang="en-US" dirty="0"/>
          </a:p>
        </p:txBody>
      </p:sp>
      <p:sp>
        <p:nvSpPr>
          <p:cNvPr id="2" name="Content Placeholder 1"/>
          <p:cNvSpPr>
            <a:spLocks noGrp="1"/>
          </p:cNvSpPr>
          <p:nvPr>
            <p:ph idx="1"/>
          </p:nvPr>
        </p:nvSpPr>
        <p:spPr/>
        <p:txBody>
          <a:bodyPr>
            <a:normAutofit fontScale="85000" lnSpcReduction="10000"/>
          </a:bodyPr>
          <a:lstStyle/>
          <a:p>
            <a:r>
              <a:rPr lang="en-US" dirty="0" smtClean="0"/>
              <a:t>Hydration (I.V. saline) and diuretics-</a:t>
            </a:r>
            <a:r>
              <a:rPr lang="en-US" dirty="0" err="1" smtClean="0"/>
              <a:t>furosemide</a:t>
            </a:r>
            <a:r>
              <a:rPr lang="en-US" dirty="0" smtClean="0"/>
              <a:t> (</a:t>
            </a:r>
            <a:r>
              <a:rPr lang="en-US" dirty="0" err="1" smtClean="0"/>
              <a:t>Lasix</a:t>
            </a:r>
            <a:r>
              <a:rPr lang="en-US" dirty="0" smtClean="0"/>
              <a:t>)  - to increase urinary excretion of calcium in patients not in renal failure.</a:t>
            </a:r>
          </a:p>
          <a:p>
            <a:r>
              <a:rPr lang="en-US" dirty="0" smtClean="0"/>
              <a:t>Oral phosphate may be used as an </a:t>
            </a:r>
            <a:r>
              <a:rPr lang="en-US" dirty="0" err="1" smtClean="0"/>
              <a:t>antihypercalcemic</a:t>
            </a:r>
            <a:r>
              <a:rPr lang="en-US" dirty="0" smtClean="0"/>
              <a:t> agent.</a:t>
            </a:r>
          </a:p>
          <a:p>
            <a:r>
              <a:rPr lang="en-US" dirty="0" err="1" smtClean="0"/>
              <a:t>Pamidronate</a:t>
            </a:r>
            <a:r>
              <a:rPr lang="en-US" dirty="0" smtClean="0"/>
              <a:t> (</a:t>
            </a:r>
            <a:r>
              <a:rPr lang="en-US" dirty="0" err="1" smtClean="0"/>
              <a:t>Aredia</a:t>
            </a:r>
            <a:r>
              <a:rPr lang="en-US" dirty="0" smtClean="0"/>
              <a:t>), </a:t>
            </a:r>
            <a:r>
              <a:rPr lang="en-US" dirty="0" err="1" smtClean="0"/>
              <a:t>calcitonin</a:t>
            </a:r>
            <a:r>
              <a:rPr lang="en-US" dirty="0" smtClean="0"/>
              <a:t> (</a:t>
            </a:r>
            <a:r>
              <a:rPr lang="en-US" dirty="0" err="1" smtClean="0"/>
              <a:t>Cibacalcin</a:t>
            </a:r>
            <a:r>
              <a:rPr lang="en-US" dirty="0" smtClean="0"/>
              <a:t>), or </a:t>
            </a:r>
            <a:r>
              <a:rPr lang="en-US" dirty="0" err="1" smtClean="0"/>
              <a:t>etidronate</a:t>
            </a:r>
            <a:r>
              <a:rPr lang="en-US" dirty="0" smtClean="0"/>
              <a:t> disodium (</a:t>
            </a:r>
            <a:r>
              <a:rPr lang="en-US" dirty="0" err="1" smtClean="0"/>
              <a:t>Didronel</a:t>
            </a:r>
            <a:r>
              <a:rPr lang="en-US" dirty="0" smtClean="0"/>
              <a:t>) are effective in treating </a:t>
            </a:r>
            <a:r>
              <a:rPr lang="en-US" dirty="0" err="1" smtClean="0"/>
              <a:t>hypercalcemia</a:t>
            </a:r>
            <a:r>
              <a:rPr lang="en-US" dirty="0" smtClean="0"/>
              <a:t> by inhibiting bone </a:t>
            </a:r>
            <a:r>
              <a:rPr lang="en-US" dirty="0" err="1" smtClean="0"/>
              <a:t>resorption</a:t>
            </a:r>
            <a:r>
              <a:rPr lang="en-US" dirty="0" smtClean="0"/>
              <a:t>.</a:t>
            </a:r>
          </a:p>
          <a:p>
            <a:r>
              <a:rPr lang="en-US" dirty="0" smtClean="0"/>
              <a:t>Dietary calcium is restricted, and all drugs that might cause </a:t>
            </a:r>
            <a:r>
              <a:rPr lang="en-US" dirty="0" err="1" smtClean="0"/>
              <a:t>hypercalcemia</a:t>
            </a:r>
            <a:r>
              <a:rPr lang="en-US" dirty="0" smtClean="0"/>
              <a:t> (</a:t>
            </a:r>
            <a:r>
              <a:rPr lang="en-US" dirty="0" err="1" smtClean="0"/>
              <a:t>thiazides</a:t>
            </a:r>
            <a:r>
              <a:rPr lang="en-US" dirty="0" smtClean="0"/>
              <a:t>, vitamin D) are discontinued.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Hypoparathyroidism</a:t>
            </a:r>
            <a:r>
              <a:rPr lang="en-US" dirty="0" smtClean="0"/>
              <a:t> </a:t>
            </a:r>
            <a:endParaRPr lang="en-US" dirty="0"/>
          </a:p>
        </p:txBody>
      </p:sp>
      <p:sp>
        <p:nvSpPr>
          <p:cNvPr id="2" name="Content Placeholder 1"/>
          <p:cNvSpPr>
            <a:spLocks noGrp="1"/>
          </p:cNvSpPr>
          <p:nvPr>
            <p:ph idx="1"/>
          </p:nvPr>
        </p:nvSpPr>
        <p:spPr/>
        <p:txBody>
          <a:bodyPr/>
          <a:lstStyle/>
          <a:p>
            <a:r>
              <a:rPr lang="en-US" dirty="0" err="1" smtClean="0"/>
              <a:t>Hypoparathyroidism</a:t>
            </a:r>
            <a:r>
              <a:rPr lang="en-US" dirty="0" smtClean="0"/>
              <a:t> results from a deficiency of PTH and is characterized by </a:t>
            </a:r>
            <a:r>
              <a:rPr lang="en-US" dirty="0" err="1" smtClean="0"/>
              <a:t>hypocalcemia</a:t>
            </a:r>
            <a:r>
              <a:rPr lang="en-US" dirty="0" smtClean="0"/>
              <a:t> and neuromuscular </a:t>
            </a:r>
            <a:r>
              <a:rPr lang="en-US" dirty="0" err="1" smtClean="0"/>
              <a:t>hyperexcitability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Clinical manifestations </a:t>
            </a:r>
            <a:endParaRPr lang="en-US" dirty="0"/>
          </a:p>
        </p:txBody>
      </p:sp>
      <p:sp>
        <p:nvSpPr>
          <p:cNvPr id="2" name="Content Placeholder 1"/>
          <p:cNvSpPr>
            <a:spLocks noGrp="1"/>
          </p:cNvSpPr>
          <p:nvPr>
            <p:ph idx="1"/>
          </p:nvPr>
        </p:nvSpPr>
        <p:spPr/>
        <p:txBody>
          <a:bodyPr>
            <a:normAutofit/>
          </a:bodyPr>
          <a:lstStyle/>
          <a:p>
            <a:r>
              <a:rPr lang="en-US" dirty="0" err="1" smtClean="0"/>
              <a:t>Tetany</a:t>
            </a:r>
            <a:r>
              <a:rPr lang="en-US" dirty="0" smtClean="0"/>
              <a:t> - general muscular </a:t>
            </a:r>
            <a:r>
              <a:rPr lang="en-US" dirty="0" err="1" smtClean="0"/>
              <a:t>hypertonia</a:t>
            </a:r>
            <a:r>
              <a:rPr lang="en-US" dirty="0" smtClean="0"/>
              <a:t>; </a:t>
            </a:r>
          </a:p>
          <a:p>
            <a:pPr lvl="1"/>
            <a:r>
              <a:rPr lang="en-US" dirty="0" err="1" smtClean="0"/>
              <a:t>Chvostek's</a:t>
            </a:r>
            <a:r>
              <a:rPr lang="en-US" dirty="0" smtClean="0"/>
              <a:t> sign - a spasm of facial muscles that occurs when muscles or branches of facial nerve are tapped.</a:t>
            </a:r>
          </a:p>
          <a:p>
            <a:pPr lvl="1"/>
            <a:r>
              <a:rPr lang="en-US" dirty="0" smtClean="0"/>
              <a:t>Trousseau's sign - </a:t>
            </a:r>
            <a:r>
              <a:rPr lang="en-US" dirty="0" err="1" smtClean="0"/>
              <a:t>carpopedal</a:t>
            </a:r>
            <a:r>
              <a:rPr lang="en-US" dirty="0" smtClean="0"/>
              <a:t> spasm within 3 minutes after a BP cuff is inflated 20 mm Hg above the patient's systolic pressure.</a:t>
            </a:r>
          </a:p>
          <a:p>
            <a:pPr lvl="1"/>
            <a:r>
              <a:rPr lang="en-US" dirty="0" smtClean="0"/>
              <a:t>Laryngeal spasm.</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Diagnostic evaluation</a:t>
            </a:r>
            <a:endParaRPr lang="en-US" dirty="0"/>
          </a:p>
        </p:txBody>
      </p:sp>
      <p:sp>
        <p:nvSpPr>
          <p:cNvPr id="2" name="Content Placeholder 1"/>
          <p:cNvSpPr>
            <a:spLocks noGrp="1"/>
          </p:cNvSpPr>
          <p:nvPr>
            <p:ph idx="1"/>
          </p:nvPr>
        </p:nvSpPr>
        <p:spPr/>
        <p:txBody>
          <a:bodyPr/>
          <a:lstStyle/>
          <a:p>
            <a:r>
              <a:rPr lang="en-US" dirty="0" smtClean="0"/>
              <a:t>Phosphorus level in blood is elevated.</a:t>
            </a:r>
          </a:p>
          <a:p>
            <a:r>
              <a:rPr lang="en-US" dirty="0" smtClean="0"/>
              <a:t>Decrease in serum calcium level to a low level (7.5 mg/100 </a:t>
            </a:r>
            <a:r>
              <a:rPr lang="en-US" dirty="0" err="1" smtClean="0"/>
              <a:t>mL</a:t>
            </a:r>
            <a:r>
              <a:rPr lang="en-US" dirty="0" smtClean="0"/>
              <a:t> or less).</a:t>
            </a:r>
          </a:p>
          <a:p>
            <a:r>
              <a:rPr lang="en-US" dirty="0" smtClean="0"/>
              <a:t>PTH levels are low</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Management </a:t>
            </a:r>
            <a:endParaRPr lang="en-US" dirty="0"/>
          </a:p>
        </p:txBody>
      </p:sp>
      <p:sp>
        <p:nvSpPr>
          <p:cNvPr id="2" name="Content Placeholder 1"/>
          <p:cNvSpPr>
            <a:spLocks noGrp="1"/>
          </p:cNvSpPr>
          <p:nvPr>
            <p:ph idx="1"/>
          </p:nvPr>
        </p:nvSpPr>
        <p:spPr/>
        <p:txBody>
          <a:bodyPr/>
          <a:lstStyle/>
          <a:p>
            <a:r>
              <a:rPr lang="en-US" dirty="0" smtClean="0"/>
              <a:t>A syringe and an </a:t>
            </a:r>
            <a:r>
              <a:rPr lang="en-US" dirty="0" err="1" smtClean="0"/>
              <a:t>ampule</a:t>
            </a:r>
            <a:r>
              <a:rPr lang="en-US" dirty="0" smtClean="0"/>
              <a:t> of a calcium solution (calcium chloride, calcium </a:t>
            </a:r>
            <a:r>
              <a:rPr lang="en-US" dirty="0" err="1" smtClean="0"/>
              <a:t>gluceptate</a:t>
            </a:r>
            <a:r>
              <a:rPr lang="en-US" dirty="0" smtClean="0"/>
              <a:t>, calcium </a:t>
            </a:r>
            <a:r>
              <a:rPr lang="en-US" dirty="0" err="1" smtClean="0"/>
              <a:t>gluconate</a:t>
            </a:r>
            <a:r>
              <a:rPr lang="en-US" dirty="0" smtClean="0"/>
              <a:t>) are to be kept at the bedside at all times.</a:t>
            </a:r>
          </a:p>
          <a:p>
            <a:r>
              <a:rPr lang="en-US" dirty="0" smtClean="0"/>
              <a:t>Most rapidly effective calcium solution is ionized calcium chloride (10%).</a:t>
            </a:r>
          </a:p>
          <a:p>
            <a:r>
              <a:rPr lang="en-US" dirty="0" smtClean="0"/>
              <a:t>For rapid use to relieve severe </a:t>
            </a:r>
            <a:r>
              <a:rPr lang="en-US" dirty="0" err="1" smtClean="0"/>
              <a:t>tetany</a:t>
            </a:r>
            <a:r>
              <a:rPr lang="en-US" dirty="0" smtClean="0"/>
              <a:t>, infusion carried out every 10 minutes.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Primary </a:t>
            </a:r>
            <a:r>
              <a:rPr lang="en-US" dirty="0" err="1" smtClean="0"/>
              <a:t>Aldosteronism</a:t>
            </a:r>
            <a:endParaRPr lang="en-US" dirty="0"/>
          </a:p>
        </p:txBody>
      </p:sp>
      <p:sp>
        <p:nvSpPr>
          <p:cNvPr id="2" name="Content Placeholder 1"/>
          <p:cNvSpPr>
            <a:spLocks noGrp="1"/>
          </p:cNvSpPr>
          <p:nvPr>
            <p:ph idx="1"/>
          </p:nvPr>
        </p:nvSpPr>
        <p:spPr/>
        <p:txBody>
          <a:bodyPr/>
          <a:lstStyle/>
          <a:p>
            <a:r>
              <a:rPr lang="en-US" dirty="0" smtClean="0"/>
              <a:t>Primary </a:t>
            </a:r>
            <a:r>
              <a:rPr lang="en-US" dirty="0" err="1" smtClean="0"/>
              <a:t>aldosteronism</a:t>
            </a:r>
            <a:r>
              <a:rPr lang="en-US" dirty="0" smtClean="0"/>
              <a:t> refers to excessive secretion of </a:t>
            </a:r>
            <a:r>
              <a:rPr lang="en-US" dirty="0" err="1" smtClean="0"/>
              <a:t>aldosterone</a:t>
            </a:r>
            <a:r>
              <a:rPr lang="en-US" dirty="0" smtClean="0"/>
              <a:t> by the adrenal cortex.</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lstStyle/>
          <a:p>
            <a:r>
              <a:rPr lang="en-US" dirty="0" smtClean="0"/>
              <a:t>Removal of adrenal tumor - unilateral </a:t>
            </a:r>
            <a:r>
              <a:rPr lang="en-US" dirty="0" err="1" smtClean="0"/>
              <a:t>adrenalectomy</a:t>
            </a:r>
            <a:r>
              <a:rPr lang="en-US" dirty="0" smtClean="0"/>
              <a:t>.</a:t>
            </a:r>
          </a:p>
          <a:p>
            <a:r>
              <a:rPr lang="en-US" dirty="0" smtClean="0"/>
              <a:t>Management of underlying cause of secondary </a:t>
            </a:r>
            <a:r>
              <a:rPr lang="en-US" dirty="0" err="1" smtClean="0"/>
              <a:t>aldosteronism</a:t>
            </a:r>
            <a:r>
              <a:rPr lang="en-US" dirty="0" smtClean="0"/>
              <a:t>.</a:t>
            </a:r>
          </a:p>
          <a:p>
            <a:r>
              <a:rPr lang="en-US" dirty="0" err="1" smtClean="0"/>
              <a:t>Spironolactone</a:t>
            </a:r>
            <a:r>
              <a:rPr lang="en-US" dirty="0" smtClean="0"/>
              <a:t> (</a:t>
            </a:r>
            <a:r>
              <a:rPr lang="en-US" dirty="0" err="1" smtClean="0"/>
              <a:t>Aldactone</a:t>
            </a:r>
            <a:r>
              <a:rPr lang="en-US" dirty="0" smtClean="0"/>
              <a:t>) to treat both hypertension and potassium-depleted stages; therapy is needed 4 to 6 weeks before the full effect on BP is seen.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OGTT</a:t>
            </a:r>
            <a:endParaRPr lang="en-US" dirty="0"/>
          </a:p>
        </p:txBody>
      </p:sp>
      <p:sp>
        <p:nvSpPr>
          <p:cNvPr id="3" name="Content Placeholder 2"/>
          <p:cNvSpPr>
            <a:spLocks noGrp="1"/>
          </p:cNvSpPr>
          <p:nvPr>
            <p:ph idx="1"/>
          </p:nvPr>
        </p:nvSpPr>
        <p:spPr/>
        <p:txBody>
          <a:bodyPr/>
          <a:lstStyle/>
          <a:p>
            <a:r>
              <a:rPr lang="en-US" dirty="0" smtClean="0"/>
              <a:t>The oral glucose tolerance test (OGTT) evaluates insulin response to glucose loading. FBS is obtained before the ingestion of a 50- to 200-g glucose load (usual amount is 75 g), and blood samples are drawn at ½, 1, 2, and 3 hours (may be 4- or 5-hour sampling).</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Cushing Syndrome</a:t>
            </a:r>
            <a:endParaRPr lang="en-US" dirty="0"/>
          </a:p>
        </p:txBody>
      </p:sp>
      <p:sp>
        <p:nvSpPr>
          <p:cNvPr id="3" name="Content Placeholder 2"/>
          <p:cNvSpPr>
            <a:spLocks noGrp="1"/>
          </p:cNvSpPr>
          <p:nvPr>
            <p:ph idx="1"/>
          </p:nvPr>
        </p:nvSpPr>
        <p:spPr/>
        <p:txBody>
          <a:bodyPr/>
          <a:lstStyle/>
          <a:p>
            <a:r>
              <a:rPr lang="en-US" dirty="0" smtClean="0"/>
              <a:t>Cushing's syndrome is a condition in which the plasma </a:t>
            </a:r>
            <a:r>
              <a:rPr lang="en-US" dirty="0" err="1" smtClean="0"/>
              <a:t>cortisol</a:t>
            </a:r>
            <a:r>
              <a:rPr lang="en-US" dirty="0" smtClean="0"/>
              <a:t> levels are elevated</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Tumor (adrenal or pituitary) is removed or treated with irradiation.</a:t>
            </a:r>
          </a:p>
          <a:p>
            <a:r>
              <a:rPr lang="en-US" dirty="0" smtClean="0"/>
              <a:t>The most recent development in the management of pituitary Cushing's syndrome in adults is </a:t>
            </a:r>
            <a:r>
              <a:rPr lang="en-US" dirty="0" err="1" smtClean="0"/>
              <a:t>transsphenoidal</a:t>
            </a:r>
            <a:r>
              <a:rPr lang="en-US" dirty="0" smtClean="0"/>
              <a:t> </a:t>
            </a:r>
            <a:r>
              <a:rPr lang="en-US" dirty="0" err="1" smtClean="0"/>
              <a:t>adenomectomy</a:t>
            </a:r>
            <a:r>
              <a:rPr lang="en-US" dirty="0" smtClean="0"/>
              <a:t> or </a:t>
            </a:r>
            <a:r>
              <a:rPr lang="en-US" dirty="0" err="1" smtClean="0"/>
              <a:t>hypophysectomy</a:t>
            </a:r>
            <a:r>
              <a:rPr lang="en-US" dirty="0" smtClean="0"/>
              <a:t> (pituitary removal)</a:t>
            </a:r>
          </a:p>
          <a:p>
            <a:r>
              <a:rPr lang="en-US" dirty="0" err="1" smtClean="0"/>
              <a:t>Transfrontal</a:t>
            </a:r>
            <a:r>
              <a:rPr lang="en-US" dirty="0" smtClean="0"/>
              <a:t> craniotomy may be necessary when pituitary tumor has enlarged beyond </a:t>
            </a:r>
            <a:r>
              <a:rPr lang="en-US" dirty="0" err="1" smtClean="0"/>
              <a:t>sella</a:t>
            </a:r>
            <a:r>
              <a:rPr lang="en-US" dirty="0" smtClean="0"/>
              <a:t> </a:t>
            </a:r>
            <a:r>
              <a:rPr lang="en-US" dirty="0" err="1" smtClean="0"/>
              <a:t>turcica</a:t>
            </a:r>
            <a:r>
              <a:rPr lang="en-US" dirty="0" smtClean="0"/>
              <a:t> </a:t>
            </a:r>
          </a:p>
          <a:p>
            <a:r>
              <a:rPr lang="en-US" dirty="0" smtClean="0"/>
              <a:t>Hyperplasia of adrenals - bilateral </a:t>
            </a:r>
            <a:r>
              <a:rPr lang="en-US" dirty="0" err="1" smtClean="0"/>
              <a:t>adrenalectomy</a:t>
            </a:r>
            <a:r>
              <a:rPr lang="en-US" dirty="0" smtClean="0"/>
              <a:t>.</a:t>
            </a:r>
          </a:p>
          <a:p>
            <a:r>
              <a:rPr lang="en-US" dirty="0" err="1" smtClean="0"/>
              <a:t>Mitotane</a:t>
            </a:r>
            <a:r>
              <a:rPr lang="en-US" dirty="0" smtClean="0"/>
              <a:t>, an agent toxic to the adrenal cortex (DDT derivative) - known as medical </a:t>
            </a:r>
            <a:r>
              <a:rPr lang="en-US" dirty="0" err="1" smtClean="0"/>
              <a:t>adrenalectomy</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4294967295"/>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ADRENOCORTICAL INSUFFICIENCY</a:t>
            </a:r>
            <a:endParaRPr lang="en-US" dirty="0"/>
          </a:p>
        </p:txBody>
      </p:sp>
      <p:sp>
        <p:nvSpPr>
          <p:cNvPr id="3" name="Content Placeholder 2"/>
          <p:cNvSpPr>
            <a:spLocks noGrp="1"/>
          </p:cNvSpPr>
          <p:nvPr>
            <p:ph idx="1"/>
          </p:nvPr>
        </p:nvSpPr>
        <p:spPr/>
        <p:txBody>
          <a:bodyPr/>
          <a:lstStyle/>
          <a:p>
            <a:r>
              <a:rPr lang="en-US" dirty="0" err="1" smtClean="0"/>
              <a:t>Adrenocortical</a:t>
            </a:r>
            <a:r>
              <a:rPr lang="en-US" dirty="0" smtClean="0"/>
              <a:t> insufficiency occurs with inadequate secretion of the hormones of the adrenal cortex, primarily the </a:t>
            </a:r>
            <a:r>
              <a:rPr lang="en-US" dirty="0" err="1" smtClean="0"/>
              <a:t>glucocorticoids</a:t>
            </a:r>
            <a:r>
              <a:rPr lang="en-US" dirty="0" smtClean="0"/>
              <a:t> and </a:t>
            </a:r>
            <a:r>
              <a:rPr lang="en-US" dirty="0" err="1" smtClean="0"/>
              <a:t>mineralocorticoids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Sign/symptoms</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Hyponatremia</a:t>
            </a:r>
            <a:r>
              <a:rPr lang="en-US" dirty="0" smtClean="0"/>
              <a:t> and </a:t>
            </a:r>
            <a:r>
              <a:rPr lang="en-US" dirty="0" err="1" smtClean="0"/>
              <a:t>hyperkalemia</a:t>
            </a:r>
            <a:r>
              <a:rPr lang="en-US" dirty="0" smtClean="0"/>
              <a:t>.</a:t>
            </a:r>
          </a:p>
          <a:p>
            <a:r>
              <a:rPr lang="en-US" dirty="0" smtClean="0"/>
              <a:t>Water loss, dehydration, and </a:t>
            </a:r>
            <a:r>
              <a:rPr lang="en-US" dirty="0" err="1" smtClean="0"/>
              <a:t>hypovolemia</a:t>
            </a:r>
            <a:r>
              <a:rPr lang="en-US" dirty="0" smtClean="0"/>
              <a:t>.</a:t>
            </a:r>
          </a:p>
          <a:p>
            <a:r>
              <a:rPr lang="en-US" dirty="0" smtClean="0"/>
              <a:t>Muscular weakness, fatigue, weight loss.</a:t>
            </a:r>
          </a:p>
          <a:p>
            <a:r>
              <a:rPr lang="en-US" dirty="0" smtClean="0"/>
              <a:t>GI problems - anorexia, nausea, vomiting, diarrhea, constipation, abdominal pain.</a:t>
            </a:r>
          </a:p>
          <a:p>
            <a:r>
              <a:rPr lang="en-US" dirty="0" smtClean="0"/>
              <a:t>Hypotension, hypoglycemia, low basal metabolic rate, increased insulin sensitivity.</a:t>
            </a:r>
          </a:p>
          <a:p>
            <a:r>
              <a:rPr lang="en-US" dirty="0" smtClean="0"/>
              <a:t>Mental changes - depression, irritability, anxiety, apprehension caused by hypoglycemia and </a:t>
            </a:r>
            <a:r>
              <a:rPr lang="en-US" dirty="0" err="1" smtClean="0"/>
              <a:t>hypovolemia</a:t>
            </a:r>
            <a:r>
              <a:rPr lang="en-US" dirty="0" smtClean="0"/>
              <a:t>.</a:t>
            </a:r>
          </a:p>
          <a:p>
            <a:r>
              <a:rPr lang="en-US" dirty="0" err="1" smtClean="0"/>
              <a:t>Hyperpigmentation</a:t>
            </a:r>
            <a:r>
              <a:rPr lang="en-US" dirty="0" smtClean="0"/>
              <a: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evaluation</a:t>
            </a:r>
            <a:endParaRPr lang="en-US" dirty="0"/>
          </a:p>
        </p:txBody>
      </p:sp>
      <p:sp>
        <p:nvSpPr>
          <p:cNvPr id="3" name="Content Placeholder 2"/>
          <p:cNvSpPr>
            <a:spLocks noGrp="1"/>
          </p:cNvSpPr>
          <p:nvPr>
            <p:ph idx="1"/>
          </p:nvPr>
        </p:nvSpPr>
        <p:spPr/>
        <p:txBody>
          <a:bodyPr/>
          <a:lstStyle/>
          <a:p>
            <a:r>
              <a:rPr lang="en-US" dirty="0" smtClean="0"/>
              <a:t>Blood chemistry - decreased glucose, decreased sodium, increased potassium.</a:t>
            </a:r>
          </a:p>
          <a:p>
            <a:r>
              <a:rPr lang="en-US" dirty="0" smtClean="0"/>
              <a:t>Increased lymphocytes on complete blood count.</a:t>
            </a:r>
          </a:p>
          <a:p>
            <a:r>
              <a:rPr lang="en-US" dirty="0" smtClean="0"/>
              <a:t>Low fasting plasma </a:t>
            </a:r>
            <a:r>
              <a:rPr lang="en-US" dirty="0" err="1" smtClean="0"/>
              <a:t>cortisol</a:t>
            </a:r>
            <a:r>
              <a:rPr lang="en-US" dirty="0" smtClean="0"/>
              <a:t> levels; low </a:t>
            </a:r>
            <a:r>
              <a:rPr lang="en-US" dirty="0" err="1" smtClean="0"/>
              <a:t>aldosterone</a:t>
            </a:r>
            <a:r>
              <a:rPr lang="en-US" dirty="0" smtClean="0"/>
              <a:t> levels.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Restoration of normal fluid and electrolyte balance: high-sodium, low-potassium diet and fluids.</a:t>
            </a:r>
          </a:p>
          <a:p>
            <a:r>
              <a:rPr lang="en-US" dirty="0" smtClean="0"/>
              <a:t>Treatment of </a:t>
            </a:r>
            <a:r>
              <a:rPr lang="en-US" dirty="0" err="1" smtClean="0"/>
              <a:t>glucocorticoid</a:t>
            </a:r>
            <a:r>
              <a:rPr lang="en-US" dirty="0" smtClean="0"/>
              <a:t> deficiency with such agent as hydrocortisone (</a:t>
            </a:r>
            <a:r>
              <a:rPr lang="en-US" dirty="0" err="1" smtClean="0"/>
              <a:t>Cortef</a:t>
            </a:r>
            <a:r>
              <a:rPr lang="en-US" dirty="0" smtClean="0"/>
              <a:t>) or prednisone (</a:t>
            </a:r>
            <a:r>
              <a:rPr lang="en-US" dirty="0" err="1" smtClean="0"/>
              <a:t>Orasone</a:t>
            </a:r>
            <a:r>
              <a:rPr lang="en-US" dirty="0" smtClean="0"/>
              <a:t>). Patients with chronic obstructive pulmonary disease and heart failure may require preparations with low </a:t>
            </a:r>
            <a:r>
              <a:rPr lang="en-US" dirty="0" err="1" smtClean="0"/>
              <a:t>mineralocorticoid</a:t>
            </a:r>
            <a:r>
              <a:rPr lang="en-US" dirty="0" smtClean="0"/>
              <a:t> activity, such as </a:t>
            </a:r>
            <a:r>
              <a:rPr lang="en-US" dirty="0" err="1" smtClean="0"/>
              <a:t>methylprednisolone</a:t>
            </a:r>
            <a:r>
              <a:rPr lang="en-US" dirty="0" smtClean="0"/>
              <a:t> (</a:t>
            </a:r>
            <a:r>
              <a:rPr lang="en-US" dirty="0" err="1" smtClean="0"/>
              <a:t>Solu-Medrol</a:t>
            </a:r>
            <a:r>
              <a:rPr lang="en-US" dirty="0" smtClean="0"/>
              <a:t>), to prevent fluid retention</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Pheochromocytoma</a:t>
            </a:r>
            <a:endParaRPr lang="en-US" dirty="0"/>
          </a:p>
        </p:txBody>
      </p:sp>
      <p:sp>
        <p:nvSpPr>
          <p:cNvPr id="3" name="Content Placeholder 2"/>
          <p:cNvSpPr>
            <a:spLocks noGrp="1"/>
          </p:cNvSpPr>
          <p:nvPr>
            <p:ph idx="1"/>
          </p:nvPr>
        </p:nvSpPr>
        <p:spPr/>
        <p:txBody>
          <a:bodyPr/>
          <a:lstStyle/>
          <a:p>
            <a:r>
              <a:rPr lang="en-US" dirty="0" err="1" smtClean="0"/>
              <a:t>Pheochromocytoma</a:t>
            </a:r>
            <a:r>
              <a:rPr lang="en-US" dirty="0" smtClean="0"/>
              <a:t> is a catecholamine-secreting neoplasm associated with </a:t>
            </a:r>
            <a:r>
              <a:rPr lang="en-US" dirty="0" err="1" smtClean="0"/>
              <a:t>hyperfunction</a:t>
            </a:r>
            <a:r>
              <a:rPr lang="en-US" dirty="0" smtClean="0"/>
              <a:t> of the adrenal medulla</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Evaluation</a:t>
            </a:r>
            <a:endParaRPr lang="en-US" dirty="0"/>
          </a:p>
        </p:txBody>
      </p:sp>
      <p:sp>
        <p:nvSpPr>
          <p:cNvPr id="3" name="Content Placeholder 2"/>
          <p:cNvSpPr>
            <a:spLocks noGrp="1"/>
          </p:cNvSpPr>
          <p:nvPr>
            <p:ph idx="1"/>
          </p:nvPr>
        </p:nvSpPr>
        <p:spPr/>
        <p:txBody>
          <a:bodyPr/>
          <a:lstStyle/>
          <a:p>
            <a:r>
              <a:rPr lang="en-US" dirty="0" smtClean="0"/>
              <a:t>VMA and </a:t>
            </a:r>
            <a:r>
              <a:rPr lang="en-US" dirty="0" err="1" smtClean="0"/>
              <a:t>metanephrine</a:t>
            </a:r>
            <a:r>
              <a:rPr lang="en-US" dirty="0" smtClean="0"/>
              <a:t> (metabolites of epinephrine and </a:t>
            </a:r>
            <a:r>
              <a:rPr lang="en-US" dirty="0" err="1" smtClean="0"/>
              <a:t>norepinephrine</a:t>
            </a:r>
            <a:r>
              <a:rPr lang="en-US" dirty="0" smtClean="0"/>
              <a:t>) are elevated in 24-hour urine sample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Alpha-adrenergic blocking agents, such as</a:t>
            </a:r>
          </a:p>
          <a:p>
            <a:pPr lvl="1"/>
            <a:r>
              <a:rPr lang="en-US" dirty="0" smtClean="0"/>
              <a:t>Effective control of BP and blood volume may take 1 or 2 weeks.</a:t>
            </a:r>
          </a:p>
          <a:p>
            <a:pPr lvl="1"/>
            <a:r>
              <a:rPr lang="en-US" dirty="0" smtClean="0"/>
              <a:t>Surgery is delayed until BP is controlled and blood volume has been expanded.</a:t>
            </a:r>
          </a:p>
          <a:p>
            <a:r>
              <a:rPr lang="en-US" dirty="0" smtClean="0"/>
              <a:t>Catecholamine synthesis inhibitors, such as </a:t>
            </a:r>
            <a:r>
              <a:rPr lang="en-US" dirty="0" err="1" smtClean="0"/>
              <a:t>metyrosine</a:t>
            </a:r>
            <a:r>
              <a:rPr lang="en-US" dirty="0" smtClean="0"/>
              <a:t> (</a:t>
            </a:r>
            <a:r>
              <a:rPr lang="en-US" dirty="0" err="1" smtClean="0"/>
              <a:t>Demser</a:t>
            </a:r>
            <a:r>
              <a:rPr lang="en-US" dirty="0" smtClean="0"/>
              <a:t>), may be used preoperatively or for long-term management of inoperable tumors.</a:t>
            </a:r>
          </a:p>
          <a:p>
            <a:r>
              <a:rPr lang="en-US" dirty="0" smtClean="0"/>
              <a:t>Unilateral or bilateral </a:t>
            </a:r>
            <a:r>
              <a:rPr lang="en-US" dirty="0" err="1" smtClean="0"/>
              <a:t>adrenalectomy</a:t>
            </a:r>
            <a:r>
              <a:rPr lang="en-US" dirty="0" smtClean="0"/>
              <a:t> or other tumor removal.</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Glycated</a:t>
            </a:r>
            <a:r>
              <a:rPr lang="en-US" dirty="0" smtClean="0"/>
              <a:t> Hemoglobin (</a:t>
            </a:r>
            <a:r>
              <a:rPr lang="en-US" dirty="0" err="1" smtClean="0"/>
              <a:t>Glycohemoglobin</a:t>
            </a:r>
            <a:r>
              <a:rPr lang="en-US" dirty="0" smtClean="0"/>
              <a:t>, HbA</a:t>
            </a:r>
            <a:r>
              <a:rPr lang="en-US" baseline="-25000" dirty="0" smtClean="0"/>
              <a:t>1c</a:t>
            </a:r>
            <a:r>
              <a:rPr lang="en-US" dirty="0" smtClean="0"/>
              <a:t>)</a:t>
            </a:r>
            <a:endParaRPr lang="en-US" dirty="0"/>
          </a:p>
        </p:txBody>
      </p:sp>
      <p:sp>
        <p:nvSpPr>
          <p:cNvPr id="3" name="Content Placeholder 2"/>
          <p:cNvSpPr>
            <a:spLocks noGrp="1"/>
          </p:cNvSpPr>
          <p:nvPr>
            <p:ph idx="1"/>
          </p:nvPr>
        </p:nvSpPr>
        <p:spPr/>
        <p:txBody>
          <a:bodyPr/>
          <a:lstStyle/>
          <a:p>
            <a:r>
              <a:rPr lang="en-US" dirty="0" smtClean="0"/>
              <a:t>Measures </a:t>
            </a:r>
            <a:r>
              <a:rPr lang="en-US" dirty="0" err="1" smtClean="0"/>
              <a:t>glycemic</a:t>
            </a:r>
            <a:r>
              <a:rPr lang="en-US" dirty="0" smtClean="0"/>
              <a:t> control over a 60- to 120-day period by measuring the irreversible reaction of glucose to hemoglobin through freely permeable erythrocytes during their 120-day lifecycle.</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Diabetes </a:t>
            </a:r>
            <a:r>
              <a:rPr lang="en-US" dirty="0" err="1" smtClean="0"/>
              <a:t>insipidus</a:t>
            </a:r>
            <a:endParaRPr lang="en-US" dirty="0"/>
          </a:p>
        </p:txBody>
      </p:sp>
      <p:sp>
        <p:nvSpPr>
          <p:cNvPr id="3" name="Content Placeholder 2"/>
          <p:cNvSpPr>
            <a:spLocks noGrp="1"/>
          </p:cNvSpPr>
          <p:nvPr>
            <p:ph idx="1"/>
          </p:nvPr>
        </p:nvSpPr>
        <p:spPr/>
        <p:txBody>
          <a:bodyPr/>
          <a:lstStyle/>
          <a:p>
            <a:r>
              <a:rPr lang="en-US" dirty="0" smtClean="0"/>
              <a:t>DI is a disorder of water metabolism caused by deficiency of ADH, also called vasopressin, secreted by the posterior pituitary or by inability of the kidneys to respond to ADH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 </a:t>
            </a:r>
            <a:endParaRPr lang="en-US" dirty="0"/>
          </a:p>
        </p:txBody>
      </p:sp>
      <p:sp>
        <p:nvSpPr>
          <p:cNvPr id="3" name="Content Placeholder 2"/>
          <p:cNvSpPr>
            <a:spLocks noGrp="1"/>
          </p:cNvSpPr>
          <p:nvPr>
            <p:ph idx="1"/>
          </p:nvPr>
        </p:nvSpPr>
        <p:spPr/>
        <p:txBody>
          <a:bodyPr/>
          <a:lstStyle/>
          <a:p>
            <a:r>
              <a:rPr lang="en-US" dirty="0" smtClean="0"/>
              <a:t>Primary: idiopathic.</a:t>
            </a:r>
          </a:p>
          <a:p>
            <a:r>
              <a:rPr lang="en-US" dirty="0" smtClean="0"/>
              <a:t>Secondary: head trauma, neurosurgery, tumors (intracranial or metastatic), vascular disease (aneurysms, infarct), infection (meningitis, encephalitis).</a:t>
            </a:r>
          </a:p>
          <a:p>
            <a:r>
              <a:rPr lang="en-US" dirty="0" err="1" smtClean="0"/>
              <a:t>Nephrogenic</a:t>
            </a:r>
            <a:r>
              <a:rPr lang="en-US" dirty="0" smtClean="0"/>
              <a:t> DI: long-standing renal disease, </a:t>
            </a:r>
            <a:r>
              <a:rPr lang="en-US" dirty="0" err="1" smtClean="0"/>
              <a:t>hypokalemia</a:t>
            </a:r>
            <a:r>
              <a:rPr lang="en-US" dirty="0" smtClean="0"/>
              <a:t>, some medications.</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4294967295"/>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Administration of ADH or its derivative.</a:t>
            </a:r>
          </a:p>
          <a:p>
            <a:pPr lvl="1"/>
            <a:r>
              <a:rPr lang="en-US" dirty="0" err="1" smtClean="0"/>
              <a:t>Desmopressin</a:t>
            </a:r>
            <a:r>
              <a:rPr lang="en-US" dirty="0" smtClean="0"/>
              <a:t> acetate (DDAVP)â€”vasopressin derivative administered into the nose through a soft, flexible nasal tube or by nasal spray.</a:t>
            </a:r>
          </a:p>
          <a:p>
            <a:pPr lvl="1"/>
            <a:r>
              <a:rPr lang="en-US" dirty="0" err="1" smtClean="0"/>
              <a:t>Chlorpropamide</a:t>
            </a:r>
            <a:r>
              <a:rPr lang="en-US" dirty="0" smtClean="0"/>
              <a:t> - potentiates action of vasopressin on renal-concentrating mechanism.</a:t>
            </a:r>
          </a:p>
          <a:p>
            <a:pPr lvl="1"/>
            <a:r>
              <a:rPr lang="en-US" dirty="0" err="1" smtClean="0"/>
              <a:t>Carbamazepine</a:t>
            </a:r>
            <a:r>
              <a:rPr lang="en-US" dirty="0" smtClean="0"/>
              <a:t> (</a:t>
            </a:r>
            <a:r>
              <a:rPr lang="en-US" dirty="0" err="1" smtClean="0"/>
              <a:t>Tegretol</a:t>
            </a:r>
            <a:r>
              <a:rPr lang="en-US" dirty="0" smtClean="0"/>
              <a:t>) - potentiates action of endogenous vasopressin.</a:t>
            </a:r>
          </a:p>
          <a:p>
            <a:r>
              <a:rPr lang="en-US" dirty="0" smtClean="0"/>
              <a:t>For patients with </a:t>
            </a:r>
            <a:r>
              <a:rPr lang="en-US" dirty="0" err="1" smtClean="0"/>
              <a:t>nephrogenic</a:t>
            </a:r>
            <a:r>
              <a:rPr lang="en-US" dirty="0" smtClean="0"/>
              <a:t> - </a:t>
            </a:r>
            <a:r>
              <a:rPr lang="en-US" dirty="0" err="1" smtClean="0"/>
              <a:t>chlorpropamide</a:t>
            </a:r>
            <a:r>
              <a:rPr lang="en-US" dirty="0" smtClean="0"/>
              <a:t>  or </a:t>
            </a:r>
            <a:r>
              <a:rPr lang="en-US" dirty="0" err="1" smtClean="0"/>
              <a:t>thiazide</a:t>
            </a:r>
            <a:r>
              <a:rPr lang="en-US" dirty="0" smtClean="0"/>
              <a:t> diuretics may be of value. Reversible by discontinuing causative medication if cause is drug related.</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DKA Management </a:t>
            </a:r>
            <a:endParaRPr lang="en-US" dirty="0"/>
          </a:p>
        </p:txBody>
      </p:sp>
      <p:sp>
        <p:nvSpPr>
          <p:cNvPr id="3" name="Content Placeholder 2"/>
          <p:cNvSpPr>
            <a:spLocks noGrp="1"/>
          </p:cNvSpPr>
          <p:nvPr>
            <p:ph idx="1"/>
          </p:nvPr>
        </p:nvSpPr>
        <p:spPr/>
        <p:txBody>
          <a:bodyPr/>
          <a:lstStyle/>
          <a:p>
            <a:r>
              <a:rPr lang="en-US" dirty="0" smtClean="0"/>
              <a:t>I.V. fluids to replace losses from osmotic </a:t>
            </a:r>
            <a:r>
              <a:rPr lang="en-US" dirty="0" err="1" smtClean="0"/>
              <a:t>diuresis</a:t>
            </a:r>
            <a:r>
              <a:rPr lang="en-US" dirty="0" smtClean="0"/>
              <a:t>, vomiting.</a:t>
            </a:r>
          </a:p>
          <a:p>
            <a:r>
              <a:rPr lang="en-US" dirty="0" smtClean="0"/>
              <a:t>I.V. insulin </a:t>
            </a:r>
            <a:r>
              <a:rPr lang="en-US" dirty="0" err="1" smtClean="0"/>
              <a:t>dripâ</a:t>
            </a:r>
            <a:r>
              <a:rPr lang="en-US" dirty="0" smtClean="0"/>
              <a:t>€”regular insulin infused only to increase glucose utilization and decrease </a:t>
            </a:r>
            <a:r>
              <a:rPr lang="en-US" dirty="0" err="1" smtClean="0"/>
              <a:t>lipolysis</a:t>
            </a:r>
            <a:r>
              <a:rPr lang="en-US" dirty="0" smtClean="0"/>
              <a:t>.</a:t>
            </a:r>
          </a:p>
          <a:p>
            <a:r>
              <a:rPr lang="en-US" dirty="0" smtClean="0"/>
              <a:t>Electrolyte </a:t>
            </a:r>
            <a:r>
              <a:rPr lang="en-US" dirty="0" err="1" smtClean="0"/>
              <a:t>replacementâ</a:t>
            </a:r>
            <a:r>
              <a:rPr lang="en-US" dirty="0" smtClean="0"/>
              <a:t>€”sodium chloride and phosphate as required, potassium chloride and bicarbonate based on laboratory results.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HHNKS Management </a:t>
            </a:r>
            <a:endParaRPr lang="en-US" dirty="0"/>
          </a:p>
        </p:txBody>
      </p:sp>
      <p:sp>
        <p:nvSpPr>
          <p:cNvPr id="3" name="Content Placeholder 2"/>
          <p:cNvSpPr>
            <a:spLocks noGrp="1"/>
          </p:cNvSpPr>
          <p:nvPr>
            <p:ph idx="1"/>
          </p:nvPr>
        </p:nvSpPr>
        <p:spPr/>
        <p:txBody>
          <a:bodyPr/>
          <a:lstStyle/>
          <a:p>
            <a:r>
              <a:rPr lang="en-US" dirty="0" smtClean="0"/>
              <a:t>Correct fluid and electrolyte imbalances with I.V. fluids.</a:t>
            </a:r>
          </a:p>
          <a:p>
            <a:r>
              <a:rPr lang="en-US" dirty="0" smtClean="0"/>
              <a:t>Provide insulin via I.V. drip to lower plasma glucose.</a:t>
            </a:r>
          </a:p>
          <a:p>
            <a:r>
              <a:rPr lang="en-US" dirty="0" smtClean="0"/>
              <a:t>Evaluate complications, such as stupor, seizures, or shock, and treat appropriately.</a:t>
            </a:r>
          </a:p>
          <a:p>
            <a:r>
              <a:rPr lang="en-US" dirty="0" smtClean="0"/>
              <a:t>Identify and treat underlying illnesses or events that precipitated HHNS.</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Metabolic Syndrome</a:t>
            </a:r>
            <a:endParaRPr lang="en-US" dirty="0"/>
          </a:p>
        </p:txBody>
      </p:sp>
      <p:sp>
        <p:nvSpPr>
          <p:cNvPr id="3" name="Content Placeholder 2"/>
          <p:cNvSpPr>
            <a:spLocks noGrp="1"/>
          </p:cNvSpPr>
          <p:nvPr>
            <p:ph idx="1"/>
          </p:nvPr>
        </p:nvSpPr>
        <p:spPr/>
        <p:txBody>
          <a:bodyPr/>
          <a:lstStyle/>
          <a:p>
            <a:r>
              <a:rPr lang="en-US" dirty="0" smtClean="0"/>
              <a:t>Metabolic syndrome (also known as syndrome X, insulin resistance syndrome, and </a:t>
            </a:r>
            <a:r>
              <a:rPr lang="en-US" dirty="0" err="1" smtClean="0"/>
              <a:t>dysmetabolic</a:t>
            </a:r>
            <a:r>
              <a:rPr lang="en-US" dirty="0" smtClean="0"/>
              <a:t> syndrome) has been used to characterize a state of insulin resistance believed to be a major contributing factor to the development of a variety of significant health problems.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Treatment of metabolic syndrome involves measures directed at treating any diagnosed disease resulting from insulin resistance (diabetes, hypertension, hypercholesterolemia) as well as the underlying insulin resistance. This is accomplished by interventions that improve insulin sensitivity.</a:t>
            </a:r>
          </a:p>
          <a:p>
            <a:r>
              <a:rPr lang="en-US" dirty="0" err="1" smtClean="0"/>
              <a:t>Nonpharmacologic</a:t>
            </a:r>
            <a:r>
              <a:rPr lang="en-US" dirty="0" smtClean="0"/>
              <a:t> interventions effective in reducing insulin resistance include lifestyle changes that can have a direct impact on insulin sensitivity and include regular physical activity and nutritional management designed to reduce body weight.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of DM</a:t>
            </a:r>
            <a:endParaRPr lang="en-US" dirty="0"/>
          </a:p>
        </p:txBody>
      </p:sp>
      <p:sp>
        <p:nvSpPr>
          <p:cNvPr id="3" name="Content Placeholder 2"/>
          <p:cNvSpPr>
            <a:spLocks noGrp="1"/>
          </p:cNvSpPr>
          <p:nvPr>
            <p:ph idx="1"/>
          </p:nvPr>
        </p:nvSpPr>
        <p:spPr/>
        <p:txBody>
          <a:bodyPr>
            <a:normAutofit/>
          </a:bodyPr>
          <a:lstStyle/>
          <a:p>
            <a:r>
              <a:rPr lang="en-US" dirty="0" smtClean="0"/>
              <a:t>Acute</a:t>
            </a:r>
          </a:p>
          <a:p>
            <a:pPr lvl="1"/>
            <a:r>
              <a:rPr lang="en-US" dirty="0" smtClean="0"/>
              <a:t>Hypoglycemia</a:t>
            </a:r>
          </a:p>
          <a:p>
            <a:pPr lvl="1"/>
            <a:r>
              <a:rPr lang="en-US" dirty="0" smtClean="0"/>
              <a:t>Diabetic </a:t>
            </a:r>
            <a:r>
              <a:rPr lang="en-US" dirty="0" err="1" smtClean="0"/>
              <a:t>ketoacidosis</a:t>
            </a:r>
            <a:r>
              <a:rPr lang="en-US" dirty="0" smtClean="0"/>
              <a:t> (DKA)</a:t>
            </a:r>
          </a:p>
          <a:p>
            <a:pPr lvl="1"/>
            <a:r>
              <a:rPr lang="en-US" dirty="0" err="1" smtClean="0"/>
              <a:t>Hyperosmolar</a:t>
            </a:r>
            <a:r>
              <a:rPr lang="en-US" dirty="0" smtClean="0"/>
              <a:t> hyperglycemic </a:t>
            </a:r>
            <a:r>
              <a:rPr lang="en-US" dirty="0" err="1" smtClean="0"/>
              <a:t>nonketotic</a:t>
            </a:r>
            <a:r>
              <a:rPr lang="en-US" dirty="0" smtClean="0"/>
              <a:t> syndrome (HHNKS)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of DM</a:t>
            </a:r>
            <a:endParaRPr lang="en-US" dirty="0"/>
          </a:p>
        </p:txBody>
      </p:sp>
      <p:sp>
        <p:nvSpPr>
          <p:cNvPr id="3" name="Content Placeholder 2"/>
          <p:cNvSpPr>
            <a:spLocks noGrp="1"/>
          </p:cNvSpPr>
          <p:nvPr>
            <p:ph idx="1"/>
          </p:nvPr>
        </p:nvSpPr>
        <p:spPr/>
        <p:txBody>
          <a:bodyPr/>
          <a:lstStyle/>
          <a:p>
            <a:r>
              <a:rPr lang="en-US" dirty="0" smtClean="0"/>
              <a:t>Chronic</a:t>
            </a:r>
          </a:p>
          <a:p>
            <a:pPr lvl="1"/>
            <a:r>
              <a:rPr lang="en-US" dirty="0" err="1" smtClean="0"/>
              <a:t>Microangiopathy</a:t>
            </a:r>
            <a:endParaRPr lang="en-US" dirty="0" smtClean="0"/>
          </a:p>
          <a:p>
            <a:pPr lvl="1"/>
            <a:r>
              <a:rPr lang="en-US" dirty="0" smtClean="0"/>
              <a:t>CAD</a:t>
            </a:r>
          </a:p>
          <a:p>
            <a:pPr lvl="1"/>
            <a:r>
              <a:rPr lang="en-US" dirty="0" smtClean="0"/>
              <a:t>Peripheral vascular disease</a:t>
            </a:r>
          </a:p>
          <a:p>
            <a:pPr lvl="1"/>
            <a:r>
              <a:rPr lang="en-US" dirty="0" smtClean="0"/>
              <a:t>Retinopathy</a:t>
            </a:r>
          </a:p>
          <a:p>
            <a:pPr lvl="1"/>
            <a:r>
              <a:rPr lang="en-US" dirty="0" smtClean="0"/>
              <a:t>Nephropathy</a:t>
            </a:r>
          </a:p>
          <a:p>
            <a:pPr lvl="1"/>
            <a:r>
              <a:rPr lang="en-US" dirty="0" smtClean="0"/>
              <a:t>Peripheral neuropathy</a:t>
            </a:r>
          </a:p>
          <a:p>
            <a:pPr lvl="1"/>
            <a:r>
              <a:rPr lang="en-US" dirty="0" smtClean="0"/>
              <a:t>Sexual dysfunction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Water Deprivation Test</a:t>
            </a:r>
            <a:endParaRPr lang="en-US" dirty="0"/>
          </a:p>
        </p:txBody>
      </p:sp>
      <p:sp>
        <p:nvSpPr>
          <p:cNvPr id="3" name="Content Placeholder 2"/>
          <p:cNvSpPr>
            <a:spLocks noGrp="1"/>
          </p:cNvSpPr>
          <p:nvPr>
            <p:ph idx="1"/>
          </p:nvPr>
        </p:nvSpPr>
        <p:spPr/>
        <p:txBody>
          <a:bodyPr/>
          <a:lstStyle/>
          <a:p>
            <a:r>
              <a:rPr lang="en-US" dirty="0" smtClean="0"/>
              <a:t>Functional test of the adequacy of posterior pituitary secretion of </a:t>
            </a:r>
            <a:r>
              <a:rPr lang="en-US" dirty="0" err="1" smtClean="0"/>
              <a:t>antidiuretic</a:t>
            </a:r>
            <a:r>
              <a:rPr lang="en-US" dirty="0" smtClean="0"/>
              <a:t> hormone (ADH) and its ability to concentrate urine and to maintain serum </a:t>
            </a:r>
            <a:r>
              <a:rPr lang="en-US" dirty="0" err="1" smtClean="0"/>
              <a:t>osmolality</a:t>
            </a:r>
            <a:r>
              <a:rPr lang="en-US" dirty="0" smtClean="0"/>
              <a:t> in the face of water deprivation.</a:t>
            </a:r>
          </a:p>
          <a:p>
            <a:r>
              <a:rPr lang="en-US" dirty="0" smtClean="0"/>
              <a:t>Useful to determine the diagnosis and etiology of diabetes </a:t>
            </a:r>
            <a:r>
              <a:rPr lang="en-US" dirty="0" err="1" smtClean="0"/>
              <a:t>insipidus</a:t>
            </a:r>
            <a:r>
              <a:rPr lang="en-US" dirty="0" smtClean="0"/>
              <a:t> (DI).</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smtClean="0"/>
              <a:t>Hypothyroidism</a:t>
            </a:r>
            <a:endParaRPr lang="en-US" dirty="0"/>
          </a:p>
        </p:txBody>
      </p:sp>
      <p:sp>
        <p:nvSpPr>
          <p:cNvPr id="2" name="Content Placeholder 1"/>
          <p:cNvSpPr>
            <a:spLocks noGrp="1"/>
          </p:cNvSpPr>
          <p:nvPr>
            <p:ph idx="1"/>
          </p:nvPr>
        </p:nvSpPr>
        <p:spPr/>
        <p:txBody>
          <a:bodyPr/>
          <a:lstStyle/>
          <a:p>
            <a:r>
              <a:rPr lang="en-US" dirty="0" smtClean="0"/>
              <a:t>Tab. </a:t>
            </a:r>
            <a:r>
              <a:rPr lang="en-US" dirty="0" err="1" smtClean="0"/>
              <a:t>Levothyroxine</a:t>
            </a:r>
            <a:r>
              <a:rPr lang="en-US" dirty="0" smtClean="0"/>
              <a:t> 25/50/75/100 mcg</a:t>
            </a:r>
          </a:p>
          <a:p>
            <a:r>
              <a:rPr lang="en-US" dirty="0" smtClean="0"/>
              <a:t>Tab. </a:t>
            </a:r>
            <a:r>
              <a:rPr lang="en-US" dirty="0" err="1" smtClean="0"/>
              <a:t>Atorvastatin</a:t>
            </a:r>
            <a:r>
              <a:rPr lang="en-US" dirty="0" smtClean="0"/>
              <a:t> drug to reduce chances of high cholesterol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smtClean="0"/>
              <a:t>Hyperthyroidism</a:t>
            </a:r>
            <a:endParaRPr lang="en-US" dirty="0"/>
          </a:p>
        </p:txBody>
      </p:sp>
      <p:sp>
        <p:nvSpPr>
          <p:cNvPr id="2" name="Content Placeholder 1"/>
          <p:cNvSpPr>
            <a:spLocks noGrp="1"/>
          </p:cNvSpPr>
          <p:nvPr>
            <p:ph idx="1"/>
          </p:nvPr>
        </p:nvSpPr>
        <p:spPr/>
        <p:txBody>
          <a:bodyPr/>
          <a:lstStyle/>
          <a:p>
            <a:r>
              <a:rPr lang="en-US" dirty="0" smtClean="0"/>
              <a:t>Nodular toxic goiter - surgery or use of radioiodine is preferred.</a:t>
            </a:r>
          </a:p>
          <a:p>
            <a:r>
              <a:rPr lang="en-US" dirty="0" smtClean="0"/>
              <a:t>Thyroid carcinoma - surgery or radiation is used.</a:t>
            </a:r>
          </a:p>
          <a:p>
            <a:r>
              <a:rPr lang="en-US" dirty="0" smtClean="0"/>
              <a:t>Goal of therapy is to bring the metabolic rate to normal as soon as possible and to maintain it at this level.</a:t>
            </a:r>
          </a:p>
          <a:p>
            <a:r>
              <a:rPr lang="en-US" dirty="0" err="1" smtClean="0"/>
              <a:t>propylthiouracil</a:t>
            </a:r>
            <a:r>
              <a:rPr lang="en-US" dirty="0" smtClean="0"/>
              <a:t> (PTU) inhibits formation of hormones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smtClean="0"/>
              <a:t>Hyperparathyroidism</a:t>
            </a:r>
            <a:endParaRPr lang="en-US" dirty="0"/>
          </a:p>
        </p:txBody>
      </p:sp>
      <p:sp>
        <p:nvSpPr>
          <p:cNvPr id="2" name="Content Placeholder 1"/>
          <p:cNvSpPr>
            <a:spLocks noGrp="1"/>
          </p:cNvSpPr>
          <p:nvPr>
            <p:ph idx="1"/>
          </p:nvPr>
        </p:nvSpPr>
        <p:spPr/>
        <p:txBody>
          <a:bodyPr/>
          <a:lstStyle/>
          <a:p>
            <a:r>
              <a:rPr lang="en-US" dirty="0" smtClean="0"/>
              <a:t>Hyper secretion of parathyroid hormone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97</TotalTime>
  <Words>1402</Words>
  <Application>Microsoft Office PowerPoint</Application>
  <PresentationFormat>On-screen Show (4:3)</PresentationFormat>
  <Paragraphs>134</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Solstice</vt:lpstr>
      <vt:lpstr>Endocrine System</vt:lpstr>
      <vt:lpstr>OGTT</vt:lpstr>
      <vt:lpstr>Glycated Hemoglobin (Glycohemoglobin, HbA1c)</vt:lpstr>
      <vt:lpstr>Complications of DM</vt:lpstr>
      <vt:lpstr>Complications of DM</vt:lpstr>
      <vt:lpstr>Water Deprivation Test</vt:lpstr>
      <vt:lpstr>Hypothyroidism</vt:lpstr>
      <vt:lpstr>Hyperthyroidism</vt:lpstr>
      <vt:lpstr>Hyperparathyroidism</vt:lpstr>
      <vt:lpstr>Clinical manifestations</vt:lpstr>
      <vt:lpstr>Diagnostic Evaluation</vt:lpstr>
      <vt:lpstr>Management </vt:lpstr>
      <vt:lpstr>Hypoparathyroidism </vt:lpstr>
      <vt:lpstr>Clinical manifestations </vt:lpstr>
      <vt:lpstr>Slide 15</vt:lpstr>
      <vt:lpstr>Diagnostic evaluation</vt:lpstr>
      <vt:lpstr>Management </vt:lpstr>
      <vt:lpstr>Primary Aldosteronism</vt:lpstr>
      <vt:lpstr>Management </vt:lpstr>
      <vt:lpstr>Cushing Syndrome</vt:lpstr>
      <vt:lpstr>Management </vt:lpstr>
      <vt:lpstr>Slide 22</vt:lpstr>
      <vt:lpstr>ADRENOCORTICAL INSUFFICIENCY</vt:lpstr>
      <vt:lpstr>Sign/symptoms</vt:lpstr>
      <vt:lpstr>Diagnostic evaluation</vt:lpstr>
      <vt:lpstr>Management</vt:lpstr>
      <vt:lpstr>Pheochromocytoma</vt:lpstr>
      <vt:lpstr>Diagnostic Evaluation</vt:lpstr>
      <vt:lpstr>Management</vt:lpstr>
      <vt:lpstr>Diabetes insipidus</vt:lpstr>
      <vt:lpstr>Etiology </vt:lpstr>
      <vt:lpstr>Slide 32</vt:lpstr>
      <vt:lpstr>Management </vt:lpstr>
      <vt:lpstr>DKA Management </vt:lpstr>
      <vt:lpstr>HHNKS Management </vt:lpstr>
      <vt:lpstr>Metabolic Syndrome</vt:lpstr>
      <vt:lpstr>Management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Endocrine System</dc:title>
  <dc:creator>user</dc:creator>
  <cp:lastModifiedBy>ABC</cp:lastModifiedBy>
  <cp:revision>8</cp:revision>
  <dcterms:created xsi:type="dcterms:W3CDTF">2006-08-16T00:00:00Z</dcterms:created>
  <dcterms:modified xsi:type="dcterms:W3CDTF">2020-08-14T10:29:57Z</dcterms:modified>
</cp:coreProperties>
</file>