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76" r:id="rId7"/>
    <p:sldId id="262" r:id="rId8"/>
    <p:sldId id="264" r:id="rId9"/>
    <p:sldId id="265" r:id="rId10"/>
    <p:sldId id="266" r:id="rId11"/>
    <p:sldId id="267" r:id="rId12"/>
    <p:sldId id="268" r:id="rId13"/>
    <p:sldId id="270" r:id="rId14"/>
    <p:sldId id="277"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6" descr="suv_logo.png"/>
          <p:cNvPicPr>
            <a:picLocks noChangeAspect="1"/>
          </p:cNvPicPr>
          <p:nvPr userDrawn="1"/>
        </p:nvPicPr>
        <p:blipFill>
          <a:blip r:embed="rId2" cstate="print"/>
          <a:stretch>
            <a:fillRect/>
          </a:stretch>
        </p:blipFill>
        <p:spPr>
          <a:xfrm>
            <a:off x="8001000" y="5527190"/>
            <a:ext cx="989079" cy="1142287"/>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7" name="Picture 6" descr="suv_logo.png"/>
          <p:cNvPicPr>
            <a:picLocks noChangeAspect="1"/>
          </p:cNvPicPr>
          <p:nvPr userDrawn="1"/>
        </p:nvPicPr>
        <p:blipFill>
          <a:blip r:embed="rId14" cstate="print"/>
          <a:stretch>
            <a:fillRect/>
          </a:stretch>
        </p:blipFill>
        <p:spPr>
          <a:xfrm>
            <a:off x="8001000" y="5527190"/>
            <a:ext cx="989079" cy="1142287"/>
          </a:xfrm>
          <a:prstGeom prst="rect">
            <a:avLst/>
          </a:prstGeom>
        </p:spPr>
      </p:pic>
      <p:sp>
        <p:nvSpPr>
          <p:cNvPr id="8" name="TextBox 7"/>
          <p:cNvSpPr txBox="1"/>
          <p:nvPr userDrawn="1"/>
        </p:nvSpPr>
        <p:spPr>
          <a:xfrm>
            <a:off x="1447800" y="6248401"/>
            <a:ext cx="6553200" cy="307777"/>
          </a:xfrm>
          <a:prstGeom prst="rect">
            <a:avLst/>
          </a:prstGeom>
          <a:noFill/>
        </p:spPr>
        <p:txBody>
          <a:bodyPr wrap="square" rtlCol="0">
            <a:spAutoFit/>
          </a:bodyPr>
          <a:lstStyle/>
          <a:p>
            <a:r>
              <a:rPr lang="en-US" sz="1400" dirty="0" smtClean="0"/>
              <a:t>MR.</a:t>
            </a:r>
            <a:r>
              <a:rPr lang="en-US" sz="1400" baseline="0" dirty="0" smtClean="0"/>
              <a:t> RAVINDRA HN, ASSISTANT PROFESSOR, SUMANDEEP NURSING COLLEGE, SVDU</a:t>
            </a:r>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noAutofit/>
          </a:bodyPr>
          <a:lstStyle/>
          <a:p>
            <a:r>
              <a:rPr lang="en-IN" sz="5400" b="1" u="sng" dirty="0" smtClean="0"/>
              <a:t>ACUTE RESPIRATORY DISTRESS SYNDROME</a:t>
            </a:r>
            <a:r>
              <a:rPr lang="en-IN" sz="5400" dirty="0" smtClean="0"/>
              <a:t/>
            </a:r>
            <a:br>
              <a:rPr lang="en-IN" sz="5400" dirty="0" smtClean="0"/>
            </a:br>
            <a:endParaRPr lang="en-IN" sz="5400" dirty="0"/>
          </a:p>
        </p:txBody>
      </p:sp>
      <p:sp>
        <p:nvSpPr>
          <p:cNvPr id="3" name="Subtitle 2"/>
          <p:cNvSpPr>
            <a:spLocks noGrp="1"/>
          </p:cNvSpPr>
          <p:nvPr>
            <p:ph type="subTitle" idx="1"/>
          </p:nvPr>
        </p:nvSpPr>
        <p:spPr>
          <a:xfrm>
            <a:off x="4495800" y="3429000"/>
            <a:ext cx="4572000" cy="1752600"/>
          </a:xfrm>
        </p:spPr>
        <p:txBody>
          <a:bodyPr>
            <a:noAutofit/>
          </a:bodyPr>
          <a:lstStyle/>
          <a:p>
            <a:pPr algn="just"/>
            <a:endParaRPr lang="en-IN" b="1"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IN" sz="4800" b="1" u="sng" dirty="0" smtClean="0"/>
              <a:t>SYMPTOMS</a:t>
            </a:r>
            <a:r>
              <a:rPr lang="en-IN" sz="4800" u="sng" dirty="0" smtClean="0"/>
              <a:t/>
            </a:r>
            <a:br>
              <a:rPr lang="en-IN" sz="4800" u="sng" dirty="0" smtClean="0"/>
            </a:br>
            <a:endParaRPr lang="en-IN" sz="4800" u="sng" dirty="0"/>
          </a:p>
        </p:txBody>
      </p:sp>
      <p:sp>
        <p:nvSpPr>
          <p:cNvPr id="3" name="Content Placeholder 2"/>
          <p:cNvSpPr>
            <a:spLocks noGrp="1"/>
          </p:cNvSpPr>
          <p:nvPr>
            <p:ph idx="1"/>
          </p:nvPr>
        </p:nvSpPr>
        <p:spPr/>
        <p:txBody>
          <a:bodyPr>
            <a:normAutofit/>
          </a:bodyPr>
          <a:lstStyle/>
          <a:p>
            <a:pPr lvl="0"/>
            <a:r>
              <a:rPr lang="en-IN" sz="3600" dirty="0" smtClean="0"/>
              <a:t>Severe shortness of breath</a:t>
            </a:r>
          </a:p>
          <a:p>
            <a:pPr lvl="0"/>
            <a:r>
              <a:rPr lang="en-IN" sz="3600" dirty="0" smtClean="0"/>
              <a:t>Laboured and unusually rapid breathing</a:t>
            </a:r>
          </a:p>
          <a:p>
            <a:pPr lvl="0"/>
            <a:r>
              <a:rPr lang="en-IN" sz="3600" dirty="0" smtClean="0"/>
              <a:t>Low blood pressure</a:t>
            </a:r>
          </a:p>
          <a:p>
            <a:pPr lvl="0"/>
            <a:r>
              <a:rPr lang="en-IN" sz="3600" dirty="0" smtClean="0"/>
              <a:t>Confusion and extreme tiredness</a:t>
            </a:r>
          </a:p>
          <a:p>
            <a:endParaRPr lang="en-IN"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pPr lvl="0"/>
            <a:r>
              <a:rPr lang="en-IN" b="1" u="sng" dirty="0" smtClean="0"/>
              <a:t>DIAGNOSIS</a:t>
            </a:r>
            <a:r>
              <a:rPr lang="en-IN" u="sng" dirty="0" smtClean="0"/>
              <a:t/>
            </a:r>
            <a:br>
              <a:rPr lang="en-IN" u="sng" dirty="0" smtClean="0"/>
            </a:br>
            <a:endParaRPr lang="en-IN" u="sng" dirty="0"/>
          </a:p>
        </p:txBody>
      </p:sp>
      <p:sp>
        <p:nvSpPr>
          <p:cNvPr id="3" name="Content Placeholder 2"/>
          <p:cNvSpPr>
            <a:spLocks noGrp="1"/>
          </p:cNvSpPr>
          <p:nvPr>
            <p:ph idx="1"/>
          </p:nvPr>
        </p:nvSpPr>
        <p:spPr>
          <a:xfrm>
            <a:off x="457200" y="655637"/>
            <a:ext cx="8229600" cy="4525963"/>
          </a:xfrm>
        </p:spPr>
        <p:txBody>
          <a:bodyPr numCol="2">
            <a:noAutofit/>
          </a:bodyPr>
          <a:lstStyle/>
          <a:p>
            <a:pPr lvl="0"/>
            <a:r>
              <a:rPr lang="en-IN" sz="2800" dirty="0" smtClean="0"/>
              <a:t>Chest x-ray</a:t>
            </a:r>
          </a:p>
          <a:p>
            <a:pPr lvl="0"/>
            <a:r>
              <a:rPr lang="en-IN" sz="2800" dirty="0" smtClean="0"/>
              <a:t>Computerized tomography (CT)</a:t>
            </a:r>
          </a:p>
          <a:p>
            <a:pPr lvl="0"/>
            <a:r>
              <a:rPr lang="en-IN" sz="2800" dirty="0" smtClean="0"/>
              <a:t>Echocardiogram</a:t>
            </a:r>
          </a:p>
          <a:p>
            <a:pPr lvl="0"/>
            <a:r>
              <a:rPr lang="en-IN" sz="2800" dirty="0" smtClean="0"/>
              <a:t>ABG (Arterial Blood Gas) analysis</a:t>
            </a:r>
          </a:p>
          <a:p>
            <a:pPr lvl="0"/>
            <a:r>
              <a:rPr lang="en-IN" sz="2800" dirty="0" smtClean="0"/>
              <a:t>Blood tests show a low level of oxygen in the blood</a:t>
            </a:r>
          </a:p>
          <a:p>
            <a:pPr lvl="0"/>
            <a:r>
              <a:rPr lang="en-IN" sz="2800" dirty="0" smtClean="0"/>
              <a:t>Blood pressure check</a:t>
            </a:r>
          </a:p>
          <a:p>
            <a:pPr lvl="0"/>
            <a:r>
              <a:rPr lang="en-IN" sz="2800" dirty="0" smtClean="0"/>
              <a:t>Levels of BNP (brain </a:t>
            </a:r>
            <a:r>
              <a:rPr lang="en-IN" sz="2800" dirty="0" err="1" smtClean="0"/>
              <a:t>natriuretic</a:t>
            </a:r>
            <a:r>
              <a:rPr lang="en-IN" sz="2800" dirty="0" smtClean="0"/>
              <a:t> peptide) </a:t>
            </a:r>
          </a:p>
          <a:p>
            <a:pPr lvl="0"/>
            <a:r>
              <a:rPr lang="en-IN" sz="2800" dirty="0" smtClean="0"/>
              <a:t>Electrocardiogram</a:t>
            </a:r>
          </a:p>
          <a:p>
            <a:pPr lvl="0"/>
            <a:r>
              <a:rPr lang="en-IN" sz="2800" dirty="0" smtClean="0"/>
              <a:t>Analysis of coughed-up matter</a:t>
            </a:r>
          </a:p>
          <a:p>
            <a:pPr lvl="0"/>
            <a:r>
              <a:rPr lang="en-IN" sz="2800" dirty="0" smtClean="0"/>
              <a:t>Pulmonary artery catheterization </a:t>
            </a:r>
            <a:r>
              <a:rPr lang="en-IN" sz="2800" dirty="0" err="1" smtClean="0"/>
              <a:t>taid</a:t>
            </a:r>
            <a:r>
              <a:rPr lang="en-IN" sz="2800" dirty="0" smtClean="0"/>
              <a:t> in diagnostic work-up</a:t>
            </a:r>
          </a:p>
          <a:p>
            <a:pPr lvl="0"/>
            <a:r>
              <a:rPr lang="en-IN" sz="2800" dirty="0" err="1" smtClean="0"/>
              <a:t>Bronchoscopy</a:t>
            </a:r>
            <a:r>
              <a:rPr lang="en-IN" sz="2800" dirty="0" smtClean="0"/>
              <a:t> to analyze airways.</a:t>
            </a:r>
          </a:p>
          <a:p>
            <a:pPr lvl="0"/>
            <a:r>
              <a:rPr lang="en-IN" sz="2800" dirty="0" smtClean="0"/>
              <a:t>Open lung biopsy</a:t>
            </a:r>
          </a:p>
          <a:p>
            <a:endParaRPr lang="en-IN"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IN" b="1" u="sng" dirty="0" smtClean="0"/>
              <a:t>TREATMENT</a:t>
            </a:r>
            <a:r>
              <a:rPr lang="en-IN" u="sng" dirty="0" smtClean="0"/>
              <a:t/>
            </a:r>
            <a:br>
              <a:rPr lang="en-IN" u="sng" dirty="0" smtClean="0"/>
            </a:br>
            <a:endParaRPr lang="en-IN" u="sng" dirty="0"/>
          </a:p>
        </p:txBody>
      </p:sp>
      <p:sp>
        <p:nvSpPr>
          <p:cNvPr id="3" name="Content Placeholder 2"/>
          <p:cNvSpPr>
            <a:spLocks noGrp="1"/>
          </p:cNvSpPr>
          <p:nvPr>
            <p:ph idx="1"/>
          </p:nvPr>
        </p:nvSpPr>
        <p:spPr>
          <a:xfrm>
            <a:off x="457200" y="1189037"/>
            <a:ext cx="8229600" cy="4525963"/>
          </a:xfrm>
        </p:spPr>
        <p:txBody>
          <a:bodyPr>
            <a:noAutofit/>
          </a:bodyPr>
          <a:lstStyle/>
          <a:p>
            <a:pPr algn="just">
              <a:buNone/>
            </a:pPr>
            <a:r>
              <a:rPr lang="en-IN" b="1" dirty="0" smtClean="0"/>
              <a:t>Oxygen</a:t>
            </a:r>
            <a:endParaRPr lang="en-IN" dirty="0" smtClean="0"/>
          </a:p>
          <a:p>
            <a:pPr lvl="0" algn="just"/>
            <a:r>
              <a:rPr lang="en-IN" dirty="0" smtClean="0"/>
              <a:t>Supplemental oxygen. </a:t>
            </a:r>
          </a:p>
          <a:p>
            <a:pPr lvl="0" algn="just"/>
            <a:r>
              <a:rPr lang="en-IN" dirty="0" smtClean="0"/>
              <a:t>Mechanical ventilation.</a:t>
            </a:r>
          </a:p>
          <a:p>
            <a:pPr algn="just">
              <a:buNone/>
            </a:pPr>
            <a:r>
              <a:rPr lang="en-IN" b="1" dirty="0" smtClean="0"/>
              <a:t>Fluids</a:t>
            </a:r>
            <a:endParaRPr lang="en-IN" dirty="0" smtClean="0"/>
          </a:p>
          <a:p>
            <a:pPr algn="just"/>
            <a:r>
              <a:rPr lang="en-IN" dirty="0" smtClean="0"/>
              <a:t>Carefully managing the amount of intravenous fluids is crucial. Too much fluid can increase fluid </a:t>
            </a:r>
            <a:r>
              <a:rPr lang="en-IN" dirty="0" err="1" smtClean="0"/>
              <a:t>buildup</a:t>
            </a:r>
            <a:r>
              <a:rPr lang="en-IN" dirty="0" smtClean="0"/>
              <a:t> in the lungs. Too little fluid can put a strain on your heart and other organs and lead to shock.</a:t>
            </a:r>
          </a:p>
          <a:p>
            <a:pPr algn="just"/>
            <a:endParaRPr lang="en-IN" dirty="0" smtClean="0"/>
          </a:p>
          <a:p>
            <a:pPr lvl="0" algn="just">
              <a:buNone/>
            </a:pPr>
            <a:r>
              <a:rPr lang="en-IN" dirty="0" smtClean="0"/>
              <a:t> </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437"/>
            <a:ext cx="8229600" cy="4525963"/>
          </a:xfrm>
        </p:spPr>
        <p:txBody>
          <a:bodyPr>
            <a:noAutofit/>
          </a:bodyPr>
          <a:lstStyle/>
          <a:p>
            <a:pPr>
              <a:buNone/>
            </a:pPr>
            <a:r>
              <a:rPr lang="en-IN" b="1" dirty="0" smtClean="0"/>
              <a:t>Medication</a:t>
            </a:r>
            <a:endParaRPr lang="en-IN" dirty="0" smtClean="0"/>
          </a:p>
          <a:p>
            <a:pPr>
              <a:buNone/>
            </a:pPr>
            <a:r>
              <a:rPr lang="en-IN" dirty="0" smtClean="0"/>
              <a:t>	People with ARDS usually are given medication to:</a:t>
            </a:r>
          </a:p>
          <a:p>
            <a:pPr lvl="0"/>
            <a:r>
              <a:rPr lang="en-IN" dirty="0" smtClean="0"/>
              <a:t>Prevent and treat infections</a:t>
            </a:r>
          </a:p>
          <a:p>
            <a:pPr lvl="0"/>
            <a:r>
              <a:rPr lang="en-IN" dirty="0" smtClean="0"/>
              <a:t>Relieve pain and discomfort</a:t>
            </a:r>
          </a:p>
          <a:p>
            <a:pPr lvl="0"/>
            <a:r>
              <a:rPr lang="en-IN" dirty="0" smtClean="0"/>
              <a:t>Prevent blood clots in the legs and lungs</a:t>
            </a:r>
          </a:p>
          <a:p>
            <a:pPr lvl="0"/>
            <a:r>
              <a:rPr lang="en-IN" dirty="0" smtClean="0"/>
              <a:t>Minimize gastric reflux</a:t>
            </a:r>
          </a:p>
          <a:p>
            <a:pPr lvl="0"/>
            <a:r>
              <a:rPr lang="en-IN" dirty="0" smtClean="0"/>
              <a:t>Sedate</a:t>
            </a:r>
          </a:p>
          <a:p>
            <a:pPr>
              <a:buNone/>
            </a:pPr>
            <a:r>
              <a:rPr lang="en-IN" b="1" dirty="0" smtClean="0"/>
              <a:t>Lifestyle and home remedies</a:t>
            </a:r>
            <a:endParaRPr lang="en-IN" dirty="0" smtClean="0"/>
          </a:p>
          <a:p>
            <a:pPr lvl="0"/>
            <a:r>
              <a:rPr lang="en-IN" dirty="0" smtClean="0"/>
              <a:t>Quit smoking. </a:t>
            </a:r>
          </a:p>
          <a:p>
            <a:pPr lvl="0"/>
            <a:r>
              <a:rPr lang="en-IN" dirty="0" smtClean="0"/>
              <a:t>Get vaccinated. </a:t>
            </a:r>
          </a:p>
          <a:p>
            <a:endParaRPr lang="en-IN" dirty="0" smtClean="0"/>
          </a:p>
          <a:p>
            <a:pPr lvl="0">
              <a:buNone/>
            </a:pPr>
            <a:endParaRPr lang="en-IN"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IN" b="1" i="1" u="sng" dirty="0" smtClean="0"/>
              <a:t>NURSING MANAGEMENT</a:t>
            </a:r>
            <a:endParaRPr lang="en-IN" b="1" i="1" u="sng" dirty="0"/>
          </a:p>
        </p:txBody>
      </p:sp>
      <p:sp>
        <p:nvSpPr>
          <p:cNvPr id="3" name="Content Placeholder 2"/>
          <p:cNvSpPr>
            <a:spLocks noGrp="1"/>
          </p:cNvSpPr>
          <p:nvPr>
            <p:ph idx="1"/>
          </p:nvPr>
        </p:nvSpPr>
        <p:spPr>
          <a:xfrm>
            <a:off x="457200" y="884237"/>
            <a:ext cx="8229600" cy="4525963"/>
          </a:xfrm>
        </p:spPr>
        <p:txBody>
          <a:bodyPr>
            <a:noAutofit/>
          </a:bodyPr>
          <a:lstStyle/>
          <a:p>
            <a:pPr algn="just">
              <a:buNone/>
            </a:pPr>
            <a:r>
              <a:rPr lang="en-IN" sz="2600" b="1" dirty="0" smtClean="0"/>
              <a:t>NURSING DIAGNOSIS</a:t>
            </a:r>
            <a:endParaRPr lang="en-IN" sz="2600" dirty="0" smtClean="0"/>
          </a:p>
          <a:p>
            <a:pPr algn="just"/>
            <a:r>
              <a:rPr lang="en-IN" sz="2600" b="1" dirty="0" smtClean="0"/>
              <a:t>1)</a:t>
            </a:r>
            <a:r>
              <a:rPr lang="en-IN" sz="2600" dirty="0" smtClean="0"/>
              <a:t>Ineffective breathing pattern related to decreased lung compliance</a:t>
            </a:r>
          </a:p>
          <a:p>
            <a:pPr algn="just"/>
            <a:r>
              <a:rPr lang="en-IN" sz="2600" b="1" dirty="0" smtClean="0"/>
              <a:t>2)</a:t>
            </a:r>
            <a:r>
              <a:rPr lang="en-IN" sz="2600" dirty="0" smtClean="0"/>
              <a:t>Impaired gas exchange related to diffusion defect as characterized by hypoxia</a:t>
            </a:r>
          </a:p>
          <a:p>
            <a:pPr algn="just"/>
            <a:r>
              <a:rPr lang="en-IN" sz="2600" b="1" dirty="0" smtClean="0"/>
              <a:t>3)</a:t>
            </a:r>
            <a:r>
              <a:rPr lang="en-IN" sz="2600" dirty="0" smtClean="0"/>
              <a:t>Risk for decreased Cardiac output related to positive pressure ventilation</a:t>
            </a:r>
          </a:p>
          <a:p>
            <a:pPr algn="just"/>
            <a:r>
              <a:rPr lang="en-IN" sz="2600" b="1" dirty="0" smtClean="0"/>
              <a:t>4)</a:t>
            </a:r>
            <a:r>
              <a:rPr lang="en-IN" sz="2600" dirty="0" smtClean="0"/>
              <a:t>Impaired physical mobility related to monitoring devices, mechanical ventilation &amp; medications.</a:t>
            </a:r>
          </a:p>
          <a:p>
            <a:pPr algn="just"/>
            <a:r>
              <a:rPr lang="en-IN" sz="2600" b="1" dirty="0" smtClean="0"/>
              <a:t>5)</a:t>
            </a:r>
            <a:r>
              <a:rPr lang="en-IN" sz="2600" dirty="0" smtClean="0"/>
              <a:t>Risk for impaired skin integrity related to prolonged bed rest, prolonged intubation &amp; immobility.</a:t>
            </a:r>
          </a:p>
          <a:p>
            <a:pPr algn="just"/>
            <a:r>
              <a:rPr lang="en-IN" sz="2600" b="1" dirty="0" smtClean="0"/>
              <a:t>6)</a:t>
            </a:r>
            <a:r>
              <a:rPr lang="en-IN" sz="2600" dirty="0" smtClean="0"/>
              <a:t>Knowledge deficit related to health condition, new equipment &amp; hospitalization.</a:t>
            </a:r>
          </a:p>
          <a:p>
            <a:pPr algn="just">
              <a:buNone/>
            </a:pPr>
            <a:endParaRPr lang="en-IN" sz="2600" dirty="0" smtClean="0"/>
          </a:p>
          <a:p>
            <a:pPr algn="just"/>
            <a:endParaRPr lang="en-IN" sz="2600" dirty="0" smtClean="0"/>
          </a:p>
          <a:p>
            <a:pPr algn="just"/>
            <a:endParaRPr lang="en-IN"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b="1" u="sng" dirty="0" smtClean="0"/>
              <a:t>NURSING INTERVENTIONS</a:t>
            </a:r>
            <a:r>
              <a:rPr lang="en-IN" u="sng" dirty="0" smtClean="0"/>
              <a:t/>
            </a:r>
            <a:br>
              <a:rPr lang="en-IN" u="sng" dirty="0" smtClean="0"/>
            </a:br>
            <a:endParaRPr lang="en-IN" u="sng" dirty="0"/>
          </a:p>
        </p:txBody>
      </p:sp>
      <p:sp>
        <p:nvSpPr>
          <p:cNvPr id="3" name="Content Placeholder 2"/>
          <p:cNvSpPr>
            <a:spLocks noGrp="1"/>
          </p:cNvSpPr>
          <p:nvPr>
            <p:ph idx="1"/>
          </p:nvPr>
        </p:nvSpPr>
        <p:spPr>
          <a:xfrm>
            <a:off x="457200" y="1066800"/>
            <a:ext cx="8229600" cy="4525963"/>
          </a:xfrm>
        </p:spPr>
        <p:txBody>
          <a:bodyPr>
            <a:noAutofit/>
          </a:bodyPr>
          <a:lstStyle/>
          <a:p>
            <a:pPr lvl="0" algn="just">
              <a:buBlip>
                <a:blip r:embed="rId2"/>
              </a:buBlip>
            </a:pPr>
            <a:r>
              <a:rPr lang="en-IN" dirty="0" smtClean="0"/>
              <a:t>Identify and treat cause of the Acute respiratory distress syndrome</a:t>
            </a:r>
          </a:p>
          <a:p>
            <a:pPr lvl="0" algn="just">
              <a:buBlip>
                <a:blip r:embed="rId2"/>
              </a:buBlip>
            </a:pPr>
            <a:r>
              <a:rPr lang="en-IN" dirty="0" smtClean="0"/>
              <a:t>Administer oxygen as prescribed.</a:t>
            </a:r>
          </a:p>
          <a:p>
            <a:pPr lvl="0" algn="just">
              <a:buBlip>
                <a:blip r:embed="rId2"/>
              </a:buBlip>
            </a:pPr>
            <a:r>
              <a:rPr lang="en-IN" dirty="0" smtClean="0"/>
              <a:t>Position client in high fowler’s position.</a:t>
            </a:r>
          </a:p>
          <a:p>
            <a:pPr lvl="0" algn="just">
              <a:buBlip>
                <a:blip r:embed="rId2"/>
              </a:buBlip>
            </a:pPr>
            <a:r>
              <a:rPr lang="en-IN" dirty="0" smtClean="0"/>
              <a:t>Restrict fluid intake as prescribed.</a:t>
            </a:r>
          </a:p>
          <a:p>
            <a:pPr lvl="0" algn="just">
              <a:buBlip>
                <a:blip r:embed="rId2"/>
              </a:buBlip>
            </a:pPr>
            <a:r>
              <a:rPr lang="en-IN" dirty="0" smtClean="0"/>
              <a:t>Provide respiratory treatment as prescribed.</a:t>
            </a:r>
          </a:p>
          <a:p>
            <a:pPr lvl="0" algn="just">
              <a:buBlip>
                <a:blip r:embed="rId2"/>
              </a:buBlip>
            </a:pPr>
            <a:r>
              <a:rPr lang="en-IN" dirty="0" smtClean="0"/>
              <a:t>Administer diuretics, anticoagulants or corticosteroids as prescribed.</a:t>
            </a:r>
          </a:p>
          <a:p>
            <a:pPr lvl="0" algn="just">
              <a:buBlip>
                <a:blip r:embed="rId2"/>
              </a:buBlip>
            </a:pPr>
            <a:r>
              <a:rPr lang="en-IN" dirty="0" smtClean="0"/>
              <a:t>Prepare the client for intubation and mechanical ventilation.</a:t>
            </a:r>
          </a:p>
          <a:p>
            <a:pPr algn="just">
              <a:buBlip>
                <a:blip r:embed="rId2"/>
              </a:buBlip>
            </a:pP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IN" b="1" u="sng" dirty="0" smtClean="0"/>
              <a:t>COMPLICATIONS</a:t>
            </a:r>
            <a:r>
              <a:rPr lang="en-IN" u="sng" dirty="0" smtClean="0"/>
              <a:t/>
            </a:r>
            <a:br>
              <a:rPr lang="en-IN" u="sng" dirty="0" smtClean="0"/>
            </a:br>
            <a:endParaRPr lang="en-IN" u="sng" dirty="0"/>
          </a:p>
        </p:txBody>
      </p:sp>
      <p:sp>
        <p:nvSpPr>
          <p:cNvPr id="3" name="Content Placeholder 2"/>
          <p:cNvSpPr>
            <a:spLocks noGrp="1"/>
          </p:cNvSpPr>
          <p:nvPr>
            <p:ph idx="1"/>
          </p:nvPr>
        </p:nvSpPr>
        <p:spPr>
          <a:xfrm>
            <a:off x="457200" y="1112837"/>
            <a:ext cx="8229600" cy="4525963"/>
          </a:xfrm>
        </p:spPr>
        <p:txBody>
          <a:bodyPr>
            <a:noAutofit/>
          </a:bodyPr>
          <a:lstStyle/>
          <a:p>
            <a:pPr>
              <a:buFont typeface="Wingdings" pitchFamily="2" charset="2"/>
              <a:buChar char="q"/>
            </a:pPr>
            <a:r>
              <a:rPr lang="en-IN" sz="3600" dirty="0" smtClean="0"/>
              <a:t> Blood clots. </a:t>
            </a:r>
          </a:p>
          <a:p>
            <a:pPr>
              <a:buFont typeface="Wingdings" pitchFamily="2" charset="2"/>
              <a:buChar char="q"/>
            </a:pPr>
            <a:r>
              <a:rPr lang="en-IN" sz="3600" dirty="0" smtClean="0"/>
              <a:t> Collapsed lung (</a:t>
            </a:r>
            <a:r>
              <a:rPr lang="en-IN" sz="3600" dirty="0" err="1" smtClean="0"/>
              <a:t>pneumothorax</a:t>
            </a:r>
            <a:r>
              <a:rPr lang="en-IN" sz="3600" dirty="0" smtClean="0"/>
              <a:t>). </a:t>
            </a:r>
          </a:p>
          <a:p>
            <a:pPr>
              <a:buFont typeface="Wingdings" pitchFamily="2" charset="2"/>
              <a:buChar char="q"/>
            </a:pPr>
            <a:r>
              <a:rPr lang="en-IN" sz="3600" dirty="0" smtClean="0"/>
              <a:t> Infections</a:t>
            </a:r>
          </a:p>
          <a:p>
            <a:pPr>
              <a:buFont typeface="Wingdings" pitchFamily="2" charset="2"/>
              <a:buChar char="q"/>
            </a:pPr>
            <a:r>
              <a:rPr lang="en-IN" sz="3600" dirty="0" smtClean="0"/>
              <a:t> Scarring (pulmonary fibrosis). </a:t>
            </a:r>
          </a:p>
          <a:p>
            <a:pPr>
              <a:buFont typeface="Wingdings" pitchFamily="2" charset="2"/>
              <a:buChar char="q"/>
            </a:pPr>
            <a:r>
              <a:rPr lang="en-IN" sz="3600" dirty="0" smtClean="0"/>
              <a:t> Breathing problems</a:t>
            </a:r>
          </a:p>
          <a:p>
            <a:pPr>
              <a:buFont typeface="Wingdings" pitchFamily="2" charset="2"/>
              <a:buChar char="q"/>
            </a:pPr>
            <a:r>
              <a:rPr lang="en-IN" sz="3600" dirty="0" smtClean="0"/>
              <a:t> Depression</a:t>
            </a:r>
          </a:p>
          <a:p>
            <a:pPr>
              <a:buFont typeface="Wingdings" pitchFamily="2" charset="2"/>
              <a:buChar char="q"/>
            </a:pPr>
            <a:r>
              <a:rPr lang="en-IN" sz="3600" dirty="0" smtClean="0"/>
              <a:t> Problems with memory and thinking </a:t>
            </a:r>
          </a:p>
          <a:p>
            <a:pPr>
              <a:buFont typeface="Wingdings" pitchFamily="2" charset="2"/>
              <a:buChar char="q"/>
            </a:pPr>
            <a:r>
              <a:rPr lang="en-IN" sz="3600" dirty="0" smtClean="0"/>
              <a:t> Tiredness and muscle weakness. </a:t>
            </a:r>
            <a:endParaRPr lang="en-IN" sz="3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noAutofit/>
          </a:bodyPr>
          <a:lstStyle/>
          <a:p>
            <a:r>
              <a:rPr lang="en-IN" sz="11500" b="1" dirty="0" smtClean="0">
                <a:latin typeface="Magneto" pitchFamily="82" charset="0"/>
              </a:rPr>
              <a:t>THANK YOU</a:t>
            </a:r>
            <a:endParaRPr lang="en-IN" sz="11500" b="1" dirty="0">
              <a:latin typeface="Magneto"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lvl="0"/>
            <a:r>
              <a:rPr lang="en-IN" b="1" u="sng" dirty="0" smtClean="0"/>
              <a:t>ANATOMY AND PHYSIOLOGY OF LUNGS</a:t>
            </a:r>
            <a:r>
              <a:rPr lang="en-IN" u="sng" dirty="0" smtClean="0"/>
              <a:t/>
            </a:r>
            <a:br>
              <a:rPr lang="en-IN" u="sng" dirty="0" smtClean="0"/>
            </a:br>
            <a:endParaRPr lang="en-IN" u="sng" dirty="0"/>
          </a:p>
        </p:txBody>
      </p:sp>
      <p:pic>
        <p:nvPicPr>
          <p:cNvPr id="4" name="Content Placeholder 3"/>
          <p:cNvPicPr>
            <a:picLocks noGrp="1"/>
          </p:cNvPicPr>
          <p:nvPr>
            <p:ph idx="1"/>
          </p:nvPr>
        </p:nvPicPr>
        <p:blipFill>
          <a:blip r:embed="rId2"/>
          <a:srcRect/>
          <a:stretch>
            <a:fillRect/>
          </a:stretch>
        </p:blipFill>
        <p:spPr bwMode="auto">
          <a:xfrm>
            <a:off x="304800" y="1447800"/>
            <a:ext cx="8534400" cy="3810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304800" y="304800"/>
            <a:ext cx="8534400" cy="4953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IN" b="1" u="sng" dirty="0" smtClean="0"/>
              <a:t>INTRODUCTION</a:t>
            </a:r>
            <a:r>
              <a:rPr lang="en-IN" u="sng" dirty="0" smtClean="0"/>
              <a:t/>
            </a:r>
            <a:br>
              <a:rPr lang="en-IN" u="sng" dirty="0" smtClean="0"/>
            </a:br>
            <a:endParaRPr lang="en-IN" u="sng" dirty="0"/>
          </a:p>
        </p:txBody>
      </p:sp>
      <p:sp>
        <p:nvSpPr>
          <p:cNvPr id="3" name="Content Placeholder 2"/>
          <p:cNvSpPr>
            <a:spLocks noGrp="1"/>
          </p:cNvSpPr>
          <p:nvPr>
            <p:ph idx="1"/>
          </p:nvPr>
        </p:nvSpPr>
        <p:spPr>
          <a:xfrm>
            <a:off x="457200" y="1219200"/>
            <a:ext cx="8229600" cy="4525963"/>
          </a:xfrm>
        </p:spPr>
        <p:txBody>
          <a:bodyPr>
            <a:normAutofit/>
          </a:bodyPr>
          <a:lstStyle/>
          <a:p>
            <a:pPr algn="just"/>
            <a:r>
              <a:rPr lang="en-IN" sz="3600" dirty="0" smtClean="0"/>
              <a:t>Acute respiratory distress syndrome (ARDS) is a sudden and progressive form of acute respiratory failure in which the alveolar capillary membrane becomes damaged and more permeable to intravascular fluid resulting in severe </a:t>
            </a:r>
            <a:r>
              <a:rPr lang="en-IN" sz="3600" dirty="0" err="1" smtClean="0"/>
              <a:t>dyspnea</a:t>
            </a:r>
            <a:r>
              <a:rPr lang="en-IN" sz="3600" dirty="0" smtClean="0"/>
              <a:t>, hypoxemia and diffuse pulmonary infiltrates.</a:t>
            </a:r>
          </a:p>
          <a:p>
            <a:pPr algn="just"/>
            <a:endParaRPr lang="en-IN"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525963"/>
          </a:xfrm>
        </p:spPr>
        <p:txBody>
          <a:bodyPr>
            <a:normAutofit/>
          </a:bodyPr>
          <a:lstStyle/>
          <a:p>
            <a:pPr algn="just"/>
            <a:r>
              <a:rPr lang="en-IN" sz="3600" dirty="0" smtClean="0"/>
              <a:t>Acute respiratory distress syndrome (ARDS) occurs when fluid builds up in the tiny, elastic air sacs (alveoli) in your lungs. The fluid keeps your lungs from filling with enough air, which means less oxygen reaches your bloodstream. This deprives your organs of the oxygen they need to function.</a:t>
            </a:r>
          </a:p>
          <a:p>
            <a:pPr algn="just"/>
            <a:endParaRPr lang="en-IN"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D:\MSN 2ND YEAR\2 CLINICAL TEACHING\ARDS\images.jpg"/>
          <p:cNvPicPr>
            <a:picLocks noGrp="1"/>
          </p:cNvPicPr>
          <p:nvPr>
            <p:ph idx="1"/>
          </p:nvPr>
        </p:nvPicPr>
        <p:blipFill>
          <a:blip r:embed="rId2"/>
          <a:srcRect/>
          <a:stretch>
            <a:fillRect/>
          </a:stretch>
        </p:blipFill>
        <p:spPr bwMode="auto">
          <a:xfrm>
            <a:off x="304800" y="152400"/>
            <a:ext cx="8534400" cy="6477000"/>
          </a:xfrm>
          <a:prstGeom prst="rect">
            <a:avLst/>
          </a:prstGeom>
          <a:solidFill>
            <a:schemeClr val="accent1"/>
          </a:solid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IN" b="1" u="sng" dirty="0" smtClean="0"/>
              <a:t>CAUSES</a:t>
            </a:r>
            <a:r>
              <a:rPr lang="en-IN" u="sng" dirty="0" smtClean="0"/>
              <a:t/>
            </a:r>
            <a:br>
              <a:rPr lang="en-IN" u="sng" dirty="0" smtClean="0"/>
            </a:br>
            <a:endParaRPr lang="en-IN" u="sng" dirty="0"/>
          </a:p>
        </p:txBody>
      </p:sp>
      <p:sp>
        <p:nvSpPr>
          <p:cNvPr id="3" name="Content Placeholder 2"/>
          <p:cNvSpPr>
            <a:spLocks noGrp="1"/>
          </p:cNvSpPr>
          <p:nvPr>
            <p:ph idx="1"/>
          </p:nvPr>
        </p:nvSpPr>
        <p:spPr>
          <a:xfrm>
            <a:off x="457200" y="990601"/>
            <a:ext cx="8229600" cy="3581400"/>
          </a:xfrm>
        </p:spPr>
        <p:txBody>
          <a:bodyPr>
            <a:noAutofit/>
          </a:bodyPr>
          <a:lstStyle/>
          <a:p>
            <a:pPr>
              <a:buNone/>
            </a:pPr>
            <a:r>
              <a:rPr lang="en-IN" sz="2400" b="1" dirty="0" smtClean="0"/>
              <a:t>Direct injury to the lungs: </a:t>
            </a:r>
            <a:endParaRPr lang="en-IN" sz="2400" dirty="0" smtClean="0"/>
          </a:p>
          <a:p>
            <a:pPr lvl="0"/>
            <a:r>
              <a:rPr lang="en-IN" sz="2400" dirty="0" smtClean="0"/>
              <a:t>Chest trauma, such as a heavy blow</a:t>
            </a:r>
          </a:p>
          <a:p>
            <a:pPr lvl="0"/>
            <a:r>
              <a:rPr lang="en-IN" sz="2400" dirty="0" smtClean="0"/>
              <a:t>Breathing vomit</a:t>
            </a:r>
          </a:p>
          <a:p>
            <a:pPr lvl="0"/>
            <a:r>
              <a:rPr lang="en-IN" sz="2400" dirty="0" smtClean="0"/>
              <a:t>Breathing smoke, chemicals, or salt water</a:t>
            </a:r>
          </a:p>
          <a:p>
            <a:pPr lvl="0"/>
            <a:r>
              <a:rPr lang="en-IN" sz="2400" dirty="0" smtClean="0"/>
              <a:t>Burns</a:t>
            </a:r>
          </a:p>
          <a:p>
            <a:pPr>
              <a:buNone/>
            </a:pPr>
            <a:r>
              <a:rPr lang="en-IN" sz="2400" b="1" dirty="0" smtClean="0"/>
              <a:t>Indirect injury to the lungs: </a:t>
            </a:r>
            <a:endParaRPr lang="en-IN" sz="2400" dirty="0" smtClean="0"/>
          </a:p>
          <a:p>
            <a:pPr lvl="0"/>
            <a:r>
              <a:rPr lang="en-IN" sz="2400" dirty="0" smtClean="0"/>
              <a:t>Severe infection(Sepsis)</a:t>
            </a:r>
          </a:p>
          <a:p>
            <a:pPr lvl="0"/>
            <a:r>
              <a:rPr lang="en-IN" sz="2400" dirty="0" smtClean="0"/>
              <a:t>Chronic Alcoholism</a:t>
            </a:r>
          </a:p>
          <a:p>
            <a:pPr lvl="0"/>
            <a:r>
              <a:rPr lang="en-IN" sz="2400" dirty="0" smtClean="0"/>
              <a:t>Massive blood transfusion</a:t>
            </a:r>
          </a:p>
          <a:p>
            <a:pPr lvl="0"/>
            <a:r>
              <a:rPr lang="en-IN" sz="2400" dirty="0" smtClean="0"/>
              <a:t>Pancreatitis (inflammation of the pancreas)</a:t>
            </a:r>
          </a:p>
          <a:p>
            <a:pPr lvl="0"/>
            <a:r>
              <a:rPr lang="en-IN" sz="2400" dirty="0" smtClean="0"/>
              <a:t>Severe Pneumonia</a:t>
            </a:r>
          </a:p>
          <a:p>
            <a:pPr lvl="0">
              <a:buNone/>
            </a:pPr>
            <a:endParaRPr lang="en-IN" sz="2400" dirty="0" smtClean="0"/>
          </a:p>
          <a:p>
            <a:endParaRPr lang="en-IN"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pPr lvl="0"/>
            <a:r>
              <a:rPr lang="en-IN" b="1" u="sng" dirty="0" smtClean="0"/>
              <a:t>PATHOPHYSIOLOGY</a:t>
            </a:r>
            <a:r>
              <a:rPr lang="en-IN" u="sng" dirty="0" smtClean="0"/>
              <a:t/>
            </a:r>
            <a:br>
              <a:rPr lang="en-IN" u="sng" dirty="0" smtClean="0"/>
            </a:br>
            <a:endParaRPr lang="en-IN" u="sng" dirty="0"/>
          </a:p>
        </p:txBody>
      </p:sp>
      <p:sp>
        <p:nvSpPr>
          <p:cNvPr id="3" name="Content Placeholder 2"/>
          <p:cNvSpPr>
            <a:spLocks noGrp="1"/>
          </p:cNvSpPr>
          <p:nvPr>
            <p:ph idx="1"/>
          </p:nvPr>
        </p:nvSpPr>
        <p:spPr>
          <a:xfrm>
            <a:off x="457200" y="762000"/>
            <a:ext cx="8229600" cy="4525963"/>
          </a:xfrm>
        </p:spPr>
        <p:txBody>
          <a:bodyPr>
            <a:noAutofit/>
          </a:bodyPr>
          <a:lstStyle/>
          <a:p>
            <a:pPr algn="just">
              <a:buNone/>
            </a:pPr>
            <a:r>
              <a:rPr lang="en-IN" sz="2400" b="1" dirty="0" smtClean="0"/>
              <a:t>Phase 1</a:t>
            </a:r>
            <a:endParaRPr lang="en-IN" sz="2400" dirty="0" smtClean="0"/>
          </a:p>
          <a:p>
            <a:pPr lvl="0" algn="just"/>
            <a:r>
              <a:rPr lang="en-IN" sz="2400" dirty="0" smtClean="0"/>
              <a:t>Injury reduces normal blood flow to the lungs. Platelets aggregates and release histamine, serotonin and </a:t>
            </a:r>
            <a:r>
              <a:rPr lang="en-IN" sz="2400" dirty="0" err="1" smtClean="0"/>
              <a:t>bradykinin</a:t>
            </a:r>
            <a:r>
              <a:rPr lang="en-IN" sz="2400" dirty="0" smtClean="0"/>
              <a:t>.</a:t>
            </a:r>
          </a:p>
          <a:p>
            <a:pPr algn="just">
              <a:buNone/>
            </a:pPr>
            <a:r>
              <a:rPr lang="en-IN" sz="2400" b="1" dirty="0" smtClean="0"/>
              <a:t>Phase 2</a:t>
            </a:r>
            <a:endParaRPr lang="en-IN" sz="2400" dirty="0" smtClean="0"/>
          </a:p>
          <a:p>
            <a:pPr lvl="0" algn="just"/>
            <a:r>
              <a:rPr lang="en-IN" sz="2400" dirty="0" smtClean="0"/>
              <a:t>Those substances especially histamine inflame and damage the </a:t>
            </a:r>
            <a:r>
              <a:rPr lang="en-IN" sz="2400" dirty="0" err="1" smtClean="0"/>
              <a:t>alveocapillary</a:t>
            </a:r>
            <a:r>
              <a:rPr lang="en-IN" sz="2400" dirty="0" smtClean="0"/>
              <a:t> membrane increasing capillary permeability. Fluids then shifts into the interstitial space.</a:t>
            </a:r>
          </a:p>
          <a:p>
            <a:pPr algn="just">
              <a:buNone/>
            </a:pPr>
            <a:r>
              <a:rPr lang="en-IN" sz="2400" b="1" dirty="0" smtClean="0"/>
              <a:t>Phase 3</a:t>
            </a:r>
            <a:endParaRPr lang="en-IN" sz="2400" dirty="0" smtClean="0"/>
          </a:p>
          <a:p>
            <a:pPr lvl="0" algn="just"/>
            <a:r>
              <a:rPr lang="en-IN" sz="2400" dirty="0" smtClean="0"/>
              <a:t>As capillary permeability increases proteins and fluids leaks out, increasing interstitial osmotic pressure and causing pulmonary oedema.</a:t>
            </a:r>
          </a:p>
          <a:p>
            <a:pPr algn="just"/>
            <a:endParaRPr lang="en-IN"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4525963"/>
          </a:xfrm>
        </p:spPr>
        <p:txBody>
          <a:bodyPr>
            <a:noAutofit/>
          </a:bodyPr>
          <a:lstStyle/>
          <a:p>
            <a:pPr algn="just">
              <a:buNone/>
            </a:pPr>
            <a:r>
              <a:rPr lang="en-IN" sz="2800" b="1" dirty="0" smtClean="0"/>
              <a:t>Phase 4</a:t>
            </a:r>
            <a:endParaRPr lang="en-IN" sz="2800" dirty="0" smtClean="0"/>
          </a:p>
          <a:p>
            <a:pPr lvl="0" algn="just"/>
            <a:r>
              <a:rPr lang="en-IN" sz="2800" dirty="0" smtClean="0"/>
              <a:t>Decreased blood flow and fluids in the alveoli damage surfactant and impair the cell’s ability to produce more. As a result alveoli collapse, impeding gas exchange and </a:t>
            </a:r>
            <a:r>
              <a:rPr lang="en-IN" sz="2800" dirty="0" err="1" smtClean="0"/>
              <a:t>decresing</a:t>
            </a:r>
            <a:r>
              <a:rPr lang="en-IN" sz="2800" dirty="0" smtClean="0"/>
              <a:t> lung compliance.</a:t>
            </a:r>
          </a:p>
          <a:p>
            <a:pPr algn="just">
              <a:buNone/>
            </a:pPr>
            <a:r>
              <a:rPr lang="en-IN" sz="2800" b="1" dirty="0" smtClean="0"/>
              <a:t>Phase 5</a:t>
            </a:r>
            <a:endParaRPr lang="en-IN" sz="2800" dirty="0" smtClean="0"/>
          </a:p>
          <a:p>
            <a:pPr lvl="0" algn="just"/>
            <a:r>
              <a:rPr lang="en-IN" sz="2800" dirty="0" smtClean="0"/>
              <a:t>Sufficient oxygen can’t cross the </a:t>
            </a:r>
            <a:r>
              <a:rPr lang="en-IN" sz="2800" dirty="0" err="1" smtClean="0"/>
              <a:t>alveolocapillary</a:t>
            </a:r>
            <a:r>
              <a:rPr lang="en-IN" sz="2800" dirty="0" smtClean="0"/>
              <a:t> membrane, but carbon dioxide can and is lost with every exhalation. Oxygen and carbon dioxide levels decrease in the blood.</a:t>
            </a:r>
          </a:p>
          <a:p>
            <a:pPr algn="just">
              <a:buNone/>
            </a:pPr>
            <a:r>
              <a:rPr lang="en-IN" sz="2800" b="1" dirty="0" smtClean="0"/>
              <a:t>Phase 6</a:t>
            </a:r>
            <a:endParaRPr lang="en-IN" sz="2800" dirty="0" smtClean="0"/>
          </a:p>
          <a:p>
            <a:pPr lvl="0" algn="just"/>
            <a:r>
              <a:rPr lang="en-IN" sz="2800" dirty="0" smtClean="0"/>
              <a:t>Pulmonary oedema worsens, inflammation leads to fibrosis and gas exchange is further impeded.</a:t>
            </a:r>
          </a:p>
          <a:p>
            <a:pPr algn="just"/>
            <a:endParaRPr lang="en-IN"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439</Words>
  <Application>Microsoft Office PowerPoint</Application>
  <PresentationFormat>On-screen Show (4:3)</PresentationFormat>
  <Paragraphs>94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ACUTE RESPIRATORY DISTRESS SYNDROME </vt:lpstr>
      <vt:lpstr>ANATOMY AND PHYSIOLOGY OF LUNGS </vt:lpstr>
      <vt:lpstr>Slide 3</vt:lpstr>
      <vt:lpstr>INTRODUCTION </vt:lpstr>
      <vt:lpstr>Slide 5</vt:lpstr>
      <vt:lpstr>Slide 6</vt:lpstr>
      <vt:lpstr>CAUSES </vt:lpstr>
      <vt:lpstr>PATHOPHYSIOLOGY </vt:lpstr>
      <vt:lpstr>Slide 9</vt:lpstr>
      <vt:lpstr>SYMPTOMS </vt:lpstr>
      <vt:lpstr>DIAGNOSIS </vt:lpstr>
      <vt:lpstr>TREATMENT </vt:lpstr>
      <vt:lpstr>Slide 13</vt:lpstr>
      <vt:lpstr>NURSING MANAGEMENT</vt:lpstr>
      <vt:lpstr>NURSING INTERVENTIONS </vt:lpstr>
      <vt:lpstr>COMPLICATIONS </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RESPIRATORY DISTRESS SYNDROME </dc:title>
  <dc:creator/>
  <cp:lastModifiedBy>vandana_2</cp:lastModifiedBy>
  <cp:revision>28</cp:revision>
  <dcterms:created xsi:type="dcterms:W3CDTF">2006-08-16T00:00:00Z</dcterms:created>
  <dcterms:modified xsi:type="dcterms:W3CDTF">2020-08-14T11:09:35Z</dcterms:modified>
</cp:coreProperties>
</file>