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6" r:id="rId2"/>
    <p:sldId id="317" r:id="rId3"/>
    <p:sldId id="261" r:id="rId4"/>
    <p:sldId id="262" r:id="rId5"/>
    <p:sldId id="263" r:id="rId6"/>
    <p:sldId id="264" r:id="rId7"/>
    <p:sldId id="265" r:id="rId8"/>
    <p:sldId id="275" r:id="rId9"/>
    <p:sldId id="266" r:id="rId10"/>
    <p:sldId id="267" r:id="rId11"/>
    <p:sldId id="276" r:id="rId12"/>
    <p:sldId id="268" r:id="rId13"/>
    <p:sldId id="269" r:id="rId14"/>
    <p:sldId id="277" r:id="rId15"/>
    <p:sldId id="270" r:id="rId16"/>
    <p:sldId id="278" r:id="rId17"/>
    <p:sldId id="271" r:id="rId18"/>
    <p:sldId id="272" r:id="rId19"/>
    <p:sldId id="273" r:id="rId20"/>
    <p:sldId id="280" r:id="rId21"/>
    <p:sldId id="279" r:id="rId22"/>
    <p:sldId id="281" r:id="rId23"/>
    <p:sldId id="283" r:id="rId24"/>
    <p:sldId id="282" r:id="rId25"/>
    <p:sldId id="284" r:id="rId26"/>
    <p:sldId id="285" r:id="rId27"/>
    <p:sldId id="286" r:id="rId28"/>
    <p:sldId id="287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1" r:id="rId41"/>
    <p:sldId id="306" r:id="rId42"/>
    <p:sldId id="300" r:id="rId43"/>
    <p:sldId id="305" r:id="rId44"/>
    <p:sldId id="302" r:id="rId45"/>
    <p:sldId id="307" r:id="rId46"/>
    <p:sldId id="303" r:id="rId47"/>
    <p:sldId id="308" r:id="rId48"/>
    <p:sldId id="304" r:id="rId49"/>
    <p:sldId id="311" r:id="rId50"/>
    <p:sldId id="309" r:id="rId51"/>
    <p:sldId id="310" r:id="rId52"/>
    <p:sldId id="312" r:id="rId53"/>
    <p:sldId id="315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>
        <p:scale>
          <a:sx n="55" d="100"/>
          <a:sy n="55" d="100"/>
        </p:scale>
        <p:origin x="-1536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558B3E-288E-4A08-A6AD-048A2877396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C855B9-9174-46D0-8FF0-F28467DD1ED2}">
      <dgm:prSet phldrT="[Text]" custT="1"/>
      <dgm:spPr/>
      <dgm:t>
        <a:bodyPr/>
        <a:lstStyle/>
        <a:p>
          <a:r>
            <a:rPr lang="en-US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Uniaxial</a:t>
          </a:r>
          <a:endParaRPr lang="en-US" sz="4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1CA31F-0818-4D06-A66C-587082004004}" type="parTrans" cxnId="{D6B5E22C-8FB7-41B1-8DBA-21E688804FF6}">
      <dgm:prSet/>
      <dgm:spPr/>
      <dgm:t>
        <a:bodyPr/>
        <a:lstStyle/>
        <a:p>
          <a:endParaRPr lang="en-US"/>
        </a:p>
      </dgm:t>
    </dgm:pt>
    <dgm:pt modelId="{790BC28F-EF13-4927-BA8F-26DC21089EC1}" type="sibTrans" cxnId="{D6B5E22C-8FB7-41B1-8DBA-21E688804FF6}">
      <dgm:prSet/>
      <dgm:spPr/>
      <dgm:t>
        <a:bodyPr/>
        <a:lstStyle/>
        <a:p>
          <a:endParaRPr lang="en-US"/>
        </a:p>
      </dgm:t>
    </dgm:pt>
    <dgm:pt modelId="{BDB79D43-614D-4B1D-B431-6664CC8F2677}">
      <dgm:prSet phldrT="[Text]" custT="1"/>
      <dgm:spPr/>
      <dgm:t>
        <a:bodyPr/>
        <a:lstStyle/>
        <a:p>
          <a:r>
            <a:rPr lang="en-US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Biaxial</a:t>
          </a:r>
          <a:endParaRPr lang="en-US" sz="4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B3733D-7855-4ECE-848B-C019C59377E7}" type="parTrans" cxnId="{754302D3-A0C4-4B4D-B625-E80216514BD4}">
      <dgm:prSet/>
      <dgm:spPr/>
      <dgm:t>
        <a:bodyPr/>
        <a:lstStyle/>
        <a:p>
          <a:endParaRPr lang="en-US"/>
        </a:p>
      </dgm:t>
    </dgm:pt>
    <dgm:pt modelId="{3BF96B2D-6685-4637-BB49-68482E29D092}" type="sibTrans" cxnId="{754302D3-A0C4-4B4D-B625-E80216514BD4}">
      <dgm:prSet/>
      <dgm:spPr/>
      <dgm:t>
        <a:bodyPr/>
        <a:lstStyle/>
        <a:p>
          <a:endParaRPr lang="en-US"/>
        </a:p>
      </dgm:t>
    </dgm:pt>
    <dgm:pt modelId="{DF29642A-D686-4788-AA11-C82D4CD5F1EC}">
      <dgm:prSet phldrT="[Text]" custT="1"/>
      <dgm:spPr/>
      <dgm:t>
        <a:bodyPr/>
        <a:lstStyle/>
        <a:p>
          <a:r>
            <a:rPr lang="en-US" sz="4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Triaxial</a:t>
          </a:r>
          <a:endParaRPr lang="en-US" sz="4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6975CB-46EF-4807-BF67-B1C969582858}" type="parTrans" cxnId="{0114E222-8157-4BB9-A6EB-CA7BB58CEB11}">
      <dgm:prSet/>
      <dgm:spPr/>
      <dgm:t>
        <a:bodyPr/>
        <a:lstStyle/>
        <a:p>
          <a:endParaRPr lang="en-US"/>
        </a:p>
      </dgm:t>
    </dgm:pt>
    <dgm:pt modelId="{004B35AD-B9AD-4B1C-9B51-049B0427EC41}" type="sibTrans" cxnId="{0114E222-8157-4BB9-A6EB-CA7BB58CEB11}">
      <dgm:prSet/>
      <dgm:spPr/>
      <dgm:t>
        <a:bodyPr/>
        <a:lstStyle/>
        <a:p>
          <a:endParaRPr lang="en-US"/>
        </a:p>
      </dgm:t>
    </dgm:pt>
    <dgm:pt modelId="{13CB0390-283C-43F2-A4E7-E60F210364B3}" type="pres">
      <dgm:prSet presAssocID="{F3558B3E-288E-4A08-A6AD-048A2877396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F4CA09-D1B8-4531-BE6E-61568DE18F2C}" type="pres">
      <dgm:prSet presAssocID="{E7C855B9-9174-46D0-8FF0-F28467DD1ED2}" presName="parentLin" presStyleCnt="0"/>
      <dgm:spPr/>
    </dgm:pt>
    <dgm:pt modelId="{35EF0C4B-3AA7-4D0C-9698-E58C18CD4A98}" type="pres">
      <dgm:prSet presAssocID="{E7C855B9-9174-46D0-8FF0-F28467DD1ED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271EE0D-04B1-4793-91C6-8D799A416E46}" type="pres">
      <dgm:prSet presAssocID="{E7C855B9-9174-46D0-8FF0-F28467DD1ED2}" presName="parentText" presStyleLbl="node1" presStyleIdx="0" presStyleCnt="3" custLinFactNeighborY="264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E844DF-31FB-44B8-A568-F93907807AA3}" type="pres">
      <dgm:prSet presAssocID="{E7C855B9-9174-46D0-8FF0-F28467DD1ED2}" presName="negativeSpace" presStyleCnt="0"/>
      <dgm:spPr/>
    </dgm:pt>
    <dgm:pt modelId="{8124AFB1-ACAF-458F-9457-5175380A9FFD}" type="pres">
      <dgm:prSet presAssocID="{E7C855B9-9174-46D0-8FF0-F28467DD1ED2}" presName="childText" presStyleLbl="conFgAcc1" presStyleIdx="0" presStyleCnt="3">
        <dgm:presLayoutVars>
          <dgm:bulletEnabled val="1"/>
        </dgm:presLayoutVars>
      </dgm:prSet>
      <dgm:spPr/>
    </dgm:pt>
    <dgm:pt modelId="{9ACACA75-8CC9-4E79-AE74-3246DA7BF2BD}" type="pres">
      <dgm:prSet presAssocID="{790BC28F-EF13-4927-BA8F-26DC21089EC1}" presName="spaceBetweenRectangles" presStyleCnt="0"/>
      <dgm:spPr/>
    </dgm:pt>
    <dgm:pt modelId="{88047821-1784-4353-94A0-E52A8D492B95}" type="pres">
      <dgm:prSet presAssocID="{BDB79D43-614D-4B1D-B431-6664CC8F2677}" presName="parentLin" presStyleCnt="0"/>
      <dgm:spPr/>
    </dgm:pt>
    <dgm:pt modelId="{64F91619-29F7-4995-A59C-DFB700E7D3E6}" type="pres">
      <dgm:prSet presAssocID="{BDB79D43-614D-4B1D-B431-6664CC8F267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E02E7EC-BF79-4547-9AF2-311C3451AF79}" type="pres">
      <dgm:prSet presAssocID="{BDB79D43-614D-4B1D-B431-6664CC8F267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E2041E-70DE-432A-8926-BB889351B503}" type="pres">
      <dgm:prSet presAssocID="{BDB79D43-614D-4B1D-B431-6664CC8F2677}" presName="negativeSpace" presStyleCnt="0"/>
      <dgm:spPr/>
    </dgm:pt>
    <dgm:pt modelId="{6FE46975-6540-401A-820C-630975AFB71A}" type="pres">
      <dgm:prSet presAssocID="{BDB79D43-614D-4B1D-B431-6664CC8F2677}" presName="childText" presStyleLbl="conFgAcc1" presStyleIdx="1" presStyleCnt="3">
        <dgm:presLayoutVars>
          <dgm:bulletEnabled val="1"/>
        </dgm:presLayoutVars>
      </dgm:prSet>
      <dgm:spPr/>
    </dgm:pt>
    <dgm:pt modelId="{9A146D31-D094-4867-8CC4-D933B0E8374E}" type="pres">
      <dgm:prSet presAssocID="{3BF96B2D-6685-4637-BB49-68482E29D092}" presName="spaceBetweenRectangles" presStyleCnt="0"/>
      <dgm:spPr/>
    </dgm:pt>
    <dgm:pt modelId="{FCC41C81-A6F6-4FA7-976A-6E26AE13524E}" type="pres">
      <dgm:prSet presAssocID="{DF29642A-D686-4788-AA11-C82D4CD5F1EC}" presName="parentLin" presStyleCnt="0"/>
      <dgm:spPr/>
    </dgm:pt>
    <dgm:pt modelId="{02FCCA69-F26B-4B1A-88FF-7D16AFE35D9B}" type="pres">
      <dgm:prSet presAssocID="{DF29642A-D686-4788-AA11-C82D4CD5F1EC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BAAF5A88-BC11-4236-82E4-40C164685742}" type="pres">
      <dgm:prSet presAssocID="{DF29642A-D686-4788-AA11-C82D4CD5F1E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BBAB78-E828-4E19-8693-EAAFC44FAAF8}" type="pres">
      <dgm:prSet presAssocID="{DF29642A-D686-4788-AA11-C82D4CD5F1EC}" presName="negativeSpace" presStyleCnt="0"/>
      <dgm:spPr/>
    </dgm:pt>
    <dgm:pt modelId="{0AC68285-1291-4272-952B-FE95F7B7413C}" type="pres">
      <dgm:prSet presAssocID="{DF29642A-D686-4788-AA11-C82D4CD5F1E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B4012CD-B57A-4CD9-9780-6055904EC212}" type="presOf" srcId="{F3558B3E-288E-4A08-A6AD-048A28773969}" destId="{13CB0390-283C-43F2-A4E7-E60F210364B3}" srcOrd="0" destOrd="0" presId="urn:microsoft.com/office/officeart/2005/8/layout/list1"/>
    <dgm:cxn modelId="{754302D3-A0C4-4B4D-B625-E80216514BD4}" srcId="{F3558B3E-288E-4A08-A6AD-048A28773969}" destId="{BDB79D43-614D-4B1D-B431-6664CC8F2677}" srcOrd="1" destOrd="0" parTransId="{2CB3733D-7855-4ECE-848B-C019C59377E7}" sibTransId="{3BF96B2D-6685-4637-BB49-68482E29D092}"/>
    <dgm:cxn modelId="{D6B5E22C-8FB7-41B1-8DBA-21E688804FF6}" srcId="{F3558B3E-288E-4A08-A6AD-048A28773969}" destId="{E7C855B9-9174-46D0-8FF0-F28467DD1ED2}" srcOrd="0" destOrd="0" parTransId="{DD1CA31F-0818-4D06-A66C-587082004004}" sibTransId="{790BC28F-EF13-4927-BA8F-26DC21089EC1}"/>
    <dgm:cxn modelId="{DF31A531-ACF3-4D56-B7F3-CC6E7AB2BF32}" type="presOf" srcId="{BDB79D43-614D-4B1D-B431-6664CC8F2677}" destId="{64F91619-29F7-4995-A59C-DFB700E7D3E6}" srcOrd="0" destOrd="0" presId="urn:microsoft.com/office/officeart/2005/8/layout/list1"/>
    <dgm:cxn modelId="{150DE5A8-DBCD-4DFD-83FC-017B73D29219}" type="presOf" srcId="{E7C855B9-9174-46D0-8FF0-F28467DD1ED2}" destId="{35EF0C4B-3AA7-4D0C-9698-E58C18CD4A98}" srcOrd="0" destOrd="0" presId="urn:microsoft.com/office/officeart/2005/8/layout/list1"/>
    <dgm:cxn modelId="{6582B1A2-B878-4070-A326-187FDB27566A}" type="presOf" srcId="{DF29642A-D686-4788-AA11-C82D4CD5F1EC}" destId="{BAAF5A88-BC11-4236-82E4-40C164685742}" srcOrd="1" destOrd="0" presId="urn:microsoft.com/office/officeart/2005/8/layout/list1"/>
    <dgm:cxn modelId="{5548264C-A1F5-4960-949A-953A4AC1512E}" type="presOf" srcId="{DF29642A-D686-4788-AA11-C82D4CD5F1EC}" destId="{02FCCA69-F26B-4B1A-88FF-7D16AFE35D9B}" srcOrd="0" destOrd="0" presId="urn:microsoft.com/office/officeart/2005/8/layout/list1"/>
    <dgm:cxn modelId="{55927295-2C05-475E-A5EE-5FE0EFC89982}" type="presOf" srcId="{BDB79D43-614D-4B1D-B431-6664CC8F2677}" destId="{BE02E7EC-BF79-4547-9AF2-311C3451AF79}" srcOrd="1" destOrd="0" presId="urn:microsoft.com/office/officeart/2005/8/layout/list1"/>
    <dgm:cxn modelId="{0114E222-8157-4BB9-A6EB-CA7BB58CEB11}" srcId="{F3558B3E-288E-4A08-A6AD-048A28773969}" destId="{DF29642A-D686-4788-AA11-C82D4CD5F1EC}" srcOrd="2" destOrd="0" parTransId="{526975CB-46EF-4807-BF67-B1C969582858}" sibTransId="{004B35AD-B9AD-4B1C-9B51-049B0427EC41}"/>
    <dgm:cxn modelId="{0911D0A0-79A7-44E8-AF8C-BA3138DC5921}" type="presOf" srcId="{E7C855B9-9174-46D0-8FF0-F28467DD1ED2}" destId="{4271EE0D-04B1-4793-91C6-8D799A416E46}" srcOrd="1" destOrd="0" presId="urn:microsoft.com/office/officeart/2005/8/layout/list1"/>
    <dgm:cxn modelId="{95524A18-1818-4350-9C9F-CFA4A969949D}" type="presParOf" srcId="{13CB0390-283C-43F2-A4E7-E60F210364B3}" destId="{7FF4CA09-D1B8-4531-BE6E-61568DE18F2C}" srcOrd="0" destOrd="0" presId="urn:microsoft.com/office/officeart/2005/8/layout/list1"/>
    <dgm:cxn modelId="{F2F1D81B-02AD-44F6-B266-CBF33B223E96}" type="presParOf" srcId="{7FF4CA09-D1B8-4531-BE6E-61568DE18F2C}" destId="{35EF0C4B-3AA7-4D0C-9698-E58C18CD4A98}" srcOrd="0" destOrd="0" presId="urn:microsoft.com/office/officeart/2005/8/layout/list1"/>
    <dgm:cxn modelId="{1BD9462B-3D1C-4153-9285-1DD15C88327A}" type="presParOf" srcId="{7FF4CA09-D1B8-4531-BE6E-61568DE18F2C}" destId="{4271EE0D-04B1-4793-91C6-8D799A416E46}" srcOrd="1" destOrd="0" presId="urn:microsoft.com/office/officeart/2005/8/layout/list1"/>
    <dgm:cxn modelId="{93BA9DA5-E53C-446C-A1ED-4A77254C0E2F}" type="presParOf" srcId="{13CB0390-283C-43F2-A4E7-E60F210364B3}" destId="{71E844DF-31FB-44B8-A568-F93907807AA3}" srcOrd="1" destOrd="0" presId="urn:microsoft.com/office/officeart/2005/8/layout/list1"/>
    <dgm:cxn modelId="{0DB55032-C188-41B0-B469-07A41E118755}" type="presParOf" srcId="{13CB0390-283C-43F2-A4E7-E60F210364B3}" destId="{8124AFB1-ACAF-458F-9457-5175380A9FFD}" srcOrd="2" destOrd="0" presId="urn:microsoft.com/office/officeart/2005/8/layout/list1"/>
    <dgm:cxn modelId="{26DBF511-9E7C-4145-8870-53CBE13E5714}" type="presParOf" srcId="{13CB0390-283C-43F2-A4E7-E60F210364B3}" destId="{9ACACA75-8CC9-4E79-AE74-3246DA7BF2BD}" srcOrd="3" destOrd="0" presId="urn:microsoft.com/office/officeart/2005/8/layout/list1"/>
    <dgm:cxn modelId="{C079AF2D-3035-4FB5-AF81-DE026A273AA6}" type="presParOf" srcId="{13CB0390-283C-43F2-A4E7-E60F210364B3}" destId="{88047821-1784-4353-94A0-E52A8D492B95}" srcOrd="4" destOrd="0" presId="urn:microsoft.com/office/officeart/2005/8/layout/list1"/>
    <dgm:cxn modelId="{BB72A3F5-26B8-41F2-8568-2B31039998A4}" type="presParOf" srcId="{88047821-1784-4353-94A0-E52A8D492B95}" destId="{64F91619-29F7-4995-A59C-DFB700E7D3E6}" srcOrd="0" destOrd="0" presId="urn:microsoft.com/office/officeart/2005/8/layout/list1"/>
    <dgm:cxn modelId="{48CE0F5D-F96D-496F-8983-54294C6C7246}" type="presParOf" srcId="{88047821-1784-4353-94A0-E52A8D492B95}" destId="{BE02E7EC-BF79-4547-9AF2-311C3451AF79}" srcOrd="1" destOrd="0" presId="urn:microsoft.com/office/officeart/2005/8/layout/list1"/>
    <dgm:cxn modelId="{F7789A4A-E420-4175-BAD5-67563C32C789}" type="presParOf" srcId="{13CB0390-283C-43F2-A4E7-E60F210364B3}" destId="{07E2041E-70DE-432A-8926-BB889351B503}" srcOrd="5" destOrd="0" presId="urn:microsoft.com/office/officeart/2005/8/layout/list1"/>
    <dgm:cxn modelId="{2D9E8BAF-C8AF-4797-9F71-1060ABD1E740}" type="presParOf" srcId="{13CB0390-283C-43F2-A4E7-E60F210364B3}" destId="{6FE46975-6540-401A-820C-630975AFB71A}" srcOrd="6" destOrd="0" presId="urn:microsoft.com/office/officeart/2005/8/layout/list1"/>
    <dgm:cxn modelId="{FB3FDE55-0BE1-4B4A-9FD9-CAC095F9399D}" type="presParOf" srcId="{13CB0390-283C-43F2-A4E7-E60F210364B3}" destId="{9A146D31-D094-4867-8CC4-D933B0E8374E}" srcOrd="7" destOrd="0" presId="urn:microsoft.com/office/officeart/2005/8/layout/list1"/>
    <dgm:cxn modelId="{D6F8B423-B390-4332-AE7A-B3026E53D8EF}" type="presParOf" srcId="{13CB0390-283C-43F2-A4E7-E60F210364B3}" destId="{FCC41C81-A6F6-4FA7-976A-6E26AE13524E}" srcOrd="8" destOrd="0" presId="urn:microsoft.com/office/officeart/2005/8/layout/list1"/>
    <dgm:cxn modelId="{235BD3D3-6C87-41E6-AD1D-7B3A6FF8B8DE}" type="presParOf" srcId="{FCC41C81-A6F6-4FA7-976A-6E26AE13524E}" destId="{02FCCA69-F26B-4B1A-88FF-7D16AFE35D9B}" srcOrd="0" destOrd="0" presId="urn:microsoft.com/office/officeart/2005/8/layout/list1"/>
    <dgm:cxn modelId="{4A2F70C8-7ADE-478A-BF85-967DE64E7999}" type="presParOf" srcId="{FCC41C81-A6F6-4FA7-976A-6E26AE13524E}" destId="{BAAF5A88-BC11-4236-82E4-40C164685742}" srcOrd="1" destOrd="0" presId="urn:microsoft.com/office/officeart/2005/8/layout/list1"/>
    <dgm:cxn modelId="{E75FB4B3-E0C5-4567-9979-F53981FD36C3}" type="presParOf" srcId="{13CB0390-283C-43F2-A4E7-E60F210364B3}" destId="{D3BBAB78-E828-4E19-8693-EAAFC44FAAF8}" srcOrd="9" destOrd="0" presId="urn:microsoft.com/office/officeart/2005/8/layout/list1"/>
    <dgm:cxn modelId="{2445DF7D-A0D9-4724-91B7-E2A7F12496A4}" type="presParOf" srcId="{13CB0390-283C-43F2-A4E7-E60F210364B3}" destId="{0AC68285-1291-4272-952B-FE95F7B7413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45A0-D8FD-457C-8255-351181AEDA4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0AE3-8DD9-4509-B7A6-AC37800D15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45A0-D8FD-457C-8255-351181AEDA4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0AE3-8DD9-4509-B7A6-AC37800D15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45A0-D8FD-457C-8255-351181AEDA4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0AE3-8DD9-4509-B7A6-AC37800D15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45A0-D8FD-457C-8255-351181AEDA4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0AE3-8DD9-4509-B7A6-AC37800D15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45A0-D8FD-457C-8255-351181AEDA4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0AE3-8DD9-4509-B7A6-AC37800D15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45A0-D8FD-457C-8255-351181AEDA4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0AE3-8DD9-4509-B7A6-AC37800D15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45A0-D8FD-457C-8255-351181AEDA4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0AE3-8DD9-4509-B7A6-AC37800D15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45A0-D8FD-457C-8255-351181AEDA4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0AE3-8DD9-4509-B7A6-AC37800D15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45A0-D8FD-457C-8255-351181AEDA4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0AE3-8DD9-4509-B7A6-AC37800D15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45A0-D8FD-457C-8255-351181AEDA4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0AE3-8DD9-4509-B7A6-AC37800D15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45A0-D8FD-457C-8255-351181AEDA42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B10AE3-8DD9-4509-B7A6-AC37800D15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FB10AE3-8DD9-4509-B7A6-AC37800D15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0C045A0-D8FD-457C-8255-351181AEDA42}" type="datetimeFigureOut">
              <a:rPr lang="en-US" smtClean="0"/>
              <a:pPr/>
              <a:t>8/13/2020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>
                <a:cs typeface="Arial" panose="020B0604020202020204" pitchFamily="34" charset="0"/>
              </a:rPr>
              <a:t>MECHANICS OF JOINT MOTION</a:t>
            </a:r>
            <a:r>
              <a:rPr lang="en-US" sz="4000" dirty="0">
                <a:cs typeface="Arial" panose="020B0604020202020204" pitchFamily="34" charset="0"/>
              </a:rPr>
              <a:t>: </a:t>
            </a:r>
            <a:br>
              <a:rPr lang="en-US" sz="4000" dirty="0">
                <a:cs typeface="Arial" panose="020B0604020202020204" pitchFamily="34" charset="0"/>
              </a:rPr>
            </a:br>
            <a:r>
              <a:rPr lang="en-US" sz="4000" dirty="0">
                <a:cs typeface="Arial" panose="020B0604020202020204" pitchFamily="34" charset="0"/>
              </a:rPr>
              <a:t>STRUCTURE OF JOINT, </a:t>
            </a:r>
            <a:br>
              <a:rPr lang="en-US" sz="4000" dirty="0">
                <a:cs typeface="Arial" panose="020B0604020202020204" pitchFamily="34" charset="0"/>
              </a:rPr>
            </a:br>
            <a:r>
              <a:rPr lang="en-US" sz="4000" dirty="0">
                <a:cs typeface="Arial" panose="020B0604020202020204" pitchFamily="34" charset="0"/>
              </a:rPr>
              <a:t>TYPES OF JOINT MOVEMENT</a:t>
            </a:r>
            <a:endParaRPr lang="en-IN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DR PURVI PATEL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0069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620000" cy="5638800"/>
          </a:xfrm>
        </p:spPr>
        <p:txBody>
          <a:bodyPr>
            <a:normAutofit/>
          </a:bodyPr>
          <a:lstStyle/>
          <a:p>
            <a:endParaRPr lang="en-US" sz="28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Syndesmosis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is a type of fibrous joint in which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two bony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components are joined directly by an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interosseous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ligament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a fibrous cord, or an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aponeurotic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membrane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These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joints usually allow a small amount of motion</a:t>
            </a:r>
          </a:p>
        </p:txBody>
      </p:sp>
    </p:spTree>
    <p:extLst>
      <p:ext uri="{BB962C8B-B14F-4D97-AF65-F5344CB8AC3E}">
        <p14:creationId xmlns:p14="http://schemas.microsoft.com/office/powerpoint/2010/main" val="260586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7620000" cy="1143000"/>
          </a:xfrm>
        </p:spPr>
        <p:txBody>
          <a:bodyPr/>
          <a:lstStyle/>
          <a:p>
            <a:r>
              <a:rPr lang="en-US" dirty="0" smtClean="0"/>
              <a:t>	</a:t>
            </a:r>
            <a:r>
              <a:rPr lang="en-US" sz="4000" dirty="0" smtClean="0"/>
              <a:t>SYNDESMOSIS JOINT</a:t>
            </a:r>
            <a:endParaRPr lang="en-US" sz="3200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14400"/>
            <a:ext cx="49530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393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228600"/>
            <a:ext cx="7620000" cy="1143000"/>
          </a:xfrm>
        </p:spPr>
        <p:txBody>
          <a:bodyPr/>
          <a:lstStyle/>
          <a:p>
            <a:r>
              <a:rPr lang="en-US" sz="3200" dirty="0" smtClean="0"/>
              <a:t>		</a:t>
            </a:r>
            <a:r>
              <a:rPr lang="en-US" sz="3600" dirty="0" smtClean="0"/>
              <a:t>CARTILAGINOUS JOINTS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7772400" cy="56388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aterials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used to connect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bony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components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cartilaginous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joints are 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fibrocartilage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&amp;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/or 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hyaline cartilage 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These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materials are used to directly unite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one bony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surface to another, creating a 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bone-cartilage-bone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interface </a:t>
            </a:r>
          </a:p>
          <a:p>
            <a:pPr marL="114300" indent="0"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types of cartilaginous joints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are: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ymphyses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ynchondroses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85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001000" cy="6248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ymphysis 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joint (secondary 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cartilaginous joint)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Bony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components are covered with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thin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lamina of hyaline cartilage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&amp; directly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joined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by fibrocartilage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the form of disks or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pads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Examples include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ntervertebral joints b/w vertebral bodies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oint between manubrium &amp; sternal body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Symphysis pubis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pelvis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14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55"/>
            <a:ext cx="7620000" cy="1143000"/>
          </a:xfrm>
        </p:spPr>
        <p:txBody>
          <a:bodyPr/>
          <a:lstStyle/>
          <a:p>
            <a:r>
              <a:rPr lang="en-US" sz="3200" dirty="0" smtClean="0"/>
              <a:t>		</a:t>
            </a:r>
            <a:r>
              <a:rPr lang="en-US" sz="4000" dirty="0" smtClean="0"/>
              <a:t>SYMPHYSIS JOINT</a:t>
            </a:r>
            <a:endParaRPr lang="en-US" sz="4000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5867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736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7620000" cy="57912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3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Synchondrosis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(primary cartilaginous joint)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It is a type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joint in which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used for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connecting two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components is hyaline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cartilage</a:t>
            </a:r>
          </a:p>
          <a:p>
            <a:pPr marL="114300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Cartilage forms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bond between two ossifying centers 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bone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Function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this type of joint is to permit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bone growth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while also providing stability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&amp; small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amount 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08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		</a:t>
            </a:r>
            <a:r>
              <a:rPr lang="en-US" sz="4000" dirty="0" smtClean="0"/>
              <a:t>SYNCHONDROSIS JOINT</a:t>
            </a:r>
            <a:endParaRPr lang="en-US" sz="32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71600"/>
            <a:ext cx="5867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088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DIARTHROSES (SYNOVIAL JOINTS)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>
            <a:normAutofit/>
          </a:bodyPr>
          <a:lstStyle/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synovial joints, ends of bony components are free to move in relation to one another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Bony components are indirectly connected to one another by means of a joint capsule that encloses joint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07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229600" cy="6400800"/>
          </a:xfrm>
        </p:spPr>
        <p:txBody>
          <a:bodyPr>
            <a:normAutofit fontScale="62500" lnSpcReduction="20000"/>
          </a:bodyPr>
          <a:lstStyle/>
          <a:p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synovial joints 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are constructed in a similar manner and </a:t>
            </a: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have following 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features: </a:t>
            </a:r>
            <a:endParaRPr lang="en-US" sz="4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US" sz="45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5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Joint </a:t>
            </a:r>
            <a:r>
              <a:rPr lang="en-US" sz="4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capsule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 that is </a:t>
            </a: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composed of two layers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4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45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oint </a:t>
            </a:r>
            <a:r>
              <a:rPr lang="en-US" sz="4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cavity 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that is enclosed by </a:t>
            </a: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joint capsule 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4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5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ynovial </a:t>
            </a:r>
            <a:r>
              <a:rPr lang="en-US" sz="4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tissue </a:t>
            </a: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lines inner surface of capsule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4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5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ynovial </a:t>
            </a:r>
            <a:r>
              <a:rPr lang="en-US" sz="4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fluid </a:t>
            </a: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forms 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film over joint surfaces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4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4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45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yaline </a:t>
            </a:r>
            <a:r>
              <a:rPr lang="en-US" sz="4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cartilage </a:t>
            </a: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covers surfaces 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enclosed </a:t>
            </a:r>
            <a:r>
              <a:rPr lang="en-US" sz="4500" dirty="0">
                <a:latin typeface="Arial" panose="020B0604020202020204" pitchFamily="34" charset="0"/>
                <a:cs typeface="Arial" panose="020B0604020202020204" pitchFamily="34" charset="0"/>
              </a:rPr>
              <a:t>contiguous bones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87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		</a:t>
            </a:r>
            <a:r>
              <a:rPr lang="en-US" sz="4000" dirty="0" smtClean="0"/>
              <a:t>SYNOVIAL JOINT</a:t>
            </a:r>
            <a:endParaRPr lang="en-US" sz="4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7467599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695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cs typeface="Arial" panose="020B0604020202020204" pitchFamily="34" charset="0"/>
              </a:rPr>
              <a:t>MATERIALS USED IN HUMAN JOINTS</a:t>
            </a:r>
            <a:endParaRPr lang="en-US" sz="3600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772400" cy="4830763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Bones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Bursae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Capsule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Cartilage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Disk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Fat pads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Labra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Plates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Tendons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87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1143000"/>
          </a:xfrm>
        </p:spPr>
        <p:txBody>
          <a:bodyPr/>
          <a:lstStyle/>
          <a:p>
            <a:r>
              <a:rPr lang="en-US" sz="3600" dirty="0"/>
              <a:t>SUBCLASSIFICATION OF SYNOVIAL JOINTS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26175"/>
              </p:ext>
            </p:extLst>
          </p:nvPr>
        </p:nvGraphicFramePr>
        <p:xfrm>
          <a:off x="533400" y="13716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035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709"/>
            <a:ext cx="7620000" cy="1143000"/>
          </a:xfrm>
        </p:spPr>
        <p:txBody>
          <a:bodyPr/>
          <a:lstStyle/>
          <a:p>
            <a:r>
              <a:rPr lang="en-US" sz="3200" dirty="0" smtClean="0"/>
              <a:t>		</a:t>
            </a:r>
            <a:r>
              <a:rPr lang="en-US" sz="4000" dirty="0" smtClean="0"/>
              <a:t>UNIAXIAL JOINTS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7924800" cy="49530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niaxial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joint is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constructed so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that visible motion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allowed in one plane around a single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axis 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Axis of motion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usually is located near or in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center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joint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or in one of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bony components 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Described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as having 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degree freedom 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motion 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71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620000" cy="57150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Two types of uniaxial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diarthrodial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joints found in humans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are: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joints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ivot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trochoid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joints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Hinge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joint is a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type of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joint that resembles a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door hinge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Motion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can occur only in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sagittal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plane (flexion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 extension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 around a coronal axis</a:t>
            </a:r>
          </a:p>
        </p:txBody>
      </p:sp>
    </p:spTree>
    <p:extLst>
      <p:ext uri="{BB962C8B-B14F-4D97-AF65-F5344CB8AC3E}">
        <p14:creationId xmlns:p14="http://schemas.microsoft.com/office/powerpoint/2010/main" val="251069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		</a:t>
            </a:r>
            <a:r>
              <a:rPr lang="en-US" sz="4000" dirty="0" smtClean="0"/>
              <a:t>HINGE JOINT</a:t>
            </a:r>
            <a:endParaRPr lang="en-US" sz="32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95399"/>
            <a:ext cx="5562600" cy="515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734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620000" cy="6096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ivot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trochoid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 joint is a type of joint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which one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component is shaped like a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ring and other one is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shaped so that it can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rotate within ring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438400"/>
            <a:ext cx="6047686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344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620000" cy="1143000"/>
          </a:xfrm>
        </p:spPr>
        <p:txBody>
          <a:bodyPr/>
          <a:lstStyle/>
          <a:p>
            <a:r>
              <a:rPr lang="en-US" sz="3200" dirty="0" smtClean="0"/>
              <a:t>	</a:t>
            </a:r>
            <a:r>
              <a:rPr lang="en-US" sz="4000" dirty="0" smtClean="0"/>
              <a:t>	BIAXIAL JOINTS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077200" cy="52578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These are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joints in which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bony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components are free to move in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 planes around two axes 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Therefore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these joints have two degrees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of freedom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There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are two types of biaxial joints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body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ondyloid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addle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04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620000" cy="57912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Condyloid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joint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Joint surfaces in 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condyloid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joint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are shaped so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concave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surface of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one bony component is allowed to slide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over convex surface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of another component in two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directions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02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709"/>
            <a:ext cx="7620000" cy="1143000"/>
          </a:xfrm>
        </p:spPr>
        <p:txBody>
          <a:bodyPr/>
          <a:lstStyle/>
          <a:p>
            <a:r>
              <a:rPr lang="en-US" sz="3200" dirty="0" smtClean="0"/>
              <a:t>		</a:t>
            </a:r>
            <a:r>
              <a:rPr lang="en-US" sz="4000" dirty="0" smtClean="0"/>
              <a:t>CONDYLOID JOINT</a:t>
            </a:r>
            <a:endParaRPr lang="en-US" sz="32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90600"/>
            <a:ext cx="6629400" cy="5424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5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620000" cy="57150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addle 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joint </a:t>
            </a:r>
            <a:endParaRPr lang="en-US" sz="3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It is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joint in which each joint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surface is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both convex in one plane and concave in the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other, and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these surfaces fit together like a rider on a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saddle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0123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228600"/>
            <a:ext cx="7620000" cy="1143000"/>
          </a:xfrm>
        </p:spPr>
        <p:txBody>
          <a:bodyPr/>
          <a:lstStyle/>
          <a:p>
            <a:r>
              <a:rPr lang="en-US" sz="3200" dirty="0" smtClean="0"/>
              <a:t>		</a:t>
            </a:r>
            <a:r>
              <a:rPr lang="en-US" sz="4000" dirty="0" smtClean="0"/>
              <a:t>TRIAXIAL JOINTS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7620000" cy="5105400"/>
          </a:xfrm>
        </p:spPr>
        <p:txBody>
          <a:bodyPr>
            <a:noAutofit/>
          </a:bodyPr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Triaxial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multiaxial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diarthrodial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joints are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joints in which bony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components are free to move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three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planes around three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axes 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Three degrees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freedom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 types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of joints in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this category are: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lane joints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Ball-and-socket joints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7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cs typeface="Arial" panose="020B0604020202020204" pitchFamily="34" charset="0"/>
              </a:rPr>
              <a:t>CLASSIFICATION OF JOINTS</a:t>
            </a:r>
            <a:endParaRPr lang="en-US" sz="3600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Joint designs in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humans vary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 to complex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Simple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human joints usually have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stability as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primary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ore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complex joints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usually have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mobility as a primary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Most joints have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to serve a 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dual 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mobility-stability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function to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provide dynamic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88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620000" cy="5715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 joints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have a variety of surface configurations and permit gliding between two or more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bones</a:t>
            </a:r>
            <a:endParaRPr lang="en-US" sz="3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These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oints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are found between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adjacent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surfaces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carpal bones</a:t>
            </a:r>
          </a:p>
          <a:p>
            <a:pPr marL="114300" indent="0"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Adjacent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surfaces may glide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on one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another or rotate with regard to one another in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any plane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18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848600" cy="5791200"/>
          </a:xfrm>
        </p:spPr>
        <p:txBody>
          <a:bodyPr/>
          <a:lstStyle/>
          <a:p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Ball-and-socket joints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are formed by a ball-like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convex surface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being fitted into a concave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socket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otions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permitted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are: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lexion/extension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bduction/adduction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otation </a:t>
            </a:r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5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	</a:t>
            </a:r>
            <a:r>
              <a:rPr lang="en-US" sz="4000" dirty="0" smtClean="0"/>
              <a:t>BALL  AND  SOCKET JOINT</a:t>
            </a:r>
            <a:endParaRPr lang="en-US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5486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638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		</a:t>
            </a:r>
            <a:r>
              <a:rPr lang="en-US" sz="4000" dirty="0" smtClean="0"/>
              <a:t>JOINT FUNCTION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029200"/>
          </a:xfrm>
        </p:spPr>
        <p:txBody>
          <a:bodyPr>
            <a:normAutofit lnSpcReduction="10000"/>
          </a:bodyPr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ynarthrodial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joints are relatively simple in design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 function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primarily as stability joints, although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some motion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does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occur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Diarthrodial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joints are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complex and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are designed primarily for mobility, although all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of these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joints must also provide some variable measure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of stability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91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620000" cy="1143000"/>
          </a:xfrm>
        </p:spPr>
        <p:txBody>
          <a:bodyPr/>
          <a:lstStyle/>
          <a:p>
            <a:r>
              <a:rPr lang="en-US" sz="3200" dirty="0" smtClean="0">
                <a:cs typeface="Arial" panose="020B0604020202020204" pitchFamily="34" charset="0"/>
              </a:rPr>
              <a:t>		</a:t>
            </a:r>
            <a:r>
              <a:rPr lang="en-US" sz="4000" dirty="0" smtClean="0">
                <a:cs typeface="Arial" panose="020B0604020202020204" pitchFamily="34" charset="0"/>
              </a:rPr>
              <a:t>KINEMATIC CHAINS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7620000" cy="48006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Kinematic chains are composed of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series of rigid links that are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interconnected by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series of pin-centered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joints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ystem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joints and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links is constructed so that motion of one link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at one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joint will produce motion at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other joints in system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 a predictable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manner</a:t>
            </a:r>
          </a:p>
        </p:txBody>
      </p:sp>
    </p:spTree>
    <p:extLst>
      <p:ext uri="{BB962C8B-B14F-4D97-AF65-F5344CB8AC3E}">
        <p14:creationId xmlns:p14="http://schemas.microsoft.com/office/powerpoint/2010/main" val="132124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229600" cy="64008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inematic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chain can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or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Closed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an open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kinematic chain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one joint can move independently of others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chain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one end of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chain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remains fixed,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it creates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closed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kinematic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chain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Under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these conditions, movement at one joint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automatically creates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movement in other joints in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chain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67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		</a:t>
            </a:r>
            <a:r>
              <a:rPr lang="en-US" sz="4000" dirty="0" smtClean="0"/>
              <a:t>KINEMATIC CHAINS</a:t>
            </a:r>
            <a:endParaRPr lang="en-US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6858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883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304800"/>
            <a:ext cx="7620000" cy="1143000"/>
          </a:xfrm>
        </p:spPr>
        <p:txBody>
          <a:bodyPr/>
          <a:lstStyle/>
          <a:p>
            <a:r>
              <a:rPr lang="en-US" sz="3200" dirty="0" smtClean="0"/>
              <a:t>		</a:t>
            </a:r>
            <a:r>
              <a:rPr lang="en-US" sz="4000" dirty="0" smtClean="0"/>
              <a:t>JOINT MOTION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153400" cy="6096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OSTEOKINEMATICS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ARTHROKINEMATICS</a:t>
            </a:r>
          </a:p>
          <a:p>
            <a:pPr marL="114300" indent="0">
              <a:buNone/>
            </a:pPr>
            <a:endParaRPr lang="en-US" sz="2800" b="1" dirty="0"/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Osteokinematics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refers to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movement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bones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space during physiologic joint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motion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These movements occur in sagittal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frontal,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&amp; transverse planes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Movements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typically described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plane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which they occur,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axis about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which they occur, and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direction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movement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02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7924800" cy="61722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ARTHROKINEMATICS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erm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arthrokinematics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used to refer to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movement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joint surfaces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relation to one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These movements accompany voluntary movement but cannot be independently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produced voluntarily under normal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conditions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Usually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one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joint surface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relatively stable and serves as a base for motion, whereas other surface moves on this relatively fixed base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95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620000" cy="57912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Terms 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roll, slide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spin 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are used to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describe type of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motion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moving part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performs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roll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refers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rolling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of one joint surface on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knee ,femoral condyles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roll on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fixed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tibial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surface during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knee flexion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or extension in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standing</a:t>
            </a:r>
          </a:p>
        </p:txBody>
      </p:sp>
    </p:spTree>
    <p:extLst>
      <p:ext uri="{BB962C8B-B14F-4D97-AF65-F5344CB8AC3E}">
        <p14:creationId xmlns:p14="http://schemas.microsoft.com/office/powerpoint/2010/main" val="181803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wo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broad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categories: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Synarthroses</a:t>
            </a:r>
            <a:endParaRPr lang="en-US" sz="5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en-US" sz="5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(non-synovial joints)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5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5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Diarthroses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4300" indent="0">
              <a:buNone/>
            </a:pP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(synovial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joints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73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620000" cy="5410200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Direction of rolling is described by direction of movement of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bone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thus,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femur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rolls forward during knee extension in standing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During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pure rolling motion, a progression of points of contact between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surfaces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occurs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53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</a:t>
            </a:r>
            <a:r>
              <a:rPr lang="en-US" sz="4000" dirty="0" smtClean="0"/>
              <a:t>ROLL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21" y="1295400"/>
            <a:ext cx="6664779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463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7620000" cy="56388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Sliding,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which is a pure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translatory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motion,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refers to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gliding of one component over another, as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when a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braked wheel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skids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oint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of contact changes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fixed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component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as sliding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component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moves over it </a:t>
            </a:r>
          </a:p>
          <a:p>
            <a:pPr marL="114300" indent="0"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hand, proximal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phalanx slides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over fixed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end of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metacarpal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during flexion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 extension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22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			</a:t>
            </a:r>
            <a:r>
              <a:rPr lang="en-US" sz="4000" dirty="0" smtClean="0"/>
              <a:t>SLIDING</a:t>
            </a:r>
            <a:endParaRPr lang="en-US" sz="4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47799"/>
            <a:ext cx="5867400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92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620000" cy="56388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refers to a rotation of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movable component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as when a top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spins 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Spin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is a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pure rotatory motion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Same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points remain in contact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on both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moving and stationary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components</a:t>
            </a:r>
          </a:p>
          <a:p>
            <a:endParaRPr lang="en-US" sz="3200" dirty="0" smtClean="0"/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At elbow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the head of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radius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spins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capitulum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humerus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during supination and pronation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of forearm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68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</a:t>
            </a:r>
            <a:r>
              <a:rPr lang="en-US" sz="4000" dirty="0" smtClean="0"/>
              <a:t>	SPIN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599"/>
            <a:ext cx="6477000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94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	</a:t>
            </a:r>
            <a:r>
              <a:rPr lang="en-US" sz="4000" dirty="0" smtClean="0"/>
              <a:t>CONVEX-CONCAVE RULE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Convex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joint surfaces roll and glide in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opposite directions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Concave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joint surfaces roll and slide in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same direction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799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	</a:t>
            </a:r>
            <a:r>
              <a:rPr lang="en-US" sz="4000" dirty="0" smtClean="0"/>
              <a:t>CONVEX-CONCAVE </a:t>
            </a:r>
            <a:r>
              <a:rPr lang="en-US" sz="4000" dirty="0"/>
              <a:t>RULE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95400"/>
            <a:ext cx="7343922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618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620000" cy="1143000"/>
          </a:xfrm>
        </p:spPr>
        <p:txBody>
          <a:bodyPr/>
          <a:lstStyle/>
          <a:p>
            <a:r>
              <a:rPr lang="en-US" sz="3200" dirty="0" smtClean="0"/>
              <a:t>	MULTIPLE CHOICE QUESTIONS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7848600" cy="5486400"/>
          </a:xfrm>
        </p:spPr>
        <p:txBody>
          <a:bodyPr/>
          <a:lstStyle/>
          <a:p>
            <a:pPr marL="411480" lvl="1" indent="0">
              <a:buNone/>
            </a:pPr>
            <a:r>
              <a:rPr lang="en-US" sz="3200" dirty="0" smtClean="0"/>
              <a:t>1. Which of the following is an example of ball and socket joint</a:t>
            </a:r>
          </a:p>
          <a:p>
            <a:pPr marL="411480" lvl="1" indent="0">
              <a:buNone/>
            </a:pPr>
            <a:r>
              <a:rPr lang="en-US" sz="3200" dirty="0" smtClean="0"/>
              <a:t>a)Shoulder  b)wrist  c)hip   d) a and c</a:t>
            </a:r>
          </a:p>
          <a:p>
            <a:pPr marL="868680" lvl="1" indent="-457200">
              <a:buAutoNum type="alphaLcParenR"/>
            </a:pPr>
            <a:endParaRPr lang="en-US" dirty="0"/>
          </a:p>
          <a:p>
            <a:pPr marL="411480" lvl="1" indent="0">
              <a:buNone/>
            </a:pPr>
            <a:r>
              <a:rPr lang="en-US" sz="3200" dirty="0" smtClean="0"/>
              <a:t>2. Squatting is an example of</a:t>
            </a:r>
          </a:p>
          <a:p>
            <a:pPr marL="411480" lvl="1" indent="0">
              <a:buNone/>
            </a:pPr>
            <a:r>
              <a:rPr lang="en-US" sz="3200" dirty="0" smtClean="0"/>
              <a:t>a) Close chain kinematics</a:t>
            </a:r>
          </a:p>
          <a:p>
            <a:pPr marL="411480" lvl="1" indent="0">
              <a:buNone/>
            </a:pPr>
            <a:r>
              <a:rPr lang="en-US" sz="3200" dirty="0" smtClean="0"/>
              <a:t>b) Open chain kinematics</a:t>
            </a:r>
          </a:p>
          <a:p>
            <a:pPr marL="925830" lvl="1" indent="-514350">
              <a:buNone/>
            </a:pPr>
            <a:endParaRPr lang="en-US" sz="3200" dirty="0" smtClean="0"/>
          </a:p>
          <a:p>
            <a:pPr marL="925830" lvl="1" indent="-514350">
              <a:buNone/>
            </a:pPr>
            <a:endParaRPr lang="en-US" sz="3200" dirty="0" smtClean="0"/>
          </a:p>
          <a:p>
            <a:pPr marL="925830" lvl="1" indent="-514350">
              <a:buAutoNum type="alphaLcParenR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19525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620000" cy="5791200"/>
          </a:xfrm>
        </p:spPr>
        <p:txBody>
          <a:bodyPr/>
          <a:lstStyle/>
          <a:p>
            <a:pPr marL="411480" lvl="1" indent="0">
              <a:buNone/>
            </a:pPr>
            <a:r>
              <a:rPr lang="en-US" sz="3200" dirty="0" smtClean="0"/>
              <a:t>3. Hinge </a:t>
            </a:r>
            <a:r>
              <a:rPr lang="en-US" sz="3200" dirty="0"/>
              <a:t>joint is a uniaxial </a:t>
            </a:r>
            <a:r>
              <a:rPr lang="en-US" sz="3200" dirty="0" smtClean="0"/>
              <a:t>joint</a:t>
            </a:r>
          </a:p>
          <a:p>
            <a:pPr marL="411480" lvl="1" indent="0">
              <a:buNone/>
            </a:pPr>
            <a:r>
              <a:rPr lang="en-US" sz="3200" dirty="0" smtClean="0"/>
              <a:t>a) True   b) false</a:t>
            </a:r>
            <a:endParaRPr lang="en-US" sz="3200" dirty="0"/>
          </a:p>
          <a:p>
            <a:pPr marL="411480" lvl="1" indent="0">
              <a:buNone/>
            </a:pPr>
            <a:endParaRPr lang="en-US" sz="3200" dirty="0" smtClean="0"/>
          </a:p>
          <a:p>
            <a:pPr marL="411480" lvl="1" indent="0">
              <a:buNone/>
            </a:pPr>
            <a:r>
              <a:rPr lang="en-US" sz="3200" dirty="0" smtClean="0"/>
              <a:t>4</a:t>
            </a:r>
            <a:r>
              <a:rPr lang="en-US" sz="3200" dirty="0"/>
              <a:t>. Other name for synovial joints is </a:t>
            </a:r>
            <a:r>
              <a:rPr lang="en-US" sz="3200" dirty="0" err="1"/>
              <a:t>diarthrodial</a:t>
            </a:r>
            <a:r>
              <a:rPr lang="en-US" sz="3200" dirty="0"/>
              <a:t> joint </a:t>
            </a:r>
            <a:endParaRPr lang="en-US" sz="3200" dirty="0" smtClean="0"/>
          </a:p>
          <a:p>
            <a:pPr marL="411480" lvl="1" indent="0">
              <a:buNone/>
            </a:pPr>
            <a:r>
              <a:rPr lang="en-US" sz="3200" dirty="0" smtClean="0"/>
              <a:t>a) False   b) true </a:t>
            </a:r>
            <a:endParaRPr lang="en-US" sz="3200" dirty="0"/>
          </a:p>
          <a:p>
            <a:pPr marL="411480" lvl="1" indent="0">
              <a:buNone/>
            </a:pPr>
            <a:endParaRPr lang="en-US" sz="3200" dirty="0" smtClean="0"/>
          </a:p>
          <a:p>
            <a:pPr marL="411480" lvl="1" indent="0">
              <a:buNone/>
            </a:pPr>
            <a:r>
              <a:rPr lang="en-US" sz="3200" dirty="0" smtClean="0"/>
              <a:t>5. Example of plane joint</a:t>
            </a:r>
          </a:p>
          <a:p>
            <a:pPr marL="411480" lvl="1" indent="0">
              <a:buNone/>
            </a:pPr>
            <a:r>
              <a:rPr lang="en-US" sz="3200" dirty="0" smtClean="0"/>
              <a:t>a) MCP     b)carpal joints    c)Radio-ulnar joint        d) </a:t>
            </a:r>
            <a:r>
              <a:rPr lang="en-US" sz="3200" smtClean="0"/>
              <a:t>IP joint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876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620000" cy="1143000"/>
          </a:xfrm>
        </p:spPr>
        <p:txBody>
          <a:bodyPr/>
          <a:lstStyle/>
          <a:p>
            <a:r>
              <a:rPr lang="en-US" sz="3200" dirty="0" smtClean="0"/>
              <a:t>SYNARTHROSES (NON-SYNOVIAL JOINTS)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1534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aterial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used 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synarthrodial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joints is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interosseus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connective 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tissue (fibrous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/or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cartilaginous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3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Grouped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into two divisions according to 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type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connective tissue used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3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35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ibrous </a:t>
            </a:r>
            <a:r>
              <a:rPr lang="en-US" sz="3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joints 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3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5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artilaginous joints </a:t>
            </a:r>
          </a:p>
          <a:p>
            <a:endParaRPr lang="en-US" sz="3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Connective tissue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directly unites one bone to another creating 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a bone-connective 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tissue-bone 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interface</a:t>
            </a: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5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620000" cy="1143000"/>
          </a:xfrm>
        </p:spPr>
        <p:txBody>
          <a:bodyPr/>
          <a:lstStyle/>
          <a:p>
            <a:r>
              <a:rPr lang="en-US" sz="3600" dirty="0" smtClean="0"/>
              <a:t>	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7620000" cy="48006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3200" dirty="0" smtClean="0"/>
              <a:t>6. Concave joint surfaces roll and slide in same direction</a:t>
            </a:r>
          </a:p>
          <a:p>
            <a:pPr marL="114300" indent="0">
              <a:buNone/>
            </a:pPr>
            <a:r>
              <a:rPr lang="en-US" sz="3200" dirty="0" smtClean="0"/>
              <a:t>	a) True</a:t>
            </a:r>
          </a:p>
          <a:p>
            <a:pPr marL="11430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b) False</a:t>
            </a:r>
          </a:p>
          <a:p>
            <a:pPr marL="114300" indent="0">
              <a:buNone/>
            </a:pPr>
            <a:endParaRPr lang="en-US" sz="3200" dirty="0" smtClean="0"/>
          </a:p>
          <a:p>
            <a:pPr marL="114300" indent="0">
              <a:buNone/>
            </a:pPr>
            <a:endParaRPr lang="en-US" sz="3200" dirty="0" smtClean="0"/>
          </a:p>
          <a:p>
            <a:pPr marL="114300" indent="0">
              <a:buNone/>
            </a:pPr>
            <a:r>
              <a:rPr lang="en-US" sz="3200" dirty="0" smtClean="0"/>
              <a:t>7. Terms roll, slide and spin are used to describe which of the following motion.</a:t>
            </a:r>
          </a:p>
          <a:p>
            <a:pPr marL="11430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a) </a:t>
            </a:r>
            <a:r>
              <a:rPr lang="en-US" sz="3200" dirty="0" err="1" smtClean="0"/>
              <a:t>Arthrokinematics</a:t>
            </a:r>
            <a:endParaRPr lang="en-US" sz="3200" dirty="0" smtClean="0"/>
          </a:p>
          <a:p>
            <a:pPr marL="11430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b) </a:t>
            </a:r>
            <a:r>
              <a:rPr lang="en-US" sz="3200" dirty="0" err="1" smtClean="0"/>
              <a:t>Osteokinematics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980238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"/>
            <a:ext cx="7620000" cy="57912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3200" dirty="0" smtClean="0"/>
              <a:t>8. Convex joint surfaces roll and glide in opposite direction</a:t>
            </a:r>
          </a:p>
          <a:p>
            <a:pPr marL="11430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a) False</a:t>
            </a:r>
          </a:p>
          <a:p>
            <a:pPr marL="11430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b) True</a:t>
            </a:r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r>
              <a:rPr lang="en-US" sz="3200" dirty="0" smtClean="0"/>
              <a:t>9. A person travelling in a bike suddenly applies a brake, and his bike tire skids, is an example of which type of motion</a:t>
            </a:r>
          </a:p>
          <a:p>
            <a:pPr marL="11430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a) Rolling</a:t>
            </a:r>
          </a:p>
          <a:p>
            <a:pPr marL="11430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b) Spinning</a:t>
            </a:r>
          </a:p>
          <a:p>
            <a:pPr marL="11430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c) Sliding</a:t>
            </a:r>
          </a:p>
          <a:p>
            <a:pPr marL="11430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d) 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37690800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3200" dirty="0" smtClean="0"/>
              <a:t>10. </a:t>
            </a:r>
            <a:r>
              <a:rPr lang="en-US" sz="3200" dirty="0"/>
              <a:t>Which type of movement </a:t>
            </a:r>
            <a:r>
              <a:rPr lang="en-US" sz="3200" dirty="0" smtClean="0"/>
              <a:t>occurs between </a:t>
            </a:r>
            <a:r>
              <a:rPr lang="en-US" sz="3200" dirty="0"/>
              <a:t>head of radius and </a:t>
            </a:r>
            <a:r>
              <a:rPr lang="en-US" sz="3200" dirty="0" err="1"/>
              <a:t>capitulum</a:t>
            </a:r>
            <a:r>
              <a:rPr lang="en-US" sz="3200" dirty="0"/>
              <a:t> of </a:t>
            </a:r>
            <a:r>
              <a:rPr lang="en-US" sz="3200" dirty="0" err="1" smtClean="0"/>
              <a:t>humerus</a:t>
            </a:r>
            <a:r>
              <a:rPr lang="en-US" sz="3200" dirty="0" smtClean="0"/>
              <a:t> during </a:t>
            </a:r>
            <a:r>
              <a:rPr lang="en-US" sz="3200" dirty="0" err="1" smtClean="0"/>
              <a:t>supination</a:t>
            </a:r>
            <a:endParaRPr lang="en-US" sz="3200" dirty="0"/>
          </a:p>
          <a:p>
            <a:pPr marL="114300" indent="0">
              <a:buNone/>
            </a:pPr>
            <a:r>
              <a:rPr lang="en-US" sz="3200" dirty="0"/>
              <a:t>	a) Sliding</a:t>
            </a:r>
          </a:p>
          <a:p>
            <a:pPr marL="114300" indent="0">
              <a:buNone/>
            </a:pPr>
            <a:r>
              <a:rPr lang="en-US" sz="3200" dirty="0"/>
              <a:t>	b) Spinning</a:t>
            </a:r>
          </a:p>
          <a:p>
            <a:pPr marL="114300" indent="0">
              <a:buNone/>
            </a:pPr>
            <a:r>
              <a:rPr lang="en-US" sz="3200" dirty="0"/>
              <a:t>	c) Rolling</a:t>
            </a:r>
          </a:p>
          <a:p>
            <a:pPr marL="114300" indent="0">
              <a:buNone/>
            </a:pPr>
            <a:r>
              <a:rPr lang="en-US" sz="3200" dirty="0"/>
              <a:t>	d) Traction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6079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1-d</a:t>
            </a:r>
          </a:p>
          <a:p>
            <a:r>
              <a:rPr lang="en-US" dirty="0" smtClean="0"/>
              <a:t>2-a</a:t>
            </a:r>
          </a:p>
          <a:p>
            <a:r>
              <a:rPr lang="en-US" dirty="0" smtClean="0"/>
              <a:t>3-a</a:t>
            </a:r>
          </a:p>
          <a:p>
            <a:r>
              <a:rPr lang="en-US" dirty="0" smtClean="0"/>
              <a:t>4-b</a:t>
            </a:r>
          </a:p>
          <a:p>
            <a:r>
              <a:rPr lang="en-US" dirty="0" smtClean="0"/>
              <a:t>5-b</a:t>
            </a:r>
          </a:p>
          <a:p>
            <a:r>
              <a:rPr lang="en-US" dirty="0" smtClean="0"/>
              <a:t>6-a</a:t>
            </a:r>
          </a:p>
          <a:p>
            <a:r>
              <a:rPr lang="en-US" dirty="0" smtClean="0"/>
              <a:t>7-a</a:t>
            </a:r>
          </a:p>
          <a:p>
            <a:r>
              <a:rPr lang="en-US" dirty="0" smtClean="0"/>
              <a:t>8-b</a:t>
            </a:r>
          </a:p>
          <a:p>
            <a:r>
              <a:rPr lang="en-US" dirty="0" smtClean="0"/>
              <a:t>9-c</a:t>
            </a:r>
          </a:p>
          <a:p>
            <a:r>
              <a:rPr lang="en-US" dirty="0" smtClean="0"/>
              <a:t>10-b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		</a:t>
            </a:r>
            <a:r>
              <a:rPr lang="en-US" sz="4000" dirty="0" smtClean="0"/>
              <a:t>FIBROUS JOINTS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467600" cy="47244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 fibrous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joints, fibrous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tissue directly unites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bone to bone 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Three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different types of fibrous joints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are found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human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body: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utures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3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omphoses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yndesmoses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8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229600" cy="64770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uture </a:t>
            </a: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one in which two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bony components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are united by a collagenous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sutural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ligament or membrane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Ends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bony components are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shaped so that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edges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interlock or overlap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one another 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Found </a:t>
            </a: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in 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skull</a:t>
            </a: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early in life, allows a small amount 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movement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Fusion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opposing bones in suture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joints occurs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later in life and leads to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formation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a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bony union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called 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synostosis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90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		</a:t>
            </a:r>
            <a:r>
              <a:rPr lang="en-US" sz="4000" dirty="0" smtClean="0"/>
              <a:t>SUTURE JOINT</a:t>
            </a:r>
            <a:endParaRPr lang="en-US" sz="4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71600"/>
            <a:ext cx="6781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584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7620000" cy="5638800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3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omphosis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joint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is a joint in which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surfaces of bony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components are adapted to each other like a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peg in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hole</a:t>
            </a:r>
          </a:p>
          <a:p>
            <a:pPr marL="114300" indent="0"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this type of joint, the component parts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are connected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by fibrous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tissue 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Only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gomphosis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joint that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exists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humans is the joint found between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tooth and either the mandible or </a:t>
            </a:r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maxilla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73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1346</TotalTime>
  <Words>1461</Words>
  <Application>Microsoft Office PowerPoint</Application>
  <PresentationFormat>On-screen Show (4:3)</PresentationFormat>
  <Paragraphs>266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Adjacency</vt:lpstr>
      <vt:lpstr>MECHANICS OF JOINT MOTION:  STRUCTURE OF JOINT,  TYPES OF JOINT MOVEMENT</vt:lpstr>
      <vt:lpstr>MATERIALS USED IN HUMAN JOINTS</vt:lpstr>
      <vt:lpstr>CLASSIFICATION OF JOINTS</vt:lpstr>
      <vt:lpstr>PowerPoint Presentation</vt:lpstr>
      <vt:lpstr>SYNARTHROSES (NON-SYNOVIAL JOINTS)</vt:lpstr>
      <vt:lpstr>  FIBROUS JOINTS</vt:lpstr>
      <vt:lpstr>PowerPoint Presentation</vt:lpstr>
      <vt:lpstr>  SUTURE JOINT</vt:lpstr>
      <vt:lpstr>PowerPoint Presentation</vt:lpstr>
      <vt:lpstr>PowerPoint Presentation</vt:lpstr>
      <vt:lpstr> SYNDESMOSIS JOINT</vt:lpstr>
      <vt:lpstr>  CARTILAGINOUS JOINTS</vt:lpstr>
      <vt:lpstr>PowerPoint Presentation</vt:lpstr>
      <vt:lpstr>  SYMPHYSIS JOINT</vt:lpstr>
      <vt:lpstr>PowerPoint Presentation</vt:lpstr>
      <vt:lpstr>  SYNCHONDROSIS JOINT</vt:lpstr>
      <vt:lpstr>DIARTHROSES (SYNOVIAL JOINTS)</vt:lpstr>
      <vt:lpstr>PowerPoint Presentation</vt:lpstr>
      <vt:lpstr>  SYNOVIAL JOINT</vt:lpstr>
      <vt:lpstr>SUBCLASSIFICATION OF SYNOVIAL JOINTS</vt:lpstr>
      <vt:lpstr>  UNIAXIAL JOINTS</vt:lpstr>
      <vt:lpstr>PowerPoint Presentation</vt:lpstr>
      <vt:lpstr>  HINGE JOINT</vt:lpstr>
      <vt:lpstr>PowerPoint Presentation</vt:lpstr>
      <vt:lpstr>  BIAXIAL JOINTS</vt:lpstr>
      <vt:lpstr>PowerPoint Presentation</vt:lpstr>
      <vt:lpstr>  CONDYLOID JOINT</vt:lpstr>
      <vt:lpstr>PowerPoint Presentation</vt:lpstr>
      <vt:lpstr>  TRIAXIAL JOINTS</vt:lpstr>
      <vt:lpstr>PowerPoint Presentation</vt:lpstr>
      <vt:lpstr>PowerPoint Presentation</vt:lpstr>
      <vt:lpstr> BALL  AND  SOCKET JOINT</vt:lpstr>
      <vt:lpstr>  JOINT FUNCTION</vt:lpstr>
      <vt:lpstr>  KINEMATIC CHAINS </vt:lpstr>
      <vt:lpstr>PowerPoint Presentation</vt:lpstr>
      <vt:lpstr>  KINEMATIC CHAINS</vt:lpstr>
      <vt:lpstr>  JOINT MOTION</vt:lpstr>
      <vt:lpstr>PowerPoint Presentation</vt:lpstr>
      <vt:lpstr>PowerPoint Presentation</vt:lpstr>
      <vt:lpstr>PowerPoint Presentation</vt:lpstr>
      <vt:lpstr>   ROLL</vt:lpstr>
      <vt:lpstr>PowerPoint Presentation</vt:lpstr>
      <vt:lpstr>   SLIDING</vt:lpstr>
      <vt:lpstr>PowerPoint Presentation</vt:lpstr>
      <vt:lpstr>   SPIN</vt:lpstr>
      <vt:lpstr> CONVEX-CONCAVE RULE</vt:lpstr>
      <vt:lpstr> CONVEX-CONCAVE RULE</vt:lpstr>
      <vt:lpstr> MULTIPLE CHOICE QUESTIONS</vt:lpstr>
      <vt:lpstr>PowerPoint Presentation</vt:lpstr>
      <vt:lpstr> </vt:lpstr>
      <vt:lpstr>PowerPoint Presentation</vt:lpstr>
      <vt:lpstr>PowerPoint Presentation</vt:lpstr>
      <vt:lpstr>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MECHANICS OF JOINT MOTION: STRUCTURE OF JOINT, TYPES OF JOINT MOVEMENT</dc:title>
  <dc:creator>new</dc:creator>
  <cp:lastModifiedBy>Admin</cp:lastModifiedBy>
  <cp:revision>102</cp:revision>
  <dcterms:created xsi:type="dcterms:W3CDTF">2014-10-20T03:59:51Z</dcterms:created>
  <dcterms:modified xsi:type="dcterms:W3CDTF">2020-08-13T04:53:07Z</dcterms:modified>
</cp:coreProperties>
</file>