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83" r:id="rId4"/>
    <p:sldId id="281" r:id="rId5"/>
    <p:sldId id="282" r:id="rId6"/>
    <p:sldId id="259" r:id="rId7"/>
    <p:sldId id="289" r:id="rId8"/>
    <p:sldId id="261" r:id="rId9"/>
    <p:sldId id="263" r:id="rId10"/>
    <p:sldId id="284" r:id="rId11"/>
    <p:sldId id="274" r:id="rId12"/>
    <p:sldId id="275" r:id="rId13"/>
    <p:sldId id="276" r:id="rId14"/>
    <p:sldId id="277" r:id="rId15"/>
    <p:sldId id="278" r:id="rId16"/>
    <p:sldId id="279" r:id="rId17"/>
    <p:sldId id="280" r:id="rId18"/>
    <p:sldId id="264" r:id="rId19"/>
    <p:sldId id="292" r:id="rId20"/>
    <p:sldId id="294" r:id="rId21"/>
    <p:sldId id="273" r:id="rId22"/>
    <p:sldId id="268" r:id="rId23"/>
    <p:sldId id="285" r:id="rId24"/>
    <p:sldId id="270" r:id="rId25"/>
    <p:sldId id="286" r:id="rId26"/>
    <p:sldId id="271" r:id="rId27"/>
    <p:sldId id="272" r:id="rId28"/>
    <p:sldId id="288" r:id="rId29"/>
    <p:sldId id="287" r:id="rId30"/>
    <p:sldId id="291" r:id="rId31"/>
    <p:sldId id="2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8/14/2020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pic>
        <p:nvPicPr>
          <p:cNvPr id="14" name="Picture 13" descr="suv_logo.png"/>
          <p:cNvPicPr>
            <a:picLocks noChangeAspect="1"/>
          </p:cNvPicPr>
          <p:nvPr userDrawn="1"/>
        </p:nvPicPr>
        <p:blipFill>
          <a:blip r:embed="rId3" cstate="print"/>
          <a:stretch>
            <a:fillRect/>
          </a:stretch>
        </p:blipFill>
        <p:spPr>
          <a:xfrm>
            <a:off x="8001000" y="5527190"/>
            <a:ext cx="989079" cy="1142287"/>
          </a:xfrm>
          <a:prstGeom prst="rect">
            <a:avLst/>
          </a:prstGeom>
        </p:spPr>
      </p:pic>
      <p:sp>
        <p:nvSpPr>
          <p:cNvPr id="15" name="TextBox 14"/>
          <p:cNvSpPr txBox="1"/>
          <p:nvPr userDrawn="1"/>
        </p:nvSpPr>
        <p:spPr>
          <a:xfrm>
            <a:off x="1447800" y="6248401"/>
            <a:ext cx="6553200" cy="307777"/>
          </a:xfrm>
          <a:prstGeom prst="rect">
            <a:avLst/>
          </a:prstGeom>
          <a:noFill/>
        </p:spPr>
        <p:txBody>
          <a:bodyPr wrap="square" rtlCol="0">
            <a:spAutoFit/>
          </a:bodyPr>
          <a:lstStyle/>
          <a:p>
            <a:r>
              <a:rPr lang="en-US" sz="1400" dirty="0" smtClean="0"/>
              <a:t>MR.</a:t>
            </a:r>
            <a:r>
              <a:rPr lang="en-US" sz="1400" baseline="0" dirty="0" smtClean="0"/>
              <a:t> RAVINDRA, ASSOCIATE PROFESSOR, SUMANDEEP NURSING COLLEGE, SVDU</a:t>
            </a:r>
            <a:endParaRPr lang="en-US" sz="1400" dirty="0"/>
          </a:p>
        </p:txBody>
      </p:sp>
    </p:spTree>
  </p:cSld>
  <p:clrMapOvr>
    <a:overrideClrMapping bg1="lt1" tx1="dk1" bg2="lt2" tx2="dk2" accent1="accent1" accent2="accent2" accent3="accent3" accent4="accent4" accent5="accent5" accent6="accent6" hlink="hlink" folHlink="folHlink"/>
  </p:clrMapOvr>
  <p:transition spd="slow">
    <p:wedge/>
    <p:sndAc>
      <p:stSnd>
        <p:snd r:embed="rId1" name="type.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edge/>
    <p:sndAc>
      <p:stSnd>
        <p:snd r:embed="rId1" name="type.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edge/>
    <p:sndAc>
      <p:stSnd>
        <p:snd r:embed="rId1" name="type.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edge/>
    <p:sndAc>
      <p:stSnd>
        <p:snd r:embed="rId1" name="type.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wedge/>
    <p:sndAc>
      <p:stSnd>
        <p:snd r:embed="rId1" name="type.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edge/>
    <p:sndAc>
      <p:stSnd>
        <p:snd r:embed="rId1" name="type.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edge/>
    <p:sndAc>
      <p:stSnd>
        <p:snd r:embed="rId1" name="type.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edge/>
    <p:sndAc>
      <p:stSnd>
        <p:snd r:embed="rId1" name="type.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edge/>
    <p:sndAc>
      <p:stSnd>
        <p:snd r:embed="rId1" name="type.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edge/>
    <p:sndAc>
      <p:stSnd>
        <p:snd r:embed="rId1" name="type.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spd="slow">
    <p:wedge/>
    <p:sndAc>
      <p:stSnd>
        <p:snd r:embed="rId1" name="type.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8/14/2020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wedge/>
    <p:sndAc>
      <p:stSnd>
        <p:snd r:embed="rId13" name="type.wav" builtIn="1"/>
      </p:stSnd>
    </p:sndAc>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IN" sz="4400" b="1" u="sng" dirty="0" smtClean="0">
                <a:solidFill>
                  <a:schemeClr val="tx1"/>
                </a:solidFill>
                <a:latin typeface="Algerian" pitchFamily="82" charset="0"/>
              </a:rPr>
              <a:t>BIO MEDICAL WASTE MANAGEMENT</a:t>
            </a:r>
            <a:endParaRPr lang="en-IN" sz="4400" b="1" u="sng" dirty="0">
              <a:solidFill>
                <a:schemeClr val="tx1"/>
              </a:solidFill>
              <a:latin typeface="Algerian" pitchFamily="82" charset="0"/>
            </a:endParaRPr>
          </a:p>
        </p:txBody>
      </p:sp>
      <p:pic>
        <p:nvPicPr>
          <p:cNvPr id="2050" name="Picture 2"/>
          <p:cNvPicPr>
            <a:picLocks noChangeAspect="1" noChangeArrowheads="1"/>
          </p:cNvPicPr>
          <p:nvPr/>
        </p:nvPicPr>
        <p:blipFill>
          <a:blip r:embed="rId3"/>
          <a:srcRect/>
          <a:stretch>
            <a:fillRect/>
          </a:stretch>
        </p:blipFill>
        <p:spPr bwMode="auto">
          <a:xfrm>
            <a:off x="304800" y="3352801"/>
            <a:ext cx="5029200" cy="2438400"/>
          </a:xfrm>
          <a:prstGeom prst="rect">
            <a:avLst/>
          </a:prstGeom>
          <a:noFill/>
          <a:ln w="38100">
            <a:solidFill>
              <a:schemeClr val="tx1"/>
            </a:solidFill>
            <a:prstDash val="solid"/>
            <a:miter lim="800000"/>
            <a:headEnd/>
            <a:tailEnd/>
          </a:ln>
          <a:effectLst/>
        </p:spPr>
      </p:pic>
      <p:sp>
        <p:nvSpPr>
          <p:cNvPr id="5" name="Subtitle 4"/>
          <p:cNvSpPr>
            <a:spLocks noGrp="1"/>
          </p:cNvSpPr>
          <p:nvPr>
            <p:ph type="subTitle" idx="1"/>
          </p:nvPr>
        </p:nvSpPr>
        <p:spPr/>
        <p:txBody>
          <a:bodyPr/>
          <a:lstStyle/>
          <a:p>
            <a:endParaRPr lang="en-US"/>
          </a:p>
        </p:txBody>
      </p:sp>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1143000"/>
          </a:xfrm>
        </p:spPr>
        <p:txBody>
          <a:bodyPr>
            <a:noAutofit/>
          </a:bodyPr>
          <a:lstStyle/>
          <a:p>
            <a:pPr algn="ctr"/>
            <a:r>
              <a:rPr lang="en-IN" sz="3400" b="1" u="sng" dirty="0" smtClean="0">
                <a:solidFill>
                  <a:schemeClr val="tx1"/>
                </a:solidFill>
                <a:latin typeface="Times New Roman" pitchFamily="18" charset="0"/>
                <a:cs typeface="Times New Roman" pitchFamily="18" charset="0"/>
              </a:rPr>
              <a:t>BENEFITS OF BIOMEDICAL WASTE MANAGEMENT</a:t>
            </a:r>
            <a:br>
              <a:rPr lang="en-IN" sz="3400" b="1" u="sng" dirty="0" smtClean="0">
                <a:solidFill>
                  <a:schemeClr val="tx1"/>
                </a:solidFill>
                <a:latin typeface="Times New Roman" pitchFamily="18" charset="0"/>
                <a:cs typeface="Times New Roman" pitchFamily="18" charset="0"/>
              </a:rPr>
            </a:br>
            <a:endParaRPr lang="en-IN" sz="3400" b="1"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447800"/>
            <a:ext cx="8610600" cy="5105400"/>
          </a:xfrm>
        </p:spPr>
        <p:txBody>
          <a:bodyPr>
            <a:normAutofit lnSpcReduction="10000"/>
          </a:bodyPr>
          <a:lstStyle/>
          <a:p>
            <a:pPr algn="just"/>
            <a:r>
              <a:rPr lang="en-IN" dirty="0" smtClean="0">
                <a:latin typeface="Times New Roman" pitchFamily="18" charset="0"/>
                <a:cs typeface="Times New Roman" pitchFamily="18" charset="0"/>
              </a:rPr>
              <a:t>Cleaner and healthier surroundings.</a:t>
            </a:r>
          </a:p>
          <a:p>
            <a:pPr algn="just"/>
            <a:r>
              <a:rPr lang="en-IN" dirty="0" smtClean="0">
                <a:latin typeface="Times New Roman" pitchFamily="18" charset="0"/>
                <a:cs typeface="Times New Roman" pitchFamily="18" charset="0"/>
              </a:rPr>
              <a:t>Reduction in the incidence of hospital acquired and general infections.</a:t>
            </a:r>
          </a:p>
          <a:p>
            <a:pPr algn="just"/>
            <a:r>
              <a:rPr lang="en-IN" dirty="0" smtClean="0">
                <a:latin typeface="Times New Roman" pitchFamily="18" charset="0"/>
                <a:cs typeface="Times New Roman" pitchFamily="18" charset="0"/>
              </a:rPr>
              <a:t>Reduction in the cost of infection control within the hospital.</a:t>
            </a:r>
          </a:p>
          <a:p>
            <a:pPr algn="just"/>
            <a:r>
              <a:rPr lang="en-IN" dirty="0" smtClean="0">
                <a:latin typeface="Times New Roman" pitchFamily="18" charset="0"/>
                <a:cs typeface="Times New Roman" pitchFamily="18" charset="0"/>
              </a:rPr>
              <a:t>Reduction in the possibility of disease and death due to reuse and repackaging of infectious disposables.</a:t>
            </a:r>
          </a:p>
          <a:p>
            <a:pPr algn="just"/>
            <a:r>
              <a:rPr lang="en-IN" dirty="0" smtClean="0">
                <a:latin typeface="Times New Roman" pitchFamily="18" charset="0"/>
                <a:cs typeface="Times New Roman" pitchFamily="18" charset="0"/>
              </a:rPr>
              <a:t>Low incidence of community and occupational health hazards.</a:t>
            </a:r>
          </a:p>
          <a:p>
            <a:pPr algn="just"/>
            <a:r>
              <a:rPr lang="en-IN" dirty="0" smtClean="0">
                <a:latin typeface="Times New Roman" pitchFamily="18" charset="0"/>
                <a:cs typeface="Times New Roman" pitchFamily="18" charset="0"/>
              </a:rPr>
              <a:t>Reduction in the cost of waste management and generation of revenue through appropriate treatment and disposal of waste.</a:t>
            </a:r>
          </a:p>
          <a:p>
            <a:pPr algn="just"/>
            <a:r>
              <a:rPr lang="en-IN" dirty="0" smtClean="0">
                <a:latin typeface="Times New Roman" pitchFamily="18" charset="0"/>
                <a:cs typeface="Times New Roman" pitchFamily="18" charset="0"/>
              </a:rPr>
              <a:t>Improved image of the healthcare establishment and increase the quality of life.</a:t>
            </a:r>
            <a:endParaRPr lang="en-IN" dirty="0">
              <a:latin typeface="Times New Roman" pitchFamily="18" charset="0"/>
              <a:cs typeface="Times New Roman" pitchFamily="18" charset="0"/>
            </a:endParaRPr>
          </a:p>
        </p:txBody>
      </p:sp>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3600" b="1" u="sng" dirty="0" smtClean="0">
                <a:solidFill>
                  <a:schemeClr val="tx1"/>
                </a:solidFill>
                <a:latin typeface="Times New Roman" pitchFamily="18" charset="0"/>
                <a:cs typeface="Times New Roman" pitchFamily="18" charset="0"/>
              </a:rPr>
              <a:t>CATEGORIES OF BIOMEDICAL WASTE SCHEDULE </a:t>
            </a:r>
            <a:endParaRPr lang="en-IN" sz="3600" b="1" u="sng" dirty="0">
              <a:solidFill>
                <a:schemeClr val="tx1"/>
              </a:solidFill>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228602" y="1752601"/>
          <a:ext cx="8686799" cy="4800598"/>
        </p:xfrm>
        <a:graphic>
          <a:graphicData uri="http://schemas.openxmlformats.org/drawingml/2006/table">
            <a:tbl>
              <a:tblPr/>
              <a:tblGrid>
                <a:gridCol w="1986142"/>
                <a:gridCol w="3702251"/>
                <a:gridCol w="2998406"/>
              </a:tblGrid>
              <a:tr h="952183">
                <a:tc>
                  <a:txBody>
                    <a:bodyPr/>
                    <a:lstStyle/>
                    <a:p>
                      <a:pPr algn="ctr">
                        <a:lnSpc>
                          <a:spcPct val="115000"/>
                        </a:lnSpc>
                        <a:spcAft>
                          <a:spcPts val="0"/>
                        </a:spcAft>
                      </a:pPr>
                      <a:r>
                        <a:rPr lang="en-IN" sz="2400" b="1" dirty="0">
                          <a:solidFill>
                            <a:schemeClr val="tx1"/>
                          </a:solidFill>
                          <a:latin typeface="Times New Roman" pitchFamily="18" charset="0"/>
                          <a:ea typeface="Times New Roman"/>
                          <a:cs typeface="Times New Roman" pitchFamily="18" charset="0"/>
                        </a:rPr>
                        <a:t>WASTE</a:t>
                      </a:r>
                      <a:endParaRPr lang="en-IN" sz="2400" dirty="0">
                        <a:solidFill>
                          <a:schemeClr val="tx1"/>
                        </a:solidFill>
                        <a:latin typeface="Times New Roman" pitchFamily="18" charset="0"/>
                        <a:ea typeface="Times New Roman"/>
                        <a:cs typeface="Times New Roman" pitchFamily="18" charset="0"/>
                      </a:endParaRPr>
                    </a:p>
                    <a:p>
                      <a:pPr algn="ctr">
                        <a:lnSpc>
                          <a:spcPct val="115000"/>
                        </a:lnSpc>
                        <a:spcAft>
                          <a:spcPts val="0"/>
                        </a:spcAft>
                      </a:pPr>
                      <a:r>
                        <a:rPr lang="en-IN" sz="2400" b="1" dirty="0">
                          <a:solidFill>
                            <a:schemeClr val="tx1"/>
                          </a:solidFill>
                          <a:latin typeface="Times New Roman" pitchFamily="18" charset="0"/>
                          <a:ea typeface="Times New Roman"/>
                          <a:cs typeface="Times New Roman" pitchFamily="18" charset="0"/>
                        </a:rPr>
                        <a:t>CATEGORY</a:t>
                      </a:r>
                      <a:endParaRPr lang="en-IN" sz="2400" dirty="0">
                        <a:solidFill>
                          <a:schemeClr val="tx1"/>
                        </a:solidFill>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400" b="1" dirty="0">
                          <a:solidFill>
                            <a:schemeClr val="tx1"/>
                          </a:solidFill>
                          <a:latin typeface="Times New Roman" pitchFamily="18" charset="0"/>
                          <a:ea typeface="Times New Roman"/>
                          <a:cs typeface="Times New Roman" pitchFamily="18" charset="0"/>
                        </a:rPr>
                        <a:t>TYPE OF WASTE</a:t>
                      </a:r>
                      <a:endParaRPr lang="en-IN" sz="2400" dirty="0">
                        <a:solidFill>
                          <a:schemeClr val="tx1"/>
                        </a:solidFill>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400" b="1" dirty="0">
                          <a:solidFill>
                            <a:schemeClr val="tx1"/>
                          </a:solidFill>
                          <a:latin typeface="Times New Roman" pitchFamily="18" charset="0"/>
                          <a:ea typeface="Times New Roman"/>
                          <a:cs typeface="Times New Roman" pitchFamily="18" charset="0"/>
                        </a:rPr>
                        <a:t>TREATMENT AND</a:t>
                      </a:r>
                      <a:endParaRPr lang="en-IN" sz="2400" dirty="0">
                        <a:solidFill>
                          <a:schemeClr val="tx1"/>
                        </a:solidFill>
                        <a:latin typeface="Times New Roman" pitchFamily="18" charset="0"/>
                        <a:ea typeface="Times New Roman"/>
                        <a:cs typeface="Times New Roman" pitchFamily="18" charset="0"/>
                      </a:endParaRPr>
                    </a:p>
                    <a:p>
                      <a:pPr algn="ctr">
                        <a:lnSpc>
                          <a:spcPct val="115000"/>
                        </a:lnSpc>
                        <a:spcAft>
                          <a:spcPts val="0"/>
                        </a:spcAft>
                      </a:pPr>
                      <a:r>
                        <a:rPr lang="en-IN" sz="2400" b="1" dirty="0">
                          <a:solidFill>
                            <a:schemeClr val="tx1"/>
                          </a:solidFill>
                          <a:latin typeface="Times New Roman" pitchFamily="18" charset="0"/>
                          <a:ea typeface="Times New Roman"/>
                          <a:cs typeface="Times New Roman" pitchFamily="18" charset="0"/>
                        </a:rPr>
                        <a:t>DISPOSAL OPTION</a:t>
                      </a:r>
                      <a:endParaRPr lang="en-IN" sz="2400" dirty="0">
                        <a:solidFill>
                          <a:schemeClr val="tx1"/>
                        </a:solidFill>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9263">
                <a:tc>
                  <a:txBody>
                    <a:bodyPr/>
                    <a:lstStyle/>
                    <a:p>
                      <a:pPr algn="l">
                        <a:lnSpc>
                          <a:spcPct val="115000"/>
                        </a:lnSpc>
                        <a:spcAft>
                          <a:spcPts val="0"/>
                        </a:spcAft>
                      </a:pPr>
                      <a:r>
                        <a:rPr lang="en-IN" sz="2300" dirty="0">
                          <a:solidFill>
                            <a:schemeClr val="tx1"/>
                          </a:solidFill>
                          <a:latin typeface="Times New Roman" pitchFamily="18" charset="0"/>
                          <a:ea typeface="Times New Roman"/>
                          <a:cs typeface="Times New Roman" pitchFamily="18" charset="0"/>
                        </a:rPr>
                        <a:t>Category No. 1</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2300" dirty="0">
                          <a:solidFill>
                            <a:schemeClr val="tx1"/>
                          </a:solidFill>
                          <a:latin typeface="Times New Roman" pitchFamily="18" charset="0"/>
                          <a:ea typeface="Times New Roman"/>
                          <a:cs typeface="Times New Roman" pitchFamily="18" charset="0"/>
                        </a:rPr>
                        <a:t>Human Anatomical Waste (</a:t>
                      </a:r>
                      <a:r>
                        <a:rPr lang="en-IN" sz="2300" dirty="0" smtClean="0">
                          <a:solidFill>
                            <a:schemeClr val="tx1"/>
                          </a:solidFill>
                          <a:latin typeface="Times New Roman" pitchFamily="18" charset="0"/>
                          <a:ea typeface="Times New Roman"/>
                          <a:cs typeface="Times New Roman" pitchFamily="18" charset="0"/>
                        </a:rPr>
                        <a:t>Human</a:t>
                      </a:r>
                      <a:r>
                        <a:rPr lang="en-IN" sz="2300" baseline="0" dirty="0" smtClean="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tissues</a:t>
                      </a:r>
                      <a:r>
                        <a:rPr lang="en-IN" sz="2300" dirty="0">
                          <a:solidFill>
                            <a:schemeClr val="tx1"/>
                          </a:solidFill>
                          <a:latin typeface="Times New Roman" pitchFamily="18" charset="0"/>
                          <a:ea typeface="Times New Roman"/>
                          <a:cs typeface="Times New Roman" pitchFamily="18" charset="0"/>
                        </a:rPr>
                        <a:t>, organs, body parts)</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2300" dirty="0" smtClean="0">
                          <a:solidFill>
                            <a:schemeClr val="tx1"/>
                          </a:solidFill>
                          <a:latin typeface="Times New Roman" pitchFamily="18" charset="0"/>
                          <a:ea typeface="Times New Roman"/>
                          <a:cs typeface="Times New Roman" pitchFamily="18" charset="0"/>
                        </a:rPr>
                        <a:t>Incineration / </a:t>
                      </a:r>
                      <a:r>
                        <a:rPr lang="en-IN" sz="2300" dirty="0">
                          <a:solidFill>
                            <a:schemeClr val="tx1"/>
                          </a:solidFill>
                          <a:latin typeface="Times New Roman" pitchFamily="18" charset="0"/>
                          <a:ea typeface="Times New Roman"/>
                          <a:cs typeface="Times New Roman" pitchFamily="18" charset="0"/>
                        </a:rPr>
                        <a:t>D</a:t>
                      </a:r>
                      <a:r>
                        <a:rPr lang="en-IN" sz="2300" dirty="0" smtClean="0">
                          <a:solidFill>
                            <a:schemeClr val="tx1"/>
                          </a:solidFill>
                          <a:latin typeface="Times New Roman" pitchFamily="18" charset="0"/>
                          <a:ea typeface="Times New Roman"/>
                          <a:cs typeface="Times New Roman" pitchFamily="18" charset="0"/>
                        </a:rPr>
                        <a:t>eep</a:t>
                      </a:r>
                      <a:endParaRPr lang="en-IN" sz="2300" dirty="0">
                        <a:solidFill>
                          <a:schemeClr val="tx1"/>
                        </a:solidFill>
                        <a:latin typeface="Times New Roman" pitchFamily="18" charset="0"/>
                        <a:ea typeface="Times New Roman"/>
                        <a:cs typeface="Times New Roman" pitchFamily="18" charset="0"/>
                      </a:endParaRPr>
                    </a:p>
                    <a:p>
                      <a:pPr algn="l">
                        <a:lnSpc>
                          <a:spcPct val="115000"/>
                        </a:lnSpc>
                        <a:spcAft>
                          <a:spcPts val="0"/>
                        </a:spcAft>
                      </a:pPr>
                      <a:r>
                        <a:rPr lang="en-IN" sz="2300" dirty="0">
                          <a:solidFill>
                            <a:schemeClr val="tx1"/>
                          </a:solidFill>
                          <a:latin typeface="Times New Roman" pitchFamily="18" charset="0"/>
                          <a:ea typeface="Times New Roman"/>
                          <a:cs typeface="Times New Roman" pitchFamily="18" charset="0"/>
                        </a:rPr>
                        <a:t>Burial</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9152">
                <a:tc>
                  <a:txBody>
                    <a:bodyPr/>
                    <a:lstStyle/>
                    <a:p>
                      <a:pPr algn="l">
                        <a:lnSpc>
                          <a:spcPct val="115000"/>
                        </a:lnSpc>
                        <a:spcAft>
                          <a:spcPts val="0"/>
                        </a:spcAft>
                      </a:pPr>
                      <a:r>
                        <a:rPr lang="en-IN" sz="2300" dirty="0">
                          <a:solidFill>
                            <a:schemeClr val="tx1"/>
                          </a:solidFill>
                          <a:latin typeface="Times New Roman" pitchFamily="18" charset="0"/>
                          <a:ea typeface="Times New Roman"/>
                          <a:cs typeface="Times New Roman" pitchFamily="18" charset="0"/>
                        </a:rPr>
                        <a:t>Category No. 2</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2300" dirty="0">
                          <a:solidFill>
                            <a:schemeClr val="tx1"/>
                          </a:solidFill>
                          <a:latin typeface="Times New Roman" pitchFamily="18" charset="0"/>
                          <a:ea typeface="Times New Roman"/>
                          <a:cs typeface="Times New Roman" pitchFamily="18" charset="0"/>
                        </a:rPr>
                        <a:t>Animal Waste</a:t>
                      </a:r>
                    </a:p>
                    <a:p>
                      <a:pPr algn="l">
                        <a:lnSpc>
                          <a:spcPct val="115000"/>
                        </a:lnSpc>
                        <a:spcAft>
                          <a:spcPts val="0"/>
                        </a:spcAft>
                      </a:pPr>
                      <a:r>
                        <a:rPr lang="en-IN" sz="2300" dirty="0">
                          <a:solidFill>
                            <a:schemeClr val="tx1"/>
                          </a:solidFill>
                          <a:latin typeface="Times New Roman" pitchFamily="18" charset="0"/>
                          <a:ea typeface="Times New Roman"/>
                          <a:cs typeface="Times New Roman" pitchFamily="18" charset="0"/>
                        </a:rPr>
                        <a:t>(Animal tissues, organs, body </a:t>
                      </a:r>
                      <a:r>
                        <a:rPr lang="en-IN" sz="2300" dirty="0" smtClean="0">
                          <a:solidFill>
                            <a:schemeClr val="tx1"/>
                          </a:solidFill>
                          <a:latin typeface="Times New Roman" pitchFamily="18" charset="0"/>
                          <a:ea typeface="Times New Roman"/>
                          <a:cs typeface="Times New Roman" pitchFamily="18" charset="0"/>
                        </a:rPr>
                        <a:t>parts,</a:t>
                      </a:r>
                      <a:r>
                        <a:rPr lang="en-IN" sz="2300" baseline="0" dirty="0" smtClean="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carcasses</a:t>
                      </a:r>
                      <a:r>
                        <a:rPr lang="en-IN" sz="2300" dirty="0">
                          <a:solidFill>
                            <a:schemeClr val="tx1"/>
                          </a:solidFill>
                          <a:latin typeface="Times New Roman" pitchFamily="18" charset="0"/>
                          <a:ea typeface="Times New Roman"/>
                          <a:cs typeface="Times New Roman" pitchFamily="18" charset="0"/>
                        </a:rPr>
                        <a:t>, bleeding parts, fluid, blood </a:t>
                      </a:r>
                      <a:r>
                        <a:rPr lang="en-IN" sz="2300" dirty="0" smtClean="0">
                          <a:solidFill>
                            <a:schemeClr val="tx1"/>
                          </a:solidFill>
                          <a:latin typeface="Times New Roman" pitchFamily="18" charset="0"/>
                          <a:ea typeface="Times New Roman"/>
                          <a:cs typeface="Times New Roman" pitchFamily="18" charset="0"/>
                        </a:rPr>
                        <a:t>and</a:t>
                      </a:r>
                      <a:r>
                        <a:rPr lang="en-IN" sz="2300" baseline="0" dirty="0" smtClean="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experimental </a:t>
                      </a:r>
                      <a:r>
                        <a:rPr lang="en-IN" sz="2300" dirty="0">
                          <a:solidFill>
                            <a:schemeClr val="tx1"/>
                          </a:solidFill>
                          <a:latin typeface="Times New Roman" pitchFamily="18" charset="0"/>
                          <a:ea typeface="Times New Roman"/>
                          <a:cs typeface="Times New Roman" pitchFamily="18" charset="0"/>
                        </a:rPr>
                        <a:t>animals used in </a:t>
                      </a:r>
                      <a:r>
                        <a:rPr lang="en-IN" sz="2300" dirty="0" smtClean="0">
                          <a:solidFill>
                            <a:schemeClr val="tx1"/>
                          </a:solidFill>
                          <a:latin typeface="Times New Roman" pitchFamily="18" charset="0"/>
                          <a:ea typeface="Times New Roman"/>
                          <a:cs typeface="Times New Roman" pitchFamily="18" charset="0"/>
                        </a:rPr>
                        <a:t>research)</a:t>
                      </a:r>
                      <a:endParaRPr lang="en-IN" sz="2300" dirty="0">
                        <a:solidFill>
                          <a:schemeClr val="tx1"/>
                        </a:solidFill>
                        <a:latin typeface="Times New Roman" pitchFamily="18" charset="0"/>
                        <a:ea typeface="Times New Roman"/>
                        <a:cs typeface="Times New Roman"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2300" dirty="0">
                          <a:solidFill>
                            <a:schemeClr val="tx1"/>
                          </a:solidFill>
                          <a:latin typeface="Times New Roman" pitchFamily="18" charset="0"/>
                          <a:ea typeface="Times New Roman"/>
                          <a:cs typeface="Times New Roman" pitchFamily="18" charset="0"/>
                        </a:rPr>
                        <a:t>Incineration / </a:t>
                      </a:r>
                      <a:r>
                        <a:rPr lang="en-IN" sz="2300" dirty="0" smtClean="0">
                          <a:solidFill>
                            <a:schemeClr val="tx1"/>
                          </a:solidFill>
                          <a:latin typeface="Times New Roman" pitchFamily="18" charset="0"/>
                          <a:ea typeface="Times New Roman"/>
                          <a:cs typeface="Times New Roman" pitchFamily="18" charset="0"/>
                        </a:rPr>
                        <a:t>Deep</a:t>
                      </a:r>
                      <a:endParaRPr lang="en-IN" sz="2300" dirty="0">
                        <a:solidFill>
                          <a:schemeClr val="tx1"/>
                        </a:solidFill>
                        <a:latin typeface="Times New Roman" pitchFamily="18" charset="0"/>
                        <a:ea typeface="Times New Roman"/>
                        <a:cs typeface="Times New Roman" pitchFamily="18" charset="0"/>
                      </a:endParaRPr>
                    </a:p>
                    <a:p>
                      <a:pPr algn="l">
                        <a:lnSpc>
                          <a:spcPct val="115000"/>
                        </a:lnSpc>
                        <a:spcAft>
                          <a:spcPts val="0"/>
                        </a:spcAft>
                      </a:pPr>
                      <a:r>
                        <a:rPr lang="en-IN" sz="2300" dirty="0">
                          <a:solidFill>
                            <a:schemeClr val="tx1"/>
                          </a:solidFill>
                          <a:latin typeface="Times New Roman" pitchFamily="18" charset="0"/>
                          <a:ea typeface="Times New Roman"/>
                          <a:cs typeface="Times New Roman" pitchFamily="18" charset="0"/>
                        </a:rPr>
                        <a:t>Burial</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28598" y="228601"/>
          <a:ext cx="8686802" cy="6400800"/>
        </p:xfrm>
        <a:graphic>
          <a:graphicData uri="http://schemas.openxmlformats.org/drawingml/2006/table">
            <a:tbl>
              <a:tblPr/>
              <a:tblGrid>
                <a:gridCol w="1947042"/>
                <a:gridCol w="3843846"/>
                <a:gridCol w="2895914"/>
              </a:tblGrid>
              <a:tr h="2456182">
                <a:tc>
                  <a:txBody>
                    <a:bodyPr/>
                    <a:lstStyle/>
                    <a:p>
                      <a:pPr algn="l">
                        <a:lnSpc>
                          <a:spcPct val="115000"/>
                        </a:lnSpc>
                        <a:spcAft>
                          <a:spcPts val="0"/>
                        </a:spcAft>
                      </a:pPr>
                      <a:r>
                        <a:rPr lang="en-IN" sz="2300" dirty="0">
                          <a:solidFill>
                            <a:schemeClr val="tx1"/>
                          </a:solidFill>
                          <a:latin typeface="Times New Roman" pitchFamily="18" charset="0"/>
                          <a:ea typeface="Times New Roman"/>
                          <a:cs typeface="Times New Roman" pitchFamily="18" charset="0"/>
                        </a:rPr>
                        <a:t>Category No.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2300" dirty="0">
                          <a:solidFill>
                            <a:schemeClr val="tx1"/>
                          </a:solidFill>
                          <a:latin typeface="Times New Roman" pitchFamily="18" charset="0"/>
                          <a:ea typeface="Times New Roman"/>
                          <a:cs typeface="Times New Roman" pitchFamily="18" charset="0"/>
                        </a:rPr>
                        <a:t>Microbiology &amp; Biotechnology Waste</a:t>
                      </a:r>
                    </a:p>
                    <a:p>
                      <a:pPr algn="l">
                        <a:lnSpc>
                          <a:spcPct val="115000"/>
                        </a:lnSpc>
                        <a:spcAft>
                          <a:spcPts val="0"/>
                        </a:spcAft>
                      </a:pPr>
                      <a:r>
                        <a:rPr lang="en-IN" sz="2300" dirty="0">
                          <a:solidFill>
                            <a:schemeClr val="tx1"/>
                          </a:solidFill>
                          <a:latin typeface="Times New Roman" pitchFamily="18" charset="0"/>
                          <a:ea typeface="Times New Roman"/>
                          <a:cs typeface="Times New Roman" pitchFamily="18" charset="0"/>
                        </a:rPr>
                        <a:t>(Wastes from laboratory cultures, </a:t>
                      </a:r>
                      <a:r>
                        <a:rPr lang="en-IN" sz="2300" dirty="0" smtClean="0">
                          <a:solidFill>
                            <a:schemeClr val="tx1"/>
                          </a:solidFill>
                          <a:latin typeface="Times New Roman" pitchFamily="18" charset="0"/>
                          <a:ea typeface="Times New Roman"/>
                          <a:cs typeface="Times New Roman" pitchFamily="18" charset="0"/>
                        </a:rPr>
                        <a:t>stocks</a:t>
                      </a:r>
                      <a:r>
                        <a:rPr lang="en-IN" sz="2300" baseline="0" dirty="0" smtClean="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or </a:t>
                      </a:r>
                      <a:r>
                        <a:rPr lang="en-IN" sz="2300" dirty="0">
                          <a:solidFill>
                            <a:schemeClr val="tx1"/>
                          </a:solidFill>
                          <a:latin typeface="Times New Roman" pitchFamily="18" charset="0"/>
                          <a:ea typeface="Times New Roman"/>
                          <a:cs typeface="Times New Roman" pitchFamily="18" charset="0"/>
                        </a:rPr>
                        <a:t>specimen of live micro organisms </a:t>
                      </a:r>
                      <a:r>
                        <a:rPr lang="en-IN" sz="2300" dirty="0" smtClean="0">
                          <a:solidFill>
                            <a:schemeClr val="tx1"/>
                          </a:solidFill>
                          <a:latin typeface="Times New Roman" pitchFamily="18" charset="0"/>
                          <a:ea typeface="Times New Roman"/>
                          <a:cs typeface="Times New Roman" pitchFamily="18" charset="0"/>
                        </a:rPr>
                        <a:t>or</a:t>
                      </a:r>
                      <a:r>
                        <a:rPr lang="en-IN" sz="2300" baseline="0" dirty="0" smtClean="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attenuated vaccines)</a:t>
                      </a:r>
                      <a:endParaRPr lang="en-IN" sz="2300"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2300" dirty="0">
                          <a:solidFill>
                            <a:schemeClr val="tx1"/>
                          </a:solidFill>
                          <a:latin typeface="Times New Roman" pitchFamily="18" charset="0"/>
                          <a:ea typeface="Times New Roman"/>
                          <a:cs typeface="Times New Roman" pitchFamily="18" charset="0"/>
                        </a:rPr>
                        <a:t>Local autoclaving/</a:t>
                      </a:r>
                    </a:p>
                    <a:p>
                      <a:pPr algn="l">
                        <a:lnSpc>
                          <a:spcPct val="115000"/>
                        </a:lnSpc>
                        <a:spcAft>
                          <a:spcPts val="0"/>
                        </a:spcAft>
                      </a:pPr>
                      <a:r>
                        <a:rPr lang="en-IN" sz="2300" dirty="0">
                          <a:solidFill>
                            <a:schemeClr val="tx1"/>
                          </a:solidFill>
                          <a:latin typeface="Times New Roman" pitchFamily="18" charset="0"/>
                          <a:ea typeface="Times New Roman"/>
                          <a:cs typeface="Times New Roman" pitchFamily="18" charset="0"/>
                        </a:rPr>
                        <a:t>microwaving /</a:t>
                      </a:r>
                    </a:p>
                    <a:p>
                      <a:pPr algn="l">
                        <a:lnSpc>
                          <a:spcPct val="115000"/>
                        </a:lnSpc>
                        <a:spcAft>
                          <a:spcPts val="0"/>
                        </a:spcAft>
                      </a:pPr>
                      <a:r>
                        <a:rPr lang="en-IN" sz="2300" dirty="0" smtClean="0">
                          <a:solidFill>
                            <a:schemeClr val="tx1"/>
                          </a:solidFill>
                          <a:latin typeface="Times New Roman" pitchFamily="18" charset="0"/>
                          <a:ea typeface="Times New Roman"/>
                          <a:cs typeface="Times New Roman" pitchFamily="18" charset="0"/>
                        </a:rPr>
                        <a:t>Incineration</a:t>
                      </a:r>
                      <a:endParaRPr lang="en-IN" sz="2300"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3163">
                <a:tc>
                  <a:txBody>
                    <a:bodyPr/>
                    <a:lstStyle/>
                    <a:p>
                      <a:pPr algn="l">
                        <a:lnSpc>
                          <a:spcPct val="115000"/>
                        </a:lnSpc>
                        <a:spcAft>
                          <a:spcPts val="0"/>
                        </a:spcAft>
                      </a:pPr>
                      <a:r>
                        <a:rPr lang="en-IN" sz="2300">
                          <a:solidFill>
                            <a:schemeClr val="tx1"/>
                          </a:solidFill>
                          <a:latin typeface="Times New Roman" pitchFamily="18" charset="0"/>
                          <a:ea typeface="Times New Roman"/>
                          <a:cs typeface="Times New Roman" pitchFamily="18" charset="0"/>
                        </a:rPr>
                        <a:t>Category No.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2300" dirty="0">
                          <a:solidFill>
                            <a:schemeClr val="tx1"/>
                          </a:solidFill>
                          <a:latin typeface="Times New Roman" pitchFamily="18" charset="0"/>
                          <a:ea typeface="Times New Roman"/>
                          <a:cs typeface="Times New Roman" pitchFamily="18" charset="0"/>
                        </a:rPr>
                        <a:t>Waste Sharps (Needles, </a:t>
                      </a:r>
                      <a:r>
                        <a:rPr lang="en-IN" sz="2300" dirty="0" smtClean="0">
                          <a:solidFill>
                            <a:schemeClr val="tx1"/>
                          </a:solidFill>
                          <a:latin typeface="Times New Roman" pitchFamily="18" charset="0"/>
                          <a:ea typeface="Times New Roman"/>
                          <a:cs typeface="Times New Roman" pitchFamily="18" charset="0"/>
                        </a:rPr>
                        <a:t>syringes,</a:t>
                      </a:r>
                      <a:r>
                        <a:rPr lang="en-IN" sz="2300" baseline="0" dirty="0" smtClean="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scalpels, blades</a:t>
                      </a:r>
                      <a:r>
                        <a:rPr lang="en-IN" sz="2300" dirty="0">
                          <a:solidFill>
                            <a:schemeClr val="tx1"/>
                          </a:solidFill>
                          <a:latin typeface="Times New Roman" pitchFamily="18" charset="0"/>
                          <a:ea typeface="Times New Roman"/>
                          <a:cs typeface="Times New Roman" pitchFamily="18" charset="0"/>
                        </a:rPr>
                        <a:t>, glass, etc</a:t>
                      </a:r>
                      <a:r>
                        <a:rPr lang="en-IN" sz="2300" dirty="0" smtClean="0">
                          <a:solidFill>
                            <a:schemeClr val="tx1"/>
                          </a:solidFill>
                          <a:latin typeface="Times New Roman" pitchFamily="18" charset="0"/>
                          <a:ea typeface="Times New Roman"/>
                          <a:cs typeface="Times New Roman" pitchFamily="18" charset="0"/>
                        </a:rPr>
                        <a:t>.)</a:t>
                      </a:r>
                      <a:endParaRPr lang="en-IN" sz="2300"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2300" dirty="0">
                          <a:solidFill>
                            <a:schemeClr val="tx1"/>
                          </a:solidFill>
                          <a:latin typeface="Times New Roman" pitchFamily="18" charset="0"/>
                          <a:ea typeface="Times New Roman"/>
                          <a:cs typeface="Times New Roman" pitchFamily="18" charset="0"/>
                        </a:rPr>
                        <a:t>Disinfecting (chemical</a:t>
                      </a:r>
                    </a:p>
                    <a:p>
                      <a:pPr algn="l">
                        <a:lnSpc>
                          <a:spcPct val="115000"/>
                        </a:lnSpc>
                        <a:spcAft>
                          <a:spcPts val="0"/>
                        </a:spcAft>
                      </a:pPr>
                      <a:r>
                        <a:rPr lang="en-IN" sz="2300" dirty="0">
                          <a:solidFill>
                            <a:schemeClr val="tx1"/>
                          </a:solidFill>
                          <a:latin typeface="Times New Roman" pitchFamily="18" charset="0"/>
                          <a:ea typeface="Times New Roman"/>
                          <a:cs typeface="Times New Roman" pitchFamily="18" charset="0"/>
                        </a:rPr>
                        <a:t>Treatment </a:t>
                      </a:r>
                      <a:r>
                        <a:rPr lang="en-IN" sz="2300" dirty="0" smtClean="0">
                          <a:solidFill>
                            <a:schemeClr val="tx1"/>
                          </a:solidFill>
                          <a:latin typeface="Times New Roman" pitchFamily="18" charset="0"/>
                          <a:ea typeface="Times New Roman"/>
                          <a:cs typeface="Times New Roman" pitchFamily="18" charset="0"/>
                        </a:rPr>
                        <a:t>/autoclaving </a:t>
                      </a:r>
                      <a:r>
                        <a:rPr lang="en-IN" sz="2300" dirty="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microwaving</a:t>
                      </a:r>
                      <a:r>
                        <a:rPr lang="en-IN" sz="2300" baseline="0" dirty="0" smtClean="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and </a:t>
                      </a:r>
                      <a:r>
                        <a:rPr lang="en-IN" sz="2300" dirty="0">
                          <a:solidFill>
                            <a:schemeClr val="tx1"/>
                          </a:solidFill>
                          <a:latin typeface="Times New Roman" pitchFamily="18" charset="0"/>
                          <a:ea typeface="Times New Roman"/>
                          <a:cs typeface="Times New Roman" pitchFamily="18" charset="0"/>
                        </a:rPr>
                        <a:t>mutilation / shredding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1455">
                <a:tc>
                  <a:txBody>
                    <a:bodyPr/>
                    <a:lstStyle/>
                    <a:p>
                      <a:pPr algn="l">
                        <a:lnSpc>
                          <a:spcPct val="115000"/>
                        </a:lnSpc>
                        <a:spcAft>
                          <a:spcPts val="0"/>
                        </a:spcAft>
                      </a:pPr>
                      <a:r>
                        <a:rPr lang="en-IN" sz="2300">
                          <a:solidFill>
                            <a:schemeClr val="tx1"/>
                          </a:solidFill>
                          <a:latin typeface="Times New Roman" pitchFamily="18" charset="0"/>
                          <a:ea typeface="Times New Roman"/>
                          <a:cs typeface="Times New Roman" pitchFamily="18" charset="0"/>
                        </a:rPr>
                        <a:t>Category No.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2300" dirty="0">
                          <a:solidFill>
                            <a:schemeClr val="tx1"/>
                          </a:solidFill>
                          <a:latin typeface="Times New Roman" pitchFamily="18" charset="0"/>
                          <a:ea typeface="Times New Roman"/>
                          <a:cs typeface="Times New Roman" pitchFamily="18" charset="0"/>
                        </a:rPr>
                        <a:t>Discarded Medicine and </a:t>
                      </a:r>
                      <a:r>
                        <a:rPr lang="en-IN" sz="2300" dirty="0" err="1">
                          <a:solidFill>
                            <a:schemeClr val="tx1"/>
                          </a:solidFill>
                          <a:latin typeface="Times New Roman" pitchFamily="18" charset="0"/>
                          <a:ea typeface="Times New Roman"/>
                          <a:cs typeface="Times New Roman" pitchFamily="18" charset="0"/>
                        </a:rPr>
                        <a:t>Cytotoxic</a:t>
                      </a:r>
                      <a:r>
                        <a:rPr lang="en-IN" sz="2300" dirty="0">
                          <a:solidFill>
                            <a:schemeClr val="tx1"/>
                          </a:solidFill>
                          <a:latin typeface="Times New Roman" pitchFamily="18" charset="0"/>
                          <a:ea typeface="Times New Roman"/>
                          <a:cs typeface="Times New Roman" pitchFamily="18" charset="0"/>
                        </a:rPr>
                        <a:t> drugs</a:t>
                      </a:r>
                    </a:p>
                    <a:p>
                      <a:pPr algn="l">
                        <a:lnSpc>
                          <a:spcPct val="115000"/>
                        </a:lnSpc>
                        <a:spcAft>
                          <a:spcPts val="0"/>
                        </a:spcAft>
                      </a:pPr>
                      <a:r>
                        <a:rPr lang="en-IN" sz="2300" dirty="0">
                          <a:solidFill>
                            <a:schemeClr val="tx1"/>
                          </a:solidFill>
                          <a:latin typeface="Times New Roman" pitchFamily="18" charset="0"/>
                          <a:ea typeface="Times New Roman"/>
                          <a:cs typeface="Times New Roman" pitchFamily="18" charset="0"/>
                        </a:rPr>
                        <a:t>(Wastes comprising of </a:t>
                      </a:r>
                      <a:r>
                        <a:rPr lang="en-IN" sz="2300" dirty="0" smtClean="0">
                          <a:solidFill>
                            <a:schemeClr val="tx1"/>
                          </a:solidFill>
                          <a:latin typeface="Times New Roman" pitchFamily="18" charset="0"/>
                          <a:ea typeface="Times New Roman"/>
                          <a:cs typeface="Times New Roman" pitchFamily="18" charset="0"/>
                        </a:rPr>
                        <a:t>outdated,</a:t>
                      </a:r>
                      <a:r>
                        <a:rPr lang="en-IN" sz="2300" baseline="0" dirty="0" smtClean="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contaminated </a:t>
                      </a:r>
                      <a:r>
                        <a:rPr lang="en-IN" sz="2300" dirty="0">
                          <a:solidFill>
                            <a:schemeClr val="tx1"/>
                          </a:solidFill>
                          <a:latin typeface="Times New Roman" pitchFamily="18" charset="0"/>
                          <a:ea typeface="Times New Roman"/>
                          <a:cs typeface="Times New Roman" pitchFamily="18" charset="0"/>
                        </a:rPr>
                        <a:t>and discarded medicines)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2300" dirty="0">
                          <a:solidFill>
                            <a:schemeClr val="tx1"/>
                          </a:solidFill>
                          <a:latin typeface="Times New Roman" pitchFamily="18" charset="0"/>
                          <a:ea typeface="Times New Roman"/>
                          <a:cs typeface="Times New Roman" pitchFamily="18" charset="0"/>
                        </a:rPr>
                        <a:t>Incineration / destruction</a:t>
                      </a:r>
                    </a:p>
                    <a:p>
                      <a:pPr algn="l">
                        <a:lnSpc>
                          <a:spcPct val="115000"/>
                        </a:lnSpc>
                        <a:spcAft>
                          <a:spcPts val="0"/>
                        </a:spcAft>
                      </a:pPr>
                      <a:r>
                        <a:rPr lang="en-IN" sz="2300" dirty="0">
                          <a:solidFill>
                            <a:schemeClr val="tx1"/>
                          </a:solidFill>
                          <a:latin typeface="Times New Roman" pitchFamily="18" charset="0"/>
                          <a:ea typeface="Times New Roman"/>
                          <a:cs typeface="Times New Roman" pitchFamily="18" charset="0"/>
                        </a:rPr>
                        <a:t>and drugs disposal in secured landfills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8600" y="228599"/>
          <a:ext cx="8686800" cy="6400800"/>
        </p:xfrm>
        <a:graphic>
          <a:graphicData uri="http://schemas.openxmlformats.org/drawingml/2006/table">
            <a:tbl>
              <a:tblPr/>
              <a:tblGrid>
                <a:gridCol w="1947042"/>
                <a:gridCol w="3843845"/>
                <a:gridCol w="2895913"/>
              </a:tblGrid>
              <a:tr h="2560320">
                <a:tc>
                  <a:txBody>
                    <a:bodyPr/>
                    <a:lstStyle/>
                    <a:p>
                      <a:pPr>
                        <a:lnSpc>
                          <a:spcPct val="115000"/>
                        </a:lnSpc>
                        <a:spcAft>
                          <a:spcPts val="0"/>
                        </a:spcAft>
                      </a:pPr>
                      <a:r>
                        <a:rPr lang="en-IN" sz="2300" dirty="0">
                          <a:solidFill>
                            <a:schemeClr val="tx1"/>
                          </a:solidFill>
                          <a:latin typeface="Times New Roman" pitchFamily="18" charset="0"/>
                          <a:ea typeface="Times New Roman"/>
                          <a:cs typeface="Times New Roman" pitchFamily="18" charset="0"/>
                        </a:rPr>
                        <a:t>Category No.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300" dirty="0">
                          <a:solidFill>
                            <a:schemeClr val="tx1"/>
                          </a:solidFill>
                          <a:latin typeface="Times New Roman" pitchFamily="18" charset="0"/>
                          <a:ea typeface="Times New Roman"/>
                          <a:cs typeface="Times New Roman" pitchFamily="18" charset="0"/>
                        </a:rPr>
                        <a:t>Soiled Waste (Items contaminated </a:t>
                      </a:r>
                      <a:r>
                        <a:rPr lang="en-IN" sz="2300" dirty="0" smtClean="0">
                          <a:solidFill>
                            <a:schemeClr val="tx1"/>
                          </a:solidFill>
                          <a:latin typeface="Times New Roman" pitchFamily="18" charset="0"/>
                          <a:ea typeface="Times New Roman"/>
                          <a:cs typeface="Times New Roman" pitchFamily="18" charset="0"/>
                        </a:rPr>
                        <a:t>with</a:t>
                      </a:r>
                      <a:r>
                        <a:rPr lang="en-IN" sz="2300" baseline="0" dirty="0" smtClean="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body </a:t>
                      </a:r>
                      <a:r>
                        <a:rPr lang="en-IN" sz="2300" dirty="0">
                          <a:solidFill>
                            <a:schemeClr val="tx1"/>
                          </a:solidFill>
                          <a:latin typeface="Times New Roman" pitchFamily="18" charset="0"/>
                          <a:ea typeface="Times New Roman"/>
                          <a:cs typeface="Times New Roman" pitchFamily="18" charset="0"/>
                        </a:rPr>
                        <a:t>fluids including cotton, dressings,</a:t>
                      </a:r>
                    </a:p>
                    <a:p>
                      <a:pPr>
                        <a:lnSpc>
                          <a:spcPct val="115000"/>
                        </a:lnSpc>
                        <a:spcAft>
                          <a:spcPts val="0"/>
                        </a:spcAft>
                      </a:pPr>
                      <a:r>
                        <a:rPr lang="en-IN" sz="2300" dirty="0">
                          <a:solidFill>
                            <a:schemeClr val="tx1"/>
                          </a:solidFill>
                          <a:latin typeface="Times New Roman" pitchFamily="18" charset="0"/>
                          <a:ea typeface="Times New Roman"/>
                          <a:cs typeface="Times New Roman" pitchFamily="18" charset="0"/>
                        </a:rPr>
                        <a:t>soiled plaster casts, lines, bedding </a:t>
                      </a:r>
                      <a:r>
                        <a:rPr lang="en-IN" sz="2300" dirty="0" smtClean="0">
                          <a:solidFill>
                            <a:schemeClr val="tx1"/>
                          </a:solidFill>
                          <a:latin typeface="Times New Roman" pitchFamily="18" charset="0"/>
                          <a:ea typeface="Times New Roman"/>
                          <a:cs typeface="Times New Roman" pitchFamily="18" charset="0"/>
                        </a:rPr>
                        <a:t>and</a:t>
                      </a:r>
                      <a:r>
                        <a:rPr lang="en-IN" sz="2300" baseline="0" dirty="0" smtClean="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other </a:t>
                      </a:r>
                      <a:r>
                        <a:rPr lang="en-IN" sz="2300" dirty="0">
                          <a:solidFill>
                            <a:schemeClr val="tx1"/>
                          </a:solidFill>
                          <a:latin typeface="Times New Roman" pitchFamily="18" charset="0"/>
                          <a:ea typeface="Times New Roman"/>
                          <a:cs typeface="Times New Roman" pitchFamily="18" charset="0"/>
                        </a:rPr>
                        <a:t>materials contaminated with blood.)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300" dirty="0">
                          <a:solidFill>
                            <a:schemeClr val="tx1"/>
                          </a:solidFill>
                          <a:latin typeface="Times New Roman" pitchFamily="18" charset="0"/>
                          <a:ea typeface="Times New Roman"/>
                          <a:cs typeface="Times New Roman" pitchFamily="18" charset="0"/>
                        </a:rPr>
                        <a:t>Incineration </a:t>
                      </a:r>
                      <a:r>
                        <a:rPr lang="en-IN" sz="2300" dirty="0" smtClean="0">
                          <a:solidFill>
                            <a:schemeClr val="tx1"/>
                          </a:solidFill>
                          <a:latin typeface="Times New Roman" pitchFamily="18" charset="0"/>
                          <a:ea typeface="Times New Roman"/>
                          <a:cs typeface="Times New Roman" pitchFamily="18" charset="0"/>
                        </a:rPr>
                        <a:t>/</a:t>
                      </a:r>
                      <a:r>
                        <a:rPr lang="en-IN" sz="2300" baseline="0" dirty="0" smtClean="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autoclaving </a:t>
                      </a:r>
                      <a:r>
                        <a:rPr lang="en-IN" sz="2300" dirty="0">
                          <a:solidFill>
                            <a:schemeClr val="tx1"/>
                          </a:solidFill>
                          <a:latin typeface="Times New Roman" pitchFamily="18" charset="0"/>
                          <a:ea typeface="Times New Roman"/>
                          <a:cs typeface="Times New Roman" pitchFamily="18" charset="0"/>
                        </a:rPr>
                        <a:t>/ microwaving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0">
                <a:tc>
                  <a:txBody>
                    <a:bodyPr/>
                    <a:lstStyle/>
                    <a:p>
                      <a:pPr>
                        <a:lnSpc>
                          <a:spcPct val="115000"/>
                        </a:lnSpc>
                        <a:spcAft>
                          <a:spcPts val="0"/>
                        </a:spcAft>
                      </a:pPr>
                      <a:r>
                        <a:rPr lang="en-IN" sz="2300" dirty="0">
                          <a:solidFill>
                            <a:schemeClr val="tx1"/>
                          </a:solidFill>
                          <a:latin typeface="Times New Roman" pitchFamily="18" charset="0"/>
                          <a:ea typeface="Times New Roman"/>
                          <a:cs typeface="Times New Roman" pitchFamily="18" charset="0"/>
                        </a:rPr>
                        <a:t>Category No.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300" dirty="0">
                          <a:solidFill>
                            <a:schemeClr val="tx1"/>
                          </a:solidFill>
                          <a:latin typeface="Times New Roman" pitchFamily="18" charset="0"/>
                          <a:ea typeface="Times New Roman"/>
                          <a:cs typeface="Times New Roman" pitchFamily="18" charset="0"/>
                        </a:rPr>
                        <a:t>Solid Waste (Waste generated </a:t>
                      </a:r>
                      <a:r>
                        <a:rPr lang="en-IN" sz="2300" dirty="0" smtClean="0">
                          <a:solidFill>
                            <a:schemeClr val="tx1"/>
                          </a:solidFill>
                          <a:latin typeface="Times New Roman" pitchFamily="18" charset="0"/>
                          <a:ea typeface="Times New Roman"/>
                          <a:cs typeface="Times New Roman" pitchFamily="18" charset="0"/>
                        </a:rPr>
                        <a:t>from</a:t>
                      </a:r>
                      <a:r>
                        <a:rPr lang="en-IN" sz="2300" baseline="0" dirty="0" smtClean="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disposable </a:t>
                      </a:r>
                      <a:r>
                        <a:rPr lang="en-IN" sz="2300" dirty="0">
                          <a:solidFill>
                            <a:schemeClr val="tx1"/>
                          </a:solidFill>
                          <a:latin typeface="Times New Roman" pitchFamily="18" charset="0"/>
                          <a:ea typeface="Times New Roman"/>
                          <a:cs typeface="Times New Roman" pitchFamily="18" charset="0"/>
                        </a:rPr>
                        <a:t>items other than the </a:t>
                      </a:r>
                      <a:r>
                        <a:rPr lang="en-IN" sz="2300" dirty="0" smtClean="0">
                          <a:solidFill>
                            <a:schemeClr val="tx1"/>
                          </a:solidFill>
                          <a:latin typeface="Times New Roman" pitchFamily="18" charset="0"/>
                          <a:ea typeface="Times New Roman"/>
                          <a:cs typeface="Times New Roman" pitchFamily="18" charset="0"/>
                        </a:rPr>
                        <a:t>waste</a:t>
                      </a:r>
                      <a:r>
                        <a:rPr lang="en-IN" sz="2300" baseline="0" dirty="0" smtClean="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sharps </a:t>
                      </a:r>
                      <a:r>
                        <a:rPr lang="en-IN" sz="2300" dirty="0">
                          <a:solidFill>
                            <a:schemeClr val="tx1"/>
                          </a:solidFill>
                          <a:latin typeface="Times New Roman" pitchFamily="18" charset="0"/>
                          <a:ea typeface="Times New Roman"/>
                          <a:cs typeface="Times New Roman" pitchFamily="18" charset="0"/>
                        </a:rPr>
                        <a:t>such as tubing, </a:t>
                      </a:r>
                      <a:r>
                        <a:rPr lang="en-IN" sz="2300" dirty="0" smtClean="0">
                          <a:solidFill>
                            <a:schemeClr val="tx1"/>
                          </a:solidFill>
                          <a:latin typeface="Times New Roman" pitchFamily="18" charset="0"/>
                          <a:ea typeface="Times New Roman"/>
                          <a:cs typeface="Times New Roman" pitchFamily="18" charset="0"/>
                        </a:rPr>
                        <a:t>catheters,</a:t>
                      </a:r>
                      <a:r>
                        <a:rPr lang="en-IN" sz="2300" baseline="0" dirty="0" smtClean="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intravenous </a:t>
                      </a:r>
                      <a:r>
                        <a:rPr lang="en-IN" sz="2300" dirty="0">
                          <a:solidFill>
                            <a:schemeClr val="tx1"/>
                          </a:solidFill>
                          <a:latin typeface="Times New Roman" pitchFamily="18" charset="0"/>
                          <a:ea typeface="Times New Roman"/>
                          <a:cs typeface="Times New Roman" pitchFamily="18" charset="0"/>
                        </a:rPr>
                        <a:t>sets,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300" dirty="0">
                          <a:solidFill>
                            <a:schemeClr val="tx1"/>
                          </a:solidFill>
                          <a:latin typeface="Times New Roman" pitchFamily="18" charset="0"/>
                          <a:ea typeface="Times New Roman"/>
                          <a:cs typeface="Times New Roman" pitchFamily="18" charset="0"/>
                        </a:rPr>
                        <a:t>Disinfecting by chemical</a:t>
                      </a:r>
                    </a:p>
                    <a:p>
                      <a:pPr>
                        <a:lnSpc>
                          <a:spcPct val="115000"/>
                        </a:lnSpc>
                        <a:spcAft>
                          <a:spcPts val="0"/>
                        </a:spcAft>
                      </a:pPr>
                      <a:r>
                        <a:rPr lang="en-IN" sz="2300" dirty="0">
                          <a:solidFill>
                            <a:schemeClr val="tx1"/>
                          </a:solidFill>
                          <a:latin typeface="Times New Roman" pitchFamily="18" charset="0"/>
                          <a:ea typeface="Times New Roman"/>
                          <a:cs typeface="Times New Roman" pitchFamily="18" charset="0"/>
                        </a:rPr>
                        <a:t>treatment </a:t>
                      </a:r>
                      <a:r>
                        <a:rPr lang="en-IN" sz="2300" dirty="0" smtClean="0">
                          <a:solidFill>
                            <a:schemeClr val="tx1"/>
                          </a:solidFill>
                          <a:latin typeface="Times New Roman" pitchFamily="18" charset="0"/>
                          <a:ea typeface="Times New Roman"/>
                          <a:cs typeface="Times New Roman" pitchFamily="18" charset="0"/>
                        </a:rPr>
                        <a:t>/</a:t>
                      </a:r>
                      <a:r>
                        <a:rPr lang="en-IN" sz="2300" baseline="0" dirty="0" smtClean="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autoclaving </a:t>
                      </a:r>
                      <a:r>
                        <a:rPr lang="en-IN" sz="2300" dirty="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microwaving</a:t>
                      </a:r>
                      <a:r>
                        <a:rPr lang="en-IN" sz="2300" baseline="0" dirty="0" smtClean="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and </a:t>
                      </a:r>
                      <a:r>
                        <a:rPr lang="en-IN" sz="2300" dirty="0">
                          <a:solidFill>
                            <a:schemeClr val="tx1"/>
                          </a:solidFill>
                          <a:latin typeface="Times New Roman" pitchFamily="18" charset="0"/>
                          <a:ea typeface="Times New Roman"/>
                          <a:cs typeface="Times New Roman" pitchFamily="18" charset="0"/>
                        </a:rPr>
                        <a:t>mutilation / shredding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6880">
                <a:tc>
                  <a:txBody>
                    <a:bodyPr/>
                    <a:lstStyle/>
                    <a:p>
                      <a:pPr>
                        <a:lnSpc>
                          <a:spcPct val="115000"/>
                        </a:lnSpc>
                        <a:spcAft>
                          <a:spcPts val="0"/>
                        </a:spcAft>
                      </a:pPr>
                      <a:r>
                        <a:rPr lang="en-IN" sz="2300" dirty="0">
                          <a:solidFill>
                            <a:schemeClr val="tx1"/>
                          </a:solidFill>
                          <a:latin typeface="Times New Roman" pitchFamily="18" charset="0"/>
                          <a:ea typeface="Times New Roman"/>
                          <a:cs typeface="Times New Roman" pitchFamily="18" charset="0"/>
                        </a:rPr>
                        <a:t>Category No. 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300" dirty="0">
                          <a:solidFill>
                            <a:schemeClr val="tx1"/>
                          </a:solidFill>
                          <a:latin typeface="Times New Roman" pitchFamily="18" charset="0"/>
                          <a:ea typeface="Times New Roman"/>
                          <a:cs typeface="Times New Roman" pitchFamily="18" charset="0"/>
                        </a:rPr>
                        <a:t>Liquid Waste (Waste generated </a:t>
                      </a:r>
                      <a:r>
                        <a:rPr lang="en-IN" sz="2300" dirty="0" smtClean="0">
                          <a:solidFill>
                            <a:schemeClr val="tx1"/>
                          </a:solidFill>
                          <a:latin typeface="Times New Roman" pitchFamily="18" charset="0"/>
                          <a:ea typeface="Times New Roman"/>
                          <a:cs typeface="Times New Roman" pitchFamily="18" charset="0"/>
                        </a:rPr>
                        <a:t>from</a:t>
                      </a:r>
                      <a:r>
                        <a:rPr lang="en-IN" sz="2300" baseline="0" dirty="0" smtClean="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laboratory washing, cleaning</a:t>
                      </a:r>
                      <a:r>
                        <a:rPr lang="en-IN" sz="2300" baseline="0" dirty="0" smtClean="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and</a:t>
                      </a:r>
                      <a:r>
                        <a:rPr lang="en-IN" sz="2300" baseline="0" dirty="0" smtClean="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disinfecting</a:t>
                      </a:r>
                      <a:r>
                        <a:rPr lang="en-IN" sz="2300" baseline="0" dirty="0" smtClean="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activities</a:t>
                      </a:r>
                      <a:r>
                        <a:rPr lang="en-IN" sz="2300" dirty="0">
                          <a:solidFill>
                            <a:schemeClr val="tx1"/>
                          </a:solidFill>
                          <a:latin typeface="Times New Roman" pitchFamily="18" charset="0"/>
                          <a:ea typeface="Times New Roman"/>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300" dirty="0">
                          <a:solidFill>
                            <a:schemeClr val="tx1"/>
                          </a:solidFill>
                          <a:latin typeface="Times New Roman" pitchFamily="18" charset="0"/>
                          <a:ea typeface="Times New Roman"/>
                          <a:cs typeface="Times New Roman" pitchFamily="18" charset="0"/>
                        </a:rPr>
                        <a:t>Disinfecting by chemical</a:t>
                      </a:r>
                    </a:p>
                    <a:p>
                      <a:pPr>
                        <a:lnSpc>
                          <a:spcPct val="115000"/>
                        </a:lnSpc>
                        <a:spcAft>
                          <a:spcPts val="0"/>
                        </a:spcAft>
                      </a:pPr>
                      <a:r>
                        <a:rPr lang="en-IN" sz="2300" dirty="0">
                          <a:solidFill>
                            <a:schemeClr val="tx1"/>
                          </a:solidFill>
                          <a:latin typeface="Times New Roman" pitchFamily="18" charset="0"/>
                          <a:ea typeface="Times New Roman"/>
                          <a:cs typeface="Times New Roman" pitchFamily="18" charset="0"/>
                        </a:rPr>
                        <a:t>treatment </a:t>
                      </a:r>
                      <a:r>
                        <a:rPr lang="en-IN" sz="2300" dirty="0" smtClean="0">
                          <a:solidFill>
                            <a:schemeClr val="tx1"/>
                          </a:solidFill>
                          <a:latin typeface="Times New Roman" pitchFamily="18" charset="0"/>
                          <a:ea typeface="Times New Roman"/>
                          <a:cs typeface="Times New Roman" pitchFamily="18" charset="0"/>
                        </a:rPr>
                        <a:t>and</a:t>
                      </a:r>
                      <a:r>
                        <a:rPr lang="en-IN" sz="2300" baseline="0" dirty="0" smtClean="0">
                          <a:solidFill>
                            <a:schemeClr val="tx1"/>
                          </a:solidFill>
                          <a:latin typeface="Times New Roman" pitchFamily="18" charset="0"/>
                          <a:ea typeface="Times New Roman"/>
                          <a:cs typeface="Times New Roman" pitchFamily="18" charset="0"/>
                        </a:rPr>
                        <a:t> </a:t>
                      </a:r>
                      <a:r>
                        <a:rPr lang="en-IN" sz="2300" dirty="0" smtClean="0">
                          <a:solidFill>
                            <a:schemeClr val="tx1"/>
                          </a:solidFill>
                          <a:latin typeface="Times New Roman" pitchFamily="18" charset="0"/>
                          <a:ea typeface="Times New Roman"/>
                          <a:cs typeface="Times New Roman" pitchFamily="18" charset="0"/>
                        </a:rPr>
                        <a:t>discharge </a:t>
                      </a:r>
                      <a:r>
                        <a:rPr lang="en-IN" sz="2300" dirty="0">
                          <a:solidFill>
                            <a:schemeClr val="tx1"/>
                          </a:solidFill>
                          <a:latin typeface="Times New Roman" pitchFamily="18" charset="0"/>
                          <a:ea typeface="Times New Roman"/>
                          <a:cs typeface="Times New Roman" pitchFamily="18" charset="0"/>
                        </a:rPr>
                        <a:t>into drains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228600"/>
          <a:ext cx="8686799" cy="6400800"/>
        </p:xfrm>
        <a:graphic>
          <a:graphicData uri="http://schemas.openxmlformats.org/drawingml/2006/table">
            <a:tbl>
              <a:tblPr/>
              <a:tblGrid>
                <a:gridCol w="2171700"/>
                <a:gridCol w="3619187"/>
                <a:gridCol w="2895912"/>
              </a:tblGrid>
              <a:tr h="1825456">
                <a:tc>
                  <a:txBody>
                    <a:bodyPr/>
                    <a:lstStyle/>
                    <a:p>
                      <a:pPr>
                        <a:lnSpc>
                          <a:spcPct val="115000"/>
                        </a:lnSpc>
                        <a:spcAft>
                          <a:spcPts val="0"/>
                        </a:spcAft>
                      </a:pPr>
                      <a:r>
                        <a:rPr lang="en-IN" sz="2400" dirty="0">
                          <a:solidFill>
                            <a:schemeClr val="tx1"/>
                          </a:solidFill>
                          <a:latin typeface="Times New Roman" pitchFamily="18" charset="0"/>
                          <a:ea typeface="Times New Roman"/>
                          <a:cs typeface="Times New Roman" pitchFamily="18" charset="0"/>
                        </a:rPr>
                        <a:t>Category No. 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400" dirty="0">
                          <a:solidFill>
                            <a:schemeClr val="tx1"/>
                          </a:solidFill>
                          <a:latin typeface="Times New Roman" pitchFamily="18" charset="0"/>
                          <a:ea typeface="Times New Roman"/>
                          <a:cs typeface="Times New Roman" pitchFamily="18" charset="0"/>
                        </a:rPr>
                        <a:t>Incineration Ash (Ash from </a:t>
                      </a:r>
                      <a:r>
                        <a:rPr lang="en-IN" sz="2400" dirty="0" smtClean="0">
                          <a:solidFill>
                            <a:schemeClr val="tx1"/>
                          </a:solidFill>
                          <a:latin typeface="Times New Roman" pitchFamily="18" charset="0"/>
                          <a:ea typeface="Times New Roman"/>
                          <a:cs typeface="Times New Roman" pitchFamily="18" charset="0"/>
                        </a:rPr>
                        <a:t>incineration</a:t>
                      </a:r>
                      <a:r>
                        <a:rPr lang="en-IN" sz="2400" baseline="0" dirty="0" smtClean="0">
                          <a:solidFill>
                            <a:schemeClr val="tx1"/>
                          </a:solidFill>
                          <a:latin typeface="Times New Roman" pitchFamily="18" charset="0"/>
                          <a:ea typeface="Times New Roman"/>
                          <a:cs typeface="Times New Roman" pitchFamily="18" charset="0"/>
                        </a:rPr>
                        <a:t> </a:t>
                      </a:r>
                      <a:r>
                        <a:rPr lang="en-IN" sz="2400" dirty="0" smtClean="0">
                          <a:solidFill>
                            <a:schemeClr val="tx1"/>
                          </a:solidFill>
                          <a:latin typeface="Times New Roman" pitchFamily="18" charset="0"/>
                          <a:ea typeface="Times New Roman"/>
                          <a:cs typeface="Times New Roman" pitchFamily="18" charset="0"/>
                        </a:rPr>
                        <a:t>of </a:t>
                      </a:r>
                      <a:r>
                        <a:rPr lang="en-IN" sz="2400" dirty="0">
                          <a:solidFill>
                            <a:schemeClr val="tx1"/>
                          </a:solidFill>
                          <a:latin typeface="Times New Roman" pitchFamily="18" charset="0"/>
                          <a:ea typeface="Times New Roman"/>
                          <a:cs typeface="Times New Roman" pitchFamily="18" charset="0"/>
                        </a:rPr>
                        <a:t>any biomedical waste)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400">
                          <a:solidFill>
                            <a:schemeClr val="tx1"/>
                          </a:solidFill>
                          <a:latin typeface="Times New Roman" pitchFamily="18" charset="0"/>
                          <a:ea typeface="Times New Roman"/>
                          <a:cs typeface="Times New Roman" pitchFamily="18" charset="0"/>
                        </a:rPr>
                        <a:t>Disposal in municipal Landfill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5344">
                <a:tc>
                  <a:txBody>
                    <a:bodyPr/>
                    <a:lstStyle/>
                    <a:p>
                      <a:pPr>
                        <a:lnSpc>
                          <a:spcPct val="115000"/>
                        </a:lnSpc>
                        <a:spcAft>
                          <a:spcPts val="0"/>
                        </a:spcAft>
                      </a:pPr>
                      <a:r>
                        <a:rPr lang="en-IN" sz="2400" dirty="0">
                          <a:solidFill>
                            <a:schemeClr val="tx1"/>
                          </a:solidFill>
                          <a:latin typeface="Times New Roman" pitchFamily="18" charset="0"/>
                          <a:ea typeface="Times New Roman"/>
                          <a:cs typeface="Times New Roman" pitchFamily="18" charset="0"/>
                        </a:rPr>
                        <a:t>Category No.10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400" dirty="0">
                          <a:solidFill>
                            <a:schemeClr val="tx1"/>
                          </a:solidFill>
                          <a:latin typeface="Times New Roman" pitchFamily="18" charset="0"/>
                          <a:ea typeface="Times New Roman"/>
                          <a:cs typeface="Times New Roman" pitchFamily="18" charset="0"/>
                        </a:rPr>
                        <a:t>Chemical Waste (Chemicals used </a:t>
                      </a:r>
                      <a:r>
                        <a:rPr lang="en-IN" sz="2400" dirty="0" smtClean="0">
                          <a:solidFill>
                            <a:schemeClr val="tx1"/>
                          </a:solidFill>
                          <a:latin typeface="Times New Roman" pitchFamily="18" charset="0"/>
                          <a:ea typeface="Times New Roman"/>
                          <a:cs typeface="Times New Roman" pitchFamily="18" charset="0"/>
                        </a:rPr>
                        <a:t>in</a:t>
                      </a:r>
                      <a:r>
                        <a:rPr lang="en-IN" sz="2400" baseline="0" dirty="0" smtClean="0">
                          <a:solidFill>
                            <a:schemeClr val="tx1"/>
                          </a:solidFill>
                          <a:latin typeface="Times New Roman" pitchFamily="18" charset="0"/>
                          <a:ea typeface="Times New Roman"/>
                          <a:cs typeface="Times New Roman" pitchFamily="18" charset="0"/>
                        </a:rPr>
                        <a:t> </a:t>
                      </a:r>
                      <a:r>
                        <a:rPr lang="en-IN" sz="2400" dirty="0" smtClean="0">
                          <a:solidFill>
                            <a:schemeClr val="tx1"/>
                          </a:solidFill>
                          <a:latin typeface="Times New Roman" pitchFamily="18" charset="0"/>
                          <a:ea typeface="Times New Roman"/>
                          <a:cs typeface="Times New Roman" pitchFamily="18" charset="0"/>
                        </a:rPr>
                        <a:t>production </a:t>
                      </a:r>
                      <a:r>
                        <a:rPr lang="en-IN" sz="2400" dirty="0">
                          <a:solidFill>
                            <a:schemeClr val="tx1"/>
                          </a:solidFill>
                          <a:latin typeface="Times New Roman" pitchFamily="18" charset="0"/>
                          <a:ea typeface="Times New Roman"/>
                          <a:cs typeface="Times New Roman" pitchFamily="18" charset="0"/>
                        </a:rPr>
                        <a:t>of biologicals, chemicals</a:t>
                      </a:r>
                    </a:p>
                    <a:p>
                      <a:pPr>
                        <a:lnSpc>
                          <a:spcPct val="115000"/>
                        </a:lnSpc>
                        <a:spcAft>
                          <a:spcPts val="0"/>
                        </a:spcAft>
                      </a:pPr>
                      <a:r>
                        <a:rPr lang="en-IN" sz="2400" dirty="0">
                          <a:solidFill>
                            <a:schemeClr val="tx1"/>
                          </a:solidFill>
                          <a:latin typeface="Times New Roman" pitchFamily="18" charset="0"/>
                          <a:ea typeface="Times New Roman"/>
                          <a:cs typeface="Times New Roman" pitchFamily="18" charset="0"/>
                        </a:rPr>
                        <a:t>used in disinfecting, as </a:t>
                      </a:r>
                      <a:r>
                        <a:rPr lang="en-IN" sz="2400" dirty="0" smtClean="0">
                          <a:solidFill>
                            <a:schemeClr val="tx1"/>
                          </a:solidFill>
                          <a:latin typeface="Times New Roman" pitchFamily="18" charset="0"/>
                          <a:ea typeface="Times New Roman"/>
                          <a:cs typeface="Times New Roman" pitchFamily="18" charset="0"/>
                        </a:rPr>
                        <a:t>insecticides,</a:t>
                      </a:r>
                      <a:r>
                        <a:rPr lang="en-IN" sz="2400" baseline="0" dirty="0" smtClean="0">
                          <a:solidFill>
                            <a:schemeClr val="tx1"/>
                          </a:solidFill>
                          <a:latin typeface="Times New Roman" pitchFamily="18" charset="0"/>
                          <a:ea typeface="Times New Roman"/>
                          <a:cs typeface="Times New Roman" pitchFamily="18" charset="0"/>
                        </a:rPr>
                        <a:t> </a:t>
                      </a:r>
                      <a:r>
                        <a:rPr lang="en-IN" sz="2400" dirty="0" smtClean="0">
                          <a:solidFill>
                            <a:schemeClr val="tx1"/>
                          </a:solidFill>
                          <a:latin typeface="Times New Roman" pitchFamily="18" charset="0"/>
                          <a:ea typeface="Times New Roman"/>
                          <a:cs typeface="Times New Roman" pitchFamily="18" charset="0"/>
                        </a:rPr>
                        <a:t>etc</a:t>
                      </a:r>
                      <a:r>
                        <a:rPr lang="en-IN" sz="2400" dirty="0">
                          <a:solidFill>
                            <a:schemeClr val="tx1"/>
                          </a:solidFill>
                          <a:latin typeface="Times New Roman" pitchFamily="18" charset="0"/>
                          <a:ea typeface="Times New Roman"/>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400" dirty="0">
                          <a:solidFill>
                            <a:schemeClr val="tx1"/>
                          </a:solidFill>
                          <a:latin typeface="Times New Roman" pitchFamily="18" charset="0"/>
                          <a:ea typeface="Times New Roman"/>
                          <a:cs typeface="Times New Roman" pitchFamily="18" charset="0"/>
                        </a:rPr>
                        <a:t>Chemical treatment </a:t>
                      </a:r>
                    </a:p>
                    <a:p>
                      <a:pPr>
                        <a:lnSpc>
                          <a:spcPct val="115000"/>
                        </a:lnSpc>
                        <a:spcAft>
                          <a:spcPts val="0"/>
                        </a:spcAft>
                      </a:pPr>
                      <a:r>
                        <a:rPr lang="en-IN" sz="2400" dirty="0">
                          <a:solidFill>
                            <a:schemeClr val="tx1"/>
                          </a:solidFill>
                          <a:latin typeface="Times New Roman" pitchFamily="18" charset="0"/>
                          <a:ea typeface="Times New Roman"/>
                          <a:cs typeface="Times New Roman" pitchFamily="18" charset="0"/>
                        </a:rPr>
                        <a:t>and discharge into drains for liquids and </a:t>
                      </a:r>
                      <a:r>
                        <a:rPr lang="en-IN" sz="2400" dirty="0" smtClean="0">
                          <a:solidFill>
                            <a:schemeClr val="tx1"/>
                          </a:solidFill>
                          <a:latin typeface="Times New Roman" pitchFamily="18" charset="0"/>
                          <a:ea typeface="Times New Roman"/>
                          <a:cs typeface="Times New Roman" pitchFamily="18" charset="0"/>
                        </a:rPr>
                        <a:t>secured</a:t>
                      </a:r>
                      <a:r>
                        <a:rPr lang="en-IN" sz="2400" baseline="0" dirty="0" smtClean="0">
                          <a:solidFill>
                            <a:schemeClr val="tx1"/>
                          </a:solidFill>
                          <a:latin typeface="Times New Roman" pitchFamily="18" charset="0"/>
                          <a:ea typeface="Times New Roman"/>
                          <a:cs typeface="Times New Roman" pitchFamily="18" charset="0"/>
                        </a:rPr>
                        <a:t> </a:t>
                      </a:r>
                      <a:r>
                        <a:rPr lang="en-IN" sz="2400" dirty="0" smtClean="0">
                          <a:solidFill>
                            <a:schemeClr val="tx1"/>
                          </a:solidFill>
                          <a:latin typeface="Times New Roman" pitchFamily="18" charset="0"/>
                          <a:ea typeface="Times New Roman"/>
                          <a:cs typeface="Times New Roman" pitchFamily="18" charset="0"/>
                        </a:rPr>
                        <a:t>landfill </a:t>
                      </a:r>
                      <a:r>
                        <a:rPr lang="en-IN" sz="2400" dirty="0">
                          <a:solidFill>
                            <a:schemeClr val="tx1"/>
                          </a:solidFill>
                          <a:latin typeface="Times New Roman" pitchFamily="18" charset="0"/>
                          <a:ea typeface="Times New Roman"/>
                          <a:cs typeface="Times New Roman" pitchFamily="18" charset="0"/>
                        </a:rPr>
                        <a:t>for solids.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ctr"/>
            <a:r>
              <a:rPr lang="en-IN" b="1" u="sng" dirty="0" smtClean="0">
                <a:solidFill>
                  <a:schemeClr val="tx1"/>
                </a:solidFill>
                <a:latin typeface="Times New Roman" pitchFamily="18" charset="0"/>
                <a:cs typeface="Times New Roman" pitchFamily="18" charset="0"/>
              </a:rPr>
              <a:t>COLOUR CODING FOR THE DISPOSAL OF BIOMEDICAL WASTE</a:t>
            </a:r>
            <a:endParaRPr lang="en-IN" b="1"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2057400"/>
            <a:ext cx="8686800" cy="4525963"/>
          </a:xfrm>
        </p:spPr>
        <p:txBody>
          <a:bodyPr>
            <a:normAutofit/>
          </a:bodyPr>
          <a:lstStyle/>
          <a:p>
            <a:pPr algn="just"/>
            <a:r>
              <a:rPr lang="en-IN" sz="2800" dirty="0" smtClean="0">
                <a:latin typeface="Times New Roman" pitchFamily="18" charset="0"/>
                <a:cs typeface="Times New Roman" pitchFamily="18" charset="0"/>
              </a:rPr>
              <a:t>	Hospital waste management is a part of hospital hygiene and maintenance activities. In fact only 5-10 % of hospital waste / Biomedical waste is hazardous, not the complete. </a:t>
            </a:r>
          </a:p>
          <a:p>
            <a:pPr algn="just"/>
            <a:r>
              <a:rPr lang="en-IN" sz="2800" dirty="0" smtClean="0">
                <a:latin typeface="Times New Roman" pitchFamily="18" charset="0"/>
                <a:cs typeface="Times New Roman" pitchFamily="18" charset="0"/>
              </a:rPr>
              <a:t>	But when hazardous waste is not segregated at the source of generation and mixed with nonhazardous waste, then 100% waste becomes hazardous, so colour coding is must for the disposal of  hospital waste.</a:t>
            </a:r>
            <a:endParaRPr lang="en-IN" sz="2800" dirty="0">
              <a:latin typeface="Times New Roman" pitchFamily="18" charset="0"/>
              <a:cs typeface="Times New Roman" pitchFamily="18" charset="0"/>
            </a:endParaRPr>
          </a:p>
        </p:txBody>
      </p:sp>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599" y="228599"/>
          <a:ext cx="8686801" cy="6526885"/>
        </p:xfrm>
        <a:graphic>
          <a:graphicData uri="http://schemas.openxmlformats.org/drawingml/2006/table">
            <a:tbl>
              <a:tblPr/>
              <a:tblGrid>
                <a:gridCol w="1797270"/>
                <a:gridCol w="3993617"/>
                <a:gridCol w="2895914"/>
              </a:tblGrid>
              <a:tr h="638149">
                <a:tc>
                  <a:txBody>
                    <a:bodyPr/>
                    <a:lstStyle/>
                    <a:p>
                      <a:pPr algn="ctr">
                        <a:lnSpc>
                          <a:spcPct val="115000"/>
                        </a:lnSpc>
                        <a:spcAft>
                          <a:spcPts val="0"/>
                        </a:spcAft>
                      </a:pPr>
                      <a:r>
                        <a:rPr lang="en-IN" sz="2100" b="1" dirty="0">
                          <a:latin typeface="Times New Roman" pitchFamily="18" charset="0"/>
                          <a:ea typeface="Times New Roman"/>
                          <a:cs typeface="Times New Roman" pitchFamily="18" charset="0"/>
                        </a:rPr>
                        <a:t>COLOUR</a:t>
                      </a:r>
                      <a:endParaRPr lang="en-IN" sz="21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100" b="1" dirty="0">
                          <a:latin typeface="Times New Roman" pitchFamily="18" charset="0"/>
                          <a:ea typeface="Times New Roman"/>
                          <a:cs typeface="Times New Roman" pitchFamily="18" charset="0"/>
                        </a:rPr>
                        <a:t>WASTE</a:t>
                      </a:r>
                      <a:endParaRPr lang="en-IN" sz="21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100" b="1" dirty="0">
                          <a:latin typeface="Times New Roman" pitchFamily="18" charset="0"/>
                          <a:ea typeface="Times New Roman"/>
                          <a:cs typeface="Times New Roman" pitchFamily="18" charset="0"/>
                        </a:rPr>
                        <a:t>TREATMENT</a:t>
                      </a:r>
                      <a:endParaRPr lang="en-IN" sz="21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663">
                <a:tc>
                  <a:txBody>
                    <a:bodyPr/>
                    <a:lstStyle/>
                    <a:p>
                      <a:pPr algn="ctr">
                        <a:lnSpc>
                          <a:spcPct val="115000"/>
                        </a:lnSpc>
                        <a:spcAft>
                          <a:spcPts val="0"/>
                        </a:spcAft>
                      </a:pPr>
                      <a:r>
                        <a:rPr lang="en-IN" sz="2100" b="1" dirty="0">
                          <a:latin typeface="Times New Roman" pitchFamily="18" charset="0"/>
                          <a:ea typeface="Times New Roman"/>
                          <a:cs typeface="Times New Roman" pitchFamily="18" charset="0"/>
                        </a:rPr>
                        <a:t>YELLOW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IN" sz="2100" dirty="0">
                          <a:solidFill>
                            <a:schemeClr val="tx1"/>
                          </a:solidFill>
                          <a:latin typeface="Times New Roman" pitchFamily="18" charset="0"/>
                          <a:ea typeface="Times New Roman"/>
                          <a:cs typeface="Times New Roman" pitchFamily="18" charset="0"/>
                        </a:rPr>
                        <a:t>Human &amp; Animal anatomical waste </a:t>
                      </a:r>
                      <a:r>
                        <a:rPr lang="en-IN" sz="2100" dirty="0" smtClean="0">
                          <a:solidFill>
                            <a:schemeClr val="tx1"/>
                          </a:solidFill>
                          <a:latin typeface="Times New Roman" pitchFamily="18" charset="0"/>
                          <a:ea typeface="Times New Roman"/>
                          <a:cs typeface="Times New Roman" pitchFamily="18" charset="0"/>
                        </a:rPr>
                        <a:t>/</a:t>
                      </a:r>
                      <a:r>
                        <a:rPr lang="en-IN" sz="2100" baseline="0" dirty="0" smtClean="0">
                          <a:solidFill>
                            <a:schemeClr val="tx1"/>
                          </a:solidFill>
                          <a:latin typeface="Times New Roman" pitchFamily="18" charset="0"/>
                          <a:ea typeface="Times New Roman"/>
                          <a:cs typeface="Times New Roman" pitchFamily="18" charset="0"/>
                        </a:rPr>
                        <a:t> </a:t>
                      </a:r>
                      <a:r>
                        <a:rPr lang="en-IN" sz="2100" dirty="0" smtClean="0">
                          <a:solidFill>
                            <a:schemeClr val="tx1"/>
                          </a:solidFill>
                          <a:latin typeface="Times New Roman" pitchFamily="18" charset="0"/>
                          <a:ea typeface="Times New Roman"/>
                          <a:cs typeface="Times New Roman" pitchFamily="18" charset="0"/>
                        </a:rPr>
                        <a:t>Micro-biology </a:t>
                      </a:r>
                      <a:r>
                        <a:rPr lang="en-IN" sz="2100" dirty="0">
                          <a:solidFill>
                            <a:schemeClr val="tx1"/>
                          </a:solidFill>
                          <a:latin typeface="Times New Roman" pitchFamily="18" charset="0"/>
                          <a:ea typeface="Times New Roman"/>
                          <a:cs typeface="Times New Roman" pitchFamily="18" charset="0"/>
                        </a:rPr>
                        <a:t>waste and </a:t>
                      </a:r>
                      <a:r>
                        <a:rPr lang="en-IN" sz="2100" dirty="0" smtClean="0">
                          <a:solidFill>
                            <a:schemeClr val="tx1"/>
                          </a:solidFill>
                          <a:latin typeface="Times New Roman" pitchFamily="18" charset="0"/>
                          <a:ea typeface="Times New Roman"/>
                          <a:cs typeface="Times New Roman" pitchFamily="18" charset="0"/>
                        </a:rPr>
                        <a:t>soiled cotton</a:t>
                      </a:r>
                      <a:r>
                        <a:rPr lang="en-IN" sz="2100" baseline="0" dirty="0" smtClean="0">
                          <a:solidFill>
                            <a:schemeClr val="tx1"/>
                          </a:solidFill>
                          <a:latin typeface="Times New Roman" pitchFamily="18" charset="0"/>
                          <a:ea typeface="Times New Roman"/>
                          <a:cs typeface="Times New Roman" pitchFamily="18" charset="0"/>
                        </a:rPr>
                        <a:t> </a:t>
                      </a:r>
                      <a:r>
                        <a:rPr lang="en-IN" sz="2100" dirty="0" smtClean="0">
                          <a:solidFill>
                            <a:schemeClr val="tx1"/>
                          </a:solidFill>
                          <a:latin typeface="Times New Roman" pitchFamily="18" charset="0"/>
                          <a:ea typeface="Times New Roman"/>
                          <a:cs typeface="Times New Roman" pitchFamily="18" charset="0"/>
                        </a:rPr>
                        <a:t>/dressings /linen / beddings, </a:t>
                      </a:r>
                      <a:r>
                        <a:rPr lang="en-IN" sz="2100" dirty="0">
                          <a:solidFill>
                            <a:schemeClr val="tx1"/>
                          </a:solidFill>
                          <a:latin typeface="Times New Roman" pitchFamily="18" charset="0"/>
                          <a:ea typeface="Times New Roman"/>
                          <a:cs typeface="Times New Roman" pitchFamily="18" charset="0"/>
                        </a:rPr>
                        <a:t>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100" dirty="0">
                          <a:solidFill>
                            <a:schemeClr val="tx1"/>
                          </a:solidFill>
                          <a:latin typeface="Times New Roman" pitchFamily="18" charset="0"/>
                          <a:ea typeface="Times New Roman"/>
                          <a:cs typeface="Times New Roman" pitchFamily="18" charset="0"/>
                        </a:rPr>
                        <a:t>Incineration / Deep burial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0497">
                <a:tc>
                  <a:txBody>
                    <a:bodyPr/>
                    <a:lstStyle/>
                    <a:p>
                      <a:pPr algn="ctr">
                        <a:lnSpc>
                          <a:spcPct val="115000"/>
                        </a:lnSpc>
                        <a:spcAft>
                          <a:spcPts val="0"/>
                        </a:spcAft>
                      </a:pPr>
                      <a:r>
                        <a:rPr lang="en-IN" sz="2100" b="1" dirty="0">
                          <a:latin typeface="Times New Roman" pitchFamily="18" charset="0"/>
                          <a:ea typeface="Times New Roman"/>
                          <a:cs typeface="Times New Roman" pitchFamily="18" charset="0"/>
                        </a:rPr>
                        <a:t>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IN" sz="2100" dirty="0">
                          <a:solidFill>
                            <a:schemeClr val="tx1"/>
                          </a:solidFill>
                          <a:latin typeface="Times New Roman" pitchFamily="18" charset="0"/>
                          <a:ea typeface="Times New Roman"/>
                          <a:cs typeface="Times New Roman" pitchFamily="18" charset="0"/>
                        </a:rPr>
                        <a:t>Tubings, Catheters, IV sets.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100" dirty="0">
                          <a:solidFill>
                            <a:schemeClr val="tx1"/>
                          </a:solidFill>
                          <a:latin typeface="Times New Roman" pitchFamily="18" charset="0"/>
                          <a:ea typeface="Times New Roman"/>
                          <a:cs typeface="Times New Roman" pitchFamily="18" charset="0"/>
                        </a:rPr>
                        <a:t>Autoclaving / Microwaving /</a:t>
                      </a:r>
                    </a:p>
                    <a:p>
                      <a:pPr>
                        <a:lnSpc>
                          <a:spcPct val="115000"/>
                        </a:lnSpc>
                        <a:spcAft>
                          <a:spcPts val="0"/>
                        </a:spcAft>
                      </a:pPr>
                      <a:r>
                        <a:rPr lang="en-IN" sz="2100" dirty="0">
                          <a:solidFill>
                            <a:schemeClr val="tx1"/>
                          </a:solidFill>
                          <a:latin typeface="Times New Roman" pitchFamily="18" charset="0"/>
                          <a:ea typeface="Times New Roman"/>
                          <a:cs typeface="Times New Roman" pitchFamily="18" charset="0"/>
                        </a:rPr>
                        <a:t>Chemical treatment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663">
                <a:tc>
                  <a:txBody>
                    <a:bodyPr/>
                    <a:lstStyle/>
                    <a:p>
                      <a:pPr algn="ctr">
                        <a:lnSpc>
                          <a:spcPct val="115000"/>
                        </a:lnSpc>
                        <a:spcAft>
                          <a:spcPts val="0"/>
                        </a:spcAft>
                      </a:pPr>
                      <a:r>
                        <a:rPr lang="en-IN" sz="2100" b="1" dirty="0">
                          <a:latin typeface="Times New Roman" pitchFamily="18" charset="0"/>
                          <a:ea typeface="Times New Roman"/>
                          <a:cs typeface="Times New Roman" pitchFamily="18" charset="0"/>
                        </a:rPr>
                        <a:t>BLUE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0"/>
                        </a:spcAft>
                      </a:pPr>
                      <a:r>
                        <a:rPr lang="en-IN" sz="2100" dirty="0">
                          <a:solidFill>
                            <a:schemeClr val="tx1"/>
                          </a:solidFill>
                          <a:latin typeface="Times New Roman" pitchFamily="18" charset="0"/>
                          <a:ea typeface="Times New Roman"/>
                          <a:cs typeface="Times New Roman" pitchFamily="18" charset="0"/>
                        </a:rPr>
                        <a:t>Waste sharps</a:t>
                      </a:r>
                    </a:p>
                    <a:p>
                      <a:pPr>
                        <a:lnSpc>
                          <a:spcPct val="115000"/>
                        </a:lnSpc>
                        <a:spcAft>
                          <a:spcPts val="0"/>
                        </a:spcAft>
                      </a:pPr>
                      <a:r>
                        <a:rPr lang="en-IN" sz="2100" dirty="0" smtClean="0">
                          <a:solidFill>
                            <a:schemeClr val="tx1"/>
                          </a:solidFill>
                          <a:latin typeface="Times New Roman" pitchFamily="18" charset="0"/>
                          <a:ea typeface="Times New Roman"/>
                          <a:cs typeface="Times New Roman" pitchFamily="18" charset="0"/>
                        </a:rPr>
                        <a:t>(Glass</a:t>
                      </a:r>
                      <a:r>
                        <a:rPr lang="en-IN" sz="2100" baseline="0" dirty="0" smtClean="0">
                          <a:solidFill>
                            <a:schemeClr val="tx1"/>
                          </a:solidFill>
                          <a:latin typeface="Times New Roman" pitchFamily="18" charset="0"/>
                          <a:ea typeface="Times New Roman"/>
                          <a:cs typeface="Times New Roman" pitchFamily="18" charset="0"/>
                        </a:rPr>
                        <a:t> items</a:t>
                      </a:r>
                      <a:r>
                        <a:rPr lang="en-IN" sz="2100" dirty="0" smtClean="0">
                          <a:solidFill>
                            <a:schemeClr val="tx1"/>
                          </a:solidFill>
                          <a:latin typeface="Times New Roman" pitchFamily="18" charset="0"/>
                          <a:ea typeface="Times New Roman"/>
                          <a:cs typeface="Times New Roman" pitchFamily="18" charset="0"/>
                        </a:rPr>
                        <a:t>, </a:t>
                      </a:r>
                      <a:r>
                        <a:rPr lang="en-IN" sz="2100" dirty="0">
                          <a:solidFill>
                            <a:schemeClr val="tx1"/>
                          </a:solidFill>
                          <a:latin typeface="Times New Roman" pitchFamily="18" charset="0"/>
                          <a:ea typeface="Times New Roman"/>
                          <a:cs typeface="Times New Roman" pitchFamily="18" charset="0"/>
                        </a:rPr>
                        <a:t>Scalpels, </a:t>
                      </a:r>
                      <a:r>
                        <a:rPr lang="en-IN" sz="2100" dirty="0" smtClean="0">
                          <a:solidFill>
                            <a:schemeClr val="tx1"/>
                          </a:solidFill>
                          <a:latin typeface="Times New Roman" pitchFamily="18" charset="0"/>
                          <a:ea typeface="Times New Roman"/>
                          <a:cs typeface="Times New Roman" pitchFamily="18" charset="0"/>
                        </a:rPr>
                        <a:t>blades</a:t>
                      </a:r>
                      <a:r>
                        <a:rPr lang="en-IN" sz="2100" baseline="0" dirty="0" smtClean="0">
                          <a:solidFill>
                            <a:schemeClr val="tx1"/>
                          </a:solidFill>
                          <a:latin typeface="Times New Roman" pitchFamily="18" charset="0"/>
                          <a:ea typeface="Times New Roman"/>
                          <a:cs typeface="Times New Roman" pitchFamily="18" charset="0"/>
                        </a:rPr>
                        <a:t> </a:t>
                      </a:r>
                      <a:r>
                        <a:rPr lang="en-IN" sz="2100" dirty="0" smtClean="0">
                          <a:solidFill>
                            <a:schemeClr val="tx1"/>
                          </a:solidFill>
                          <a:latin typeface="Times New Roman" pitchFamily="18" charset="0"/>
                          <a:ea typeface="Times New Roman"/>
                          <a:cs typeface="Times New Roman" pitchFamily="18" charset="0"/>
                        </a:rPr>
                        <a:t>etc.)</a:t>
                      </a:r>
                      <a:endParaRPr lang="en-IN" sz="2100"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100" dirty="0">
                          <a:solidFill>
                            <a:schemeClr val="tx1"/>
                          </a:solidFill>
                          <a:latin typeface="Times New Roman" pitchFamily="18" charset="0"/>
                          <a:ea typeface="Times New Roman"/>
                          <a:cs typeface="Times New Roman" pitchFamily="18" charset="0"/>
                        </a:rPr>
                        <a:t>Autoclaving / Microwaving /</a:t>
                      </a:r>
                    </a:p>
                    <a:p>
                      <a:pPr>
                        <a:lnSpc>
                          <a:spcPct val="115000"/>
                        </a:lnSpc>
                        <a:spcAft>
                          <a:spcPts val="0"/>
                        </a:spcAft>
                      </a:pPr>
                      <a:r>
                        <a:rPr lang="en-IN" sz="2100" dirty="0">
                          <a:solidFill>
                            <a:schemeClr val="tx1"/>
                          </a:solidFill>
                          <a:latin typeface="Times New Roman" pitchFamily="18" charset="0"/>
                          <a:ea typeface="Times New Roman"/>
                          <a:cs typeface="Times New Roman" pitchFamily="18" charset="0"/>
                        </a:rPr>
                        <a:t>Chemical treatment &amp;</a:t>
                      </a:r>
                    </a:p>
                    <a:p>
                      <a:pPr>
                        <a:lnSpc>
                          <a:spcPct val="115000"/>
                        </a:lnSpc>
                        <a:spcAft>
                          <a:spcPts val="0"/>
                        </a:spcAft>
                      </a:pPr>
                      <a:r>
                        <a:rPr lang="en-IN" sz="2100" dirty="0">
                          <a:solidFill>
                            <a:schemeClr val="tx1"/>
                          </a:solidFill>
                          <a:latin typeface="Times New Roman" pitchFamily="18" charset="0"/>
                          <a:ea typeface="Times New Roman"/>
                          <a:cs typeface="Times New Roman" pitchFamily="18" charset="0"/>
                        </a:rPr>
                        <a:t>Destruction / Shredding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0497">
                <a:tc>
                  <a:txBody>
                    <a:bodyPr/>
                    <a:lstStyle/>
                    <a:p>
                      <a:pPr algn="ctr">
                        <a:lnSpc>
                          <a:spcPct val="115000"/>
                        </a:lnSpc>
                        <a:spcAft>
                          <a:spcPts val="0"/>
                        </a:spcAft>
                      </a:pPr>
                      <a:r>
                        <a:rPr lang="en-IN" sz="2100" b="1" dirty="0">
                          <a:solidFill>
                            <a:schemeClr val="bg1"/>
                          </a:solidFill>
                          <a:latin typeface="Times New Roman" pitchFamily="18" charset="0"/>
                          <a:ea typeface="Times New Roman"/>
                          <a:cs typeface="Times New Roman" pitchFamily="18" charset="0"/>
                        </a:rPr>
                        <a:t>BLACK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en-IN" sz="2100" dirty="0">
                          <a:solidFill>
                            <a:schemeClr val="tx1"/>
                          </a:solidFill>
                          <a:latin typeface="Times New Roman" pitchFamily="18" charset="0"/>
                          <a:ea typeface="Times New Roman"/>
                          <a:cs typeface="Times New Roman" pitchFamily="18" charset="0"/>
                        </a:rPr>
                        <a:t>Discarded </a:t>
                      </a:r>
                      <a:r>
                        <a:rPr lang="en-IN" sz="2100" dirty="0" smtClean="0">
                          <a:solidFill>
                            <a:schemeClr val="tx1"/>
                          </a:solidFill>
                          <a:latin typeface="Times New Roman" pitchFamily="18" charset="0"/>
                          <a:ea typeface="Times New Roman"/>
                          <a:cs typeface="Times New Roman" pitchFamily="18" charset="0"/>
                        </a:rPr>
                        <a:t>medicines / </a:t>
                      </a:r>
                      <a:r>
                        <a:rPr lang="en-IN" sz="2100" dirty="0" err="1" smtClean="0">
                          <a:solidFill>
                            <a:schemeClr val="tx1"/>
                          </a:solidFill>
                          <a:latin typeface="Times New Roman" pitchFamily="18" charset="0"/>
                          <a:ea typeface="Times New Roman"/>
                          <a:cs typeface="Times New Roman" pitchFamily="18" charset="0"/>
                        </a:rPr>
                        <a:t>cytotoxic</a:t>
                      </a:r>
                      <a:r>
                        <a:rPr lang="en-IN" sz="2100" dirty="0" smtClean="0">
                          <a:solidFill>
                            <a:schemeClr val="tx1"/>
                          </a:solidFill>
                          <a:latin typeface="Times New Roman" pitchFamily="18" charset="0"/>
                          <a:ea typeface="Times New Roman"/>
                          <a:cs typeface="Times New Roman" pitchFamily="18" charset="0"/>
                        </a:rPr>
                        <a:t> drugs, Incineration </a:t>
                      </a:r>
                      <a:r>
                        <a:rPr lang="en-IN" sz="2100" dirty="0">
                          <a:solidFill>
                            <a:schemeClr val="tx1"/>
                          </a:solidFill>
                          <a:latin typeface="Times New Roman" pitchFamily="18" charset="0"/>
                          <a:ea typeface="Times New Roman"/>
                          <a:cs typeface="Times New Roman" pitchFamily="18" charset="0"/>
                        </a:rPr>
                        <a:t>ash, Chemical waste.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100" dirty="0">
                          <a:solidFill>
                            <a:schemeClr val="tx1"/>
                          </a:solidFill>
                          <a:latin typeface="Times New Roman" pitchFamily="18" charset="0"/>
                          <a:ea typeface="Times New Roman"/>
                          <a:cs typeface="Times New Roman" pitchFamily="18" charset="0"/>
                        </a:rPr>
                        <a:t>Disposal in secured landfill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332">
                <a:tc>
                  <a:txBody>
                    <a:bodyPr/>
                    <a:lstStyle/>
                    <a:p>
                      <a:pPr algn="ctr">
                        <a:lnSpc>
                          <a:spcPct val="115000"/>
                        </a:lnSpc>
                        <a:spcAft>
                          <a:spcPts val="0"/>
                        </a:spcAft>
                      </a:pPr>
                      <a:r>
                        <a:rPr lang="en-IN" sz="2100" b="1" dirty="0">
                          <a:latin typeface="Times New Roman" pitchFamily="18" charset="0"/>
                          <a:ea typeface="Times New Roman"/>
                          <a:cs typeface="Times New Roman" pitchFamily="18" charset="0"/>
                        </a:rPr>
                        <a:t>GREEN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IN" sz="2100" dirty="0">
                          <a:solidFill>
                            <a:schemeClr val="tx1"/>
                          </a:solidFill>
                          <a:latin typeface="Times New Roman" pitchFamily="18" charset="0"/>
                          <a:ea typeface="Times New Roman"/>
                          <a:cs typeface="Times New Roman" pitchFamily="18" charset="0"/>
                        </a:rPr>
                        <a:t>Paper and plastic packing, Unsoiled plaster caster, kitchen waste.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2100" dirty="0">
                          <a:solidFill>
                            <a:schemeClr val="tx1"/>
                          </a:solidFill>
                          <a:latin typeface="Times New Roman" pitchFamily="18" charset="0"/>
                          <a:ea typeface="Times New Roman"/>
                          <a:cs typeface="Times New Roman" pitchFamily="18" charset="0"/>
                        </a:rPr>
                        <a:t>Disposal in secured landfill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normAutofit fontScale="90000"/>
          </a:bodyPr>
          <a:lstStyle/>
          <a:p>
            <a:pPr algn="ctr"/>
            <a:r>
              <a:rPr lang="en-IN" b="1" u="sng" dirty="0" smtClean="0">
                <a:solidFill>
                  <a:schemeClr val="tx1"/>
                </a:solidFill>
                <a:latin typeface="Times New Roman" pitchFamily="18" charset="0"/>
                <a:cs typeface="Times New Roman" pitchFamily="18" charset="0"/>
              </a:rPr>
              <a:t>STEPS OF BIOMEDICAL WASTE MANAGEMENT</a:t>
            </a:r>
            <a:endParaRPr lang="en-IN" b="1"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371600"/>
            <a:ext cx="8686800" cy="5257800"/>
          </a:xfrm>
          <a:blipFill>
            <a:blip r:embed="rId3"/>
            <a:tile tx="0" ty="0" sx="100000" sy="100000" flip="none" algn="tl"/>
          </a:blipFill>
          <a:ln w="38100">
            <a:solidFill>
              <a:schemeClr val="tx1">
                <a:alpha val="90000"/>
              </a:schemeClr>
            </a:solidFill>
          </a:ln>
        </p:spPr>
        <p:txBody>
          <a:bodyPr>
            <a:normAutofit/>
          </a:bodyPr>
          <a:lstStyle/>
          <a:p>
            <a:pPr algn="ctr">
              <a:buNone/>
            </a:pPr>
            <a:r>
              <a:rPr lang="en-IN" b="1" dirty="0" smtClean="0">
                <a:latin typeface="Times New Roman" pitchFamily="18" charset="0"/>
                <a:cs typeface="Times New Roman" pitchFamily="18" charset="0"/>
              </a:rPr>
              <a:t>SURVEY OF WASTE GENERATED</a:t>
            </a:r>
          </a:p>
          <a:p>
            <a:pPr algn="ctr">
              <a:buNone/>
            </a:pPr>
            <a:endParaRPr lang="en-IN" b="1" dirty="0" smtClean="0">
              <a:latin typeface="Times New Roman" pitchFamily="18" charset="0"/>
              <a:cs typeface="Times New Roman" pitchFamily="18" charset="0"/>
            </a:endParaRPr>
          </a:p>
          <a:p>
            <a:pPr algn="ctr">
              <a:buNone/>
            </a:pPr>
            <a:r>
              <a:rPr lang="en-IN" b="1" dirty="0" smtClean="0">
                <a:latin typeface="Times New Roman" pitchFamily="18" charset="0"/>
                <a:cs typeface="Times New Roman" pitchFamily="18" charset="0"/>
              </a:rPr>
              <a:t>SEGREGATION OF HOSPITAL WASTE</a:t>
            </a:r>
          </a:p>
          <a:p>
            <a:pPr algn="ctr">
              <a:buNone/>
            </a:pPr>
            <a:endParaRPr lang="en-IN" b="1" dirty="0" smtClean="0">
              <a:latin typeface="Times New Roman" pitchFamily="18" charset="0"/>
              <a:cs typeface="Times New Roman" pitchFamily="18" charset="0"/>
            </a:endParaRPr>
          </a:p>
          <a:p>
            <a:pPr algn="ctr">
              <a:buNone/>
            </a:pPr>
            <a:r>
              <a:rPr lang="en-IN" b="1" dirty="0" smtClean="0">
                <a:latin typeface="Times New Roman" pitchFamily="18" charset="0"/>
                <a:cs typeface="Times New Roman" pitchFamily="18" charset="0"/>
              </a:rPr>
              <a:t>COLLECTION &amp; CATEGORIZATION OF WASTE</a:t>
            </a:r>
          </a:p>
          <a:p>
            <a:pPr algn="ctr">
              <a:buNone/>
            </a:pPr>
            <a:endParaRPr lang="en-IN" b="1" dirty="0" smtClean="0">
              <a:latin typeface="Times New Roman" pitchFamily="18" charset="0"/>
              <a:cs typeface="Times New Roman" pitchFamily="18" charset="0"/>
            </a:endParaRPr>
          </a:p>
          <a:p>
            <a:pPr algn="ctr">
              <a:buNone/>
            </a:pPr>
            <a:r>
              <a:rPr lang="en-IN" b="1" dirty="0" smtClean="0">
                <a:latin typeface="Times New Roman" pitchFamily="18" charset="0"/>
                <a:cs typeface="Times New Roman" pitchFamily="18" charset="0"/>
              </a:rPr>
              <a:t>STORAGE OF WASTE ( NOT BEYOND 48 HRS )</a:t>
            </a:r>
          </a:p>
          <a:p>
            <a:pPr algn="ctr">
              <a:buNone/>
            </a:pPr>
            <a:endParaRPr lang="en-IN" b="1" dirty="0" smtClean="0">
              <a:latin typeface="Times New Roman" pitchFamily="18" charset="0"/>
              <a:cs typeface="Times New Roman" pitchFamily="18" charset="0"/>
            </a:endParaRPr>
          </a:p>
          <a:p>
            <a:pPr algn="ctr">
              <a:buNone/>
            </a:pPr>
            <a:r>
              <a:rPr lang="en-IN" b="1" dirty="0" smtClean="0">
                <a:latin typeface="Times New Roman" pitchFamily="18" charset="0"/>
                <a:cs typeface="Times New Roman" pitchFamily="18" charset="0"/>
              </a:rPr>
              <a:t>TRANSPORTATION OF WASTE</a:t>
            </a:r>
          </a:p>
          <a:p>
            <a:pPr algn="ctr">
              <a:buNone/>
            </a:pPr>
            <a:endParaRPr lang="en-IN" b="1" dirty="0" smtClean="0">
              <a:latin typeface="Times New Roman" pitchFamily="18" charset="0"/>
              <a:cs typeface="Times New Roman" pitchFamily="18" charset="0"/>
            </a:endParaRPr>
          </a:p>
          <a:p>
            <a:pPr algn="ctr">
              <a:buNone/>
            </a:pPr>
            <a:r>
              <a:rPr lang="en-IN" b="1" dirty="0" smtClean="0">
                <a:latin typeface="Times New Roman" pitchFamily="18" charset="0"/>
                <a:cs typeface="Times New Roman" pitchFamily="18" charset="0"/>
              </a:rPr>
              <a:t>TREATMENT OF WASTE</a:t>
            </a:r>
            <a:endParaRPr lang="en-IN" b="1" dirty="0">
              <a:latin typeface="Times New Roman" pitchFamily="18" charset="0"/>
              <a:cs typeface="Times New Roman" pitchFamily="18" charset="0"/>
            </a:endParaRPr>
          </a:p>
        </p:txBody>
      </p:sp>
      <p:sp>
        <p:nvSpPr>
          <p:cNvPr id="4" name="Down Arrow 3"/>
          <p:cNvSpPr/>
          <p:nvPr/>
        </p:nvSpPr>
        <p:spPr>
          <a:xfrm>
            <a:off x="4343400" y="1828800"/>
            <a:ext cx="228600" cy="533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4343400" y="2819400"/>
            <a:ext cx="228600" cy="533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343400" y="4724400"/>
            <a:ext cx="228600" cy="533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4343400" y="3733800"/>
            <a:ext cx="228600" cy="533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4343400" y="5638800"/>
            <a:ext cx="228600" cy="533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pPr algn="ctr"/>
            <a:r>
              <a:rPr lang="en-IN" sz="3600" b="1" u="sng" dirty="0" smtClean="0">
                <a:solidFill>
                  <a:schemeClr val="tx1"/>
                </a:solidFill>
                <a:latin typeface="Times New Roman" pitchFamily="18" charset="0"/>
                <a:cs typeface="Times New Roman" pitchFamily="18" charset="0"/>
              </a:rPr>
              <a:t>ROLE OF NURSE IN BIOMEDICAL</a:t>
            </a:r>
            <a:br>
              <a:rPr lang="en-IN" sz="3600" b="1" u="sng" dirty="0" smtClean="0">
                <a:solidFill>
                  <a:schemeClr val="tx1"/>
                </a:solidFill>
                <a:latin typeface="Times New Roman" pitchFamily="18" charset="0"/>
                <a:cs typeface="Times New Roman" pitchFamily="18" charset="0"/>
              </a:rPr>
            </a:br>
            <a:r>
              <a:rPr lang="en-IN" sz="3600" b="1" u="sng" dirty="0" smtClean="0">
                <a:solidFill>
                  <a:schemeClr val="tx1"/>
                </a:solidFill>
                <a:latin typeface="Times New Roman" pitchFamily="18" charset="0"/>
                <a:cs typeface="Times New Roman" pitchFamily="18" charset="0"/>
              </a:rPr>
              <a:t>WASTE MANAGEMENT</a:t>
            </a:r>
            <a:endParaRPr lang="en-IN" sz="3600" b="1"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676400"/>
            <a:ext cx="8686800" cy="4572000"/>
          </a:xfrm>
        </p:spPr>
        <p:txBody>
          <a:bodyPr>
            <a:noAutofit/>
          </a:bodyPr>
          <a:lstStyle/>
          <a:p>
            <a:pPr algn="just"/>
            <a:r>
              <a:rPr lang="en-IN" sz="2800" dirty="0" smtClean="0">
                <a:latin typeface="Times New Roman" pitchFamily="18" charset="0"/>
                <a:cs typeface="Times New Roman" pitchFamily="18" charset="0"/>
              </a:rPr>
              <a:t>Regular visit to all wards and high risk units.</a:t>
            </a:r>
          </a:p>
          <a:p>
            <a:pPr algn="just"/>
            <a:r>
              <a:rPr lang="en-IN" sz="2800" dirty="0" smtClean="0">
                <a:latin typeface="Times New Roman" pitchFamily="18" charset="0"/>
                <a:cs typeface="Times New Roman" pitchFamily="18" charset="0"/>
              </a:rPr>
              <a:t>Ensuring that samples (blood, stool, urine, etc) are collected and dispose safely.</a:t>
            </a:r>
          </a:p>
          <a:p>
            <a:pPr algn="just"/>
            <a:r>
              <a:rPr lang="en-IN" sz="2800" dirty="0" smtClean="0">
                <a:latin typeface="Times New Roman" pitchFamily="18" charset="0"/>
                <a:cs typeface="Times New Roman" pitchFamily="18" charset="0"/>
              </a:rPr>
              <a:t>Monitoring and supervising the staff weather they are doing safe disposal of waste according to the colour code.</a:t>
            </a:r>
          </a:p>
          <a:p>
            <a:pPr algn="just"/>
            <a:r>
              <a:rPr lang="en-IN" sz="2800" dirty="0" smtClean="0">
                <a:latin typeface="Times New Roman" pitchFamily="18" charset="0"/>
                <a:cs typeface="Times New Roman" pitchFamily="18" charset="0"/>
              </a:rPr>
              <a:t>Prevention of hospital acquired infections by following universal precautions.</a:t>
            </a:r>
          </a:p>
          <a:p>
            <a:pPr algn="just"/>
            <a:r>
              <a:rPr lang="en-IN" sz="2800" dirty="0" smtClean="0">
                <a:latin typeface="Times New Roman" pitchFamily="18" charset="0"/>
                <a:cs typeface="Times New Roman" pitchFamily="18" charset="0"/>
              </a:rPr>
              <a:t>Communicate about workplace hazards.</a:t>
            </a:r>
          </a:p>
          <a:p>
            <a:pPr algn="just"/>
            <a:r>
              <a:rPr lang="en-IN" sz="2800" dirty="0" smtClean="0">
                <a:latin typeface="Times New Roman" pitchFamily="18" charset="0"/>
                <a:cs typeface="Times New Roman" pitchFamily="18" charset="0"/>
              </a:rPr>
              <a:t>Make sure that every hospital staff should immunize with hepatitis B vaccine.</a:t>
            </a:r>
            <a:endParaRPr lang="en-IN" sz="2800" dirty="0">
              <a:latin typeface="Times New Roman" pitchFamily="18" charset="0"/>
              <a:cs typeface="Times New Roman" pitchFamily="18" charset="0"/>
            </a:endParaRPr>
          </a:p>
        </p:txBody>
      </p:sp>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a:bodyPr>
          <a:lstStyle/>
          <a:p>
            <a:pPr algn="ctr"/>
            <a:r>
              <a:rPr lang="en-IN" sz="3200" b="1" u="sng" dirty="0" smtClean="0">
                <a:solidFill>
                  <a:schemeClr val="tx1"/>
                </a:solidFill>
                <a:latin typeface="Times New Roman" pitchFamily="18" charset="0"/>
                <a:cs typeface="Times New Roman" pitchFamily="18" charset="0"/>
              </a:rPr>
              <a:t>PRECAUTIONS TAKEN DURING BIO</a:t>
            </a:r>
            <a:br>
              <a:rPr lang="en-IN" sz="3200" b="1" u="sng" dirty="0" smtClean="0">
                <a:solidFill>
                  <a:schemeClr val="tx1"/>
                </a:solidFill>
                <a:latin typeface="Times New Roman" pitchFamily="18" charset="0"/>
                <a:cs typeface="Times New Roman" pitchFamily="18" charset="0"/>
              </a:rPr>
            </a:br>
            <a:r>
              <a:rPr lang="en-IN" sz="3200" b="1" u="sng" dirty="0" smtClean="0">
                <a:solidFill>
                  <a:schemeClr val="tx1"/>
                </a:solidFill>
                <a:latin typeface="Times New Roman" pitchFamily="18" charset="0"/>
                <a:cs typeface="Times New Roman" pitchFamily="18" charset="0"/>
              </a:rPr>
              <a:t>MEDICAL WASTE MANAGEMENT</a:t>
            </a:r>
            <a:endParaRPr lang="en-IN" sz="3200" dirty="0"/>
          </a:p>
        </p:txBody>
      </p:sp>
      <p:sp>
        <p:nvSpPr>
          <p:cNvPr id="3" name="Content Placeholder 2"/>
          <p:cNvSpPr>
            <a:spLocks noGrp="1"/>
          </p:cNvSpPr>
          <p:nvPr>
            <p:ph sz="quarter" idx="1"/>
          </p:nvPr>
        </p:nvSpPr>
        <p:spPr>
          <a:xfrm>
            <a:off x="228600" y="1828800"/>
            <a:ext cx="8686800" cy="4572000"/>
          </a:xfrm>
        </p:spPr>
        <p:txBody>
          <a:bodyPr>
            <a:noAutofit/>
          </a:bodyPr>
          <a:lstStyle/>
          <a:p>
            <a:pPr algn="just">
              <a:buFont typeface="Wingdings" pitchFamily="2" charset="2"/>
              <a:buChar char="v"/>
            </a:pPr>
            <a:r>
              <a:rPr lang="en-IN" sz="2800" dirty="0" smtClean="0">
                <a:latin typeface="Times New Roman" pitchFamily="18" charset="0"/>
                <a:cs typeface="Times New Roman" pitchFamily="18" charset="0"/>
              </a:rPr>
              <a:t>Wash your hands thoroughly using 7 steps of hand washing for 60 seconds.</a:t>
            </a:r>
          </a:p>
          <a:p>
            <a:pPr algn="just">
              <a:buNone/>
            </a:pPr>
            <a:endParaRPr lang="en-IN" sz="2000" dirty="0" smtClean="0">
              <a:latin typeface="Times New Roman" pitchFamily="18" charset="0"/>
              <a:cs typeface="Times New Roman" pitchFamily="18" charset="0"/>
            </a:endParaRPr>
          </a:p>
          <a:p>
            <a:pPr algn="just">
              <a:buNone/>
            </a:pPr>
            <a:endParaRPr lang="en-IN" sz="2800" dirty="0">
              <a:latin typeface="Times New Roman" pitchFamily="18" charset="0"/>
              <a:cs typeface="Times New Roman" pitchFamily="18" charset="0"/>
            </a:endParaRPr>
          </a:p>
        </p:txBody>
      </p:sp>
    </p:spTree>
  </p:cSld>
  <p:clrMapOvr>
    <a:masterClrMapping/>
  </p:clrMapOvr>
  <p:transition spd="slow">
    <p:wedge/>
    <p:sndAc>
      <p:stSnd>
        <p:snd r:embed="rId2" name="type.wav" builtIn="1"/>
      </p:stSnd>
    </p:sndAc>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u="sng" dirty="0" smtClean="0">
                <a:solidFill>
                  <a:schemeClr val="tx1"/>
                </a:solidFill>
                <a:latin typeface="Times New Roman" pitchFamily="18" charset="0"/>
                <a:cs typeface="Times New Roman" pitchFamily="18" charset="0"/>
              </a:rPr>
              <a:t>DEFINITION </a:t>
            </a:r>
            <a:br>
              <a:rPr lang="en-IN" b="1" u="sng" dirty="0" smtClean="0">
                <a:solidFill>
                  <a:schemeClr val="tx1"/>
                </a:solidFill>
                <a:latin typeface="Times New Roman" pitchFamily="18" charset="0"/>
                <a:cs typeface="Times New Roman" pitchFamily="18" charset="0"/>
              </a:rPr>
            </a:br>
            <a:endParaRPr lang="en-IN"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219200"/>
            <a:ext cx="8534400" cy="5410200"/>
          </a:xfrm>
        </p:spPr>
        <p:txBody>
          <a:bodyPr>
            <a:normAutofit/>
          </a:bodyPr>
          <a:lstStyle/>
          <a:p>
            <a:pPr algn="just">
              <a:buFont typeface="Wingdings" pitchFamily="2" charset="2"/>
              <a:buChar char="Ø"/>
            </a:pPr>
            <a:r>
              <a:rPr lang="en-IN" sz="2700" b="1" dirty="0" smtClean="0">
                <a:latin typeface="Times New Roman" pitchFamily="18" charset="0"/>
                <a:cs typeface="Times New Roman" pitchFamily="18" charset="0"/>
              </a:rPr>
              <a:t>	</a:t>
            </a:r>
            <a:r>
              <a:rPr lang="en-IN" sz="2700" dirty="0" smtClean="0">
                <a:latin typeface="Times New Roman" pitchFamily="18" charset="0"/>
                <a:cs typeface="Times New Roman" pitchFamily="18" charset="0"/>
              </a:rPr>
              <a:t>According to the bio medical waste rules, 1998 of India “</a:t>
            </a:r>
            <a:r>
              <a:rPr lang="en-IN" sz="2700" u="sng" dirty="0" smtClean="0">
                <a:latin typeface="Times New Roman" pitchFamily="18" charset="0"/>
                <a:cs typeface="Times New Roman" pitchFamily="18" charset="0"/>
              </a:rPr>
              <a:t>Bio-medical waste means any waste which is generated during the diagnosis, treatment or immunization of human beings or animals or in research activities pertaining there to or in the production or testing of bio medicals.</a:t>
            </a:r>
            <a:r>
              <a:rPr lang="en-IN" sz="2700" dirty="0" smtClean="0">
                <a:latin typeface="Times New Roman" pitchFamily="18" charset="0"/>
                <a:cs typeface="Times New Roman" pitchFamily="18" charset="0"/>
              </a:rPr>
              <a:t>”</a:t>
            </a:r>
          </a:p>
          <a:p>
            <a:pPr algn="just">
              <a:buNone/>
            </a:pPr>
            <a:endParaRPr lang="en-IN" sz="2700" dirty="0" smtClean="0">
              <a:latin typeface="Times New Roman" pitchFamily="18" charset="0"/>
              <a:cs typeface="Times New Roman" pitchFamily="18" charset="0"/>
            </a:endParaRPr>
          </a:p>
          <a:p>
            <a:pPr algn="just">
              <a:buFont typeface="Wingdings" pitchFamily="2" charset="2"/>
              <a:buChar char="Ø"/>
            </a:pPr>
            <a:r>
              <a:rPr lang="en-IN" sz="2700" dirty="0" smtClean="0">
                <a:latin typeface="Times New Roman" pitchFamily="18" charset="0"/>
                <a:cs typeface="Times New Roman" pitchFamily="18" charset="0"/>
              </a:rPr>
              <a:t>	“</a:t>
            </a:r>
            <a:r>
              <a:rPr lang="en-IN" sz="2700" u="sng" dirty="0" smtClean="0">
                <a:latin typeface="Times New Roman" pitchFamily="18" charset="0"/>
                <a:cs typeface="Times New Roman" pitchFamily="18" charset="0"/>
              </a:rPr>
              <a:t>Any unwanted residual material which cannot be discharged directly, or after suitable treatment can be discharged in the atmosphere or to a receiving water source, or used for landfill is waste.</a:t>
            </a:r>
            <a:r>
              <a:rPr lang="en-IN" sz="2700" dirty="0" smtClean="0">
                <a:latin typeface="Times New Roman" pitchFamily="18" charset="0"/>
                <a:cs typeface="Times New Roman" pitchFamily="18" charset="0"/>
              </a:rPr>
              <a:t>” (</a:t>
            </a:r>
            <a:r>
              <a:rPr lang="en-IN" sz="2700" i="1" dirty="0" smtClean="0">
                <a:latin typeface="Times New Roman" pitchFamily="18" charset="0"/>
                <a:cs typeface="Times New Roman" pitchFamily="18" charset="0"/>
              </a:rPr>
              <a:t>Wilson, 1981)</a:t>
            </a:r>
          </a:p>
          <a:p>
            <a:pPr algn="just">
              <a:buNone/>
            </a:pPr>
            <a:endParaRPr lang="en-IN" sz="2700" i="1" dirty="0" smtClean="0">
              <a:latin typeface="Times New Roman" pitchFamily="18" charset="0"/>
              <a:cs typeface="Times New Roman" pitchFamily="18" charset="0"/>
            </a:endParaRPr>
          </a:p>
        </p:txBody>
      </p:sp>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hand washing steps"/>
          <p:cNvPicPr>
            <a:picLocks noChangeAspect="1" noChangeArrowheads="1"/>
          </p:cNvPicPr>
          <p:nvPr/>
        </p:nvPicPr>
        <p:blipFill>
          <a:blip r:embed="rId3"/>
          <a:srcRect/>
          <a:stretch>
            <a:fillRect/>
          </a:stretch>
        </p:blipFill>
        <p:spPr bwMode="auto">
          <a:xfrm>
            <a:off x="231775" y="304800"/>
            <a:ext cx="8607425" cy="6324600"/>
          </a:xfrm>
          <a:prstGeom prst="rect">
            <a:avLst/>
          </a:prstGeom>
          <a:noFill/>
        </p:spPr>
      </p:pic>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1524000"/>
          </a:xfrm>
        </p:spPr>
        <p:txBody>
          <a:bodyPr>
            <a:normAutofit/>
          </a:bodyPr>
          <a:lstStyle/>
          <a:p>
            <a:pPr algn="just">
              <a:buFont typeface="Wingdings" pitchFamily="2" charset="2"/>
              <a:buChar char="v"/>
            </a:pPr>
            <a:r>
              <a:rPr lang="en-IN" sz="2800" dirty="0" smtClean="0">
                <a:latin typeface="Times New Roman" pitchFamily="18" charset="0"/>
                <a:cs typeface="Times New Roman" pitchFamily="18" charset="0"/>
              </a:rPr>
              <a:t>Use personal protective equipment while handling waste.</a:t>
            </a:r>
            <a:endParaRPr lang="en-IN" sz="28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a:srcRect/>
          <a:stretch>
            <a:fillRect/>
          </a:stretch>
        </p:blipFill>
        <p:spPr bwMode="auto">
          <a:xfrm>
            <a:off x="381000" y="1295400"/>
            <a:ext cx="8382000" cy="5257800"/>
          </a:xfrm>
          <a:prstGeom prst="rect">
            <a:avLst/>
          </a:prstGeom>
          <a:noFill/>
          <a:ln w="38100" cmpd="sng">
            <a:solidFill>
              <a:schemeClr val="tx1">
                <a:alpha val="95000"/>
              </a:schemeClr>
            </a:solidFill>
            <a:miter lim="800000"/>
            <a:headEnd/>
            <a:tailEnd/>
          </a:ln>
          <a:effectLst/>
        </p:spPr>
      </p:pic>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1219200"/>
          </a:xfrm>
        </p:spPr>
        <p:txBody>
          <a:bodyPr>
            <a:normAutofit/>
          </a:bodyPr>
          <a:lstStyle/>
          <a:p>
            <a:pPr algn="just">
              <a:buFont typeface="Wingdings" pitchFamily="2" charset="2"/>
              <a:buChar char="v"/>
            </a:pPr>
            <a:r>
              <a:rPr lang="en-IN" dirty="0" smtClean="0">
                <a:latin typeface="Times New Roman" pitchFamily="18" charset="0"/>
                <a:cs typeface="Times New Roman" pitchFamily="18" charset="0"/>
              </a:rPr>
              <a:t>Never overload bins used for storing Bio Medical Waste. Collect waste when the bin is 3/4th full.</a:t>
            </a:r>
          </a:p>
          <a:p>
            <a:pPr algn="just">
              <a:buFont typeface="Wingdings" pitchFamily="2" charset="2"/>
              <a:buChar char="v"/>
            </a:pPr>
            <a:endParaRPr lang="en-IN" dirty="0" smtClean="0">
              <a:latin typeface="Times New Roman" pitchFamily="18" charset="0"/>
              <a:cs typeface="Times New Roman" pitchFamily="18" charset="0"/>
            </a:endParaRPr>
          </a:p>
          <a:p>
            <a:pPr algn="just">
              <a:buFont typeface="Wingdings" pitchFamily="2" charset="2"/>
              <a:buChar char="v"/>
            </a:pPr>
            <a:endParaRPr lang="en-IN"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3"/>
          <a:srcRect/>
          <a:stretch>
            <a:fillRect/>
          </a:stretch>
        </p:blipFill>
        <p:spPr bwMode="auto">
          <a:xfrm>
            <a:off x="1828800" y="1524000"/>
            <a:ext cx="5791200" cy="4800600"/>
          </a:xfrm>
          <a:prstGeom prst="rect">
            <a:avLst/>
          </a:prstGeom>
          <a:noFill/>
          <a:ln w="38100">
            <a:solidFill>
              <a:schemeClr val="tx1">
                <a:alpha val="90000"/>
              </a:schemeClr>
            </a:solidFill>
            <a:miter lim="800000"/>
            <a:headEnd/>
            <a:tailEnd/>
          </a:ln>
          <a:effectLst/>
        </p:spPr>
      </p:pic>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4800600" y="304800"/>
            <a:ext cx="4038600" cy="6248400"/>
          </a:xfrm>
          <a:prstGeom prst="rect">
            <a:avLst/>
          </a:prstGeom>
          <a:noFill/>
          <a:ln w="38100">
            <a:solidFill>
              <a:schemeClr val="tx1"/>
            </a:solidFill>
            <a:miter lim="800000"/>
            <a:headEnd/>
            <a:tailEnd/>
          </a:ln>
          <a:effectLst/>
        </p:spPr>
      </p:pic>
      <p:pic>
        <p:nvPicPr>
          <p:cNvPr id="5" name="Picture 2"/>
          <p:cNvPicPr>
            <a:picLocks noChangeAspect="1" noChangeArrowheads="1"/>
          </p:cNvPicPr>
          <p:nvPr/>
        </p:nvPicPr>
        <p:blipFill>
          <a:blip r:embed="rId4"/>
          <a:srcRect/>
          <a:stretch>
            <a:fillRect/>
          </a:stretch>
        </p:blipFill>
        <p:spPr bwMode="auto">
          <a:xfrm>
            <a:off x="304800" y="304800"/>
            <a:ext cx="4267200" cy="6248400"/>
          </a:xfrm>
          <a:prstGeom prst="rect">
            <a:avLst/>
          </a:prstGeom>
          <a:noFill/>
          <a:ln w="38100">
            <a:solidFill>
              <a:schemeClr val="tx1"/>
            </a:solidFill>
            <a:prstDash val="solid"/>
            <a:miter lim="800000"/>
            <a:headEnd/>
            <a:tailEnd/>
          </a:ln>
          <a:effectLst/>
        </p:spPr>
      </p:pic>
      <p:sp>
        <p:nvSpPr>
          <p:cNvPr id="8" name="Multiply 7"/>
          <p:cNvSpPr/>
          <p:nvPr/>
        </p:nvSpPr>
        <p:spPr>
          <a:xfrm>
            <a:off x="2895600" y="304800"/>
            <a:ext cx="1752600" cy="990600"/>
          </a:xfrm>
          <a:prstGeom prst="mathMultiply">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L-Shape 8"/>
          <p:cNvSpPr/>
          <p:nvPr/>
        </p:nvSpPr>
        <p:spPr>
          <a:xfrm rot="18931112">
            <a:off x="7460203" y="560193"/>
            <a:ext cx="1030944" cy="479814"/>
          </a:xfrm>
          <a:prstGeom prst="corner">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1524000"/>
          </a:xfrm>
        </p:spPr>
        <p:txBody>
          <a:bodyPr>
            <a:normAutofit/>
          </a:bodyPr>
          <a:lstStyle/>
          <a:p>
            <a:pPr>
              <a:buFont typeface="Wingdings" pitchFamily="2" charset="2"/>
              <a:buChar char="v"/>
            </a:pPr>
            <a:r>
              <a:rPr lang="en-IN" dirty="0" smtClean="0">
                <a:latin typeface="Times New Roman" pitchFamily="18" charset="0"/>
                <a:cs typeface="Times New Roman" pitchFamily="18" charset="0"/>
              </a:rPr>
              <a:t>Display the Bio-Hazardous Symbol and the types of waste to be put in each container as per Schedule</a:t>
            </a:r>
            <a:endParaRPr lang="en-IN"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3"/>
          <a:srcRect/>
          <a:stretch>
            <a:fillRect/>
          </a:stretch>
        </p:blipFill>
        <p:spPr bwMode="auto">
          <a:xfrm>
            <a:off x="685800" y="1524000"/>
            <a:ext cx="7848600" cy="4648200"/>
          </a:xfrm>
          <a:prstGeom prst="rect">
            <a:avLst/>
          </a:prstGeom>
          <a:noFill/>
          <a:ln w="38100">
            <a:solidFill>
              <a:schemeClr val="tx1"/>
            </a:solidFill>
            <a:prstDash val="solid"/>
            <a:miter lim="800000"/>
            <a:headEnd/>
            <a:tailEnd/>
          </a:ln>
          <a:effectLst/>
        </p:spPr>
      </p:pic>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228601" y="1066800"/>
            <a:ext cx="4267199" cy="5476875"/>
          </a:xfrm>
          <a:prstGeom prst="rect">
            <a:avLst/>
          </a:prstGeom>
          <a:noFill/>
          <a:ln w="38100">
            <a:solidFill>
              <a:schemeClr val="tx1"/>
            </a:solid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4648200" y="1066800"/>
            <a:ext cx="4267200" cy="5476875"/>
          </a:xfrm>
          <a:prstGeom prst="rect">
            <a:avLst/>
          </a:prstGeom>
          <a:noFill/>
          <a:ln w="38100">
            <a:solidFill>
              <a:schemeClr val="tx1"/>
            </a:solidFill>
            <a:prstDash val="solid"/>
            <a:miter lim="800000"/>
            <a:headEnd/>
            <a:tailEnd/>
          </a:ln>
          <a:effectLst/>
        </p:spPr>
      </p:pic>
      <p:sp>
        <p:nvSpPr>
          <p:cNvPr id="6" name="Multiply 5"/>
          <p:cNvSpPr/>
          <p:nvPr/>
        </p:nvSpPr>
        <p:spPr>
          <a:xfrm>
            <a:off x="1600200" y="5486400"/>
            <a:ext cx="1752600" cy="990600"/>
          </a:xfrm>
          <a:prstGeom prst="mathMultiply">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L-Shape 6"/>
          <p:cNvSpPr/>
          <p:nvPr/>
        </p:nvSpPr>
        <p:spPr>
          <a:xfrm rot="19461990">
            <a:off x="6241003" y="5665593"/>
            <a:ext cx="1030944" cy="479814"/>
          </a:xfrm>
          <a:prstGeom prst="corner">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381000" y="162580"/>
            <a:ext cx="8229600" cy="523220"/>
          </a:xfrm>
          <a:prstGeom prst="rect">
            <a:avLst/>
          </a:prstGeom>
          <a:noFill/>
        </p:spPr>
        <p:txBody>
          <a:bodyPr wrap="square" rtlCol="0">
            <a:spAutoFit/>
          </a:bodyPr>
          <a:lstStyle/>
          <a:p>
            <a:pPr>
              <a:buFont typeface="Wingdings" pitchFamily="2" charset="2"/>
              <a:buChar char="v"/>
            </a:pPr>
            <a:r>
              <a:rPr lang="en-IN" sz="2800" dirty="0" smtClean="0">
                <a:latin typeface="Times New Roman" pitchFamily="18" charset="0"/>
                <a:cs typeface="Times New Roman" pitchFamily="18" charset="0"/>
              </a:rPr>
              <a:t>Collection of waste should be done properly.</a:t>
            </a:r>
            <a:endParaRPr lang="en-IN" sz="2800" dirty="0">
              <a:latin typeface="Times New Roman" pitchFamily="18" charset="0"/>
              <a:cs typeface="Times New Roman" pitchFamily="18" charset="0"/>
            </a:endParaRPr>
          </a:p>
        </p:txBody>
      </p:sp>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172200"/>
          </a:xfrm>
        </p:spPr>
        <p:txBody>
          <a:bodyPr>
            <a:normAutofit/>
          </a:bodyPr>
          <a:lstStyle/>
          <a:p>
            <a:pPr>
              <a:buFont typeface="Wingdings" pitchFamily="2" charset="2"/>
              <a:buChar char="v"/>
            </a:pPr>
            <a:r>
              <a:rPr lang="en-IN" sz="2800" dirty="0" smtClean="0">
                <a:latin typeface="Times New Roman" pitchFamily="18" charset="0"/>
                <a:cs typeface="Times New Roman" pitchFamily="18" charset="0"/>
              </a:rPr>
              <a:t>Never transfer sharps directly from person to person</a:t>
            </a:r>
          </a:p>
          <a:p>
            <a:pPr>
              <a:buFont typeface="Wingdings" pitchFamily="2" charset="2"/>
              <a:buChar char="v"/>
            </a:pPr>
            <a:endParaRPr lang="en-IN" sz="2800" dirty="0" smtClean="0">
              <a:latin typeface="Times New Roman" pitchFamily="18" charset="0"/>
              <a:cs typeface="Times New Roman" pitchFamily="18" charset="0"/>
            </a:endParaRPr>
          </a:p>
          <a:p>
            <a:pPr>
              <a:buFont typeface="Wingdings" pitchFamily="2" charset="2"/>
              <a:buChar char="v"/>
            </a:pPr>
            <a:endParaRPr lang="en-IN" sz="2800" dirty="0" smtClean="0">
              <a:latin typeface="Times New Roman" pitchFamily="18" charset="0"/>
              <a:cs typeface="Times New Roman" pitchFamily="18" charset="0"/>
            </a:endParaRPr>
          </a:p>
          <a:p>
            <a:pPr>
              <a:buFont typeface="Wingdings" pitchFamily="2" charset="2"/>
              <a:buChar char="v"/>
            </a:pPr>
            <a:endParaRPr lang="en-IN" sz="2800" dirty="0" smtClean="0">
              <a:latin typeface="Times New Roman" pitchFamily="18" charset="0"/>
              <a:cs typeface="Times New Roman" pitchFamily="18" charset="0"/>
            </a:endParaRPr>
          </a:p>
          <a:p>
            <a:pPr>
              <a:buFont typeface="Wingdings" pitchFamily="2" charset="2"/>
              <a:buChar char="v"/>
            </a:pPr>
            <a:endParaRPr lang="en-IN" sz="2800" dirty="0" smtClean="0">
              <a:latin typeface="Times New Roman" pitchFamily="18" charset="0"/>
              <a:cs typeface="Times New Roman" pitchFamily="18" charset="0"/>
            </a:endParaRPr>
          </a:p>
          <a:p>
            <a:pPr>
              <a:buNone/>
            </a:pPr>
            <a:endParaRPr lang="en-IN" sz="2800" dirty="0" smtClean="0">
              <a:latin typeface="Times New Roman" pitchFamily="18" charset="0"/>
              <a:cs typeface="Times New Roman" pitchFamily="18" charset="0"/>
            </a:endParaRPr>
          </a:p>
          <a:p>
            <a:pPr>
              <a:buNone/>
            </a:pPr>
            <a:endParaRPr lang="en-IN" sz="2800" dirty="0" smtClean="0">
              <a:latin typeface="Times New Roman" pitchFamily="18" charset="0"/>
              <a:cs typeface="Times New Roman" pitchFamily="18" charset="0"/>
            </a:endParaRPr>
          </a:p>
          <a:p>
            <a:pPr>
              <a:buFont typeface="Wingdings" pitchFamily="2" charset="2"/>
              <a:buChar char="v"/>
            </a:pPr>
            <a:r>
              <a:rPr lang="en-IN" sz="2800" dirty="0" smtClean="0">
                <a:latin typeface="Times New Roman" pitchFamily="18" charset="0"/>
                <a:cs typeface="Times New Roman" pitchFamily="18" charset="0"/>
              </a:rPr>
              <a:t>Avoid needle stick injuries.</a:t>
            </a:r>
          </a:p>
          <a:p>
            <a:pPr>
              <a:buFont typeface="Wingdings" pitchFamily="2" charset="2"/>
              <a:buChar char="v"/>
            </a:pPr>
            <a:r>
              <a:rPr lang="en-IN" sz="2800" dirty="0" smtClean="0">
                <a:latin typeface="Times New Roman" pitchFamily="18" charset="0"/>
                <a:cs typeface="Times New Roman" pitchFamily="18" charset="0"/>
              </a:rPr>
              <a:t>Avoid using common lift to move waste.</a:t>
            </a:r>
          </a:p>
          <a:p>
            <a:pPr>
              <a:buFont typeface="Wingdings" pitchFamily="2" charset="2"/>
              <a:buChar char="v"/>
            </a:pPr>
            <a:r>
              <a:rPr lang="en-IN" sz="2800" dirty="0" smtClean="0">
                <a:latin typeface="Times New Roman" pitchFamily="18" charset="0"/>
                <a:cs typeface="Times New Roman" pitchFamily="18" charset="0"/>
              </a:rPr>
              <a:t>Avoid spillage.</a:t>
            </a:r>
          </a:p>
          <a:p>
            <a:pPr>
              <a:buFont typeface="Wingdings" pitchFamily="2" charset="2"/>
              <a:buChar char="v"/>
            </a:pPr>
            <a:r>
              <a:rPr lang="en-IN" sz="2800" dirty="0" smtClean="0">
                <a:latin typeface="Times New Roman" pitchFamily="18" charset="0"/>
                <a:cs typeface="Times New Roman" pitchFamily="18" charset="0"/>
              </a:rPr>
              <a:t>Clean spills with disinfectant.</a:t>
            </a:r>
          </a:p>
          <a:p>
            <a:pPr>
              <a:buFont typeface="Wingdings" pitchFamily="2" charset="2"/>
              <a:buChar char="v"/>
            </a:pPr>
            <a:endParaRPr lang="en-IN" sz="28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3"/>
          <a:srcRect/>
          <a:stretch>
            <a:fillRect/>
          </a:stretch>
        </p:blipFill>
        <p:spPr bwMode="auto">
          <a:xfrm>
            <a:off x="1524000" y="990600"/>
            <a:ext cx="5943600" cy="2667000"/>
          </a:xfrm>
          <a:prstGeom prst="rect">
            <a:avLst/>
          </a:prstGeom>
          <a:noFill/>
          <a:ln w="38100">
            <a:solidFill>
              <a:schemeClr val="tx1"/>
            </a:solidFill>
            <a:prstDash val="solid"/>
            <a:miter lim="800000"/>
            <a:headEnd/>
            <a:tailEnd/>
          </a:ln>
          <a:effectLst/>
        </p:spPr>
      </p:pic>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1066800"/>
          </a:xfrm>
        </p:spPr>
        <p:txBody>
          <a:bodyPr>
            <a:normAutofit/>
          </a:bodyPr>
          <a:lstStyle/>
          <a:p>
            <a:pPr>
              <a:buFont typeface="Wingdings" pitchFamily="2" charset="2"/>
              <a:buChar char="v"/>
            </a:pPr>
            <a:r>
              <a:rPr lang="en-IN" sz="2800" dirty="0" smtClean="0">
                <a:latin typeface="Times New Roman" pitchFamily="18" charset="0"/>
                <a:cs typeface="Times New Roman" pitchFamily="18" charset="0"/>
              </a:rPr>
              <a:t>Do not inhale chemicals directly. Always use mask. </a:t>
            </a:r>
            <a:endParaRPr lang="en-IN" sz="28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a:srcRect/>
          <a:stretch>
            <a:fillRect/>
          </a:stretch>
        </p:blipFill>
        <p:spPr bwMode="auto">
          <a:xfrm>
            <a:off x="609600" y="1752599"/>
            <a:ext cx="7924800" cy="4641485"/>
          </a:xfrm>
          <a:prstGeom prst="rect">
            <a:avLst/>
          </a:prstGeom>
          <a:noFill/>
          <a:ln w="38100">
            <a:solidFill>
              <a:schemeClr val="tx1"/>
            </a:solidFill>
            <a:prstDash val="solid"/>
            <a:miter lim="800000"/>
            <a:headEnd/>
            <a:tailEnd/>
          </a:ln>
          <a:effectLst/>
        </p:spPr>
      </p:pic>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381000"/>
            <a:ext cx="7772400" cy="4572000"/>
          </a:xfrm>
        </p:spPr>
        <p:txBody>
          <a:bodyPr>
            <a:normAutofit/>
          </a:bodyPr>
          <a:lstStyle/>
          <a:p>
            <a:pPr>
              <a:buFont typeface="Wingdings" pitchFamily="2" charset="2"/>
              <a:buChar char="v"/>
            </a:pPr>
            <a:r>
              <a:rPr lang="en-IN" sz="2800" dirty="0" smtClean="0">
                <a:latin typeface="Times New Roman" pitchFamily="18" charset="0"/>
                <a:cs typeface="Times New Roman" pitchFamily="18" charset="0"/>
              </a:rPr>
              <a:t>Separate  biomedical waste transportation vehicle should be there.</a:t>
            </a:r>
            <a:endParaRPr lang="en-IN" sz="28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a:srcRect/>
          <a:stretch>
            <a:fillRect/>
          </a:stretch>
        </p:blipFill>
        <p:spPr bwMode="auto">
          <a:xfrm>
            <a:off x="304800" y="1447801"/>
            <a:ext cx="8534400" cy="5029199"/>
          </a:xfrm>
          <a:prstGeom prst="rect">
            <a:avLst/>
          </a:prstGeom>
          <a:noFill/>
          <a:ln w="38100">
            <a:solidFill>
              <a:schemeClr val="tx1"/>
            </a:solidFill>
            <a:prstDash val="solid"/>
            <a:miter lim="800000"/>
            <a:headEnd/>
            <a:tailEnd/>
          </a:ln>
          <a:effectLst/>
        </p:spPr>
      </p:pic>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143000"/>
          </a:xfrm>
        </p:spPr>
        <p:txBody>
          <a:bodyPr>
            <a:normAutofit/>
          </a:bodyPr>
          <a:lstStyle/>
          <a:p>
            <a:pPr algn="ctr"/>
            <a:r>
              <a:rPr lang="en-IN" sz="3600" b="1" u="sng" dirty="0" smtClean="0">
                <a:solidFill>
                  <a:schemeClr val="tx1"/>
                </a:solidFill>
                <a:latin typeface="Algerian" pitchFamily="82" charset="0"/>
              </a:rPr>
              <a:t>summary</a:t>
            </a:r>
            <a:endParaRPr lang="en-IN" sz="3600" b="1" u="sng" dirty="0">
              <a:solidFill>
                <a:schemeClr val="tx1"/>
              </a:solidFill>
              <a:latin typeface="Algerian" pitchFamily="82" charset="0"/>
            </a:endParaRPr>
          </a:p>
        </p:txBody>
      </p:sp>
      <p:sp>
        <p:nvSpPr>
          <p:cNvPr id="3" name="Content Placeholder 2"/>
          <p:cNvSpPr>
            <a:spLocks noGrp="1"/>
          </p:cNvSpPr>
          <p:nvPr>
            <p:ph sz="quarter" idx="1"/>
          </p:nvPr>
        </p:nvSpPr>
        <p:spPr>
          <a:xfrm>
            <a:off x="457200" y="838200"/>
            <a:ext cx="8229600" cy="609600"/>
          </a:xfrm>
        </p:spPr>
        <p:txBody>
          <a:bodyPr>
            <a:noAutofit/>
          </a:bodyPr>
          <a:lstStyle/>
          <a:p>
            <a:r>
              <a:rPr lang="en-IN" sz="2400" dirty="0" smtClean="0">
                <a:latin typeface="Times New Roman" pitchFamily="18" charset="0"/>
                <a:cs typeface="Times New Roman" pitchFamily="18" charset="0"/>
              </a:rPr>
              <a:t>Definition and History of biomedical waste &amp; its management</a:t>
            </a:r>
          </a:p>
          <a:p>
            <a:r>
              <a:rPr lang="en-IN" sz="2400" dirty="0" smtClean="0">
                <a:latin typeface="Times New Roman" pitchFamily="18" charset="0"/>
                <a:cs typeface="Times New Roman" pitchFamily="18" charset="0"/>
              </a:rPr>
              <a:t>Laws of biomedical waste management</a:t>
            </a:r>
          </a:p>
          <a:p>
            <a:r>
              <a:rPr lang="en-IN" sz="2400" dirty="0" smtClean="0">
                <a:latin typeface="Times New Roman" pitchFamily="18" charset="0"/>
                <a:cs typeface="Times New Roman" pitchFamily="18" charset="0"/>
              </a:rPr>
              <a:t>Biomedical waste statistics</a:t>
            </a:r>
          </a:p>
          <a:p>
            <a:r>
              <a:rPr lang="en-IN" sz="2400" dirty="0" smtClean="0">
                <a:latin typeface="Times New Roman" pitchFamily="18" charset="0"/>
                <a:cs typeface="Times New Roman" pitchFamily="18" charset="0"/>
              </a:rPr>
              <a:t>Sources of biomedical waste</a:t>
            </a:r>
          </a:p>
          <a:p>
            <a:r>
              <a:rPr lang="en-IN" sz="2400" dirty="0" smtClean="0">
                <a:latin typeface="Times New Roman" pitchFamily="18" charset="0"/>
                <a:cs typeface="Times New Roman" pitchFamily="18" charset="0"/>
              </a:rPr>
              <a:t>People at risk</a:t>
            </a:r>
          </a:p>
          <a:p>
            <a:r>
              <a:rPr lang="en-IN" sz="2400" dirty="0" smtClean="0">
                <a:latin typeface="Times New Roman" pitchFamily="18" charset="0"/>
                <a:cs typeface="Times New Roman" pitchFamily="18" charset="0"/>
              </a:rPr>
              <a:t>Biomedical waste characterization</a:t>
            </a:r>
          </a:p>
          <a:p>
            <a:r>
              <a:rPr lang="en-IN" sz="2400" dirty="0" smtClean="0">
                <a:latin typeface="Times New Roman" pitchFamily="18" charset="0"/>
                <a:cs typeface="Times New Roman" pitchFamily="18" charset="0"/>
              </a:rPr>
              <a:t>Health hazards of biomedical waste</a:t>
            </a:r>
          </a:p>
          <a:p>
            <a:r>
              <a:rPr lang="en-IN" sz="2400" dirty="0" smtClean="0">
                <a:latin typeface="Times New Roman" pitchFamily="18" charset="0"/>
                <a:cs typeface="Times New Roman" pitchFamily="18" charset="0"/>
              </a:rPr>
              <a:t>Benefits of biomedical waste management</a:t>
            </a:r>
          </a:p>
          <a:p>
            <a:r>
              <a:rPr lang="en-IN" sz="2400" dirty="0" smtClean="0">
                <a:latin typeface="Times New Roman" pitchFamily="18" charset="0"/>
                <a:cs typeface="Times New Roman" pitchFamily="18" charset="0"/>
              </a:rPr>
              <a:t>Categories of biomedical waste schedule</a:t>
            </a:r>
          </a:p>
          <a:p>
            <a:r>
              <a:rPr lang="en-IN" sz="2400" dirty="0" smtClean="0">
                <a:latin typeface="Times New Roman" pitchFamily="18" charset="0"/>
                <a:cs typeface="Times New Roman" pitchFamily="18" charset="0"/>
              </a:rPr>
              <a:t>Colour coding</a:t>
            </a:r>
          </a:p>
          <a:p>
            <a:r>
              <a:rPr lang="en-IN" sz="2400" dirty="0" smtClean="0">
                <a:latin typeface="Times New Roman" pitchFamily="18" charset="0"/>
                <a:cs typeface="Times New Roman" pitchFamily="18" charset="0"/>
              </a:rPr>
              <a:t>Steps of biomedical waste management</a:t>
            </a:r>
          </a:p>
          <a:p>
            <a:r>
              <a:rPr lang="en-IN" sz="2400" dirty="0" smtClean="0">
                <a:latin typeface="Times New Roman" pitchFamily="18" charset="0"/>
                <a:cs typeface="Times New Roman" pitchFamily="18" charset="0"/>
              </a:rPr>
              <a:t>Role of Nurse</a:t>
            </a:r>
          </a:p>
          <a:p>
            <a:r>
              <a:rPr lang="en-IN" sz="2400" dirty="0" smtClean="0">
                <a:latin typeface="Times New Roman" pitchFamily="18" charset="0"/>
                <a:cs typeface="Times New Roman" pitchFamily="18" charset="0"/>
              </a:rPr>
              <a:t>Precautions taken during biomedical waste management</a:t>
            </a:r>
          </a:p>
          <a:p>
            <a:endParaRPr lang="en-IN" sz="2400" dirty="0" smtClean="0">
              <a:latin typeface="Times New Roman" pitchFamily="18" charset="0"/>
              <a:cs typeface="Times New Roman" pitchFamily="18" charset="0"/>
            </a:endParaRPr>
          </a:p>
          <a:p>
            <a:endParaRPr lang="en-IN" sz="2400" dirty="0" smtClean="0">
              <a:latin typeface="Times New Roman" pitchFamily="18" charset="0"/>
              <a:cs typeface="Times New Roman" pitchFamily="18" charset="0"/>
            </a:endParaRPr>
          </a:p>
          <a:p>
            <a:endParaRPr lang="en-IN" sz="2400" dirty="0" smtClean="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IN" b="1" u="sng" dirty="0" smtClean="0">
                <a:solidFill>
                  <a:schemeClr val="tx1"/>
                </a:solidFill>
                <a:latin typeface="Times New Roman" pitchFamily="18" charset="0"/>
                <a:cs typeface="Times New Roman" pitchFamily="18" charset="0"/>
              </a:rPr>
              <a:t>HISTORY </a:t>
            </a:r>
            <a:endParaRPr lang="en-IN" b="1"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447800"/>
            <a:ext cx="8686800" cy="4876800"/>
          </a:xfrm>
        </p:spPr>
        <p:txBody>
          <a:bodyPr>
            <a:normAutofit/>
          </a:bodyPr>
          <a:lstStyle/>
          <a:p>
            <a:pPr algn="just"/>
            <a:r>
              <a:rPr lang="en-IN" dirty="0" smtClean="0">
                <a:latin typeface="Times New Roman" pitchFamily="18" charset="0"/>
                <a:cs typeface="Times New Roman" pitchFamily="18" charset="0"/>
              </a:rPr>
              <a:t>In India seriousness about the bio medical waste management came into lime light only after 1990’s.</a:t>
            </a:r>
          </a:p>
          <a:p>
            <a:pPr algn="just">
              <a:buNone/>
            </a:pPr>
            <a:endParaRPr lang="en-IN" dirty="0" smtClean="0">
              <a:latin typeface="Times New Roman" pitchFamily="18" charset="0"/>
              <a:cs typeface="Times New Roman" pitchFamily="18" charset="0"/>
            </a:endParaRPr>
          </a:p>
          <a:p>
            <a:pPr algn="just">
              <a:buNone/>
            </a:pPr>
            <a:r>
              <a:rPr lang="en-IN" b="1" dirty="0" smtClean="0">
                <a:latin typeface="Times New Roman" pitchFamily="18" charset="0"/>
                <a:cs typeface="Times New Roman" pitchFamily="18" charset="0"/>
              </a:rPr>
              <a:t>	According to the WHO estimation in 2000 injections with contaminated syringes caused:</a:t>
            </a:r>
          </a:p>
          <a:p>
            <a:pPr algn="just">
              <a:buFont typeface="Wingdings" pitchFamily="2" charset="2"/>
              <a:buChar char="Ø"/>
            </a:pPr>
            <a:r>
              <a:rPr lang="en-IN" dirty="0" smtClean="0">
                <a:latin typeface="Times New Roman" pitchFamily="18" charset="0"/>
                <a:cs typeface="Times New Roman" pitchFamily="18" charset="0"/>
              </a:rPr>
              <a:t>21 million hepatitis B virus (HBV)</a:t>
            </a:r>
          </a:p>
          <a:p>
            <a:pPr algn="just">
              <a:buNone/>
            </a:pPr>
            <a:r>
              <a:rPr lang="en-IN" dirty="0" smtClean="0">
                <a:latin typeface="Times New Roman" pitchFamily="18" charset="0"/>
                <a:cs typeface="Times New Roman" pitchFamily="18" charset="0"/>
              </a:rPr>
              <a:t>	infections (32% of all new infections);</a:t>
            </a:r>
          </a:p>
          <a:p>
            <a:pPr algn="just">
              <a:buFont typeface="Wingdings" pitchFamily="2" charset="2"/>
              <a:buChar char="Ø"/>
            </a:pPr>
            <a:r>
              <a:rPr lang="en-IN" dirty="0" smtClean="0">
                <a:latin typeface="Times New Roman" pitchFamily="18" charset="0"/>
                <a:cs typeface="Times New Roman" pitchFamily="18" charset="0"/>
              </a:rPr>
              <a:t>Two million hepatitis C virus (HCV)</a:t>
            </a:r>
          </a:p>
          <a:p>
            <a:pPr algn="just">
              <a:buNone/>
            </a:pPr>
            <a:r>
              <a:rPr lang="en-IN" dirty="0" smtClean="0">
                <a:latin typeface="Times New Roman" pitchFamily="18" charset="0"/>
                <a:cs typeface="Times New Roman" pitchFamily="18" charset="0"/>
              </a:rPr>
              <a:t>	infections (40% of all new infections);</a:t>
            </a:r>
          </a:p>
          <a:p>
            <a:pPr algn="just">
              <a:buFont typeface="Wingdings" pitchFamily="2" charset="2"/>
              <a:buChar char="Ø"/>
            </a:pPr>
            <a:r>
              <a:rPr lang="en-IN" dirty="0" smtClean="0">
                <a:latin typeface="Times New Roman" pitchFamily="18" charset="0"/>
                <a:cs typeface="Times New Roman" pitchFamily="18" charset="0"/>
              </a:rPr>
              <a:t>260 000 HIV infections (5% of all new)</a:t>
            </a:r>
            <a:endParaRPr lang="en-IN" dirty="0">
              <a:latin typeface="Times New Roman" pitchFamily="18" charset="0"/>
              <a:cs typeface="Times New Roman" pitchFamily="18" charset="0"/>
            </a:endParaRPr>
          </a:p>
        </p:txBody>
      </p:sp>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838200" y="762000"/>
            <a:ext cx="7467600" cy="5334000"/>
          </a:xfrm>
          <a:prstGeom prst="rect">
            <a:avLst/>
          </a:prstGeom>
          <a:noFill/>
          <a:ln w="9525">
            <a:noFill/>
            <a:miter lim="800000"/>
            <a:headEnd/>
            <a:tailEnd/>
          </a:ln>
          <a:effectLst/>
        </p:spPr>
      </p:pic>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62200"/>
            <a:ext cx="8534400" cy="1143000"/>
          </a:xfrm>
        </p:spPr>
        <p:txBody>
          <a:bodyPr>
            <a:noAutofit/>
          </a:bodyPr>
          <a:lstStyle/>
          <a:p>
            <a:pPr algn="ctr"/>
            <a:r>
              <a:rPr lang="en-IN" sz="9600" b="1" u="sng" dirty="0" smtClean="0">
                <a:solidFill>
                  <a:srgbClr val="C00000"/>
                </a:solidFill>
                <a:latin typeface="Algerian" pitchFamily="82" charset="0"/>
              </a:rPr>
              <a:t>Thank you</a:t>
            </a:r>
            <a:endParaRPr lang="en-IN" sz="9600" b="1" u="sng" dirty="0">
              <a:solidFill>
                <a:srgbClr val="C00000"/>
              </a:solidFill>
              <a:latin typeface="Algerian" pitchFamily="82" charset="0"/>
            </a:endParaRPr>
          </a:p>
        </p:txBody>
      </p:sp>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u="sng" dirty="0" smtClean="0">
                <a:solidFill>
                  <a:schemeClr val="tx1"/>
                </a:solidFill>
                <a:latin typeface="Times New Roman" pitchFamily="18" charset="0"/>
                <a:cs typeface="Times New Roman" pitchFamily="18" charset="0"/>
              </a:rPr>
              <a:t>LAWS OF BIOMEDICAL WASTE MANAGEMENT</a:t>
            </a:r>
            <a:endParaRPr lang="en-IN"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828800"/>
            <a:ext cx="8686800" cy="4648200"/>
          </a:xfrm>
        </p:spPr>
        <p:txBody>
          <a:bodyPr>
            <a:normAutofit/>
          </a:bodyPr>
          <a:lstStyle/>
          <a:p>
            <a:pPr algn="just"/>
            <a:r>
              <a:rPr lang="en-IN" sz="2800" b="1" dirty="0" smtClean="0">
                <a:latin typeface="Times New Roman" pitchFamily="18" charset="0"/>
                <a:cs typeface="Times New Roman" pitchFamily="18" charset="0"/>
              </a:rPr>
              <a:t>On 20th July, 1998 </a:t>
            </a:r>
            <a:r>
              <a:rPr lang="en-IN" sz="2800" dirty="0" smtClean="0">
                <a:latin typeface="Times New Roman" pitchFamily="18" charset="0"/>
                <a:cs typeface="Times New Roman" pitchFamily="18" charset="0"/>
              </a:rPr>
              <a:t>Ministry of Environment and Forests (</a:t>
            </a:r>
            <a:r>
              <a:rPr lang="en-IN" sz="2800" dirty="0" err="1" smtClean="0">
                <a:latin typeface="Times New Roman" pitchFamily="18" charset="0"/>
                <a:cs typeface="Times New Roman" pitchFamily="18" charset="0"/>
              </a:rPr>
              <a:t>MoEF</a:t>
            </a:r>
            <a:r>
              <a:rPr lang="en-IN" sz="2800" dirty="0" smtClean="0">
                <a:latin typeface="Times New Roman" pitchFamily="18" charset="0"/>
                <a:cs typeface="Times New Roman" pitchFamily="18" charset="0"/>
              </a:rPr>
              <a:t>), Govt. of India, Framed a rule known as</a:t>
            </a:r>
            <a:r>
              <a:rPr lang="en-IN" sz="2800" b="1" dirty="0" smtClean="0">
                <a:latin typeface="Times New Roman" pitchFamily="18" charset="0"/>
                <a:cs typeface="Times New Roman" pitchFamily="18" charset="0"/>
              </a:rPr>
              <a:t> </a:t>
            </a:r>
            <a:r>
              <a:rPr lang="en-IN" sz="2800" dirty="0" smtClean="0">
                <a:latin typeface="Times New Roman" pitchFamily="18" charset="0"/>
                <a:cs typeface="Times New Roman" pitchFamily="18" charset="0"/>
              </a:rPr>
              <a:t>‘Bio-medical Waste (Management and Handling) Rules, 1998.</a:t>
            </a:r>
          </a:p>
          <a:p>
            <a:pPr algn="just">
              <a:buNone/>
            </a:pPr>
            <a:endParaRPr lang="en-IN" sz="1600" dirty="0" smtClean="0">
              <a:latin typeface="Times New Roman" pitchFamily="18" charset="0"/>
              <a:cs typeface="Times New Roman" pitchFamily="18" charset="0"/>
            </a:endParaRPr>
          </a:p>
          <a:p>
            <a:pPr algn="just"/>
            <a:r>
              <a:rPr lang="en-IN" sz="2800" dirty="0" smtClean="0">
                <a:latin typeface="Times New Roman" pitchFamily="18" charset="0"/>
                <a:cs typeface="Times New Roman" pitchFamily="18" charset="0"/>
              </a:rPr>
              <a:t>Provides uniform guidelines and code of practice for Bio-medical waste management.</a:t>
            </a:r>
            <a:endParaRPr lang="en-IN" sz="2800" dirty="0">
              <a:latin typeface="Times New Roman" pitchFamily="18" charset="0"/>
              <a:cs typeface="Times New Roman" pitchFamily="18" charset="0"/>
            </a:endParaRPr>
          </a:p>
        </p:txBody>
      </p:sp>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b="1" u="sng" dirty="0" smtClean="0">
                <a:solidFill>
                  <a:schemeClr val="tx1"/>
                </a:solidFill>
                <a:latin typeface="Times New Roman" pitchFamily="18" charset="0"/>
                <a:cs typeface="Times New Roman" pitchFamily="18" charset="0"/>
              </a:rPr>
              <a:t>BIOMEDICAL WASTE STATISTICS</a:t>
            </a:r>
            <a:endParaRPr lang="en-IN"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874837"/>
            <a:ext cx="8686800" cy="4525963"/>
          </a:xfrm>
        </p:spPr>
        <p:txBody>
          <a:bodyPr>
            <a:normAutofit/>
          </a:bodyPr>
          <a:lstStyle/>
          <a:p>
            <a:pPr algn="just"/>
            <a:r>
              <a:rPr lang="en-IN" sz="2800" dirty="0" smtClean="0">
                <a:latin typeface="Times New Roman" pitchFamily="18" charset="0"/>
                <a:cs typeface="Times New Roman" pitchFamily="18" charset="0"/>
              </a:rPr>
              <a:t>In India, 1-2 kg/bed/day waste are generated with variation among Govt. and Private establishments.</a:t>
            </a:r>
          </a:p>
          <a:p>
            <a:pPr algn="just">
              <a:buNone/>
            </a:pPr>
            <a:endParaRPr lang="en-IN" sz="2400" dirty="0" smtClean="0">
              <a:latin typeface="Times New Roman" pitchFamily="18" charset="0"/>
              <a:cs typeface="Times New Roman" pitchFamily="18" charset="0"/>
            </a:endParaRPr>
          </a:p>
          <a:p>
            <a:pPr algn="just"/>
            <a:r>
              <a:rPr lang="en-IN" sz="2800" dirty="0" smtClean="0">
                <a:latin typeface="Times New Roman" pitchFamily="18" charset="0"/>
                <a:cs typeface="Times New Roman" pitchFamily="18" charset="0"/>
              </a:rPr>
              <a:t>Approximately 506.74 tons/ day wastes generated out of which only 57% waste undergoes proper disposal.</a:t>
            </a:r>
            <a:endParaRPr lang="en-IN" sz="2800" dirty="0">
              <a:latin typeface="Times New Roman" pitchFamily="18" charset="0"/>
              <a:cs typeface="Times New Roman" pitchFamily="18" charset="0"/>
            </a:endParaRPr>
          </a:p>
        </p:txBody>
      </p:sp>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ctr"/>
            <a:r>
              <a:rPr lang="en-IN" sz="3600" b="1" u="sng" dirty="0" smtClean="0">
                <a:solidFill>
                  <a:schemeClr val="tx1"/>
                </a:solidFill>
                <a:latin typeface="Times New Roman" pitchFamily="18" charset="0"/>
                <a:cs typeface="Times New Roman" pitchFamily="18" charset="0"/>
              </a:rPr>
              <a:t>SOURCES OF BIO-MEDICAL WASTE </a:t>
            </a:r>
            <a:br>
              <a:rPr lang="en-IN" sz="3600" b="1" u="sng" dirty="0" smtClean="0">
                <a:solidFill>
                  <a:schemeClr val="tx1"/>
                </a:solidFill>
                <a:latin typeface="Times New Roman" pitchFamily="18" charset="0"/>
                <a:cs typeface="Times New Roman" pitchFamily="18" charset="0"/>
              </a:rPr>
            </a:br>
            <a:endParaRPr lang="en-IN" sz="3600"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914400"/>
            <a:ext cx="8610600" cy="4525963"/>
          </a:xfrm>
        </p:spPr>
        <p:txBody>
          <a:bodyPr numCol="2">
            <a:noAutofit/>
          </a:bodyPr>
          <a:lstStyle/>
          <a:p>
            <a:pPr>
              <a:buFont typeface="Wingdings" pitchFamily="2" charset="2"/>
              <a:buChar char="q"/>
            </a:pPr>
            <a:r>
              <a:rPr lang="en-IN" sz="3000" dirty="0" smtClean="0">
                <a:latin typeface="Times New Roman" pitchFamily="18" charset="0"/>
                <a:cs typeface="Times New Roman" pitchFamily="18" charset="0"/>
              </a:rPr>
              <a:t>Hospitals</a:t>
            </a:r>
          </a:p>
          <a:p>
            <a:pPr>
              <a:buFont typeface="Wingdings" pitchFamily="2" charset="2"/>
              <a:buChar char="q"/>
            </a:pPr>
            <a:r>
              <a:rPr lang="en-IN" sz="3000" dirty="0" smtClean="0">
                <a:latin typeface="Times New Roman" pitchFamily="18" charset="0"/>
                <a:cs typeface="Times New Roman" pitchFamily="18" charset="0"/>
              </a:rPr>
              <a:t>Nursing Homes</a:t>
            </a:r>
          </a:p>
          <a:p>
            <a:pPr>
              <a:buFont typeface="Wingdings" pitchFamily="2" charset="2"/>
              <a:buChar char="q"/>
            </a:pPr>
            <a:r>
              <a:rPr lang="en-IN" sz="3000" dirty="0" smtClean="0">
                <a:latin typeface="Times New Roman" pitchFamily="18" charset="0"/>
                <a:cs typeface="Times New Roman" pitchFamily="18" charset="0"/>
              </a:rPr>
              <a:t>Clinics</a:t>
            </a:r>
          </a:p>
          <a:p>
            <a:pPr>
              <a:buFont typeface="Wingdings" pitchFamily="2" charset="2"/>
              <a:buChar char="q"/>
            </a:pPr>
            <a:r>
              <a:rPr lang="en-IN" sz="3000" dirty="0" smtClean="0">
                <a:latin typeface="Times New Roman" pitchFamily="18" charset="0"/>
                <a:cs typeface="Times New Roman" pitchFamily="18" charset="0"/>
              </a:rPr>
              <a:t>Dispensaries</a:t>
            </a:r>
          </a:p>
          <a:p>
            <a:pPr>
              <a:buFont typeface="Wingdings" pitchFamily="2" charset="2"/>
              <a:buChar char="q"/>
            </a:pPr>
            <a:r>
              <a:rPr lang="en-IN" sz="3000" dirty="0" smtClean="0">
                <a:latin typeface="Times New Roman" pitchFamily="18" charset="0"/>
                <a:cs typeface="Times New Roman" pitchFamily="18" charset="0"/>
              </a:rPr>
              <a:t>Veterinary Institutes/Animal Houses</a:t>
            </a:r>
          </a:p>
          <a:p>
            <a:pPr>
              <a:buFont typeface="Wingdings" pitchFamily="2" charset="2"/>
              <a:buChar char="q"/>
            </a:pPr>
            <a:r>
              <a:rPr lang="en-IN" sz="3000" dirty="0" smtClean="0">
                <a:latin typeface="Times New Roman" pitchFamily="18" charset="0"/>
                <a:cs typeface="Times New Roman" pitchFamily="18" charset="0"/>
              </a:rPr>
              <a:t>Pathological Laboratories</a:t>
            </a:r>
          </a:p>
          <a:p>
            <a:pPr>
              <a:buFont typeface="Wingdings" pitchFamily="2" charset="2"/>
              <a:buChar char="q"/>
            </a:pPr>
            <a:r>
              <a:rPr lang="en-IN" sz="3000" dirty="0" smtClean="0">
                <a:latin typeface="Times New Roman" pitchFamily="18" charset="0"/>
                <a:cs typeface="Times New Roman" pitchFamily="18" charset="0"/>
              </a:rPr>
              <a:t>Blood Banks</a:t>
            </a:r>
          </a:p>
          <a:p>
            <a:pPr>
              <a:buFont typeface="Wingdings" pitchFamily="2" charset="2"/>
              <a:buChar char="q"/>
            </a:pPr>
            <a:r>
              <a:rPr lang="en-IN" sz="3000" dirty="0" err="1" smtClean="0">
                <a:latin typeface="Times New Roman" pitchFamily="18" charset="0"/>
                <a:cs typeface="Times New Roman" pitchFamily="18" charset="0"/>
              </a:rPr>
              <a:t>Ayush</a:t>
            </a:r>
            <a:r>
              <a:rPr lang="en-IN" sz="3000" dirty="0" smtClean="0">
                <a:latin typeface="Times New Roman" pitchFamily="18" charset="0"/>
                <a:cs typeface="Times New Roman" pitchFamily="18" charset="0"/>
              </a:rPr>
              <a:t> Hospitals</a:t>
            </a:r>
          </a:p>
          <a:p>
            <a:pPr>
              <a:buFont typeface="Wingdings" pitchFamily="2" charset="2"/>
              <a:buChar char="q"/>
            </a:pPr>
            <a:r>
              <a:rPr lang="en-IN" sz="3000" dirty="0" smtClean="0">
                <a:latin typeface="Times New Roman" pitchFamily="18" charset="0"/>
                <a:cs typeface="Times New Roman" pitchFamily="18" charset="0"/>
              </a:rPr>
              <a:t>Clinical Establishment</a:t>
            </a:r>
          </a:p>
          <a:p>
            <a:pPr>
              <a:buFont typeface="Wingdings" pitchFamily="2" charset="2"/>
              <a:buChar char="q"/>
            </a:pPr>
            <a:r>
              <a:rPr lang="en-IN" sz="3000" dirty="0" smtClean="0">
                <a:latin typeface="Times New Roman" pitchFamily="18" charset="0"/>
                <a:cs typeface="Times New Roman" pitchFamily="18" charset="0"/>
              </a:rPr>
              <a:t>Research/Educational Institute/Research Labs</a:t>
            </a:r>
          </a:p>
          <a:p>
            <a:pPr>
              <a:buFont typeface="Wingdings" pitchFamily="2" charset="2"/>
              <a:buChar char="q"/>
            </a:pPr>
            <a:r>
              <a:rPr lang="en-IN" sz="3000" dirty="0" smtClean="0">
                <a:latin typeface="Times New Roman" pitchFamily="18" charset="0"/>
                <a:cs typeface="Times New Roman" pitchFamily="18" charset="0"/>
              </a:rPr>
              <a:t>Health Camps</a:t>
            </a:r>
          </a:p>
          <a:p>
            <a:pPr>
              <a:buFont typeface="Wingdings" pitchFamily="2" charset="2"/>
              <a:buChar char="q"/>
            </a:pPr>
            <a:r>
              <a:rPr lang="en-IN" sz="3000" dirty="0" smtClean="0">
                <a:latin typeface="Times New Roman" pitchFamily="18" charset="0"/>
                <a:cs typeface="Times New Roman" pitchFamily="18" charset="0"/>
              </a:rPr>
              <a:t>Medical or Surgical Camps</a:t>
            </a:r>
          </a:p>
          <a:p>
            <a:pPr>
              <a:buFont typeface="Wingdings" pitchFamily="2" charset="2"/>
              <a:buChar char="q"/>
            </a:pPr>
            <a:r>
              <a:rPr lang="en-IN" sz="3000" dirty="0" smtClean="0">
                <a:latin typeface="Times New Roman" pitchFamily="18" charset="0"/>
                <a:cs typeface="Times New Roman" pitchFamily="18" charset="0"/>
              </a:rPr>
              <a:t>Vaccination Camps</a:t>
            </a:r>
          </a:p>
          <a:p>
            <a:pPr>
              <a:buFont typeface="Wingdings" pitchFamily="2" charset="2"/>
              <a:buChar char="q"/>
            </a:pPr>
            <a:r>
              <a:rPr lang="en-IN" sz="3000" dirty="0" smtClean="0">
                <a:latin typeface="Times New Roman" pitchFamily="18" charset="0"/>
                <a:cs typeface="Times New Roman" pitchFamily="18" charset="0"/>
              </a:rPr>
              <a:t>Blood Donation Camps</a:t>
            </a:r>
          </a:p>
          <a:p>
            <a:pPr>
              <a:buFont typeface="Wingdings" pitchFamily="2" charset="2"/>
              <a:buChar char="q"/>
            </a:pPr>
            <a:r>
              <a:rPr lang="en-IN" sz="3000" dirty="0" smtClean="0">
                <a:latin typeface="Times New Roman" pitchFamily="18" charset="0"/>
                <a:cs typeface="Times New Roman" pitchFamily="18" charset="0"/>
              </a:rPr>
              <a:t>First Aid Rooms of Schools</a:t>
            </a:r>
          </a:p>
          <a:p>
            <a:pPr>
              <a:buFont typeface="Wingdings" pitchFamily="2" charset="2"/>
              <a:buChar char="q"/>
            </a:pPr>
            <a:r>
              <a:rPr lang="en-IN" sz="3000" dirty="0" smtClean="0">
                <a:latin typeface="Times New Roman" pitchFamily="18" charset="0"/>
                <a:cs typeface="Times New Roman" pitchFamily="18" charset="0"/>
              </a:rPr>
              <a:t>Forensic Laboratories</a:t>
            </a:r>
            <a:endParaRPr lang="en-IN" sz="3000" dirty="0">
              <a:latin typeface="Times New Roman" pitchFamily="18" charset="0"/>
              <a:cs typeface="Times New Roman" pitchFamily="18" charset="0"/>
            </a:endParaRPr>
          </a:p>
        </p:txBody>
      </p:sp>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9438"/>
            <a:ext cx="7772400" cy="715962"/>
          </a:xfrm>
        </p:spPr>
        <p:txBody>
          <a:bodyPr>
            <a:normAutofit fontScale="90000"/>
          </a:bodyPr>
          <a:lstStyle/>
          <a:p>
            <a:pPr algn="ctr"/>
            <a:r>
              <a:rPr lang="en-IN" b="1" u="sng" dirty="0" smtClean="0">
                <a:solidFill>
                  <a:schemeClr val="tx1"/>
                </a:solidFill>
                <a:latin typeface="Times New Roman" pitchFamily="18" charset="0"/>
                <a:cs typeface="Times New Roman" pitchFamily="18" charset="0"/>
              </a:rPr>
              <a:t>PEOPLE AT RISK</a:t>
            </a:r>
            <a:br>
              <a:rPr lang="en-IN" b="1" u="sng" dirty="0" smtClean="0">
                <a:solidFill>
                  <a:schemeClr val="tx1"/>
                </a:solidFill>
                <a:latin typeface="Times New Roman" pitchFamily="18" charset="0"/>
                <a:cs typeface="Times New Roman" pitchFamily="18" charset="0"/>
              </a:rPr>
            </a:br>
            <a:endParaRPr lang="en-IN" dirty="0"/>
          </a:p>
        </p:txBody>
      </p:sp>
      <p:pic>
        <p:nvPicPr>
          <p:cNvPr id="2052" name="Picture 4"/>
          <p:cNvPicPr>
            <a:picLocks noChangeAspect="1" noChangeArrowheads="1"/>
          </p:cNvPicPr>
          <p:nvPr/>
        </p:nvPicPr>
        <p:blipFill>
          <a:blip r:embed="rId3"/>
          <a:srcRect/>
          <a:stretch>
            <a:fillRect/>
          </a:stretch>
        </p:blipFill>
        <p:spPr bwMode="auto">
          <a:xfrm>
            <a:off x="228600" y="768293"/>
            <a:ext cx="8686800" cy="5251507"/>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1657350" y="5486400"/>
            <a:ext cx="1671638" cy="990600"/>
          </a:xfrm>
          <a:prstGeom prst="parallelogram">
            <a:avLst/>
          </a:prstGeom>
          <a:noFill/>
          <a:ln w="9525">
            <a:noFill/>
            <a:miter lim="800000"/>
            <a:headEnd/>
            <a:tailEnd/>
          </a:ln>
          <a:effectLst/>
        </p:spPr>
      </p:pic>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1143000"/>
          </a:xfrm>
        </p:spPr>
        <p:txBody>
          <a:bodyPr>
            <a:noAutofit/>
          </a:bodyPr>
          <a:lstStyle/>
          <a:p>
            <a:pPr algn="ctr"/>
            <a:r>
              <a:rPr lang="en-IN" sz="3600" b="1" u="sng" dirty="0" smtClean="0">
                <a:solidFill>
                  <a:schemeClr val="tx1"/>
                </a:solidFill>
                <a:latin typeface="Times New Roman" pitchFamily="18" charset="0"/>
                <a:cs typeface="Times New Roman" pitchFamily="18" charset="0"/>
              </a:rPr>
              <a:t>BIOMEDICAL WASTE CHARACTERIZATION</a:t>
            </a:r>
            <a:endParaRPr lang="en-IN" sz="3600" b="1" u="sng" dirty="0">
              <a:solidFill>
                <a:schemeClr val="tx1"/>
              </a:solidFill>
              <a:latin typeface="Times New Roman" pitchFamily="18" charset="0"/>
              <a:cs typeface="Times New Roman" pitchFamily="18" charset="0"/>
            </a:endParaRPr>
          </a:p>
        </p:txBody>
      </p:sp>
      <p:sp>
        <p:nvSpPr>
          <p:cNvPr id="4" name="TextBox 3"/>
          <p:cNvSpPr txBox="1"/>
          <p:nvPr/>
        </p:nvSpPr>
        <p:spPr>
          <a:xfrm>
            <a:off x="838200" y="4953000"/>
            <a:ext cx="3200400" cy="369332"/>
          </a:xfrm>
          <a:prstGeom prst="rect">
            <a:avLst/>
          </a:prstGeom>
          <a:noFill/>
        </p:spPr>
        <p:txBody>
          <a:bodyPr wrap="square" rtlCol="0">
            <a:spAutoFit/>
          </a:bodyPr>
          <a:lstStyle/>
          <a:p>
            <a:endParaRPr lang="en-IN" dirty="0"/>
          </a:p>
        </p:txBody>
      </p:sp>
      <p:sp>
        <p:nvSpPr>
          <p:cNvPr id="5" name="TextBox 4"/>
          <p:cNvSpPr txBox="1"/>
          <p:nvPr/>
        </p:nvSpPr>
        <p:spPr>
          <a:xfrm>
            <a:off x="1066800" y="2286000"/>
            <a:ext cx="3200400" cy="369332"/>
          </a:xfrm>
          <a:prstGeom prst="rect">
            <a:avLst/>
          </a:prstGeom>
          <a:noFill/>
        </p:spPr>
        <p:txBody>
          <a:bodyPr wrap="square" rtlCol="0">
            <a:spAutoFit/>
          </a:bodyPr>
          <a:lstStyle/>
          <a:p>
            <a:endParaRPr lang="en-IN" dirty="0"/>
          </a:p>
        </p:txBody>
      </p:sp>
      <p:sp>
        <p:nvSpPr>
          <p:cNvPr id="6" name="TextBox 5"/>
          <p:cNvSpPr txBox="1"/>
          <p:nvPr/>
        </p:nvSpPr>
        <p:spPr>
          <a:xfrm>
            <a:off x="762000" y="4495800"/>
            <a:ext cx="3200400" cy="369332"/>
          </a:xfrm>
          <a:prstGeom prst="rect">
            <a:avLst/>
          </a:prstGeom>
          <a:noFill/>
        </p:spPr>
        <p:txBody>
          <a:bodyPr wrap="square" rtlCol="0">
            <a:spAutoFit/>
          </a:bodyPr>
          <a:lstStyle/>
          <a:p>
            <a:endParaRPr lang="en-IN" dirty="0"/>
          </a:p>
        </p:txBody>
      </p:sp>
      <p:sp>
        <p:nvSpPr>
          <p:cNvPr id="9" name="TextBox 8"/>
          <p:cNvSpPr txBox="1"/>
          <p:nvPr/>
        </p:nvSpPr>
        <p:spPr>
          <a:xfrm>
            <a:off x="1143000" y="2667000"/>
            <a:ext cx="3200400" cy="369332"/>
          </a:xfrm>
          <a:prstGeom prst="rect">
            <a:avLst/>
          </a:prstGeom>
          <a:noFill/>
        </p:spPr>
        <p:txBody>
          <a:bodyPr wrap="square" rtlCol="0">
            <a:spAutoFit/>
          </a:bodyPr>
          <a:lstStyle/>
          <a:p>
            <a:endParaRPr lang="en-IN" dirty="0"/>
          </a:p>
        </p:txBody>
      </p:sp>
      <p:sp>
        <p:nvSpPr>
          <p:cNvPr id="10" name="TextBox 9"/>
          <p:cNvSpPr txBox="1"/>
          <p:nvPr/>
        </p:nvSpPr>
        <p:spPr>
          <a:xfrm>
            <a:off x="1295400" y="2819400"/>
            <a:ext cx="3200400" cy="369332"/>
          </a:xfrm>
          <a:prstGeom prst="rect">
            <a:avLst/>
          </a:prstGeom>
          <a:noFill/>
        </p:spPr>
        <p:txBody>
          <a:bodyPr wrap="square" rtlCol="0">
            <a:spAutoFit/>
          </a:bodyPr>
          <a:lstStyle/>
          <a:p>
            <a:endParaRPr lang="en-IN" dirty="0"/>
          </a:p>
        </p:txBody>
      </p:sp>
      <p:sp>
        <p:nvSpPr>
          <p:cNvPr id="11" name="TextBox 10"/>
          <p:cNvSpPr txBox="1"/>
          <p:nvPr/>
        </p:nvSpPr>
        <p:spPr>
          <a:xfrm>
            <a:off x="1447800" y="2971800"/>
            <a:ext cx="3200400" cy="369332"/>
          </a:xfrm>
          <a:prstGeom prst="rect">
            <a:avLst/>
          </a:prstGeom>
          <a:noFill/>
        </p:spPr>
        <p:txBody>
          <a:bodyPr wrap="square" rtlCol="0">
            <a:spAutoFit/>
          </a:bodyPr>
          <a:lstStyle/>
          <a:p>
            <a:endParaRPr lang="en-IN" dirty="0"/>
          </a:p>
        </p:txBody>
      </p:sp>
      <p:sp>
        <p:nvSpPr>
          <p:cNvPr id="13" name="TextBox 12"/>
          <p:cNvSpPr txBox="1"/>
          <p:nvPr/>
        </p:nvSpPr>
        <p:spPr>
          <a:xfrm>
            <a:off x="1752600" y="2971800"/>
            <a:ext cx="3200400" cy="369332"/>
          </a:xfrm>
          <a:prstGeom prst="rect">
            <a:avLst/>
          </a:prstGeom>
          <a:noFill/>
        </p:spPr>
        <p:txBody>
          <a:bodyPr wrap="square" rtlCol="0">
            <a:spAutoFit/>
          </a:bodyPr>
          <a:lstStyle/>
          <a:p>
            <a:endParaRPr lang="en-IN" dirty="0"/>
          </a:p>
        </p:txBody>
      </p:sp>
      <p:sp>
        <p:nvSpPr>
          <p:cNvPr id="17" name="TextBox 16"/>
          <p:cNvSpPr txBox="1"/>
          <p:nvPr/>
        </p:nvSpPr>
        <p:spPr>
          <a:xfrm>
            <a:off x="4495800" y="1981200"/>
            <a:ext cx="2514600" cy="369332"/>
          </a:xfrm>
          <a:prstGeom prst="rect">
            <a:avLst/>
          </a:prstGeom>
          <a:noFill/>
        </p:spPr>
        <p:txBody>
          <a:bodyPr wrap="square" rtlCol="0">
            <a:spAutoFit/>
          </a:bodyPr>
          <a:lstStyle/>
          <a:p>
            <a:endParaRPr lang="en-IN" dirty="0"/>
          </a:p>
        </p:txBody>
      </p:sp>
      <p:sp>
        <p:nvSpPr>
          <p:cNvPr id="18" name="TextBox 17"/>
          <p:cNvSpPr txBox="1"/>
          <p:nvPr/>
        </p:nvSpPr>
        <p:spPr>
          <a:xfrm>
            <a:off x="4648200" y="2133600"/>
            <a:ext cx="2514600" cy="369332"/>
          </a:xfrm>
          <a:prstGeom prst="rect">
            <a:avLst/>
          </a:prstGeom>
          <a:noFill/>
        </p:spPr>
        <p:txBody>
          <a:bodyPr wrap="square" rtlCol="0">
            <a:spAutoFit/>
          </a:bodyPr>
          <a:lstStyle/>
          <a:p>
            <a:endParaRPr lang="en-IN" dirty="0"/>
          </a:p>
        </p:txBody>
      </p:sp>
      <p:sp>
        <p:nvSpPr>
          <p:cNvPr id="19" name="TextBox 18"/>
          <p:cNvSpPr txBox="1"/>
          <p:nvPr/>
        </p:nvSpPr>
        <p:spPr>
          <a:xfrm>
            <a:off x="4800600" y="2286000"/>
            <a:ext cx="2514600" cy="369332"/>
          </a:xfrm>
          <a:prstGeom prst="rect">
            <a:avLst/>
          </a:prstGeom>
          <a:noFill/>
        </p:spPr>
        <p:txBody>
          <a:bodyPr wrap="square" rtlCol="0">
            <a:spAutoFit/>
          </a:bodyPr>
          <a:lstStyle/>
          <a:p>
            <a:endParaRPr lang="en-IN" dirty="0"/>
          </a:p>
        </p:txBody>
      </p:sp>
      <p:sp>
        <p:nvSpPr>
          <p:cNvPr id="20" name="TextBox 19"/>
          <p:cNvSpPr txBox="1"/>
          <p:nvPr/>
        </p:nvSpPr>
        <p:spPr>
          <a:xfrm>
            <a:off x="4953000" y="2438400"/>
            <a:ext cx="2514600" cy="369332"/>
          </a:xfrm>
          <a:prstGeom prst="rect">
            <a:avLst/>
          </a:prstGeom>
          <a:noFill/>
        </p:spPr>
        <p:txBody>
          <a:bodyPr wrap="square" rtlCol="0">
            <a:spAutoFit/>
          </a:bodyPr>
          <a:lstStyle/>
          <a:p>
            <a:endParaRPr lang="en-IN" dirty="0"/>
          </a:p>
        </p:txBody>
      </p:sp>
      <p:sp>
        <p:nvSpPr>
          <p:cNvPr id="21" name="TextBox 20"/>
          <p:cNvSpPr txBox="1"/>
          <p:nvPr/>
        </p:nvSpPr>
        <p:spPr>
          <a:xfrm>
            <a:off x="5105400" y="2590800"/>
            <a:ext cx="2514600" cy="369332"/>
          </a:xfrm>
          <a:prstGeom prst="rect">
            <a:avLst/>
          </a:prstGeom>
          <a:noFill/>
        </p:spPr>
        <p:txBody>
          <a:bodyPr wrap="square" rtlCol="0">
            <a:spAutoFit/>
          </a:bodyPr>
          <a:lstStyle/>
          <a:p>
            <a:endParaRPr lang="en-IN" dirty="0"/>
          </a:p>
        </p:txBody>
      </p:sp>
      <p:sp>
        <p:nvSpPr>
          <p:cNvPr id="22" name="TextBox 21"/>
          <p:cNvSpPr txBox="1"/>
          <p:nvPr/>
        </p:nvSpPr>
        <p:spPr>
          <a:xfrm>
            <a:off x="1600200" y="3124200"/>
            <a:ext cx="3200400" cy="369332"/>
          </a:xfrm>
          <a:prstGeom prst="rect">
            <a:avLst/>
          </a:prstGeom>
          <a:noFill/>
        </p:spPr>
        <p:txBody>
          <a:bodyPr wrap="square" rtlCol="0">
            <a:spAutoFit/>
          </a:bodyPr>
          <a:lstStyle/>
          <a:p>
            <a:endParaRPr lang="en-IN" dirty="0"/>
          </a:p>
        </p:txBody>
      </p:sp>
      <p:sp>
        <p:nvSpPr>
          <p:cNvPr id="23" name="TextBox 22"/>
          <p:cNvSpPr txBox="1"/>
          <p:nvPr/>
        </p:nvSpPr>
        <p:spPr>
          <a:xfrm>
            <a:off x="1752600" y="3276600"/>
            <a:ext cx="3200400" cy="369332"/>
          </a:xfrm>
          <a:prstGeom prst="rect">
            <a:avLst/>
          </a:prstGeom>
          <a:noFill/>
        </p:spPr>
        <p:txBody>
          <a:bodyPr wrap="square" rtlCol="0">
            <a:spAutoFit/>
          </a:bodyPr>
          <a:lstStyle/>
          <a:p>
            <a:endParaRPr lang="en-IN" dirty="0"/>
          </a:p>
        </p:txBody>
      </p:sp>
      <p:sp>
        <p:nvSpPr>
          <p:cNvPr id="25" name="TextBox 24"/>
          <p:cNvSpPr txBox="1"/>
          <p:nvPr/>
        </p:nvSpPr>
        <p:spPr>
          <a:xfrm>
            <a:off x="2057400" y="3581400"/>
            <a:ext cx="3200400" cy="369332"/>
          </a:xfrm>
          <a:prstGeom prst="rect">
            <a:avLst/>
          </a:prstGeom>
          <a:noFill/>
        </p:spPr>
        <p:txBody>
          <a:bodyPr wrap="square" rtlCol="0">
            <a:spAutoFit/>
          </a:bodyPr>
          <a:lstStyle/>
          <a:p>
            <a:endParaRPr lang="en-IN" dirty="0"/>
          </a:p>
        </p:txBody>
      </p:sp>
      <p:sp>
        <p:nvSpPr>
          <p:cNvPr id="27" name="TextBox 26"/>
          <p:cNvSpPr txBox="1"/>
          <p:nvPr/>
        </p:nvSpPr>
        <p:spPr>
          <a:xfrm>
            <a:off x="2362200" y="3886200"/>
            <a:ext cx="3200400" cy="369332"/>
          </a:xfrm>
          <a:prstGeom prst="rect">
            <a:avLst/>
          </a:prstGeom>
          <a:noFill/>
        </p:spPr>
        <p:txBody>
          <a:bodyPr wrap="square" rtlCol="0">
            <a:spAutoFit/>
          </a:bodyPr>
          <a:lstStyle/>
          <a:p>
            <a:endParaRPr lang="en-IN" dirty="0"/>
          </a:p>
        </p:txBody>
      </p:sp>
      <p:sp>
        <p:nvSpPr>
          <p:cNvPr id="28" name="TextBox 27"/>
          <p:cNvSpPr txBox="1"/>
          <p:nvPr/>
        </p:nvSpPr>
        <p:spPr>
          <a:xfrm>
            <a:off x="2514600" y="4038600"/>
            <a:ext cx="3200400" cy="369332"/>
          </a:xfrm>
          <a:prstGeom prst="rect">
            <a:avLst/>
          </a:prstGeom>
          <a:noFill/>
        </p:spPr>
        <p:txBody>
          <a:bodyPr wrap="square" rtlCol="0">
            <a:spAutoFit/>
          </a:bodyPr>
          <a:lstStyle/>
          <a:p>
            <a:endParaRPr lang="en-IN" dirty="0"/>
          </a:p>
        </p:txBody>
      </p:sp>
      <p:sp>
        <p:nvSpPr>
          <p:cNvPr id="29" name="TextBox 28"/>
          <p:cNvSpPr txBox="1"/>
          <p:nvPr/>
        </p:nvSpPr>
        <p:spPr>
          <a:xfrm>
            <a:off x="2667000" y="4191000"/>
            <a:ext cx="3200400" cy="369332"/>
          </a:xfrm>
          <a:prstGeom prst="rect">
            <a:avLst/>
          </a:prstGeom>
          <a:noFill/>
        </p:spPr>
        <p:txBody>
          <a:bodyPr wrap="square" rtlCol="0">
            <a:spAutoFit/>
          </a:bodyPr>
          <a:lstStyle/>
          <a:p>
            <a:endParaRPr lang="en-IN" dirty="0"/>
          </a:p>
        </p:txBody>
      </p:sp>
      <p:sp>
        <p:nvSpPr>
          <p:cNvPr id="30" name="TextBox 29"/>
          <p:cNvSpPr txBox="1"/>
          <p:nvPr/>
        </p:nvSpPr>
        <p:spPr>
          <a:xfrm>
            <a:off x="2819400" y="4343400"/>
            <a:ext cx="3200400" cy="369332"/>
          </a:xfrm>
          <a:prstGeom prst="rect">
            <a:avLst/>
          </a:prstGeom>
          <a:noFill/>
        </p:spPr>
        <p:txBody>
          <a:bodyPr wrap="square" rtlCol="0">
            <a:spAutoFit/>
          </a:bodyPr>
          <a:lstStyle/>
          <a:p>
            <a:endParaRPr lang="en-IN" dirty="0"/>
          </a:p>
        </p:txBody>
      </p:sp>
      <p:sp>
        <p:nvSpPr>
          <p:cNvPr id="31" name="TextBox 30"/>
          <p:cNvSpPr txBox="1"/>
          <p:nvPr/>
        </p:nvSpPr>
        <p:spPr>
          <a:xfrm>
            <a:off x="2971800" y="4648200"/>
            <a:ext cx="3200400" cy="369332"/>
          </a:xfrm>
          <a:prstGeom prst="rect">
            <a:avLst/>
          </a:prstGeom>
          <a:noFill/>
        </p:spPr>
        <p:txBody>
          <a:bodyPr wrap="square" rtlCol="0">
            <a:spAutoFit/>
          </a:bodyPr>
          <a:lstStyle/>
          <a:p>
            <a:endParaRPr lang="en-IN" dirty="0"/>
          </a:p>
        </p:txBody>
      </p:sp>
      <p:sp>
        <p:nvSpPr>
          <p:cNvPr id="32" name="TextBox 31"/>
          <p:cNvSpPr txBox="1"/>
          <p:nvPr/>
        </p:nvSpPr>
        <p:spPr>
          <a:xfrm>
            <a:off x="3124200" y="4648200"/>
            <a:ext cx="3200400" cy="369332"/>
          </a:xfrm>
          <a:prstGeom prst="rect">
            <a:avLst/>
          </a:prstGeom>
          <a:noFill/>
        </p:spPr>
        <p:txBody>
          <a:bodyPr wrap="square" rtlCol="0">
            <a:spAutoFit/>
          </a:bodyPr>
          <a:lstStyle/>
          <a:p>
            <a:endParaRPr lang="en-IN" dirty="0"/>
          </a:p>
        </p:txBody>
      </p:sp>
      <p:sp>
        <p:nvSpPr>
          <p:cNvPr id="33" name="TextBox 32"/>
          <p:cNvSpPr txBox="1"/>
          <p:nvPr/>
        </p:nvSpPr>
        <p:spPr>
          <a:xfrm>
            <a:off x="3276600" y="4800600"/>
            <a:ext cx="3200400" cy="369332"/>
          </a:xfrm>
          <a:prstGeom prst="rect">
            <a:avLst/>
          </a:prstGeom>
          <a:noFill/>
        </p:spPr>
        <p:txBody>
          <a:bodyPr wrap="square" rtlCol="0">
            <a:spAutoFit/>
          </a:bodyPr>
          <a:lstStyle/>
          <a:p>
            <a:endParaRPr lang="en-IN" dirty="0"/>
          </a:p>
        </p:txBody>
      </p:sp>
      <p:sp>
        <p:nvSpPr>
          <p:cNvPr id="38" name="Rectangle 37"/>
          <p:cNvSpPr/>
          <p:nvPr/>
        </p:nvSpPr>
        <p:spPr>
          <a:xfrm>
            <a:off x="228600" y="5257800"/>
            <a:ext cx="2438400" cy="1295400"/>
          </a:xfrm>
          <a:prstGeom prst="rect">
            <a:avLst/>
          </a:prstGeom>
          <a:blipFill>
            <a:blip r:embed="rId3"/>
            <a:tile tx="0" ty="0" sx="100000" sy="100000" flip="none" algn="tl"/>
          </a:blipFill>
          <a:ln w="38100"/>
        </p:spPr>
        <p:style>
          <a:lnRef idx="2">
            <a:schemeClr val="dk1"/>
          </a:lnRef>
          <a:fillRef idx="1">
            <a:schemeClr val="lt1"/>
          </a:fillRef>
          <a:effectRef idx="0">
            <a:schemeClr val="dk1"/>
          </a:effectRef>
          <a:fontRef idx="minor">
            <a:schemeClr val="dk1"/>
          </a:fontRef>
        </p:style>
        <p:txBody>
          <a:bodyPr rtlCol="0" anchor="ctr"/>
          <a:lstStyle/>
          <a:p>
            <a:pPr algn="ctr"/>
            <a:r>
              <a:rPr lang="en-IN" sz="2000" b="1" dirty="0" smtClean="0">
                <a:latin typeface="Times New Roman" pitchFamily="18" charset="0"/>
                <a:cs typeface="Times New Roman" pitchFamily="18" charset="0"/>
              </a:rPr>
              <a:t>75 – 85 %</a:t>
            </a:r>
          </a:p>
          <a:p>
            <a:pPr algn="ctr"/>
            <a:r>
              <a:rPr lang="en-IN" sz="2000" b="1" dirty="0" smtClean="0">
                <a:latin typeface="Times New Roman" pitchFamily="18" charset="0"/>
                <a:cs typeface="Times New Roman" pitchFamily="18" charset="0"/>
              </a:rPr>
              <a:t>NON INFECTIOUS</a:t>
            </a:r>
            <a:endParaRPr lang="en-IN" sz="2000" b="1" dirty="0">
              <a:latin typeface="Times New Roman" pitchFamily="18" charset="0"/>
              <a:cs typeface="Times New Roman" pitchFamily="18" charset="0"/>
            </a:endParaRPr>
          </a:p>
        </p:txBody>
      </p:sp>
      <p:sp>
        <p:nvSpPr>
          <p:cNvPr id="41" name="Rectangle 40"/>
          <p:cNvSpPr/>
          <p:nvPr/>
        </p:nvSpPr>
        <p:spPr>
          <a:xfrm>
            <a:off x="1981200" y="1676400"/>
            <a:ext cx="5029200" cy="12954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38100"/>
        </p:spPr>
        <p:style>
          <a:lnRef idx="2">
            <a:schemeClr val="dk1"/>
          </a:lnRef>
          <a:fillRef idx="1">
            <a:schemeClr val="lt1"/>
          </a:fillRef>
          <a:effectRef idx="0">
            <a:schemeClr val="dk1"/>
          </a:effectRef>
          <a:fontRef idx="minor">
            <a:schemeClr val="dk1"/>
          </a:fontRef>
        </p:style>
        <p:txBody>
          <a:bodyPr rtlCol="0" anchor="ctr"/>
          <a:lstStyle/>
          <a:p>
            <a:pPr algn="ctr"/>
            <a:r>
              <a:rPr lang="en-IN" sz="2800" b="1" u="sng" dirty="0" smtClean="0">
                <a:latin typeface="Times New Roman" pitchFamily="18" charset="0"/>
                <a:cs typeface="Times New Roman" pitchFamily="18" charset="0"/>
              </a:rPr>
              <a:t>BIOMEDICAL WASTE</a:t>
            </a:r>
          </a:p>
          <a:p>
            <a:pPr algn="ctr"/>
            <a:endParaRPr lang="en-IN" sz="2800" b="1" dirty="0">
              <a:latin typeface="Times New Roman" pitchFamily="18" charset="0"/>
              <a:cs typeface="Times New Roman" pitchFamily="18" charset="0"/>
            </a:endParaRPr>
          </a:p>
        </p:txBody>
      </p:sp>
      <p:sp>
        <p:nvSpPr>
          <p:cNvPr id="35" name="Rectangle 34"/>
          <p:cNvSpPr/>
          <p:nvPr/>
        </p:nvSpPr>
        <p:spPr>
          <a:xfrm>
            <a:off x="3352800" y="5257800"/>
            <a:ext cx="2438400" cy="1295400"/>
          </a:xfrm>
          <a:prstGeom prst="rect">
            <a:avLst/>
          </a:prstGeom>
          <a:blipFill>
            <a:blip r:embed="rId3"/>
            <a:tile tx="0" ty="0" sx="100000" sy="100000" flip="none" algn="tl"/>
          </a:blipFill>
          <a:ln w="38100"/>
        </p:spPr>
        <p:style>
          <a:lnRef idx="2">
            <a:schemeClr val="dk1"/>
          </a:lnRef>
          <a:fillRef idx="1">
            <a:schemeClr val="lt1"/>
          </a:fillRef>
          <a:effectRef idx="0">
            <a:schemeClr val="dk1"/>
          </a:effectRef>
          <a:fontRef idx="minor">
            <a:schemeClr val="dk1"/>
          </a:fontRef>
        </p:style>
        <p:txBody>
          <a:bodyPr rtlCol="0" anchor="ctr"/>
          <a:lstStyle/>
          <a:p>
            <a:pPr algn="ctr"/>
            <a:r>
              <a:rPr lang="en-IN" sz="2000" b="1" dirty="0" smtClean="0">
                <a:latin typeface="Times New Roman" pitchFamily="18" charset="0"/>
                <a:cs typeface="Times New Roman" pitchFamily="18" charset="0"/>
              </a:rPr>
              <a:t>10 – 15 % </a:t>
            </a:r>
          </a:p>
          <a:p>
            <a:pPr algn="ctr"/>
            <a:r>
              <a:rPr lang="en-IN" sz="2000" b="1" dirty="0" smtClean="0">
                <a:latin typeface="Times New Roman" pitchFamily="18" charset="0"/>
                <a:cs typeface="Times New Roman" pitchFamily="18" charset="0"/>
              </a:rPr>
              <a:t>INFECTIOUS</a:t>
            </a:r>
            <a:endParaRPr lang="en-IN" sz="2000" b="1" dirty="0">
              <a:latin typeface="Times New Roman" pitchFamily="18" charset="0"/>
              <a:cs typeface="Times New Roman" pitchFamily="18" charset="0"/>
            </a:endParaRPr>
          </a:p>
        </p:txBody>
      </p:sp>
      <p:sp>
        <p:nvSpPr>
          <p:cNvPr id="36" name="Rectangle 35"/>
          <p:cNvSpPr/>
          <p:nvPr/>
        </p:nvSpPr>
        <p:spPr>
          <a:xfrm>
            <a:off x="6400800" y="5257800"/>
            <a:ext cx="2438400" cy="1295400"/>
          </a:xfrm>
          <a:prstGeom prst="rect">
            <a:avLst/>
          </a:prstGeom>
          <a:blipFill>
            <a:blip r:embed="rId3"/>
            <a:tile tx="0" ty="0" sx="100000" sy="100000" flip="none" algn="tl"/>
          </a:blipFill>
          <a:ln w="38100"/>
        </p:spPr>
        <p:style>
          <a:lnRef idx="2">
            <a:schemeClr val="dk1"/>
          </a:lnRef>
          <a:fillRef idx="1">
            <a:schemeClr val="lt1"/>
          </a:fillRef>
          <a:effectRef idx="0">
            <a:schemeClr val="dk1"/>
          </a:effectRef>
          <a:fontRef idx="minor">
            <a:schemeClr val="dk1"/>
          </a:fontRef>
        </p:style>
        <p:txBody>
          <a:bodyPr rtlCol="0" anchor="ctr"/>
          <a:lstStyle/>
          <a:p>
            <a:pPr algn="ctr"/>
            <a:r>
              <a:rPr lang="en-IN" sz="2000" b="1" dirty="0" smtClean="0">
                <a:latin typeface="Times New Roman" pitchFamily="18" charset="0"/>
                <a:cs typeface="Times New Roman" pitchFamily="18" charset="0"/>
              </a:rPr>
              <a:t>5 – 10 % </a:t>
            </a:r>
          </a:p>
          <a:p>
            <a:pPr algn="ctr"/>
            <a:r>
              <a:rPr lang="en-IN" sz="2000" b="1" dirty="0" smtClean="0">
                <a:latin typeface="Times New Roman" pitchFamily="18" charset="0"/>
                <a:cs typeface="Times New Roman" pitchFamily="18" charset="0"/>
              </a:rPr>
              <a:t>HAZARDOUS</a:t>
            </a:r>
            <a:endParaRPr lang="en-IN" sz="2000" b="1" dirty="0">
              <a:latin typeface="Times New Roman" pitchFamily="18" charset="0"/>
              <a:cs typeface="Times New Roman" pitchFamily="18" charset="0"/>
            </a:endParaRPr>
          </a:p>
        </p:txBody>
      </p:sp>
      <p:sp>
        <p:nvSpPr>
          <p:cNvPr id="37" name="Down Arrow 36"/>
          <p:cNvSpPr/>
          <p:nvPr/>
        </p:nvSpPr>
        <p:spPr>
          <a:xfrm>
            <a:off x="4495800" y="3048000"/>
            <a:ext cx="381000" cy="2133600"/>
          </a:xfrm>
          <a:prstGeom prst="downArrow">
            <a:avLst/>
          </a:prstGeom>
          <a:solidFill>
            <a:srgbClr val="92D050"/>
          </a:solidFill>
          <a:ln>
            <a:solidFill>
              <a:schemeClr val="tx1">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Down Arrow 39"/>
          <p:cNvSpPr/>
          <p:nvPr/>
        </p:nvSpPr>
        <p:spPr>
          <a:xfrm rot="3355103">
            <a:off x="2681768" y="2345129"/>
            <a:ext cx="381000" cy="3520946"/>
          </a:xfrm>
          <a:prstGeom prst="downArrow">
            <a:avLst/>
          </a:prstGeom>
          <a:solidFill>
            <a:srgbClr val="92D050"/>
          </a:solidFill>
          <a:ln>
            <a:solidFill>
              <a:schemeClr val="tx1">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2" name="Down Arrow 41"/>
          <p:cNvSpPr/>
          <p:nvPr/>
        </p:nvSpPr>
        <p:spPr>
          <a:xfrm rot="18453620">
            <a:off x="6087846" y="2492292"/>
            <a:ext cx="381000" cy="3243091"/>
          </a:xfrm>
          <a:prstGeom prst="downArrow">
            <a:avLst/>
          </a:prstGeom>
          <a:solidFill>
            <a:srgbClr val="92D050"/>
          </a:solidFill>
          <a:ln>
            <a:solidFill>
              <a:schemeClr val="tx1">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spd="slow">
    <p:wedge/>
    <p:sndAc>
      <p:stSnd>
        <p:snd r:embed="rId2" name="type.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algn="ctr"/>
            <a:r>
              <a:rPr lang="en-IN" sz="3000" b="1" u="sng" dirty="0" smtClean="0">
                <a:solidFill>
                  <a:schemeClr val="tx1"/>
                </a:solidFill>
                <a:latin typeface="Times New Roman" pitchFamily="18" charset="0"/>
                <a:cs typeface="Times New Roman" pitchFamily="18" charset="0"/>
              </a:rPr>
              <a:t>HEALTH HAZARDS OF HOSPITAL WASTE</a:t>
            </a:r>
            <a:br>
              <a:rPr lang="en-IN" sz="3000" b="1" u="sng" dirty="0" smtClean="0">
                <a:solidFill>
                  <a:schemeClr val="tx1"/>
                </a:solidFill>
                <a:latin typeface="Times New Roman" pitchFamily="18" charset="0"/>
                <a:cs typeface="Times New Roman" pitchFamily="18" charset="0"/>
              </a:rPr>
            </a:br>
            <a:endParaRPr lang="en-IN" sz="3000" b="1"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762000"/>
            <a:ext cx="8686800" cy="4525963"/>
          </a:xfrm>
        </p:spPr>
        <p:txBody>
          <a:bodyPr>
            <a:noAutofit/>
          </a:bodyPr>
          <a:lstStyle/>
          <a:p>
            <a:pPr algn="just"/>
            <a:r>
              <a:rPr lang="en-IN" dirty="0" smtClean="0">
                <a:latin typeface="Times New Roman" pitchFamily="18" charset="0"/>
                <a:cs typeface="Times New Roman" pitchFamily="18" charset="0"/>
              </a:rPr>
              <a:t>Injury from sharps.</a:t>
            </a:r>
          </a:p>
          <a:p>
            <a:pPr algn="just"/>
            <a:r>
              <a:rPr lang="en-IN" dirty="0" smtClean="0">
                <a:latin typeface="Times New Roman" pitchFamily="18" charset="0"/>
                <a:cs typeface="Times New Roman" pitchFamily="18" charset="0"/>
              </a:rPr>
              <a:t>Risk of infection outside the hospital for waste handlers/scavengers &amp; eventually general public.</a:t>
            </a:r>
          </a:p>
          <a:p>
            <a:pPr algn="just"/>
            <a:r>
              <a:rPr lang="en-IN" dirty="0" smtClean="0">
                <a:latin typeface="Times New Roman" pitchFamily="18" charset="0"/>
                <a:cs typeface="Times New Roman" pitchFamily="18" charset="0"/>
              </a:rPr>
              <a:t>Proliferation of rodents.</a:t>
            </a:r>
          </a:p>
          <a:p>
            <a:pPr algn="just"/>
            <a:r>
              <a:rPr lang="en-IN" dirty="0" smtClean="0">
                <a:latin typeface="Times New Roman" pitchFamily="18" charset="0"/>
                <a:cs typeface="Times New Roman" pitchFamily="18" charset="0"/>
              </a:rPr>
              <a:t>Breeding of flies and insects.</a:t>
            </a:r>
          </a:p>
          <a:p>
            <a:pPr algn="just"/>
            <a:r>
              <a:rPr lang="en-IN" dirty="0" smtClean="0">
                <a:latin typeface="Times New Roman" pitchFamily="18" charset="0"/>
                <a:cs typeface="Times New Roman" pitchFamily="18" charset="0"/>
              </a:rPr>
              <a:t>Air pollution, Land pollution and Water pollution.</a:t>
            </a:r>
          </a:p>
          <a:p>
            <a:pPr algn="just"/>
            <a:r>
              <a:rPr lang="en-IN" dirty="0" smtClean="0">
                <a:latin typeface="Times New Roman" pitchFamily="18" charset="0"/>
                <a:cs typeface="Times New Roman" pitchFamily="18" charset="0"/>
              </a:rPr>
              <a:t>Transmission of infections like HIV, Hepatitis-B and other microbes.</a:t>
            </a:r>
          </a:p>
          <a:p>
            <a:pPr algn="just"/>
            <a:r>
              <a:rPr lang="en-IN" dirty="0" smtClean="0">
                <a:latin typeface="Times New Roman" pitchFamily="18" charset="0"/>
                <a:cs typeface="Times New Roman" pitchFamily="18" charset="0"/>
              </a:rPr>
              <a:t>Occupational risk associated with hazardous chemicals, drugs etc.</a:t>
            </a:r>
          </a:p>
          <a:p>
            <a:pPr algn="just"/>
            <a:r>
              <a:rPr lang="en-IN" dirty="0" smtClean="0">
                <a:latin typeface="Times New Roman" pitchFamily="18" charset="0"/>
                <a:cs typeface="Times New Roman" pitchFamily="18" charset="0"/>
              </a:rPr>
              <a:t>Unauthorized repackaging &amp; sale of disposable items &amp; unused / expired drugs.</a:t>
            </a:r>
          </a:p>
          <a:p>
            <a:pPr algn="just"/>
            <a:r>
              <a:rPr lang="en-IN" dirty="0" smtClean="0">
                <a:latin typeface="Times New Roman" pitchFamily="18" charset="0"/>
                <a:cs typeface="Times New Roman" pitchFamily="18" charset="0"/>
              </a:rPr>
              <a:t>Bad odour.</a:t>
            </a:r>
            <a:endParaRPr lang="en-IN" dirty="0">
              <a:latin typeface="Times New Roman" pitchFamily="18" charset="0"/>
              <a:cs typeface="Times New Roman" pitchFamily="18" charset="0"/>
            </a:endParaRPr>
          </a:p>
        </p:txBody>
      </p:sp>
    </p:spTree>
  </p:cSld>
  <p:clrMapOvr>
    <a:masterClrMapping/>
  </p:clrMapOvr>
  <p:transition spd="slow">
    <p:wedge/>
    <p:sndAc>
      <p:stSnd>
        <p:snd r:embed="rId2" name="type.wav" builtIn="1"/>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653</TotalTime>
  <Words>1062</Words>
  <Application>Microsoft Office PowerPoint</Application>
  <PresentationFormat>On-screen Show (4:3)</PresentationFormat>
  <Paragraphs>196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Equity</vt:lpstr>
      <vt:lpstr>BIO MEDICAL WASTE MANAGEMENT</vt:lpstr>
      <vt:lpstr>DEFINITION  </vt:lpstr>
      <vt:lpstr>HISTORY </vt:lpstr>
      <vt:lpstr>LAWS OF BIOMEDICAL WASTE MANAGEMENT</vt:lpstr>
      <vt:lpstr>BIOMEDICAL WASTE STATISTICS</vt:lpstr>
      <vt:lpstr>SOURCES OF BIO-MEDICAL WASTE  </vt:lpstr>
      <vt:lpstr>PEOPLE AT RISK </vt:lpstr>
      <vt:lpstr>BIOMEDICAL WASTE CHARACTERIZATION</vt:lpstr>
      <vt:lpstr>HEALTH HAZARDS OF HOSPITAL WASTE </vt:lpstr>
      <vt:lpstr>BENEFITS OF BIOMEDICAL WASTE MANAGEMENT </vt:lpstr>
      <vt:lpstr>CATEGORIES OF BIOMEDICAL WASTE SCHEDULE </vt:lpstr>
      <vt:lpstr>Slide 12</vt:lpstr>
      <vt:lpstr>Slide 13</vt:lpstr>
      <vt:lpstr>Slide 14</vt:lpstr>
      <vt:lpstr>COLOUR CODING FOR THE DISPOSAL OF BIOMEDICAL WASTE</vt:lpstr>
      <vt:lpstr>Slide 16</vt:lpstr>
      <vt:lpstr>STEPS OF BIOMEDICAL WASTE MANAGEMENT</vt:lpstr>
      <vt:lpstr>ROLE OF NURSE IN BIOMEDICAL WASTE MANAGEMENT</vt:lpstr>
      <vt:lpstr>PRECAUTIONS TAKEN DURING BIO MEDICAL WASTE MANAGEMENT</vt:lpstr>
      <vt:lpstr>Slide 20</vt:lpstr>
      <vt:lpstr>Slide 21</vt:lpstr>
      <vt:lpstr>Slide 22</vt:lpstr>
      <vt:lpstr>Slide 23</vt:lpstr>
      <vt:lpstr>Slide 24</vt:lpstr>
      <vt:lpstr>Slide 25</vt:lpstr>
      <vt:lpstr>Slide 26</vt:lpstr>
      <vt:lpstr>Slide 27</vt:lpstr>
      <vt:lpstr>Slide 28</vt:lpstr>
      <vt:lpstr>summary</vt:lpstr>
      <vt:lpstr>Slide 30</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 MEDICAL WASTE MANAGEMENT</dc:title>
  <dc:creator/>
  <cp:lastModifiedBy>vandana_2</cp:lastModifiedBy>
  <cp:revision>158</cp:revision>
  <dcterms:created xsi:type="dcterms:W3CDTF">2006-08-16T00:00:00Z</dcterms:created>
  <dcterms:modified xsi:type="dcterms:W3CDTF">2020-08-14T11:11:13Z</dcterms:modified>
</cp:coreProperties>
</file>