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5" r:id="rId4"/>
    <p:sldId id="258" r:id="rId5"/>
    <p:sldId id="259" r:id="rId6"/>
    <p:sldId id="260" r:id="rId7"/>
    <p:sldId id="261" r:id="rId8"/>
    <p:sldId id="278" r:id="rId9"/>
    <p:sldId id="277" r:id="rId10"/>
    <p:sldId id="262" r:id="rId11"/>
    <p:sldId id="265" r:id="rId12"/>
    <p:sldId id="279" r:id="rId13"/>
    <p:sldId id="287" r:id="rId14"/>
    <p:sldId id="286" r:id="rId15"/>
    <p:sldId id="266" r:id="rId16"/>
    <p:sldId id="280" r:id="rId17"/>
    <p:sldId id="264" r:id="rId18"/>
    <p:sldId id="267" r:id="rId19"/>
    <p:sldId id="281" r:id="rId20"/>
    <p:sldId id="268" r:id="rId21"/>
    <p:sldId id="269" r:id="rId22"/>
    <p:sldId id="270" r:id="rId23"/>
    <p:sldId id="271" r:id="rId24"/>
    <p:sldId id="272" r:id="rId25"/>
    <p:sldId id="273" r:id="rId26"/>
    <p:sldId id="275" r:id="rId27"/>
    <p:sldId id="274" r:id="rId28"/>
    <p:sldId id="276" r:id="rId29"/>
    <p:sldId id="282" r:id="rId30"/>
    <p:sldId id="283" r:id="rId31"/>
    <p:sldId id="284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397" autoAdjust="0"/>
    <p:restoredTop sz="94660"/>
  </p:normalViewPr>
  <p:slideViewPr>
    <p:cSldViewPr>
      <p:cViewPr>
        <p:scale>
          <a:sx n="66" d="100"/>
          <a:sy n="66" d="100"/>
        </p:scale>
        <p:origin x="-1470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8FFA7-3A95-48CA-8588-879A96B40D7A}" type="datetimeFigureOut">
              <a:rPr lang="en-US" smtClean="0"/>
              <a:pPr/>
              <a:t>7/31/2015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28D9B-F688-454B-8BE4-D901B3F8485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8FFA7-3A95-48CA-8588-879A96B40D7A}" type="datetimeFigureOut">
              <a:rPr lang="en-US" smtClean="0"/>
              <a:pPr/>
              <a:t>7/31/2015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28D9B-F688-454B-8BE4-D901B3F8485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8FFA7-3A95-48CA-8588-879A96B40D7A}" type="datetimeFigureOut">
              <a:rPr lang="en-US" smtClean="0"/>
              <a:pPr/>
              <a:t>7/31/2015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28D9B-F688-454B-8BE4-D901B3F8485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8FFA7-3A95-48CA-8588-879A96B40D7A}" type="datetimeFigureOut">
              <a:rPr lang="en-US" smtClean="0"/>
              <a:pPr/>
              <a:t>7/31/2015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28D9B-F688-454B-8BE4-D901B3F8485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8FFA7-3A95-48CA-8588-879A96B40D7A}" type="datetimeFigureOut">
              <a:rPr lang="en-US" smtClean="0"/>
              <a:pPr/>
              <a:t>7/31/2015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28D9B-F688-454B-8BE4-D901B3F8485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8FFA7-3A95-48CA-8588-879A96B40D7A}" type="datetimeFigureOut">
              <a:rPr lang="en-US" smtClean="0"/>
              <a:pPr/>
              <a:t>7/31/2015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28D9B-F688-454B-8BE4-D901B3F8485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8FFA7-3A95-48CA-8588-879A96B40D7A}" type="datetimeFigureOut">
              <a:rPr lang="en-US" smtClean="0"/>
              <a:pPr/>
              <a:t>7/31/2015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28D9B-F688-454B-8BE4-D901B3F8485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8FFA7-3A95-48CA-8588-879A96B40D7A}" type="datetimeFigureOut">
              <a:rPr lang="en-US" smtClean="0"/>
              <a:pPr/>
              <a:t>7/31/2015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28D9B-F688-454B-8BE4-D901B3F8485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8FFA7-3A95-48CA-8588-879A96B40D7A}" type="datetimeFigureOut">
              <a:rPr lang="en-US" smtClean="0"/>
              <a:pPr/>
              <a:t>7/31/2015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28D9B-F688-454B-8BE4-D901B3F8485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8FFA7-3A95-48CA-8588-879A96B40D7A}" type="datetimeFigureOut">
              <a:rPr lang="en-US" smtClean="0"/>
              <a:pPr/>
              <a:t>7/31/2015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28D9B-F688-454B-8BE4-D901B3F8485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8FFA7-3A95-48CA-8588-879A96B40D7A}" type="datetimeFigureOut">
              <a:rPr lang="en-US" smtClean="0"/>
              <a:pPr/>
              <a:t>7/31/2015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28D9B-F688-454B-8BE4-D901B3F8485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8FFA7-3A95-48CA-8588-879A96B40D7A}" type="datetimeFigureOut">
              <a:rPr lang="en-US" smtClean="0"/>
              <a:pPr/>
              <a:t>7/31/2015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28D9B-F688-454B-8BE4-D901B3F84856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Peripheral Joint Mobilization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Lecture Conducted by </a:t>
            </a:r>
          </a:p>
          <a:p>
            <a:r>
              <a:rPr lang="en-IN" dirty="0" smtClean="0"/>
              <a:t>Dr. Noel (PT)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Roll contd.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19325" y="1781969"/>
            <a:ext cx="4705350" cy="416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Sliding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214554"/>
            <a:ext cx="5943609" cy="3662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For a pure slide, the surfaces must be congruent, either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flat (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Fig. 5.4 A) or curved (Fig. 5.4 B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The same point on one surface comes into contact with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the new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points on the opposing surface.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Pure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sliding does not occur in joints, because the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surfaces are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not completely congruent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Concave Convex Rule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The direction in which sliding occurs depends on whether the moving surface is concave or convex. 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Sliding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is in the opposite direction of the angular movement of the bone if the moving joint surface is convex (Fig. 5.5 A). </a:t>
            </a:r>
            <a:endParaRPr lang="en-IN" sz="24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400" smtClean="0">
                <a:latin typeface="Times New Roman" pitchFamily="18" charset="0"/>
                <a:cs typeface="Times New Roman" pitchFamily="18" charset="0"/>
              </a:rPr>
              <a:t>Sliding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is in the same direction as the angular movement of the bone if the moving surface is concave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Concave Convex Rule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83286" y="1600200"/>
            <a:ext cx="437742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Spin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09800" y="2096294"/>
            <a:ext cx="4724400" cy="353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Spin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There is rotation of a segment about a stationary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mechanical axis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(Fig. 5.6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The same point on the moving surface creates an arc of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 circle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as the bone spins.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Spinning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rarely occurs alone in joints but in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combination with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rolling and sliding.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Three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examples of spin occurring in joints of the body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are the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shoulder with flexion/extension, the hip with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flexion/extension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, and the </a:t>
            </a:r>
            <a:r>
              <a:rPr lang="en-IN" sz="2400" dirty="0" err="1">
                <a:latin typeface="Times New Roman" pitchFamily="18" charset="0"/>
                <a:cs typeface="Times New Roman" pitchFamily="18" charset="0"/>
              </a:rPr>
              <a:t>radiohumeral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 joint with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pronation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supination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(Fig. 5.7).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Joint spin in the Body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571612"/>
            <a:ext cx="7337406" cy="4352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Other Accessory Motions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Autofit/>
          </a:bodyPr>
          <a:lstStyle/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Compression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is the decrease in the joint space between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bony partners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Compression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normally occurs in the extremity and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spinal joints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when weight bearing.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Some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compression occurs as muscles contract,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which provides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stability to the joints.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one bone rolls on the other (see Fig. 5.3), some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compression also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occurs on the side to which the bone is </a:t>
            </a:r>
            <a:r>
              <a:rPr lang="en-IN" sz="2400" dirty="0" err="1">
                <a:latin typeface="Times New Roman" pitchFamily="18" charset="0"/>
                <a:cs typeface="Times New Roman" pitchFamily="18" charset="0"/>
              </a:rPr>
              <a:t>angulating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Normal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intermittent compressive loads help move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synovial fluid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and, thus, help maintain cartilage health.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Abnormally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high compression loads may lead to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articular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cartilage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changes and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deterioration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Other Accessory Motions Contd.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Traction/Distraction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Whenever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there is pulling on the long axis of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 bone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, the term long-axis traction is used. 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Whenever the surfaces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are to be separated, the term distraction,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joint traction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, or joint separation is used.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Mobilization- Joint mobilization:</a:t>
            </a:r>
          </a:p>
          <a:p>
            <a:r>
              <a:rPr lang="en-IN" dirty="0" smtClean="0"/>
              <a:t>Manipulation-glides-rolling-spin, </a:t>
            </a:r>
          </a:p>
          <a:p>
            <a:r>
              <a:rPr lang="en-IN" dirty="0" smtClean="0"/>
              <a:t>types of joint shapes, </a:t>
            </a:r>
          </a:p>
          <a:p>
            <a:r>
              <a:rPr lang="en-IN" dirty="0" smtClean="0"/>
              <a:t>Methods of Application, </a:t>
            </a:r>
          </a:p>
          <a:p>
            <a:r>
              <a:rPr lang="en-IN" dirty="0" smtClean="0"/>
              <a:t>Indications, Contraindications and Precaution.</a:t>
            </a:r>
            <a:endParaRPr lang="en-IN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Indication 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Pain, Muscle Guarding, and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Spasm</a:t>
            </a:r>
          </a:p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Reversible Joint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Hypomobility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Positional Faults/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Subluxations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Progressive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Limitation</a:t>
            </a:r>
          </a:p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Functional Immobility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Limitation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It cannot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change the disease process of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disorders such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as rheumatoid arthritis or the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inflammatory process of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injury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skill of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therapist affects the outcome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If the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maneuvers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are applied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too vigorously for the condition, joint trauma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hypermobility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may result.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Contra indication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The only true contraindications to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mobilization/manipulation stretching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techniques are </a:t>
            </a:r>
            <a:r>
              <a:rPr lang="en-IN" sz="2400" dirty="0" err="1">
                <a:latin typeface="Times New Roman" pitchFamily="18" charset="0"/>
                <a:cs typeface="Times New Roman" pitchFamily="18" charset="0"/>
              </a:rPr>
              <a:t>hypermobility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, joint effusion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inflammation.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Precaution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Mobilization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may be used with </a:t>
            </a:r>
            <a:r>
              <a:rPr lang="en-IN" sz="2400" i="1" dirty="0">
                <a:latin typeface="Times New Roman" pitchFamily="18" charset="0"/>
                <a:cs typeface="Times New Roman" pitchFamily="18" charset="0"/>
              </a:rPr>
              <a:t>extreme care in the following conditions </a:t>
            </a:r>
            <a:r>
              <a:rPr lang="en-IN" sz="2400" i="1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signs and the patient’s response are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favorable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Malignancy.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Bone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disease detectable on radiographs.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Unhealed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fracture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Excessive pain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Hypermobility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in associated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joints.</a:t>
            </a:r>
          </a:p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Total joint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replacements</a:t>
            </a:r>
          </a:p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Newly formed or weakened connective tissue such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as immediately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after injury, surgery, or disuse or when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the patient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is taking certain medications such as corticosteroids.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Systemic connective tissue diseases such as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rheumatoid arthritis,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in which the disease weakens the connective tissue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Elderly individuals with weakened connective tissue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and diminished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circulation.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>
                <a:latin typeface="Times New Roman" pitchFamily="18" charset="0"/>
                <a:cs typeface="Times New Roman" pitchFamily="18" charset="0"/>
              </a:rPr>
              <a:t>Grades or Dosages of Movement for</a:t>
            </a:r>
            <a:br>
              <a:rPr lang="en-IN" sz="3200" b="1" dirty="0">
                <a:latin typeface="Times New Roman" pitchFamily="18" charset="0"/>
                <a:cs typeface="Times New Roman" pitchFamily="18" charset="0"/>
              </a:rPr>
            </a:br>
            <a:r>
              <a:rPr lang="en-IN" sz="3200" b="1" dirty="0">
                <a:latin typeface="Times New Roman" pitchFamily="18" charset="0"/>
                <a:cs typeface="Times New Roman" pitchFamily="18" charset="0"/>
              </a:rPr>
              <a:t>Non-Thrust </a:t>
            </a:r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Oscillation Techniques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785926"/>
            <a:ext cx="5033988" cy="463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2400" b="1" i="1" dirty="0">
                <a:latin typeface="Times New Roman" pitchFamily="18" charset="0"/>
                <a:cs typeface="Times New Roman" pitchFamily="18" charset="0"/>
              </a:rPr>
              <a:t>Grade I. Small-amplitude rhythmic oscillations are </a:t>
            </a:r>
            <a:r>
              <a:rPr lang="en-IN" sz="2400" b="1" i="1" dirty="0" smtClean="0">
                <a:latin typeface="Times New Roman" pitchFamily="18" charset="0"/>
                <a:cs typeface="Times New Roman" pitchFamily="18" charset="0"/>
              </a:rPr>
              <a:t>performed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the beginning of the range. They are usually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rapid oscillations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, like manual vibrations.</a:t>
            </a:r>
          </a:p>
          <a:p>
            <a:r>
              <a:rPr lang="en-IN" sz="2400" b="1" i="1" dirty="0">
                <a:latin typeface="Times New Roman" pitchFamily="18" charset="0"/>
                <a:cs typeface="Times New Roman" pitchFamily="18" charset="0"/>
              </a:rPr>
              <a:t>Grade II. Large-amplitude rhythmic oscillations are </a:t>
            </a:r>
            <a:r>
              <a:rPr lang="en-IN" sz="2400" b="1" i="1" dirty="0" smtClean="0">
                <a:latin typeface="Times New Roman" pitchFamily="18" charset="0"/>
                <a:cs typeface="Times New Roman" pitchFamily="18" charset="0"/>
              </a:rPr>
              <a:t>performed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within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the range, not reaching the limit. They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are usually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performed at 2 or 3 per second for 1 to 2 minutes.</a:t>
            </a:r>
          </a:p>
          <a:p>
            <a:r>
              <a:rPr lang="en-IN" sz="2400" b="1" i="1" dirty="0">
                <a:latin typeface="Times New Roman" pitchFamily="18" charset="0"/>
                <a:cs typeface="Times New Roman" pitchFamily="18" charset="0"/>
              </a:rPr>
              <a:t>Grade III. Large-amplitude rhythmic oscillations are </a:t>
            </a:r>
            <a:r>
              <a:rPr lang="en-IN" sz="2400" b="1" i="1" dirty="0" smtClean="0">
                <a:latin typeface="Times New Roman" pitchFamily="18" charset="0"/>
                <a:cs typeface="Times New Roman" pitchFamily="18" charset="0"/>
              </a:rPr>
              <a:t>performed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up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to the limit of the available motion and are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stressed into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the tissue resistance. They are usually performed at 2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or 3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per second for 1 to 2 minutes.</a:t>
            </a:r>
          </a:p>
          <a:p>
            <a:r>
              <a:rPr lang="en-IN" sz="2400" b="1" i="1" dirty="0">
                <a:latin typeface="Times New Roman" pitchFamily="18" charset="0"/>
                <a:cs typeface="Times New Roman" pitchFamily="18" charset="0"/>
              </a:rPr>
              <a:t>Grade IV. Small-amplitude rhythmic oscillations are </a:t>
            </a:r>
            <a:r>
              <a:rPr lang="en-IN" sz="2400" b="1" i="1" dirty="0" smtClean="0">
                <a:latin typeface="Times New Roman" pitchFamily="18" charset="0"/>
                <a:cs typeface="Times New Roman" pitchFamily="18" charset="0"/>
              </a:rPr>
              <a:t>performed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the limit of the available motion and stressed into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>
                <a:latin typeface="Times New Roman" pitchFamily="18" charset="0"/>
                <a:cs typeface="Times New Roman" pitchFamily="18" charset="0"/>
              </a:rPr>
              <a:t>Grades or Dosages of Movement for</a:t>
            </a:r>
            <a:br>
              <a:rPr lang="en-IN" sz="3200" b="1" dirty="0">
                <a:latin typeface="Times New Roman" pitchFamily="18" charset="0"/>
                <a:cs typeface="Times New Roman" pitchFamily="18" charset="0"/>
              </a:rPr>
            </a:br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Non Thrust Sustained Techniques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714488"/>
            <a:ext cx="5314977" cy="4858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As indicated by the name, rate of application is slow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and sustained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for several seconds followed by partial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relaxation and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then repeated depending on the indications.</a:t>
            </a:r>
          </a:p>
          <a:p>
            <a:r>
              <a:rPr lang="en-IN" sz="2400" b="1" i="1" dirty="0">
                <a:latin typeface="Times New Roman" pitchFamily="18" charset="0"/>
                <a:cs typeface="Times New Roman" pitchFamily="18" charset="0"/>
              </a:rPr>
              <a:t>Grade I (loosen). Small-amplitude distraction is </a:t>
            </a:r>
            <a:r>
              <a:rPr lang="en-IN" sz="2400" b="1" i="1" dirty="0" smtClean="0">
                <a:latin typeface="Times New Roman" pitchFamily="18" charset="0"/>
                <a:cs typeface="Times New Roman" pitchFamily="18" charset="0"/>
              </a:rPr>
              <a:t>applied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no stress is placed on the capsule. It equalizes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cohesive forces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, muscle tension, and atmospheric pressure acting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on the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joint.</a:t>
            </a:r>
          </a:p>
          <a:p>
            <a:r>
              <a:rPr lang="en-IN" sz="2400" b="1" i="1" dirty="0">
                <a:latin typeface="Times New Roman" pitchFamily="18" charset="0"/>
                <a:cs typeface="Times New Roman" pitchFamily="18" charset="0"/>
              </a:rPr>
              <a:t>Grade II (tighten). Enough distraction or glide is </a:t>
            </a:r>
            <a:r>
              <a:rPr lang="en-IN" sz="2400" b="1" i="1" dirty="0" smtClean="0">
                <a:latin typeface="Times New Roman" pitchFamily="18" charset="0"/>
                <a:cs typeface="Times New Roman" pitchFamily="18" charset="0"/>
              </a:rPr>
              <a:t>applied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tighten the tissues around the joint. Kaltenborn15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called this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“taking up the slack.”</a:t>
            </a:r>
          </a:p>
          <a:p>
            <a:r>
              <a:rPr lang="en-IN" sz="2400" b="1" i="1" dirty="0">
                <a:latin typeface="Times New Roman" pitchFamily="18" charset="0"/>
                <a:cs typeface="Times New Roman" pitchFamily="18" charset="0"/>
              </a:rPr>
              <a:t>Grade III (stretch). A distraction or glide is applied with </a:t>
            </a:r>
            <a:r>
              <a:rPr lang="en-IN" sz="2400" b="1" i="1" dirty="0" smtClean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amplitude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large enough to place stretch on the joint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capsule and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surrounding </a:t>
            </a:r>
            <a:r>
              <a:rPr lang="en-IN" sz="2400" dirty="0" err="1">
                <a:latin typeface="Times New Roman" pitchFamily="18" charset="0"/>
                <a:cs typeface="Times New Roman" pitchFamily="18" charset="0"/>
              </a:rPr>
              <a:t>periarticular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 structures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>
                <a:latin typeface="Times New Roman" pitchFamily="18" charset="0"/>
                <a:cs typeface="Times New Roman" pitchFamily="18" charset="0"/>
              </a:rPr>
              <a:t>Thrust Manipulation/High Velocity</a:t>
            </a:r>
            <a:br>
              <a:rPr lang="en-IN" sz="3200" b="1" dirty="0">
                <a:latin typeface="Times New Roman" pitchFamily="18" charset="0"/>
                <a:cs typeface="Times New Roman" pitchFamily="18" charset="0"/>
              </a:rPr>
            </a:br>
            <a:r>
              <a:rPr lang="en-IN" sz="3200" b="1" dirty="0">
                <a:latin typeface="Times New Roman" pitchFamily="18" charset="0"/>
                <a:cs typeface="Times New Roman" pitchFamily="18" charset="0"/>
              </a:rPr>
              <a:t>Thrust (HVT)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HVT is a small-amplitude, high-velocity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technique.</a:t>
            </a:r>
          </a:p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Prior to application, the joint is moved to the limit of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the motion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so that all slack is taken out of the tissue, then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 quick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thrust is applied to the restricting tissue. It is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important to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keep the amplitude of the thrust small so as not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to damage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unrelated tissues or lose control of the </a:t>
            </a:r>
            <a:r>
              <a:rPr lang="en-IN" sz="2400" dirty="0" err="1">
                <a:latin typeface="Times New Roman" pitchFamily="18" charset="0"/>
                <a:cs typeface="Times New Roman" pitchFamily="18" charset="0"/>
              </a:rPr>
              <a:t>maneuver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HVT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is applied with one repetition only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HVT is used to snap adhesions or is applied to a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dislocated structure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to reposition the joint surfaces.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Contents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lnSpcReduction="10000"/>
          </a:bodyPr>
          <a:lstStyle/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Joint Shapes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Types of Motion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Indication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Limitations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Contra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indication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Precautions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Grades or Dosages of Movement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for Non-Thrust Oscillation and Sustained Techniques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High Velocity Thrust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Suggested Sequence of Treatment to Gain and Reinforce Functional Mobility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3200" b="1" dirty="0">
                <a:latin typeface="Times New Roman" pitchFamily="18" charset="0"/>
                <a:cs typeface="Times New Roman" pitchFamily="18" charset="0"/>
              </a:rPr>
              <a:t>Suggested Sequence of </a:t>
            </a:r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Treatment to </a:t>
            </a:r>
            <a:r>
              <a:rPr lang="en-IN" sz="3200" b="1" dirty="0">
                <a:latin typeface="Times New Roman" pitchFamily="18" charset="0"/>
                <a:cs typeface="Times New Roman" pitchFamily="18" charset="0"/>
              </a:rPr>
              <a:t>Gain </a:t>
            </a:r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and Reinforce Functional Mobility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IN" sz="2400" b="1" dirty="0">
                <a:latin typeface="Times New Roman" pitchFamily="18" charset="0"/>
                <a:cs typeface="Times New Roman" pitchFamily="18" charset="0"/>
              </a:rPr>
              <a:t>1. Warm the tissues.</a:t>
            </a:r>
          </a:p>
          <a:p>
            <a:pPr>
              <a:buNone/>
            </a:pPr>
            <a:r>
              <a:rPr lang="en-IN" sz="2400" b="1" dirty="0">
                <a:latin typeface="Times New Roman" pitchFamily="18" charset="0"/>
                <a:cs typeface="Times New Roman" pitchFamily="18" charset="0"/>
              </a:rPr>
              <a:t>2. Relax the muscles.</a:t>
            </a:r>
          </a:p>
          <a:p>
            <a:pPr>
              <a:buNone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	■ Hold-relax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inhibition technique</a:t>
            </a:r>
          </a:p>
          <a:p>
            <a:pPr>
              <a:buNone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	■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Grade I or II joint oscillation techniques</a:t>
            </a:r>
          </a:p>
          <a:p>
            <a:pPr>
              <a:buNone/>
            </a:pPr>
            <a:r>
              <a:rPr lang="en-IN" sz="2400" b="1" dirty="0">
                <a:latin typeface="Times New Roman" pitchFamily="18" charset="0"/>
                <a:cs typeface="Times New Roman" pitchFamily="18" charset="0"/>
              </a:rPr>
              <a:t>3. Joint mobilization stretches.</a:t>
            </a:r>
          </a:p>
          <a:p>
            <a:pPr>
              <a:buNone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	■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Position and dosage for level of tissue tolerance</a:t>
            </a:r>
          </a:p>
          <a:p>
            <a:pPr>
              <a:buNone/>
            </a:pPr>
            <a:r>
              <a:rPr lang="en-IN" sz="2400" b="1" dirty="0">
                <a:latin typeface="Times New Roman" pitchFamily="18" charset="0"/>
                <a:cs typeface="Times New Roman" pitchFamily="18" charset="0"/>
              </a:rPr>
              <a:t>4. Passive stretch </a:t>
            </a:r>
            <a:r>
              <a:rPr lang="en-IN" sz="2400" b="1" dirty="0" err="1">
                <a:latin typeface="Times New Roman" pitchFamily="18" charset="0"/>
                <a:cs typeface="Times New Roman" pitchFamily="18" charset="0"/>
              </a:rPr>
              <a:t>periarticular</a:t>
            </a:r>
            <a:r>
              <a:rPr lang="en-IN" sz="2400" b="1" dirty="0">
                <a:latin typeface="Times New Roman" pitchFamily="18" charset="0"/>
                <a:cs typeface="Times New Roman" pitchFamily="18" charset="0"/>
              </a:rPr>
              <a:t> tissues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5. Patient actively uses new range.</a:t>
            </a:r>
          </a:p>
          <a:p>
            <a:pPr>
              <a:buNone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	■ Reciprocal inhibition</a:t>
            </a:r>
          </a:p>
          <a:p>
            <a:pPr>
              <a:buNone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	■ Active ROM</a:t>
            </a:r>
          </a:p>
          <a:p>
            <a:pPr>
              <a:buNone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	■ Functional activities</a:t>
            </a:r>
          </a:p>
          <a:p>
            <a:pPr>
              <a:buNone/>
            </a:pP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6. Maintain new range; patient instruction.</a:t>
            </a:r>
          </a:p>
          <a:p>
            <a:pPr>
              <a:buNone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	■ Self-stretching</a:t>
            </a:r>
          </a:p>
          <a:p>
            <a:pPr>
              <a:buNone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	■ Auto-mobilization</a:t>
            </a:r>
          </a:p>
          <a:p>
            <a:pPr>
              <a:buNone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	■ Active, resistive ROM</a:t>
            </a:r>
          </a:p>
          <a:p>
            <a:pPr>
              <a:buNone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	■ Functional activities using the new range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Also known as manipulation.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Manual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therapy techniques that are used to modulate pain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and treat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joint impairments that limit range of motion (ROM)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by specifically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addressing the altered mechanics of the joint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The altered joint mechanics may be due to pain and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muscle guarding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, joint effusion, contractures or adhesions in the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joint capsules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or supporting ligaments, or aberrant joint motion.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Joint shapes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The type of motion occurring between bony partners in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 joint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is influenced by the shape of the joint surfaces.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The shape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may be described as </a:t>
            </a:r>
            <a:r>
              <a:rPr lang="en-IN" sz="2400" i="1" dirty="0">
                <a:latin typeface="Times New Roman" pitchFamily="18" charset="0"/>
                <a:cs typeface="Times New Roman" pitchFamily="18" charset="0"/>
              </a:rPr>
              <a:t>ovoid or </a:t>
            </a:r>
            <a:r>
              <a:rPr lang="en-IN" sz="2400" i="1" dirty="0" err="1" smtClean="0">
                <a:latin typeface="Times New Roman" pitchFamily="18" charset="0"/>
                <a:cs typeface="Times New Roman" pitchFamily="18" charset="0"/>
              </a:rPr>
              <a:t>sellar</a:t>
            </a:r>
            <a:r>
              <a:rPr lang="en-IN" sz="24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In ovoid joints one surface is convex, and the other is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concave.</a:t>
            </a:r>
          </a:p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IN" sz="2400" dirty="0" err="1">
                <a:latin typeface="Times New Roman" pitchFamily="18" charset="0"/>
                <a:cs typeface="Times New Roman" pitchFamily="18" charset="0"/>
              </a:rPr>
              <a:t>sellar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 (saddle) joints, one surface is concave in one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direction and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convex in the other, with the opposing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surface convex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and concave, respectively—similar to a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horseback rider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being in complementary opposition to the shape of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 saddle.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Joint shapes Contd.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428736"/>
            <a:ext cx="6277002" cy="5245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Types of Motion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The movement of the bony lever is called </a:t>
            </a:r>
            <a:r>
              <a:rPr lang="en-IN" sz="2400" i="1" dirty="0" smtClean="0">
                <a:latin typeface="Times New Roman" pitchFamily="18" charset="0"/>
                <a:cs typeface="Times New Roman" pitchFamily="18" charset="0"/>
              </a:rPr>
              <a:t>swing and is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classically described as flexion, extension, abduction, adduction, and rotation. 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The amount of movement can be measured in degrees with a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goniometer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and is called ROM.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Motion of the bone surfaces in the joint is a variable combination of </a:t>
            </a:r>
            <a:r>
              <a:rPr lang="en-IN" sz="2400" i="1" dirty="0" smtClean="0">
                <a:latin typeface="Times New Roman" pitchFamily="18" charset="0"/>
                <a:cs typeface="Times New Roman" pitchFamily="18" charset="0"/>
              </a:rPr>
              <a:t>rolling and sliding, or spinning.</a:t>
            </a:r>
          </a:p>
          <a:p>
            <a:r>
              <a:rPr lang="en-IN" sz="2400" i="1" dirty="0" smtClean="0">
                <a:latin typeface="Times New Roman" pitchFamily="18" charset="0"/>
                <a:cs typeface="Times New Roman" pitchFamily="18" charset="0"/>
              </a:rPr>
              <a:t>These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accessory motions allow greater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angulation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of the bone as it swings. 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For the rolling, sliding, or spinning to occur, there must be adequate capsule laxity or joint play.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Roll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62187" y="2401094"/>
            <a:ext cx="4619625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Roll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	Characteristics :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surfaces are incongruent.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New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points on one surface meet new points on the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opposing surface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Rolling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results in angular motion of the bone (swing).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Rolling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is always in the same direction as the swinging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bone motion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whether the surface is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convex or concave.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1255</Words>
  <Application>Microsoft Office PowerPoint</Application>
  <PresentationFormat>On-screen Show (4:3)</PresentationFormat>
  <Paragraphs>128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Peripheral Joint Mobilization</vt:lpstr>
      <vt:lpstr>Slide 2</vt:lpstr>
      <vt:lpstr>Contents</vt:lpstr>
      <vt:lpstr>Introduction</vt:lpstr>
      <vt:lpstr>Joint shapes</vt:lpstr>
      <vt:lpstr>Joint shapes Contd.</vt:lpstr>
      <vt:lpstr>Types of Motion</vt:lpstr>
      <vt:lpstr>Roll</vt:lpstr>
      <vt:lpstr>Roll</vt:lpstr>
      <vt:lpstr>Roll contd.</vt:lpstr>
      <vt:lpstr>Sliding</vt:lpstr>
      <vt:lpstr>Slide 12</vt:lpstr>
      <vt:lpstr>Concave Convex Rule</vt:lpstr>
      <vt:lpstr>Concave Convex Rule</vt:lpstr>
      <vt:lpstr>Spin</vt:lpstr>
      <vt:lpstr>Spin</vt:lpstr>
      <vt:lpstr>Joint spin in the Body</vt:lpstr>
      <vt:lpstr>Other Accessory Motions</vt:lpstr>
      <vt:lpstr>Other Accessory Motions Contd.</vt:lpstr>
      <vt:lpstr>Indication </vt:lpstr>
      <vt:lpstr>Limitation</vt:lpstr>
      <vt:lpstr>Contra indication</vt:lpstr>
      <vt:lpstr>Precaution</vt:lpstr>
      <vt:lpstr>Slide 24</vt:lpstr>
      <vt:lpstr>Grades or Dosages of Movement for Non-Thrust Oscillation Techniques</vt:lpstr>
      <vt:lpstr>Slide 26</vt:lpstr>
      <vt:lpstr>Grades or Dosages of Movement for Non Thrust Sustained Techniques</vt:lpstr>
      <vt:lpstr>Slide 28</vt:lpstr>
      <vt:lpstr>Thrust Manipulation/High Velocity Thrust (HVT)</vt:lpstr>
      <vt:lpstr>Suggested Sequence of Treatment to Gain and Reinforce Functional Mobility</vt:lpstr>
      <vt:lpstr>Slide 31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Peripheral Joint Mobilization</dc:title>
  <dc:creator>admin</dc:creator>
  <cp:lastModifiedBy>admin</cp:lastModifiedBy>
  <cp:revision>27</cp:revision>
  <dcterms:created xsi:type="dcterms:W3CDTF">2015-07-23T08:39:53Z</dcterms:created>
  <dcterms:modified xsi:type="dcterms:W3CDTF">2015-07-31T09:51:34Z</dcterms:modified>
</cp:coreProperties>
</file>