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1"/>
  </p:notesMasterIdLst>
  <p:sldIdLst>
    <p:sldId id="288" r:id="rId2"/>
    <p:sldId id="258" r:id="rId3"/>
    <p:sldId id="289" r:id="rId4"/>
    <p:sldId id="290" r:id="rId5"/>
    <p:sldId id="259" r:id="rId6"/>
    <p:sldId id="260" r:id="rId7"/>
    <p:sldId id="298" r:id="rId8"/>
    <p:sldId id="279" r:id="rId9"/>
    <p:sldId id="280" r:id="rId10"/>
    <p:sldId id="282" r:id="rId11"/>
    <p:sldId id="266" r:id="rId12"/>
    <p:sldId id="291" r:id="rId13"/>
    <p:sldId id="268" r:id="rId14"/>
    <p:sldId id="262" r:id="rId15"/>
    <p:sldId id="263" r:id="rId16"/>
    <p:sldId id="264" r:id="rId17"/>
    <p:sldId id="284" r:id="rId18"/>
    <p:sldId id="265" r:id="rId19"/>
    <p:sldId id="292" r:id="rId20"/>
    <p:sldId id="293" r:id="rId21"/>
    <p:sldId id="294" r:id="rId22"/>
    <p:sldId id="270" r:id="rId23"/>
    <p:sldId id="285" r:id="rId24"/>
    <p:sldId id="286" r:id="rId25"/>
    <p:sldId id="287" r:id="rId26"/>
    <p:sldId id="295" r:id="rId27"/>
    <p:sldId id="296" r:id="rId28"/>
    <p:sldId id="297" r:id="rId29"/>
    <p:sldId id="27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656" y="-2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B3FE88-88DA-4B10-8825-1F47DB3D70D4}" type="datetimeFigureOut">
              <a:rPr lang="en-US" smtClean="0"/>
              <a:pPr/>
              <a:t>8/13/2020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8FC6F7-8B1B-476B-B0BE-8EC954E6EA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8FC6F7-8B1B-476B-B0BE-8EC954E6EA74}"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8FC6F7-8B1B-476B-B0BE-8EC954E6EA74}" type="slidenum">
              <a:rPr lang="en-US" smtClean="0"/>
              <a:pPr/>
              <a:t>16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8FC6F7-8B1B-476B-B0BE-8EC954E6EA74}" type="slidenum">
              <a:rPr lang="en-US" smtClean="0"/>
              <a:pPr/>
              <a:t>18</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8FC6F7-8B1B-476B-B0BE-8EC954E6EA74}" type="slidenum">
              <a:rPr lang="en-US" smtClean="0"/>
              <a:pPr/>
              <a:t>22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8FC6F7-8B1B-476B-B0BE-8EC954E6EA74}" type="slidenum">
              <a:rPr lang="en-US" smtClean="0"/>
              <a:pPr/>
              <a:t>29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8FC6F7-8B1B-476B-B0BE-8EC954E6EA74}"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D1A3719-17F5-4FE7-93F4-FD251A3F2071}"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8FC6F7-8B1B-476B-B0BE-8EC954E6EA74}"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8FC6F7-8B1B-476B-B0BE-8EC954E6EA74}"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8FC6F7-8B1B-476B-B0BE-8EC954E6EA74}"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8FC6F7-8B1B-476B-B0BE-8EC954E6EA74}" type="slidenum">
              <a:rPr lang="en-US" smtClean="0"/>
              <a:pPr/>
              <a:t>13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8FC6F7-8B1B-476B-B0BE-8EC954E6EA74}" type="slidenum">
              <a:rPr lang="en-US" smtClean="0"/>
              <a:pPr/>
              <a:t>14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78FC6F7-8B1B-476B-B0BE-8EC954E6EA74}"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E8FAE191-49B6-46D6-AAAB-366D6F1C7DD7}" type="datetime6">
              <a:rPr lang="en-US" smtClean="0"/>
              <a:pPr/>
              <a:t>August 20</a:t>
            </a:fld>
            <a:endParaRPr lang="en-US"/>
          </a:p>
        </p:txBody>
      </p:sp>
      <p:sp>
        <p:nvSpPr>
          <p:cNvPr id="17" name="Footer Placeholder 16"/>
          <p:cNvSpPr>
            <a:spLocks noGrp="1"/>
          </p:cNvSpPr>
          <p:nvPr>
            <p:ph type="ftr" sz="quarter" idx="11"/>
          </p:nvPr>
        </p:nvSpPr>
        <p:spPr/>
        <p:txBody>
          <a:bodyPr/>
          <a:lstStyle>
            <a:extLst/>
          </a:lstStyle>
          <a:p>
            <a:r>
              <a:rPr lang="en-US" smtClean="0"/>
              <a:t>RATHOD ZANKHANA S. </a:t>
            </a:r>
            <a:endParaRPr lang="en-US"/>
          </a:p>
        </p:txBody>
      </p:sp>
      <p:sp>
        <p:nvSpPr>
          <p:cNvPr id="29" name="Slide Number Placeholder 28"/>
          <p:cNvSpPr>
            <a:spLocks noGrp="1"/>
          </p:cNvSpPr>
          <p:nvPr>
            <p:ph type="sldNum" sz="quarter" idx="12"/>
          </p:nvPr>
        </p:nvSpPr>
        <p:spPr/>
        <p:txBody>
          <a:bodyPr/>
          <a:lstStyle>
            <a:extLst/>
          </a:lstStyle>
          <a:p>
            <a:fld id="{719F4FDE-748D-4D7D-97F5-41B601A1309C}"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DA7B0F-2C7A-420E-AD13-94D4BFF94B29}" type="datetime6">
              <a:rPr lang="en-US" smtClean="0"/>
              <a:pPr/>
              <a:t>August 20</a:t>
            </a:fld>
            <a:endParaRPr lang="en-US"/>
          </a:p>
        </p:txBody>
      </p:sp>
      <p:sp>
        <p:nvSpPr>
          <p:cNvPr id="5" name="Footer Placeholder 4"/>
          <p:cNvSpPr>
            <a:spLocks noGrp="1"/>
          </p:cNvSpPr>
          <p:nvPr>
            <p:ph type="ftr" sz="quarter" idx="11"/>
          </p:nvPr>
        </p:nvSpPr>
        <p:spPr/>
        <p:txBody>
          <a:bodyPr/>
          <a:lstStyle>
            <a:extLst/>
          </a:lstStyle>
          <a:p>
            <a:r>
              <a:rPr lang="en-US" smtClean="0"/>
              <a:t>RATHOD ZANKHANA S. </a:t>
            </a:r>
            <a:endParaRPr lang="en-US"/>
          </a:p>
        </p:txBody>
      </p:sp>
      <p:sp>
        <p:nvSpPr>
          <p:cNvPr id="6" name="Slide Number Placeholder 5"/>
          <p:cNvSpPr>
            <a:spLocks noGrp="1"/>
          </p:cNvSpPr>
          <p:nvPr>
            <p:ph type="sldNum" sz="quarter" idx="12"/>
          </p:nvPr>
        </p:nvSpPr>
        <p:spPr/>
        <p:txBody>
          <a:bodyPr/>
          <a:lstStyle>
            <a:extLst/>
          </a:lstStyle>
          <a:p>
            <a:fld id="{719F4FDE-748D-4D7D-97F5-41B601A130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A652A9-7EC6-46B8-B836-E547AC70BF9A}" type="datetime6">
              <a:rPr lang="en-US" smtClean="0"/>
              <a:pPr/>
              <a:t>August 20</a:t>
            </a:fld>
            <a:endParaRPr lang="en-US"/>
          </a:p>
        </p:txBody>
      </p:sp>
      <p:sp>
        <p:nvSpPr>
          <p:cNvPr id="5" name="Footer Placeholder 4"/>
          <p:cNvSpPr>
            <a:spLocks noGrp="1"/>
          </p:cNvSpPr>
          <p:nvPr>
            <p:ph type="ftr" sz="quarter" idx="11"/>
          </p:nvPr>
        </p:nvSpPr>
        <p:spPr/>
        <p:txBody>
          <a:bodyPr/>
          <a:lstStyle>
            <a:extLst/>
          </a:lstStyle>
          <a:p>
            <a:r>
              <a:rPr lang="en-US" smtClean="0"/>
              <a:t>RATHOD ZANKHANA S. </a:t>
            </a:r>
            <a:endParaRPr lang="en-US"/>
          </a:p>
        </p:txBody>
      </p:sp>
      <p:sp>
        <p:nvSpPr>
          <p:cNvPr id="6" name="Slide Number Placeholder 5"/>
          <p:cNvSpPr>
            <a:spLocks noGrp="1"/>
          </p:cNvSpPr>
          <p:nvPr>
            <p:ph type="sldNum" sz="quarter" idx="12"/>
          </p:nvPr>
        </p:nvSpPr>
        <p:spPr/>
        <p:txBody>
          <a:bodyPr/>
          <a:lstStyle>
            <a:extLst/>
          </a:lstStyle>
          <a:p>
            <a:fld id="{719F4FDE-748D-4D7D-97F5-41B601A130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1AF759-7F09-4166-996A-9431EE4FC5E4}" type="datetime6">
              <a:rPr lang="en-US" smtClean="0"/>
              <a:pPr/>
              <a:t>August 20</a:t>
            </a:fld>
            <a:endParaRPr lang="en-US"/>
          </a:p>
        </p:txBody>
      </p:sp>
      <p:sp>
        <p:nvSpPr>
          <p:cNvPr id="5" name="Footer Placeholder 4"/>
          <p:cNvSpPr>
            <a:spLocks noGrp="1"/>
          </p:cNvSpPr>
          <p:nvPr>
            <p:ph type="ftr" sz="quarter" idx="11"/>
          </p:nvPr>
        </p:nvSpPr>
        <p:spPr/>
        <p:txBody>
          <a:bodyPr/>
          <a:lstStyle>
            <a:extLst/>
          </a:lstStyle>
          <a:p>
            <a:r>
              <a:rPr lang="en-US" smtClean="0"/>
              <a:t>RATHOD ZANKHANA S. </a:t>
            </a:r>
            <a:endParaRPr lang="en-US"/>
          </a:p>
        </p:txBody>
      </p:sp>
      <p:sp>
        <p:nvSpPr>
          <p:cNvPr id="6" name="Slide Number Placeholder 5"/>
          <p:cNvSpPr>
            <a:spLocks noGrp="1"/>
          </p:cNvSpPr>
          <p:nvPr>
            <p:ph type="sldNum" sz="quarter" idx="12"/>
          </p:nvPr>
        </p:nvSpPr>
        <p:spPr/>
        <p:txBody>
          <a:bodyPr/>
          <a:lstStyle>
            <a:extLst/>
          </a:lstStyle>
          <a:p>
            <a:fld id="{719F4FDE-748D-4D7D-97F5-41B601A130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C7A6111-9717-481E-AA97-EA843DFF3CBE}" type="datetime6">
              <a:rPr lang="en-US" smtClean="0"/>
              <a:pPr/>
              <a:t>August 20</a:t>
            </a:fld>
            <a:endParaRPr lang="en-US"/>
          </a:p>
        </p:txBody>
      </p:sp>
      <p:sp>
        <p:nvSpPr>
          <p:cNvPr id="5" name="Footer Placeholder 4"/>
          <p:cNvSpPr>
            <a:spLocks noGrp="1"/>
          </p:cNvSpPr>
          <p:nvPr>
            <p:ph type="ftr" sz="quarter" idx="11"/>
          </p:nvPr>
        </p:nvSpPr>
        <p:spPr/>
        <p:txBody>
          <a:bodyPr/>
          <a:lstStyle>
            <a:extLst/>
          </a:lstStyle>
          <a:p>
            <a:r>
              <a:rPr lang="en-US" smtClean="0"/>
              <a:t>RATHOD ZANKHANA S. </a:t>
            </a:r>
            <a:endParaRPr lang="en-US"/>
          </a:p>
        </p:txBody>
      </p:sp>
      <p:sp>
        <p:nvSpPr>
          <p:cNvPr id="6" name="Slide Number Placeholder 5"/>
          <p:cNvSpPr>
            <a:spLocks noGrp="1"/>
          </p:cNvSpPr>
          <p:nvPr>
            <p:ph type="sldNum" sz="quarter" idx="12"/>
          </p:nvPr>
        </p:nvSpPr>
        <p:spPr/>
        <p:txBody>
          <a:bodyPr/>
          <a:lstStyle>
            <a:extLst/>
          </a:lstStyle>
          <a:p>
            <a:fld id="{719F4FDE-748D-4D7D-97F5-41B601A1309C}"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3DD5D70-E8D5-4CCD-843F-6AC82861D431}" type="datetime6">
              <a:rPr lang="en-US" smtClean="0"/>
              <a:pPr/>
              <a:t>August 20</a:t>
            </a:fld>
            <a:endParaRPr lang="en-US"/>
          </a:p>
        </p:txBody>
      </p:sp>
      <p:sp>
        <p:nvSpPr>
          <p:cNvPr id="6" name="Footer Placeholder 5"/>
          <p:cNvSpPr>
            <a:spLocks noGrp="1"/>
          </p:cNvSpPr>
          <p:nvPr>
            <p:ph type="ftr" sz="quarter" idx="11"/>
          </p:nvPr>
        </p:nvSpPr>
        <p:spPr/>
        <p:txBody>
          <a:bodyPr/>
          <a:lstStyle>
            <a:extLst/>
          </a:lstStyle>
          <a:p>
            <a:r>
              <a:rPr lang="en-US" smtClean="0"/>
              <a:t>RATHOD ZANKHANA S. </a:t>
            </a:r>
            <a:endParaRPr lang="en-US"/>
          </a:p>
        </p:txBody>
      </p:sp>
      <p:sp>
        <p:nvSpPr>
          <p:cNvPr id="7" name="Slide Number Placeholder 6"/>
          <p:cNvSpPr>
            <a:spLocks noGrp="1"/>
          </p:cNvSpPr>
          <p:nvPr>
            <p:ph type="sldNum" sz="quarter" idx="12"/>
          </p:nvPr>
        </p:nvSpPr>
        <p:spPr/>
        <p:txBody>
          <a:bodyPr/>
          <a:lstStyle>
            <a:extLst/>
          </a:lstStyle>
          <a:p>
            <a:fld id="{719F4FDE-748D-4D7D-97F5-41B601A130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06EEB39-2DCA-4F2E-B990-12C1BCFD8C64}" type="datetime6">
              <a:rPr lang="en-US" smtClean="0"/>
              <a:pPr/>
              <a:t>August 20</a:t>
            </a:fld>
            <a:endParaRPr lang="en-US"/>
          </a:p>
        </p:txBody>
      </p:sp>
      <p:sp>
        <p:nvSpPr>
          <p:cNvPr id="8" name="Footer Placeholder 7"/>
          <p:cNvSpPr>
            <a:spLocks noGrp="1"/>
          </p:cNvSpPr>
          <p:nvPr>
            <p:ph type="ftr" sz="quarter" idx="11"/>
          </p:nvPr>
        </p:nvSpPr>
        <p:spPr/>
        <p:txBody>
          <a:bodyPr/>
          <a:lstStyle>
            <a:extLst/>
          </a:lstStyle>
          <a:p>
            <a:r>
              <a:rPr lang="en-US" smtClean="0"/>
              <a:t>RATHOD ZANKHANA S. </a:t>
            </a:r>
            <a:endParaRPr lang="en-US"/>
          </a:p>
        </p:txBody>
      </p:sp>
      <p:sp>
        <p:nvSpPr>
          <p:cNvPr id="9" name="Slide Number Placeholder 8"/>
          <p:cNvSpPr>
            <a:spLocks noGrp="1"/>
          </p:cNvSpPr>
          <p:nvPr>
            <p:ph type="sldNum" sz="quarter" idx="12"/>
          </p:nvPr>
        </p:nvSpPr>
        <p:spPr/>
        <p:txBody>
          <a:bodyPr/>
          <a:lstStyle>
            <a:extLst/>
          </a:lstStyle>
          <a:p>
            <a:fld id="{719F4FDE-748D-4D7D-97F5-41B601A1309C}"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5BD5F32-56C4-443D-BD28-0708237D18DF}" type="datetime6">
              <a:rPr lang="en-US" smtClean="0"/>
              <a:pPr/>
              <a:t>August 20</a:t>
            </a:fld>
            <a:endParaRPr lang="en-US"/>
          </a:p>
        </p:txBody>
      </p:sp>
      <p:sp>
        <p:nvSpPr>
          <p:cNvPr id="4" name="Footer Placeholder 3"/>
          <p:cNvSpPr>
            <a:spLocks noGrp="1"/>
          </p:cNvSpPr>
          <p:nvPr>
            <p:ph type="ftr" sz="quarter" idx="11"/>
          </p:nvPr>
        </p:nvSpPr>
        <p:spPr/>
        <p:txBody>
          <a:bodyPr/>
          <a:lstStyle>
            <a:extLst/>
          </a:lstStyle>
          <a:p>
            <a:r>
              <a:rPr lang="en-US" smtClean="0"/>
              <a:t>RATHOD ZANKHANA S. </a:t>
            </a:r>
            <a:endParaRPr lang="en-US"/>
          </a:p>
        </p:txBody>
      </p:sp>
      <p:sp>
        <p:nvSpPr>
          <p:cNvPr id="5" name="Slide Number Placeholder 4"/>
          <p:cNvSpPr>
            <a:spLocks noGrp="1"/>
          </p:cNvSpPr>
          <p:nvPr>
            <p:ph type="sldNum" sz="quarter" idx="12"/>
          </p:nvPr>
        </p:nvSpPr>
        <p:spPr/>
        <p:txBody>
          <a:bodyPr/>
          <a:lstStyle>
            <a:extLst/>
          </a:lstStyle>
          <a:p>
            <a:fld id="{719F4FDE-748D-4D7D-97F5-41B601A130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0B315D5-7A77-4803-B6D8-DE9DE6E6741B}" type="datetime6">
              <a:rPr lang="en-US" smtClean="0"/>
              <a:pPr/>
              <a:t>August 20</a:t>
            </a:fld>
            <a:endParaRPr lang="en-US"/>
          </a:p>
        </p:txBody>
      </p:sp>
      <p:sp>
        <p:nvSpPr>
          <p:cNvPr id="3" name="Footer Placeholder 2"/>
          <p:cNvSpPr>
            <a:spLocks noGrp="1"/>
          </p:cNvSpPr>
          <p:nvPr>
            <p:ph type="ftr" sz="quarter" idx="11"/>
          </p:nvPr>
        </p:nvSpPr>
        <p:spPr/>
        <p:txBody>
          <a:bodyPr/>
          <a:lstStyle>
            <a:extLst/>
          </a:lstStyle>
          <a:p>
            <a:r>
              <a:rPr lang="en-US" smtClean="0"/>
              <a:t>RATHOD ZANKHANA S. </a:t>
            </a:r>
            <a:endParaRPr lang="en-US"/>
          </a:p>
        </p:txBody>
      </p:sp>
      <p:sp>
        <p:nvSpPr>
          <p:cNvPr id="4" name="Slide Number Placeholder 3"/>
          <p:cNvSpPr>
            <a:spLocks noGrp="1"/>
          </p:cNvSpPr>
          <p:nvPr>
            <p:ph type="sldNum" sz="quarter" idx="12"/>
          </p:nvPr>
        </p:nvSpPr>
        <p:spPr/>
        <p:txBody>
          <a:bodyPr/>
          <a:lstStyle>
            <a:extLst/>
          </a:lstStyle>
          <a:p>
            <a:fld id="{719F4FDE-748D-4D7D-97F5-41B601A130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2CD5CDF-6883-4019-8D5E-230CD4465F6D}" type="datetime6">
              <a:rPr lang="en-US" smtClean="0"/>
              <a:pPr/>
              <a:t>August 20</a:t>
            </a:fld>
            <a:endParaRPr lang="en-US"/>
          </a:p>
        </p:txBody>
      </p:sp>
      <p:sp>
        <p:nvSpPr>
          <p:cNvPr id="6" name="Footer Placeholder 5"/>
          <p:cNvSpPr>
            <a:spLocks noGrp="1"/>
          </p:cNvSpPr>
          <p:nvPr>
            <p:ph type="ftr" sz="quarter" idx="11"/>
          </p:nvPr>
        </p:nvSpPr>
        <p:spPr/>
        <p:txBody>
          <a:bodyPr/>
          <a:lstStyle>
            <a:extLst/>
          </a:lstStyle>
          <a:p>
            <a:r>
              <a:rPr lang="en-US" smtClean="0"/>
              <a:t>RATHOD ZANKHANA S. </a:t>
            </a:r>
            <a:endParaRPr lang="en-US"/>
          </a:p>
        </p:txBody>
      </p:sp>
      <p:sp>
        <p:nvSpPr>
          <p:cNvPr id="7" name="Slide Number Placeholder 6"/>
          <p:cNvSpPr>
            <a:spLocks noGrp="1"/>
          </p:cNvSpPr>
          <p:nvPr>
            <p:ph type="sldNum" sz="quarter" idx="12"/>
          </p:nvPr>
        </p:nvSpPr>
        <p:spPr/>
        <p:txBody>
          <a:bodyPr/>
          <a:lstStyle>
            <a:extLst/>
          </a:lstStyle>
          <a:p>
            <a:fld id="{719F4FDE-748D-4D7D-97F5-41B601A130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FECDC118-3872-4245-B466-AE543ECF798E}" type="datetime6">
              <a:rPr lang="en-US" smtClean="0"/>
              <a:pPr/>
              <a:t>August 20</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r>
              <a:rPr lang="en-US" smtClean="0"/>
              <a:t>RATHOD ZANKHANA S. </a:t>
            </a:r>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719F4FDE-748D-4D7D-97F5-41B601A1309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89FFB3C-65AA-47C3-854C-97B3804623A6}" type="datetime6">
              <a:rPr lang="en-US" smtClean="0"/>
              <a:pPr/>
              <a:t>August 20</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r>
              <a:rPr lang="en-US" smtClean="0"/>
              <a:t>RATHOD ZANKHANA S. </a:t>
            </a:r>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19F4FDE-748D-4D7D-97F5-41B601A1309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p:txBody>
          <a:bodyPr/>
          <a:lstStyle/>
          <a:p>
            <a:endParaRPr lang="en-US"/>
          </a:p>
        </p:txBody>
      </p:sp>
      <p:pic>
        <p:nvPicPr>
          <p:cNvPr id="1028"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ctrTitle"/>
          </p:nvPr>
        </p:nvSpPr>
        <p:spPr/>
        <p:txBody>
          <a:bodyPr/>
          <a:lstStyle/>
          <a:p>
            <a:endParaRPr lang="en-US" dirty="0"/>
          </a:p>
        </p:txBody>
      </p:sp>
      <p:pic>
        <p:nvPicPr>
          <p:cNvPr id="6" name="Picture 2"/>
          <p:cNvPicPr>
            <a:picLocks noChangeAspect="1"/>
          </p:cNvPicPr>
          <p:nvPr/>
        </p:nvPicPr>
        <p:blipFill>
          <a:blip r:embed="rId3"/>
          <a:srcRect/>
          <a:stretch>
            <a:fillRect/>
          </a:stretch>
        </p:blipFill>
        <p:spPr bwMode="auto">
          <a:xfrm>
            <a:off x="7334250" y="53975"/>
            <a:ext cx="1733550" cy="1393825"/>
          </a:xfrm>
          <a:prstGeom prst="rect">
            <a:avLst/>
          </a:prstGeom>
          <a:noFill/>
          <a:ln w="9525">
            <a:noFill/>
            <a:miter lim="800000"/>
            <a:headEnd/>
            <a:tailEnd/>
          </a:ln>
        </p:spPr>
      </p:pic>
      <p:sp>
        <p:nvSpPr>
          <p:cNvPr id="8" name="Rectangle 7"/>
          <p:cNvSpPr/>
          <p:nvPr/>
        </p:nvSpPr>
        <p:spPr>
          <a:xfrm>
            <a:off x="5486400" y="4953000"/>
            <a:ext cx="3657600" cy="1905000"/>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en-US" b="1" dirty="0">
                <a:solidFill>
                  <a:schemeClr val="bg1"/>
                </a:solidFill>
              </a:rPr>
              <a:t>Prepared by: </a:t>
            </a:r>
          </a:p>
          <a:p>
            <a:pPr algn="ctr">
              <a:defRPr/>
            </a:pPr>
            <a:r>
              <a:rPr lang="en-US" b="1" dirty="0">
                <a:solidFill>
                  <a:schemeClr val="bg1"/>
                </a:solidFill>
              </a:rPr>
              <a:t>Mr. Suresh V.</a:t>
            </a:r>
          </a:p>
          <a:p>
            <a:pPr algn="ctr">
              <a:defRPr/>
            </a:pPr>
            <a:r>
              <a:rPr lang="en-US" b="1" dirty="0">
                <a:solidFill>
                  <a:schemeClr val="bg1"/>
                </a:solidFill>
              </a:rPr>
              <a:t>Associate Professor</a:t>
            </a:r>
          </a:p>
          <a:p>
            <a:pPr algn="ctr">
              <a:defRPr/>
            </a:pPr>
            <a:r>
              <a:rPr lang="en-US" sz="1600" b="1" dirty="0">
                <a:solidFill>
                  <a:schemeClr val="bg1"/>
                </a:solidFill>
              </a:rPr>
              <a:t>Department of Mental health nursing</a:t>
            </a:r>
          </a:p>
          <a:p>
            <a:pPr algn="ctr">
              <a:defRPr/>
            </a:pPr>
            <a:r>
              <a:rPr lang="en-US" sz="1600" b="1" dirty="0" err="1">
                <a:solidFill>
                  <a:schemeClr val="bg1"/>
                </a:solidFill>
              </a:rPr>
              <a:t>Sumandeep</a:t>
            </a:r>
            <a:r>
              <a:rPr lang="en-US" sz="1600" b="1" dirty="0">
                <a:solidFill>
                  <a:schemeClr val="bg1"/>
                </a:solidFill>
              </a:rPr>
              <a:t> Nursing college</a:t>
            </a:r>
          </a:p>
          <a:p>
            <a:pPr algn="ctr">
              <a:defRPr/>
            </a:pPr>
            <a:endParaRPr lang="en-US" sz="1600" dirty="0"/>
          </a:p>
        </p:txBody>
      </p:sp>
    </p:spTree>
    <p:extLst>
      <p:ext uri="{BB962C8B-B14F-4D97-AF65-F5344CB8AC3E}">
        <p14:creationId xmlns="" xmlns:p14="http://schemas.microsoft.com/office/powerpoint/2010/main" val="2734730554"/>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146" name="Picture 2" descr="F:\neha.M.Sc.nsg\psychiatric\images\8UT8U8.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966412" y="280916"/>
            <a:ext cx="3901364" cy="3124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 xmlns:a14="http://schemas.microsoft.com/office/drawing/2010/main">
                <a:solidFill>
                  <a:srgbClr val="FFFFFF"/>
                </a:solidFill>
              </a14:hiddenFill>
            </a:ext>
          </a:extLst>
        </p:spPr>
      </p:pic>
      <p:pic>
        <p:nvPicPr>
          <p:cNvPr id="6147" name="Picture 3" descr="F:\neha.M.Sc.nsg\psychiatric\images\6UHJI.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644395" y="3557516"/>
            <a:ext cx="4272699" cy="330048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 xmlns:a14="http://schemas.microsoft.com/office/drawing/2010/main">
                <a:solidFill>
                  <a:srgbClr val="FFFFFF"/>
                </a:solidFill>
              </a14:hiddenFill>
            </a:ext>
          </a:extLst>
        </p:spPr>
      </p:pic>
      <p:pic>
        <p:nvPicPr>
          <p:cNvPr id="6148" name="Picture 4" descr="F:\neha.M.Sc.nsg\psychiatric\images\T6Y88889.jpg"/>
          <p:cNvPicPr>
            <a:picLocks noGrp="1" noChangeAspect="1" noChangeArrowheads="1"/>
          </p:cNvPicPr>
          <p:nvPr>
            <p:ph idx="1"/>
          </p:nvPr>
        </p:nvPicPr>
        <p:blipFill>
          <a:blip r:embed="rId4" cstate="print">
            <a:extLst>
              <a:ext uri="{28A0092B-C50C-407E-A947-70E740481C1C}">
                <a14:useLocalDpi xmlns="" xmlns:a14="http://schemas.microsoft.com/office/drawing/2010/main" val="0"/>
              </a:ext>
            </a:extLst>
          </a:blip>
          <a:srcRect/>
          <a:stretch>
            <a:fillRect/>
          </a:stretch>
        </p:blipFill>
        <p:spPr bwMode="auto">
          <a:xfrm>
            <a:off x="304800" y="228600"/>
            <a:ext cx="4272699" cy="32004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 xmlns:a14="http://schemas.microsoft.com/office/drawing/2010/main">
                <a:solidFill>
                  <a:srgbClr val="FFFFFF"/>
                </a:solidFill>
              </a14:hiddenFill>
            </a:ext>
          </a:extLst>
        </p:spPr>
      </p:pic>
      <p:sp>
        <p:nvSpPr>
          <p:cNvPr id="7" name="Footer Placeholder 6"/>
          <p:cNvSpPr>
            <a:spLocks noGrp="1"/>
          </p:cNvSpPr>
          <p:nvPr>
            <p:ph type="ftr" sz="quarter" idx="11"/>
          </p:nvPr>
        </p:nvSpPr>
        <p:spPr/>
        <p:txBody>
          <a:bodyPr/>
          <a:lstStyle/>
          <a:p>
            <a:r>
              <a:rPr lang="en-US" smtClean="0"/>
              <a:t>RATHOD ZANKHANA S. </a:t>
            </a:r>
            <a:endParaRPr lang="en-US"/>
          </a:p>
        </p:txBody>
      </p:sp>
    </p:spTree>
    <p:extLst>
      <p:ext uri="{BB962C8B-B14F-4D97-AF65-F5344CB8AC3E}">
        <p14:creationId xmlns="" xmlns:p14="http://schemas.microsoft.com/office/powerpoint/2010/main" val="408036004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wipe(down)">
                                      <p:cBhvr>
                                        <p:cTn id="7" dur="500"/>
                                        <p:tgtEl>
                                          <p:spTgt spid="614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146"/>
                                        </p:tgtEl>
                                        <p:attrNameLst>
                                          <p:attrName>style.visibility</p:attrName>
                                        </p:attrNameLst>
                                      </p:cBhvr>
                                      <p:to>
                                        <p:strVal val="visible"/>
                                      </p:to>
                                    </p:set>
                                    <p:animEffect transition="in" filter="circle(in)">
                                      <p:cBhvr>
                                        <p:cTn id="12" dur="2000"/>
                                        <p:tgtEl>
                                          <p:spTgt spid="614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147"/>
                                        </p:tgtEl>
                                        <p:attrNameLst>
                                          <p:attrName>style.visibility</p:attrName>
                                        </p:attrNameLst>
                                      </p:cBhvr>
                                      <p:to>
                                        <p:strVal val="visible"/>
                                      </p:to>
                                    </p:set>
                                    <p:animEffect transition="in" filter="barn(inVertical)">
                                      <p:cBhvr>
                                        <p:cTn id="17" dur="500"/>
                                        <p:tgtEl>
                                          <p:spTgt spid="6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7239000"/>
          </a:xfrm>
        </p:spPr>
        <p:txBody>
          <a:bodyPr>
            <a:normAutofit/>
          </a:bodyPr>
          <a:lstStyle/>
          <a:p>
            <a:pPr algn="ctr">
              <a:buNone/>
            </a:pPr>
            <a:r>
              <a:rPr lang="en-US" sz="4400" dirty="0" smtClean="0">
                <a:latin typeface="Algerian" pitchFamily="82" charset="0"/>
              </a:rPr>
              <a:t>Etiology</a:t>
            </a:r>
          </a:p>
          <a:p>
            <a:r>
              <a:rPr lang="en-US" sz="3200" dirty="0" smtClean="0">
                <a:latin typeface="Times New Roman" pitchFamily="18" charset="0"/>
                <a:cs typeface="Times New Roman" pitchFamily="18" charset="0"/>
              </a:rPr>
              <a:t>No known single cause for autistic exist, but some studies suggest it may stem from abnormalities in brain structure or function. Brain scans show differences in brain shape &amp; structure in autistic children.</a:t>
            </a:r>
          </a:p>
          <a:p>
            <a:r>
              <a:rPr lang="en-US" sz="3200" dirty="0" smtClean="0">
                <a:latin typeface="Times New Roman" pitchFamily="18" charset="0"/>
                <a:cs typeface="Times New Roman" pitchFamily="18" charset="0"/>
              </a:rPr>
              <a:t>Other possible causes of autistic disorder include medical problems &amp; a genetic predisposition. Couples with one autistic child have roughly a 7% chance of having another</a:t>
            </a:r>
            <a:r>
              <a:rPr lang="en-US" dirty="0" smtClean="0"/>
              <a:t>.</a:t>
            </a:r>
          </a:p>
        </p:txBody>
      </p:sp>
      <p:sp>
        <p:nvSpPr>
          <p:cNvPr id="5" name="Footer Placeholder 4"/>
          <p:cNvSpPr>
            <a:spLocks noGrp="1"/>
          </p:cNvSpPr>
          <p:nvPr>
            <p:ph type="ftr" sz="quarter" idx="11"/>
          </p:nvPr>
        </p:nvSpPr>
        <p:spPr/>
        <p:txBody>
          <a:bodyPr/>
          <a:lstStyle/>
          <a:p>
            <a:r>
              <a:rPr lang="en-US" smtClean="0"/>
              <a:t>RATHOD ZANKHANA S. </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Count…</a:t>
            </a:r>
            <a:endParaRPr lang="en-US" dirty="0"/>
          </a:p>
        </p:txBody>
      </p:sp>
      <p:sp>
        <p:nvSpPr>
          <p:cNvPr id="3" name="Content Placeholder 2"/>
          <p:cNvSpPr>
            <a:spLocks noGrp="1"/>
          </p:cNvSpPr>
          <p:nvPr>
            <p:ph idx="1"/>
          </p:nvPr>
        </p:nvSpPr>
        <p:spPr>
          <a:xfrm>
            <a:off x="152400" y="1676400"/>
            <a:ext cx="8763000" cy="5181600"/>
          </a:xfrm>
        </p:spPr>
        <p:txBody>
          <a:bodyPr>
            <a:normAutofit/>
          </a:bodyPr>
          <a:lstStyle/>
          <a:p>
            <a:r>
              <a:rPr lang="en-US" sz="4400" dirty="0" smtClean="0">
                <a:latin typeface="Times New Roman" pitchFamily="18" charset="0"/>
                <a:cs typeface="Times New Roman" pitchFamily="18" charset="0"/>
              </a:rPr>
              <a:t>Researchers are also investigating possible links between autism and</a:t>
            </a:r>
            <a:r>
              <a:rPr lang="en-US" sz="3600" dirty="0" smtClean="0">
                <a:latin typeface="Times New Roman" pitchFamily="18" charset="0"/>
                <a:cs typeface="Times New Roman" pitchFamily="18" charset="0"/>
              </a:rPr>
              <a:t>:</a:t>
            </a:r>
          </a:p>
          <a:p>
            <a:pPr>
              <a:buFont typeface="Wingdings" pitchFamily="2" charset="2"/>
              <a:buChar char="ü"/>
            </a:pPr>
            <a:r>
              <a:rPr lang="en-US" sz="3600" dirty="0" smtClean="0">
                <a:latin typeface="Times New Roman" pitchFamily="18" charset="0"/>
                <a:cs typeface="Times New Roman" pitchFamily="18" charset="0"/>
              </a:rPr>
              <a:t>Pregnancy or delivery complications</a:t>
            </a:r>
          </a:p>
          <a:p>
            <a:pPr>
              <a:buFont typeface="Wingdings" pitchFamily="2" charset="2"/>
              <a:buChar char="ü"/>
            </a:pPr>
            <a:r>
              <a:rPr lang="en-US" sz="3600" dirty="0" smtClean="0">
                <a:latin typeface="Times New Roman" pitchFamily="18" charset="0"/>
                <a:cs typeface="Times New Roman" pitchFamily="18" charset="0"/>
              </a:rPr>
              <a:t>Environmental factors, such as viral infections, infant vaccines, metabolic imbalances, &amp; exposure to environmental chemicals.</a:t>
            </a:r>
          </a:p>
          <a:p>
            <a:endParaRPr lang="en-US" sz="3600" dirty="0">
              <a:latin typeface="Times New Roman" pitchFamily="18" charset="0"/>
              <a:cs typeface="Times New Roman" pitchFamily="18" charset="0"/>
            </a:endParaRPr>
          </a:p>
        </p:txBody>
      </p:sp>
      <p:sp>
        <p:nvSpPr>
          <p:cNvPr id="6" name="Footer Placeholder 5"/>
          <p:cNvSpPr>
            <a:spLocks noGrp="1"/>
          </p:cNvSpPr>
          <p:nvPr>
            <p:ph type="ftr" sz="quarter" idx="11"/>
          </p:nvPr>
        </p:nvSpPr>
        <p:spPr>
          <a:xfrm>
            <a:off x="3200400" y="6400800"/>
            <a:ext cx="2894012" cy="233362"/>
          </a:xfrm>
        </p:spPr>
        <p:txBody>
          <a:bodyPr/>
          <a:lstStyle/>
          <a:p>
            <a:r>
              <a:rPr lang="en-US" smtClean="0"/>
              <a:t>RATHOD ZANKHANA S.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pic>
        <p:nvPicPr>
          <p:cNvPr id="4098" name="Picture 2" descr="J:\Autism 1 APRIL.JPG"/>
          <p:cNvPicPr>
            <a:picLocks noGrp="1" noChangeAspect="1" noChangeArrowheads="1"/>
          </p:cNvPicPr>
          <p:nvPr>
            <p:ph sz="half" idx="1"/>
          </p:nvPr>
        </p:nvPicPr>
        <p:blipFill>
          <a:blip r:embed="rId3" cstate="print"/>
          <a:stretch>
            <a:fillRect/>
          </a:stretch>
        </p:blipFill>
        <p:spPr bwMode="auto">
          <a:xfrm>
            <a:off x="0" y="457200"/>
            <a:ext cx="4038600" cy="59436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Content Placeholder 4"/>
          <p:cNvSpPr>
            <a:spLocks noGrp="1"/>
          </p:cNvSpPr>
          <p:nvPr>
            <p:ph sz="half" idx="2"/>
          </p:nvPr>
        </p:nvSpPr>
        <p:spPr/>
        <p:txBody>
          <a:bodyPr/>
          <a:lstStyle/>
          <a:p>
            <a:endParaRPr lang="en-US" dirty="0"/>
          </a:p>
        </p:txBody>
      </p:sp>
      <p:sp>
        <p:nvSpPr>
          <p:cNvPr id="3" name="Rectangle 2"/>
          <p:cNvSpPr/>
          <p:nvPr/>
        </p:nvSpPr>
        <p:spPr>
          <a:xfrm>
            <a:off x="3962400" y="0"/>
            <a:ext cx="5181600" cy="6740307"/>
          </a:xfrm>
          <a:prstGeom prst="rect">
            <a:avLst/>
          </a:prstGeom>
        </p:spPr>
        <p:txBody>
          <a:bodyPr wrap="square">
            <a:spAutoFit/>
          </a:bodyPr>
          <a:lstStyle/>
          <a:p>
            <a:pPr>
              <a:buFont typeface="Wingdings" pitchFamily="2" charset="2"/>
              <a:buChar char="v"/>
            </a:pPr>
            <a:r>
              <a:rPr lang="en-US" sz="3600" b="1" dirty="0" smtClean="0">
                <a:latin typeface="Times New Roman" pitchFamily="18" charset="0"/>
                <a:cs typeface="Times New Roman" pitchFamily="18" charset="0"/>
              </a:rPr>
              <a:t>  Genetic factors</a:t>
            </a:r>
          </a:p>
          <a:p>
            <a:pPr>
              <a:buFont typeface="Wingdings" pitchFamily="2" charset="2"/>
              <a:buChar char="v"/>
            </a:pPr>
            <a:r>
              <a:rPr lang="en-US" sz="3600" b="1" dirty="0" smtClean="0">
                <a:latin typeface="Times New Roman" pitchFamily="18" charset="0"/>
                <a:cs typeface="Times New Roman" pitchFamily="18" charset="0"/>
              </a:rPr>
              <a:t>  Biochemical</a:t>
            </a:r>
          </a:p>
          <a:p>
            <a:r>
              <a:rPr lang="en-US" sz="3600" b="1" dirty="0" smtClean="0">
                <a:latin typeface="Times New Roman" pitchFamily="18" charset="0"/>
                <a:cs typeface="Times New Roman" pitchFamily="18" charset="0"/>
              </a:rPr>
              <a:t>     factors</a:t>
            </a:r>
          </a:p>
          <a:p>
            <a:pPr>
              <a:buFont typeface="Wingdings" pitchFamily="2" charset="2"/>
              <a:buChar char="v"/>
            </a:pPr>
            <a:r>
              <a:rPr lang="en-US" sz="3600" b="1" dirty="0" smtClean="0">
                <a:latin typeface="Times New Roman" pitchFamily="18" charset="0"/>
                <a:cs typeface="Times New Roman" pitchFamily="18" charset="0"/>
              </a:rPr>
              <a:t>  Medical factors</a:t>
            </a:r>
          </a:p>
          <a:p>
            <a:pPr>
              <a:buFont typeface="Wingdings" pitchFamily="2" charset="2"/>
              <a:buChar char="v"/>
            </a:pPr>
            <a:r>
              <a:rPr lang="en-US" sz="3600" b="1" dirty="0" smtClean="0">
                <a:latin typeface="Times New Roman" pitchFamily="18" charset="0"/>
                <a:cs typeface="Times New Roman" pitchFamily="18" charset="0"/>
              </a:rPr>
              <a:t>  Psychodynamic </a:t>
            </a:r>
          </a:p>
          <a:p>
            <a:pPr>
              <a:buFont typeface="Wingdings" pitchFamily="2" charset="2"/>
              <a:buChar char="v"/>
            </a:pPr>
            <a:r>
              <a:rPr lang="en-US" sz="3600" b="1" dirty="0" smtClean="0">
                <a:latin typeface="Times New Roman" pitchFamily="18" charset="0"/>
                <a:cs typeface="Times New Roman" pitchFamily="18" charset="0"/>
              </a:rPr>
              <a:t>  Parenting   </a:t>
            </a:r>
          </a:p>
          <a:p>
            <a:r>
              <a:rPr lang="en-US" sz="3600" b="1" dirty="0" smtClean="0">
                <a:latin typeface="Times New Roman" pitchFamily="18" charset="0"/>
                <a:cs typeface="Times New Roman" pitchFamily="18" charset="0"/>
              </a:rPr>
              <a:t>     influences </a:t>
            </a:r>
          </a:p>
          <a:p>
            <a:pPr>
              <a:buFont typeface="Wingdings" pitchFamily="2" charset="2"/>
              <a:buChar char="v"/>
            </a:pPr>
            <a:r>
              <a:rPr lang="en-US" sz="3600" b="1" dirty="0" smtClean="0">
                <a:latin typeface="Times New Roman" pitchFamily="18" charset="0"/>
                <a:cs typeface="Times New Roman" pitchFamily="18" charset="0"/>
              </a:rPr>
              <a:t> Social </a:t>
            </a:r>
            <a:r>
              <a:rPr lang="en-US" sz="3600" b="1" dirty="0" err="1" smtClean="0">
                <a:latin typeface="Times New Roman" pitchFamily="18" charset="0"/>
                <a:cs typeface="Times New Roman" pitchFamily="18" charset="0"/>
              </a:rPr>
              <a:t>env</a:t>
            </a:r>
            <a:r>
              <a:rPr lang="en-US" sz="3600" b="1" dirty="0" smtClean="0">
                <a:latin typeface="Times New Roman" pitchFamily="18" charset="0"/>
                <a:cs typeface="Times New Roman" pitchFamily="18" charset="0"/>
              </a:rPr>
              <a:t>.</a:t>
            </a:r>
          </a:p>
          <a:p>
            <a:pPr>
              <a:buFont typeface="Wingdings" pitchFamily="2" charset="2"/>
              <a:buChar char="v"/>
            </a:pPr>
            <a:r>
              <a:rPr lang="en-US" sz="3600" b="1" dirty="0" smtClean="0">
                <a:latin typeface="Times New Roman" pitchFamily="18" charset="0"/>
                <a:cs typeface="Times New Roman" pitchFamily="18" charset="0"/>
              </a:rPr>
              <a:t> Theory-of-mind in </a:t>
            </a:r>
          </a:p>
          <a:p>
            <a:r>
              <a:rPr lang="en-US" sz="3600" b="1" dirty="0" smtClean="0">
                <a:latin typeface="Times New Roman" pitchFamily="18" charset="0"/>
                <a:cs typeface="Times New Roman" pitchFamily="18" charset="0"/>
              </a:rPr>
              <a:t>     autism</a:t>
            </a:r>
          </a:p>
          <a:p>
            <a:pPr>
              <a:buFont typeface="Wingdings" pitchFamily="2" charset="2"/>
              <a:buChar char="v"/>
            </a:pPr>
            <a:r>
              <a:rPr lang="en-US" sz="3600" b="1" dirty="0" smtClean="0">
                <a:latin typeface="Times New Roman" pitchFamily="18" charset="0"/>
                <a:cs typeface="Times New Roman" pitchFamily="18" charset="0"/>
              </a:rPr>
              <a:t> Neuroanatomical </a:t>
            </a:r>
          </a:p>
          <a:p>
            <a:r>
              <a:rPr lang="en-US" sz="3600" b="1" dirty="0" smtClean="0">
                <a:latin typeface="Times New Roman" pitchFamily="18" charset="0"/>
                <a:cs typeface="Times New Roman" pitchFamily="18" charset="0"/>
              </a:rPr>
              <a:t>      studies</a:t>
            </a:r>
            <a:endParaRPr lang="en-US" sz="3600" b="1" dirty="0">
              <a:latin typeface="Times New Roman" pitchFamily="18" charset="0"/>
              <a:cs typeface="Times New Roman" pitchFamily="18" charset="0"/>
            </a:endParaRPr>
          </a:p>
        </p:txBody>
      </p:sp>
      <p:sp>
        <p:nvSpPr>
          <p:cNvPr id="7" name="Footer Placeholder 6"/>
          <p:cNvSpPr>
            <a:spLocks noGrp="1"/>
          </p:cNvSpPr>
          <p:nvPr>
            <p:ph type="ftr" sz="quarter" idx="11"/>
          </p:nvPr>
        </p:nvSpPr>
        <p:spPr/>
        <p:txBody>
          <a:bodyPr/>
          <a:lstStyle/>
          <a:p>
            <a:r>
              <a:rPr lang="en-US" smtClean="0"/>
              <a:t>RATHOD ZANKHANA S. </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normAutofit/>
          </a:bodyPr>
          <a:lstStyle/>
          <a:p>
            <a:pPr marL="514350" indent="-514350">
              <a:buNone/>
            </a:pPr>
            <a:r>
              <a:rPr lang="en-US" dirty="0" smtClean="0"/>
              <a:t>	</a:t>
            </a:r>
            <a:r>
              <a:rPr lang="en-US" sz="4000" dirty="0" smtClean="0">
                <a:latin typeface="Algerian" pitchFamily="82" charset="0"/>
              </a:rPr>
              <a:t>clinical features</a:t>
            </a:r>
            <a:r>
              <a:rPr lang="en-US" dirty="0" smtClean="0"/>
              <a:t>…..</a:t>
            </a:r>
          </a:p>
          <a:p>
            <a:pPr marL="514350" indent="-514350">
              <a:buFont typeface="+mj-lt"/>
              <a:buAutoNum type="alphaUcPeriod"/>
            </a:pPr>
            <a:r>
              <a:rPr lang="en-US" dirty="0" smtClean="0"/>
              <a:t> </a:t>
            </a:r>
            <a:r>
              <a:rPr lang="en-US" dirty="0" smtClean="0">
                <a:latin typeface="Times New Roman" pitchFamily="18" charset="0"/>
                <a:cs typeface="Times New Roman" pitchFamily="18" charset="0"/>
              </a:rPr>
              <a:t>Behavioral characteristics:</a:t>
            </a:r>
          </a:p>
          <a:p>
            <a:pPr marL="514350" indent="-514350">
              <a:buFont typeface="Wingdings" pitchFamily="2" charset="2"/>
              <a:buChar char="v"/>
            </a:pPr>
            <a:r>
              <a:rPr lang="en-US" dirty="0" smtClean="0">
                <a:latin typeface="Times New Roman" pitchFamily="18" charset="0"/>
                <a:cs typeface="Times New Roman" pitchFamily="18" charset="0"/>
              </a:rPr>
              <a:t>autistic aloofness</a:t>
            </a:r>
          </a:p>
          <a:p>
            <a:pPr marL="514350" indent="-514350">
              <a:buFont typeface="Wingdings" pitchFamily="2" charset="2"/>
              <a:buChar char="v"/>
            </a:pPr>
            <a:r>
              <a:rPr lang="en-US" dirty="0" smtClean="0">
                <a:latin typeface="Times New Roman" pitchFamily="18" charset="0"/>
                <a:cs typeface="Times New Roman" pitchFamily="18" charset="0"/>
              </a:rPr>
              <a:t>lack of eye to eye contact</a:t>
            </a:r>
          </a:p>
          <a:p>
            <a:pPr marL="514350" indent="-514350">
              <a:buFont typeface="Wingdings" pitchFamily="2" charset="2"/>
              <a:buChar char="v"/>
            </a:pPr>
            <a:r>
              <a:rPr lang="en-US" dirty="0" smtClean="0">
                <a:latin typeface="Times New Roman" pitchFamily="18" charset="0"/>
                <a:cs typeface="Times New Roman" pitchFamily="18" charset="0"/>
              </a:rPr>
              <a:t>disliked being touched or kissed</a:t>
            </a:r>
          </a:p>
          <a:p>
            <a:pPr marL="514350" indent="-514350">
              <a:buFont typeface="Wingdings" pitchFamily="2" charset="2"/>
              <a:buChar char="v"/>
            </a:pPr>
            <a:r>
              <a:rPr lang="en-US" dirty="0" smtClean="0">
                <a:latin typeface="Times New Roman" pitchFamily="18" charset="0"/>
                <a:cs typeface="Times New Roman" pitchFamily="18" charset="0"/>
              </a:rPr>
              <a:t>failure to play with the peer groups</a:t>
            </a:r>
          </a:p>
          <a:p>
            <a:pPr marL="514350" indent="-514350">
              <a:buFont typeface="Wingdings" pitchFamily="2" charset="2"/>
              <a:buChar char="v"/>
            </a:pPr>
            <a:r>
              <a:rPr lang="en-US" dirty="0" smtClean="0">
                <a:latin typeface="Times New Roman" pitchFamily="18" charset="0"/>
                <a:cs typeface="Times New Roman" pitchFamily="18" charset="0"/>
              </a:rPr>
              <a:t>failure to develop empathy</a:t>
            </a:r>
          </a:p>
          <a:p>
            <a:pPr marL="514350" indent="-514350">
              <a:buFont typeface="Wingdings" pitchFamily="2" charset="2"/>
              <a:buChar char="v"/>
            </a:pPr>
            <a:r>
              <a:rPr lang="en-US" dirty="0" smtClean="0">
                <a:latin typeface="Times New Roman" pitchFamily="18" charset="0"/>
                <a:cs typeface="Times New Roman" pitchFamily="18" charset="0"/>
              </a:rPr>
              <a:t>marked lack of awareness of the existence</a:t>
            </a:r>
          </a:p>
          <a:p>
            <a:pPr marL="514350" indent="-514350">
              <a:buFont typeface="Wingdings" pitchFamily="2" charset="2"/>
              <a:buChar char="v"/>
            </a:pPr>
            <a:r>
              <a:rPr lang="en-US" dirty="0" smtClean="0">
                <a:latin typeface="Times New Roman" pitchFamily="18" charset="0"/>
                <a:cs typeface="Times New Roman" pitchFamily="18" charset="0"/>
              </a:rPr>
              <a:t>anger or fear without apparent reason and absence of fear in the presence of danger</a:t>
            </a:r>
          </a:p>
          <a:p>
            <a:pPr marL="514350" indent="-514350">
              <a:buNone/>
            </a:pPr>
            <a:endParaRPr lang="en-US" dirty="0" smtClean="0">
              <a:latin typeface="Arial Rounded MT Bold" pitchFamily="34" charset="0"/>
            </a:endParaRPr>
          </a:p>
          <a:p>
            <a:pPr>
              <a:buNone/>
            </a:pPr>
            <a:endParaRPr lang="en-US" dirty="0">
              <a:latin typeface="Arial Rounded MT Bold" pitchFamily="34" charset="0"/>
            </a:endParaRPr>
          </a:p>
        </p:txBody>
      </p:sp>
      <p:sp>
        <p:nvSpPr>
          <p:cNvPr id="5" name="Footer Placeholder 4"/>
          <p:cNvSpPr>
            <a:spLocks noGrp="1"/>
          </p:cNvSpPr>
          <p:nvPr>
            <p:ph type="ftr" sz="quarter" idx="11"/>
          </p:nvPr>
        </p:nvSpPr>
        <p:spPr/>
        <p:txBody>
          <a:bodyPr/>
          <a:lstStyle/>
          <a:p>
            <a:r>
              <a:rPr lang="en-US" smtClean="0"/>
              <a:t>RATHOD ZANKHANA S. </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fontScale="92500"/>
          </a:bodyPr>
          <a:lstStyle/>
          <a:p>
            <a:pPr>
              <a:buNone/>
            </a:pPr>
            <a:endParaRPr lang="en-US" dirty="0" smtClean="0"/>
          </a:p>
          <a:p>
            <a:pPr marL="514350" indent="-514350">
              <a:buNone/>
            </a:pPr>
            <a:r>
              <a:rPr lang="en-US" dirty="0" smtClean="0">
                <a:latin typeface="Algerian" pitchFamily="82" charset="0"/>
              </a:rPr>
              <a:t>(</a:t>
            </a:r>
            <a:r>
              <a:rPr lang="en-US" sz="3600" dirty="0" smtClean="0">
                <a:latin typeface="Algerian" pitchFamily="82" charset="0"/>
              </a:rPr>
              <a:t>B ) Communication and language:</a:t>
            </a:r>
            <a:endParaRPr lang="en-US" dirty="0" smtClean="0">
              <a:latin typeface="Algerian" pitchFamily="82" charset="0"/>
            </a:endParaRPr>
          </a:p>
          <a:p>
            <a:pPr marL="514350" indent="-514350">
              <a:buFont typeface="Wingdings" pitchFamily="2" charset="2"/>
              <a:buChar char="Ø"/>
            </a:pPr>
            <a:r>
              <a:rPr lang="en-US" sz="3900" dirty="0" smtClean="0">
                <a:latin typeface="Times New Roman" pitchFamily="18" charset="0"/>
                <a:cs typeface="Times New Roman" pitchFamily="18" charset="0"/>
              </a:rPr>
              <a:t>Gross deficit and deviances in language development</a:t>
            </a:r>
          </a:p>
          <a:p>
            <a:pPr marL="514350" indent="-514350">
              <a:buFont typeface="Wingdings" pitchFamily="2" charset="2"/>
              <a:buChar char="Ø"/>
            </a:pPr>
            <a:r>
              <a:rPr lang="en-US" sz="3900" dirty="0" smtClean="0">
                <a:latin typeface="Times New Roman" pitchFamily="18" charset="0"/>
                <a:cs typeface="Times New Roman" pitchFamily="18" charset="0"/>
              </a:rPr>
              <a:t>No mode of communication</a:t>
            </a:r>
          </a:p>
          <a:p>
            <a:pPr marL="514350" indent="-514350">
              <a:buFont typeface="Wingdings" pitchFamily="2" charset="2"/>
              <a:buChar char="Ø"/>
            </a:pPr>
            <a:r>
              <a:rPr lang="en-US" sz="3900" dirty="0" smtClean="0">
                <a:latin typeface="Times New Roman" pitchFamily="18" charset="0"/>
                <a:cs typeface="Times New Roman" pitchFamily="18" charset="0"/>
              </a:rPr>
              <a:t>Absence of imaginative activity</a:t>
            </a:r>
          </a:p>
          <a:p>
            <a:pPr marL="514350" indent="-514350">
              <a:buFont typeface="Wingdings" pitchFamily="2" charset="2"/>
              <a:buChar char="Ø"/>
            </a:pPr>
            <a:r>
              <a:rPr lang="en-US" sz="3900" dirty="0" smtClean="0">
                <a:latin typeface="Times New Roman" pitchFamily="18" charset="0"/>
                <a:cs typeface="Times New Roman" pitchFamily="18" charset="0"/>
              </a:rPr>
              <a:t>Marked abnormalities in the form of speech</a:t>
            </a:r>
          </a:p>
          <a:p>
            <a:pPr marL="514350" indent="-514350">
              <a:buFont typeface="Wingdings" pitchFamily="2" charset="2"/>
              <a:buChar char="Ø"/>
            </a:pPr>
            <a:r>
              <a:rPr lang="en-US" sz="3900" dirty="0" smtClean="0">
                <a:latin typeface="Times New Roman" pitchFamily="18" charset="0"/>
                <a:cs typeface="Times New Roman" pitchFamily="18" charset="0"/>
              </a:rPr>
              <a:t>Marked abnormalities in the production of speech  </a:t>
            </a:r>
          </a:p>
          <a:p>
            <a:pPr marL="514350" indent="-514350">
              <a:buNone/>
            </a:pPr>
            <a:endParaRPr lang="en-US" dirty="0" smtClean="0">
              <a:latin typeface="Arial Black" pitchFamily="34" charset="0"/>
            </a:endParaRPr>
          </a:p>
          <a:p>
            <a:pPr>
              <a:buNone/>
            </a:pPr>
            <a:r>
              <a:rPr lang="en-US" dirty="0">
                <a:latin typeface="Arial Black" pitchFamily="34" charset="0"/>
              </a:rPr>
              <a:t>	</a:t>
            </a:r>
            <a:r>
              <a:rPr lang="en-US" dirty="0" smtClean="0">
                <a:latin typeface="Arial Black" pitchFamily="34" charset="0"/>
              </a:rPr>
              <a:t>	 </a:t>
            </a:r>
            <a:endParaRPr lang="en-US" dirty="0">
              <a:latin typeface="Arial Black" pitchFamily="34" charset="0"/>
            </a:endParaRPr>
          </a:p>
        </p:txBody>
      </p:sp>
      <p:sp>
        <p:nvSpPr>
          <p:cNvPr id="5" name="Footer Placeholder 4"/>
          <p:cNvSpPr>
            <a:spLocks noGrp="1"/>
          </p:cNvSpPr>
          <p:nvPr>
            <p:ph type="ftr" sz="quarter" idx="11"/>
          </p:nvPr>
        </p:nvSpPr>
        <p:spPr/>
        <p:txBody>
          <a:bodyPr/>
          <a:lstStyle/>
          <a:p>
            <a:r>
              <a:rPr lang="en-US" smtClean="0"/>
              <a:t>RATHOD ZANKHANA S. </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686800" cy="6400800"/>
          </a:xfrm>
        </p:spPr>
        <p:txBody>
          <a:bodyPr>
            <a:normAutofit lnSpcReduction="10000"/>
          </a:bodyPr>
          <a:lstStyle/>
          <a:p>
            <a:pPr>
              <a:buNone/>
            </a:pPr>
            <a:r>
              <a:rPr lang="en-US" dirty="0" smtClean="0"/>
              <a:t>(</a:t>
            </a:r>
            <a:r>
              <a:rPr lang="en-US" sz="4400" dirty="0" smtClean="0">
                <a:latin typeface="Algerian" pitchFamily="82" charset="0"/>
              </a:rPr>
              <a:t>C) SOCIAL RELATIONSHIP</a:t>
            </a:r>
          </a:p>
          <a:p>
            <a:pPr>
              <a:buFont typeface="Wingdings" pitchFamily="2" charset="2"/>
              <a:buChar char="q"/>
            </a:pPr>
            <a:r>
              <a:rPr lang="en-US" sz="3600" dirty="0" smtClean="0">
                <a:latin typeface="Times New Roman" pitchFamily="18" charset="0"/>
                <a:cs typeface="Times New Roman" pitchFamily="18" charset="0"/>
              </a:rPr>
              <a:t>Fail to seek comfort</a:t>
            </a:r>
          </a:p>
          <a:p>
            <a:pPr>
              <a:buFont typeface="Wingdings" pitchFamily="2" charset="2"/>
              <a:buChar char="q"/>
            </a:pPr>
            <a:endParaRPr lang="en-US" sz="3600" dirty="0" smtClean="0">
              <a:latin typeface="Times New Roman" pitchFamily="18" charset="0"/>
              <a:cs typeface="Times New Roman" pitchFamily="18" charset="0"/>
            </a:endParaRPr>
          </a:p>
          <a:p>
            <a:pPr>
              <a:buFont typeface="Wingdings" pitchFamily="2" charset="2"/>
              <a:buChar char="q"/>
            </a:pPr>
            <a:r>
              <a:rPr lang="en-US" sz="3600" dirty="0" smtClean="0">
                <a:latin typeface="Times New Roman" pitchFamily="18" charset="0"/>
                <a:cs typeface="Times New Roman" pitchFamily="18" charset="0"/>
              </a:rPr>
              <a:t> fail to develop relationship with peers</a:t>
            </a:r>
          </a:p>
          <a:p>
            <a:pPr>
              <a:buFont typeface="Wingdings" pitchFamily="2" charset="2"/>
              <a:buChar char="q"/>
            </a:pPr>
            <a:endParaRPr lang="en-US" sz="3600" dirty="0" smtClean="0">
              <a:latin typeface="Times New Roman" pitchFamily="18" charset="0"/>
              <a:cs typeface="Times New Roman" pitchFamily="18" charset="0"/>
            </a:endParaRPr>
          </a:p>
          <a:p>
            <a:pPr>
              <a:buFont typeface="Wingdings" pitchFamily="2" charset="2"/>
              <a:buChar char="q"/>
            </a:pPr>
            <a:r>
              <a:rPr lang="en-US" sz="3600" dirty="0" smtClean="0">
                <a:latin typeface="Times New Roman" pitchFamily="18" charset="0"/>
                <a:cs typeface="Times New Roman" pitchFamily="18" charset="0"/>
              </a:rPr>
              <a:t> no social smile or eye contact</a:t>
            </a:r>
          </a:p>
          <a:p>
            <a:pPr>
              <a:buFont typeface="Wingdings" pitchFamily="2" charset="2"/>
              <a:buChar char="q"/>
            </a:pPr>
            <a:endParaRPr lang="en-US" sz="3600" dirty="0" smtClean="0">
              <a:latin typeface="Times New Roman" pitchFamily="18" charset="0"/>
              <a:cs typeface="Times New Roman" pitchFamily="18" charset="0"/>
            </a:endParaRPr>
          </a:p>
          <a:p>
            <a:pPr>
              <a:buFont typeface="Wingdings" pitchFamily="2" charset="2"/>
              <a:buChar char="q"/>
            </a:pPr>
            <a:r>
              <a:rPr lang="en-US" sz="3600" dirty="0" smtClean="0">
                <a:latin typeface="Times New Roman" pitchFamily="18" charset="0"/>
                <a:cs typeface="Times New Roman" pitchFamily="18" charset="0"/>
              </a:rPr>
              <a:t> do not like to mingle with other children</a:t>
            </a:r>
          </a:p>
          <a:p>
            <a:pPr>
              <a:buFont typeface="Wingdings" pitchFamily="2" charset="2"/>
              <a:buChar char="q"/>
            </a:pPr>
            <a:endParaRPr lang="en-US" sz="3600" dirty="0" smtClean="0">
              <a:latin typeface="Times New Roman" pitchFamily="18" charset="0"/>
              <a:cs typeface="Times New Roman" pitchFamily="18" charset="0"/>
            </a:endParaRPr>
          </a:p>
          <a:p>
            <a:pPr>
              <a:buFont typeface="Wingdings" pitchFamily="2" charset="2"/>
              <a:buChar char="q"/>
            </a:pPr>
            <a:r>
              <a:rPr lang="en-US" sz="3600" dirty="0" smtClean="0">
                <a:latin typeface="Times New Roman" pitchFamily="18" charset="0"/>
                <a:cs typeface="Times New Roman" pitchFamily="18" charset="0"/>
              </a:rPr>
              <a:t> unable to relate to parents or other people.</a:t>
            </a:r>
            <a:endParaRPr lang="en-US" sz="36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t>RATHOD ZANKHANA S. </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3074" name="Picture 2" descr="F:\neha.M.Sc.nsg\psychiatric\images\DSE232_1_001i.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70560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Footer Placeholder 5"/>
          <p:cNvSpPr>
            <a:spLocks noGrp="1"/>
          </p:cNvSpPr>
          <p:nvPr>
            <p:ph type="ftr" sz="quarter" idx="11"/>
          </p:nvPr>
        </p:nvSpPr>
        <p:spPr/>
        <p:txBody>
          <a:bodyPr/>
          <a:lstStyle/>
          <a:p>
            <a:r>
              <a:rPr lang="en-US" smtClean="0"/>
              <a:t>RATHOD ZANKHANA S. </a:t>
            </a:r>
            <a:endParaRPr lang="en-US"/>
          </a:p>
        </p:txBody>
      </p:sp>
    </p:spTree>
    <p:extLst>
      <p:ext uri="{BB962C8B-B14F-4D97-AF65-F5344CB8AC3E}">
        <p14:creationId xmlns="" xmlns:p14="http://schemas.microsoft.com/office/powerpoint/2010/main" val="21024555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248400"/>
          </a:xfrm>
        </p:spPr>
        <p:txBody>
          <a:bodyPr/>
          <a:lstStyle/>
          <a:p>
            <a:pPr algn="ctr">
              <a:buNone/>
            </a:pPr>
            <a:r>
              <a:rPr lang="en-US" sz="4800" dirty="0" smtClean="0">
                <a:latin typeface="Algerian" pitchFamily="82" charset="0"/>
              </a:rPr>
              <a:t>OTHER FEATURES</a:t>
            </a:r>
          </a:p>
          <a:p>
            <a:pPr>
              <a:buFont typeface="Wingdings" pitchFamily="2" charset="2"/>
              <a:buChar char="v"/>
            </a:pPr>
            <a:r>
              <a:rPr lang="en-US" sz="4000" dirty="0" err="1" smtClean="0">
                <a:latin typeface="Times New Roman" pitchFamily="18" charset="0"/>
                <a:cs typeface="Times New Roman" pitchFamily="18" charset="0"/>
              </a:rPr>
              <a:t>Hyperkinesis</a:t>
            </a:r>
            <a:endParaRPr lang="en-US" sz="4000" dirty="0" smtClean="0">
              <a:latin typeface="Times New Roman" pitchFamily="18" charset="0"/>
              <a:cs typeface="Times New Roman" pitchFamily="18" charset="0"/>
            </a:endParaRPr>
          </a:p>
          <a:p>
            <a:pPr>
              <a:buFont typeface="Wingdings" pitchFamily="2" charset="2"/>
              <a:buChar char="v"/>
            </a:pPr>
            <a:r>
              <a:rPr lang="en-US" sz="4000" dirty="0" smtClean="0">
                <a:latin typeface="Times New Roman" pitchFamily="18" charset="0"/>
                <a:cs typeface="Times New Roman" pitchFamily="18" charset="0"/>
              </a:rPr>
              <a:t> aggression</a:t>
            </a:r>
          </a:p>
          <a:p>
            <a:pPr>
              <a:buFont typeface="Wingdings" pitchFamily="2" charset="2"/>
              <a:buChar char="v"/>
            </a:pP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temportantrums</a:t>
            </a:r>
            <a:endParaRPr lang="en-US" sz="4000" dirty="0" smtClean="0">
              <a:latin typeface="Times New Roman" pitchFamily="18" charset="0"/>
              <a:cs typeface="Times New Roman" pitchFamily="18" charset="0"/>
            </a:endParaRPr>
          </a:p>
          <a:p>
            <a:pPr>
              <a:buFont typeface="Wingdings" pitchFamily="2" charset="2"/>
              <a:buChar char="v"/>
            </a:pPr>
            <a:r>
              <a:rPr lang="en-US" sz="4000" dirty="0" smtClean="0">
                <a:latin typeface="Times New Roman" pitchFamily="18" charset="0"/>
                <a:cs typeface="Times New Roman" pitchFamily="18" charset="0"/>
              </a:rPr>
              <a:t> self-injurious behaviour</a:t>
            </a:r>
          </a:p>
          <a:p>
            <a:pPr>
              <a:buFont typeface="Wingdings" pitchFamily="2" charset="2"/>
              <a:buChar char="v"/>
            </a:pPr>
            <a:r>
              <a:rPr lang="en-US" sz="4000" dirty="0" smtClean="0">
                <a:latin typeface="Times New Roman" pitchFamily="18" charset="0"/>
                <a:cs typeface="Times New Roman" pitchFamily="18" charset="0"/>
              </a:rPr>
              <a:t> head banging</a:t>
            </a:r>
          </a:p>
          <a:p>
            <a:pPr>
              <a:buFont typeface="Wingdings" pitchFamily="2" charset="2"/>
              <a:buChar char="v"/>
            </a:pPr>
            <a:r>
              <a:rPr lang="en-US" sz="4000" dirty="0" smtClean="0">
                <a:latin typeface="Times New Roman" pitchFamily="18" charset="0"/>
                <a:cs typeface="Times New Roman" pitchFamily="18" charset="0"/>
              </a:rPr>
              <a:t> biting</a:t>
            </a:r>
          </a:p>
          <a:p>
            <a:pPr>
              <a:buFont typeface="Wingdings" pitchFamily="2" charset="2"/>
              <a:buChar char="v"/>
            </a:pPr>
            <a:r>
              <a:rPr lang="en-US" sz="4000" dirty="0" smtClean="0">
                <a:latin typeface="Times New Roman" pitchFamily="18" charset="0"/>
                <a:cs typeface="Times New Roman" pitchFamily="18" charset="0"/>
              </a:rPr>
              <a:t> hair pulling </a:t>
            </a:r>
          </a:p>
          <a:p>
            <a:pPr>
              <a:buNone/>
            </a:pPr>
            <a:endParaRPr lang="en-US" sz="40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t>RATHOD ZANKHANA S. </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1" y="1"/>
            <a:ext cx="8559800" cy="914399"/>
          </a:xfrm>
        </p:spPr>
        <p:txBody>
          <a:bodyPr/>
          <a:lstStyle/>
          <a:p>
            <a:pPr algn="ctr"/>
            <a:r>
              <a:rPr lang="en-US" b="1" dirty="0" smtClean="0">
                <a:latin typeface="Algerian" pitchFamily="82" charset="0"/>
                <a:cs typeface="Times New Roman" pitchFamily="18" charset="0"/>
              </a:rPr>
              <a:t>DIAGNOSIS</a:t>
            </a:r>
            <a:endParaRPr lang="en-US" b="1" dirty="0">
              <a:latin typeface="Algerian" pitchFamily="82" charset="0"/>
              <a:cs typeface="Times New Roman" pitchFamily="18" charset="0"/>
            </a:endParaRPr>
          </a:p>
        </p:txBody>
      </p:sp>
      <p:sp>
        <p:nvSpPr>
          <p:cNvPr id="3" name="Content Placeholder 2"/>
          <p:cNvSpPr>
            <a:spLocks noGrp="1"/>
          </p:cNvSpPr>
          <p:nvPr>
            <p:ph idx="1"/>
          </p:nvPr>
        </p:nvSpPr>
        <p:spPr>
          <a:xfrm>
            <a:off x="0" y="990600"/>
            <a:ext cx="8991600" cy="5549901"/>
          </a:xfrm>
        </p:spPr>
        <p:txBody>
          <a:bodyPr>
            <a:noAutofit/>
          </a:bodyPr>
          <a:lstStyle/>
          <a:p>
            <a:r>
              <a:rPr lang="en-US" sz="2800" dirty="0" smtClean="0">
                <a:latin typeface="Times New Roman" pitchFamily="18" charset="0"/>
                <a:cs typeface="Times New Roman" pitchFamily="18" charset="0"/>
              </a:rPr>
              <a:t>Usually, autistic disorder is diagnosed by age 3.</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After ruling out other disorders (such as neurological disorders, hearing loss, speech problem, &amp; mental retardation), the pediatrician typically refers the child to an autism specialist. The professional may be a child psychiatrist, child psychologist, developmental pediatrician, or pediatric neurologist. </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 autism specialist used various methods to identify the disorder, including a standardized rating scale to help evaluate the child’s social behavior &amp; language.</a:t>
            </a:r>
          </a:p>
          <a:p>
            <a:endParaRPr lang="en-US" sz="2800" dirty="0">
              <a:latin typeface="Times New Roman" pitchFamily="18" charset="0"/>
              <a:cs typeface="Times New Roman" pitchFamily="18" charset="0"/>
            </a:endParaRPr>
          </a:p>
        </p:txBody>
      </p:sp>
      <p:sp>
        <p:nvSpPr>
          <p:cNvPr id="6" name="Footer Placeholder 5"/>
          <p:cNvSpPr>
            <a:spLocks noGrp="1"/>
          </p:cNvSpPr>
          <p:nvPr>
            <p:ph type="ftr" sz="quarter" idx="11"/>
          </p:nvPr>
        </p:nvSpPr>
        <p:spPr>
          <a:xfrm>
            <a:off x="3352800" y="6477000"/>
            <a:ext cx="2894012" cy="233362"/>
          </a:xfrm>
        </p:spPr>
        <p:txBody>
          <a:bodyPr/>
          <a:lstStyle/>
          <a:p>
            <a:r>
              <a:rPr lang="en-US" smtClean="0"/>
              <a:t>RATHOD ZANKHANA S.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0" y="304800"/>
            <a:ext cx="9144000" cy="914400"/>
          </a:xfrm>
        </p:spPr>
        <p:txBody>
          <a:bodyPr/>
          <a:lstStyle/>
          <a:p>
            <a:pPr algn="ctr"/>
            <a:r>
              <a:rPr lang="en-US" dirty="0" smtClean="0">
                <a:latin typeface="Algerian" pitchFamily="82" charset="0"/>
                <a:cs typeface="Times New Roman" pitchFamily="18" charset="0"/>
              </a:rPr>
              <a:t> INTRODUCTION </a:t>
            </a:r>
            <a:endParaRPr lang="en-US" dirty="0">
              <a:latin typeface="Algerian" pitchFamily="82" charset="0"/>
            </a:endParaRPr>
          </a:p>
        </p:txBody>
      </p:sp>
      <p:sp>
        <p:nvSpPr>
          <p:cNvPr id="3" name="Content Placeholder 2"/>
          <p:cNvSpPr>
            <a:spLocks noGrp="1"/>
          </p:cNvSpPr>
          <p:nvPr>
            <p:ph idx="1"/>
          </p:nvPr>
        </p:nvSpPr>
        <p:spPr>
          <a:xfrm>
            <a:off x="228600" y="762000"/>
            <a:ext cx="8686800" cy="5943600"/>
          </a:xfrm>
        </p:spPr>
        <p:txBody>
          <a:bodyPr>
            <a:noAutofit/>
          </a:bodyPr>
          <a:lstStyle/>
          <a:p>
            <a:pPr>
              <a:buNone/>
            </a:pPr>
            <a:endParaRPr lang="en-US" sz="4800" dirty="0" smtClean="0">
              <a:latin typeface="Times New Roman" pitchFamily="18" charset="0"/>
              <a:cs typeface="Times New Roman" pitchFamily="18" charset="0"/>
            </a:endParaRPr>
          </a:p>
          <a:p>
            <a:pPr>
              <a:buFont typeface="Wingdings" pitchFamily="2" charset="2"/>
              <a:buChar char="§"/>
            </a:pPr>
            <a:r>
              <a:rPr lang="en-US" sz="3600" dirty="0" smtClean="0">
                <a:latin typeface="Times New Roman" pitchFamily="18" charset="0"/>
                <a:cs typeface="Times New Roman" pitchFamily="18" charset="0"/>
              </a:rPr>
              <a:t>This condition was originally described by </a:t>
            </a:r>
            <a:r>
              <a:rPr lang="en-US" sz="3600" dirty="0" err="1" smtClean="0">
                <a:latin typeface="Times New Roman" pitchFamily="18" charset="0"/>
                <a:cs typeface="Times New Roman" pitchFamily="18" charset="0"/>
              </a:rPr>
              <a:t>Kanner</a:t>
            </a:r>
            <a:r>
              <a:rPr lang="en-US" sz="3600" dirty="0" smtClean="0">
                <a:latin typeface="Times New Roman" pitchFamily="18" charset="0"/>
                <a:cs typeface="Times New Roman" pitchFamily="18" charset="0"/>
              </a:rPr>
              <a:t> in 1943.</a:t>
            </a:r>
          </a:p>
          <a:p>
            <a:pPr>
              <a:buFont typeface="Wingdings" pitchFamily="2" charset="2"/>
              <a:buChar char="§"/>
            </a:pPr>
            <a:r>
              <a:rPr lang="en-US" sz="3600" dirty="0" smtClean="0">
                <a:latin typeface="Times New Roman" pitchFamily="18" charset="0"/>
                <a:cs typeface="Times New Roman" pitchFamily="18" charset="0"/>
              </a:rPr>
              <a:t>He called it as ‘Infantile Autism’.</a:t>
            </a:r>
          </a:p>
          <a:p>
            <a:pPr>
              <a:buFont typeface="Wingdings" pitchFamily="2" charset="2"/>
              <a:buChar char="§"/>
            </a:pPr>
            <a:r>
              <a:rPr lang="en-US" sz="3600" dirty="0" smtClean="0">
                <a:latin typeface="Times New Roman" pitchFamily="18" charset="0"/>
                <a:cs typeface="Times New Roman" pitchFamily="18" charset="0"/>
              </a:rPr>
              <a:t>The children with autism often have extreme difficulty in developing normal relationship with others.</a:t>
            </a:r>
          </a:p>
          <a:p>
            <a:pPr>
              <a:buFont typeface="Wingdings" pitchFamily="2" charset="2"/>
              <a:buChar char="§"/>
            </a:pPr>
            <a:r>
              <a:rPr lang="en-US" sz="3600" dirty="0" smtClean="0">
                <a:latin typeface="Times New Roman" pitchFamily="18" charset="0"/>
                <a:cs typeface="Times New Roman" pitchFamily="18" charset="0"/>
              </a:rPr>
              <a:t>It is a life long disease.</a:t>
            </a:r>
            <a:endParaRPr lang="en-US" sz="3600" dirty="0">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r>
              <a:rPr lang="en-US" smtClean="0"/>
              <a:t>RATHOD ZANKHANA S. </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Count…</a:t>
            </a:r>
            <a:endParaRPr lang="en-US" dirty="0"/>
          </a:p>
        </p:txBody>
      </p:sp>
      <p:sp>
        <p:nvSpPr>
          <p:cNvPr id="3" name="Content Placeholder 2"/>
          <p:cNvSpPr>
            <a:spLocks noGrp="1"/>
          </p:cNvSpPr>
          <p:nvPr>
            <p:ph idx="1"/>
          </p:nvPr>
        </p:nvSpPr>
        <p:spPr>
          <a:xfrm>
            <a:off x="0" y="838200"/>
            <a:ext cx="8839200" cy="5702301"/>
          </a:xfrm>
        </p:spPr>
        <p:txBody>
          <a:bodyPr>
            <a:noAutofit/>
          </a:bodyPr>
          <a:lstStyle/>
          <a:p>
            <a:r>
              <a:rPr lang="en-US" sz="3200" dirty="0" smtClean="0">
                <a:latin typeface="Times New Roman" pitchFamily="18" charset="0"/>
                <a:cs typeface="Times New Roman" pitchFamily="18" charset="0"/>
              </a:rPr>
              <a:t>Developmental screening may reveal behaviors that suggest autism, such as:</a:t>
            </a:r>
          </a:p>
          <a:p>
            <a:pPr>
              <a:buFont typeface="Wingdings" pitchFamily="2" charset="2"/>
              <a:buChar char="ü"/>
            </a:pPr>
            <a:r>
              <a:rPr lang="en-US" sz="3200" dirty="0" smtClean="0">
                <a:latin typeface="Times New Roman" pitchFamily="18" charset="0"/>
                <a:cs typeface="Times New Roman" pitchFamily="18" charset="0"/>
              </a:rPr>
              <a:t>Failure to babble or coo by age 12 months</a:t>
            </a:r>
          </a:p>
          <a:p>
            <a:pPr>
              <a:buFont typeface="Wingdings" pitchFamily="2" charset="2"/>
              <a:buChar char="ü"/>
            </a:pPr>
            <a:r>
              <a:rPr lang="en-US" sz="3200" dirty="0" smtClean="0">
                <a:latin typeface="Times New Roman" pitchFamily="18" charset="0"/>
                <a:cs typeface="Times New Roman" pitchFamily="18" charset="0"/>
              </a:rPr>
              <a:t>Failure to gesture (point, wave, or grasp) by age 12 months </a:t>
            </a:r>
          </a:p>
          <a:p>
            <a:pPr>
              <a:buFont typeface="Wingdings" pitchFamily="2" charset="2"/>
              <a:buChar char="ü"/>
            </a:pPr>
            <a:r>
              <a:rPr lang="en-US" sz="3200" dirty="0" smtClean="0">
                <a:latin typeface="Times New Roman" pitchFamily="18" charset="0"/>
                <a:cs typeface="Times New Roman" pitchFamily="18" charset="0"/>
              </a:rPr>
              <a:t>Failure to say single words by age 16 months</a:t>
            </a:r>
          </a:p>
          <a:p>
            <a:pPr>
              <a:buFont typeface="Wingdings" pitchFamily="2" charset="2"/>
              <a:buChar char="ü"/>
            </a:pPr>
            <a:r>
              <a:rPr lang="en-US" sz="3200" dirty="0" smtClean="0">
                <a:latin typeface="Times New Roman" pitchFamily="18" charset="0"/>
                <a:cs typeface="Times New Roman" pitchFamily="18" charset="0"/>
              </a:rPr>
              <a:t>Failure to say two-word phrases on his own by age 24 months </a:t>
            </a:r>
          </a:p>
          <a:p>
            <a:pPr>
              <a:buFont typeface="Wingdings" pitchFamily="2" charset="2"/>
              <a:buChar char="ü"/>
            </a:pPr>
            <a:r>
              <a:rPr lang="en-US" sz="3200" dirty="0" smtClean="0">
                <a:latin typeface="Times New Roman" pitchFamily="18" charset="0"/>
                <a:cs typeface="Times New Roman" pitchFamily="18" charset="0"/>
              </a:rPr>
              <a:t>Loss of language or social skills at any age.</a:t>
            </a:r>
            <a:endParaRPr lang="en-US" sz="3200" dirty="0">
              <a:latin typeface="Times New Roman" pitchFamily="18" charset="0"/>
              <a:cs typeface="Times New Roman" pitchFamily="18" charset="0"/>
            </a:endParaRPr>
          </a:p>
        </p:txBody>
      </p:sp>
      <p:sp>
        <p:nvSpPr>
          <p:cNvPr id="6" name="Footer Placeholder 5"/>
          <p:cNvSpPr>
            <a:spLocks noGrp="1"/>
          </p:cNvSpPr>
          <p:nvPr>
            <p:ph type="ftr" sz="quarter" idx="11"/>
          </p:nvPr>
        </p:nvSpPr>
        <p:spPr>
          <a:xfrm>
            <a:off x="3200400" y="6400800"/>
            <a:ext cx="2894012" cy="233362"/>
          </a:xfrm>
        </p:spPr>
        <p:txBody>
          <a:bodyPr/>
          <a:lstStyle/>
          <a:p>
            <a:r>
              <a:rPr lang="en-US" smtClean="0"/>
              <a:t>RATHOD ZANKHANA S.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Count…</a:t>
            </a:r>
            <a:endParaRPr lang="en-US" dirty="0"/>
          </a:p>
        </p:txBody>
      </p:sp>
      <p:sp>
        <p:nvSpPr>
          <p:cNvPr id="3" name="Content Placeholder 2"/>
          <p:cNvSpPr>
            <a:spLocks noGrp="1"/>
          </p:cNvSpPr>
          <p:nvPr>
            <p:ph idx="1"/>
          </p:nvPr>
        </p:nvSpPr>
        <p:spPr>
          <a:xfrm>
            <a:off x="228600" y="838200"/>
            <a:ext cx="8458200" cy="5517360"/>
          </a:xfrm>
        </p:spPr>
        <p:txBody>
          <a:bodyPr>
            <a:normAutofit/>
          </a:bodyPr>
          <a:lstStyle/>
          <a:p>
            <a:r>
              <a:rPr lang="en-US" sz="4000" dirty="0" smtClean="0">
                <a:latin typeface="Times New Roman" pitchFamily="18" charset="0"/>
                <a:cs typeface="Times New Roman" pitchFamily="18" charset="0"/>
              </a:rPr>
              <a:t>After evaluation &amp; testing, the autism specialist diagnosed autistic disorder based on clear evidence of:</a:t>
            </a:r>
          </a:p>
          <a:p>
            <a:pPr>
              <a:buFont typeface="Wingdings" pitchFamily="2" charset="2"/>
              <a:buChar char="ü"/>
            </a:pPr>
            <a:r>
              <a:rPr lang="en-US" sz="4000" dirty="0" smtClean="0">
                <a:latin typeface="Times New Roman" pitchFamily="18" charset="0"/>
                <a:cs typeface="Times New Roman" pitchFamily="18" charset="0"/>
              </a:rPr>
              <a:t>Poor or limited social relationships</a:t>
            </a:r>
          </a:p>
          <a:p>
            <a:pPr>
              <a:buFont typeface="Wingdings" pitchFamily="2" charset="2"/>
              <a:buChar char="ü"/>
            </a:pPr>
            <a:r>
              <a:rPr lang="en-US" sz="4000" dirty="0" smtClean="0">
                <a:latin typeface="Times New Roman" pitchFamily="18" charset="0"/>
                <a:cs typeface="Times New Roman" pitchFamily="18" charset="0"/>
              </a:rPr>
              <a:t>Underdeveloped communication skills</a:t>
            </a:r>
          </a:p>
          <a:p>
            <a:pPr>
              <a:buFont typeface="Wingdings" pitchFamily="2" charset="2"/>
              <a:buChar char="ü"/>
            </a:pPr>
            <a:r>
              <a:rPr lang="en-US" sz="4000" dirty="0" smtClean="0">
                <a:latin typeface="Times New Roman" pitchFamily="18" charset="0"/>
                <a:cs typeface="Times New Roman" pitchFamily="18" charset="0"/>
              </a:rPr>
              <a:t>Repetitive behaviors, activities, &amp; interests.</a:t>
            </a:r>
            <a:endParaRPr lang="en-US" sz="4000" dirty="0">
              <a:latin typeface="Times New Roman" pitchFamily="18" charset="0"/>
              <a:cs typeface="Times New Roman" pitchFamily="18" charset="0"/>
            </a:endParaRPr>
          </a:p>
        </p:txBody>
      </p:sp>
      <p:sp>
        <p:nvSpPr>
          <p:cNvPr id="6" name="Footer Placeholder 5"/>
          <p:cNvSpPr>
            <a:spLocks noGrp="1"/>
          </p:cNvSpPr>
          <p:nvPr>
            <p:ph type="ftr" sz="quarter" idx="11"/>
          </p:nvPr>
        </p:nvSpPr>
        <p:spPr>
          <a:xfrm>
            <a:off x="3200400" y="6400800"/>
            <a:ext cx="2894012" cy="233362"/>
          </a:xfrm>
        </p:spPr>
        <p:txBody>
          <a:bodyPr/>
          <a:lstStyle/>
          <a:p>
            <a:r>
              <a:rPr lang="en-US" smtClean="0"/>
              <a:t>RATHOD ZANKHANA S.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smtClean="0">
                <a:latin typeface="Algerian" pitchFamily="82" charset="0"/>
              </a:rPr>
              <a:t>Treatment</a:t>
            </a:r>
            <a:br>
              <a:rPr lang="en-US" dirty="0" smtClean="0">
                <a:latin typeface="Algerian" pitchFamily="82" charset="0"/>
              </a:rPr>
            </a:br>
            <a:endParaRPr lang="en-US" dirty="0"/>
          </a:p>
        </p:txBody>
      </p:sp>
      <p:sp>
        <p:nvSpPr>
          <p:cNvPr id="8" name="Text Placeholder 7"/>
          <p:cNvSpPr>
            <a:spLocks noGrp="1"/>
          </p:cNvSpPr>
          <p:nvPr>
            <p:ph type="body" idx="2"/>
          </p:nvPr>
        </p:nvSpPr>
        <p:spPr/>
        <p:txBody>
          <a:bodyPr/>
          <a:lstStyle/>
          <a:p>
            <a:endParaRPr lang="en-US" dirty="0"/>
          </a:p>
        </p:txBody>
      </p:sp>
      <p:sp>
        <p:nvSpPr>
          <p:cNvPr id="3" name="Content Placeholder 2"/>
          <p:cNvSpPr>
            <a:spLocks noGrp="1"/>
          </p:cNvSpPr>
          <p:nvPr>
            <p:ph sz="half" idx="1"/>
          </p:nvPr>
        </p:nvSpPr>
        <p:spPr>
          <a:xfrm>
            <a:off x="3429000" y="1435100"/>
            <a:ext cx="5715000" cy="4965700"/>
          </a:xfrm>
        </p:spPr>
        <p:txBody>
          <a:bodyPr>
            <a:normAutofit/>
          </a:bodyPr>
          <a:lstStyle/>
          <a:p>
            <a:pPr>
              <a:buFont typeface="Wingdings" pitchFamily="2" charset="2"/>
              <a:buChar char="§"/>
            </a:pPr>
            <a:r>
              <a:rPr lang="en-US" dirty="0" smtClean="0"/>
              <a:t>	</a:t>
            </a:r>
            <a:r>
              <a:rPr lang="en-US" sz="4000" b="1" dirty="0" smtClean="0">
                <a:latin typeface="Baskerville Old Face" pitchFamily="18" charset="0"/>
              </a:rPr>
              <a:t>Anti-psychotics</a:t>
            </a:r>
          </a:p>
          <a:p>
            <a:pPr>
              <a:buNone/>
            </a:pPr>
            <a:endParaRPr lang="en-US" sz="4000" b="1" dirty="0" smtClean="0">
              <a:latin typeface="Baskerville Old Face" pitchFamily="18" charset="0"/>
            </a:endParaRPr>
          </a:p>
          <a:p>
            <a:pPr>
              <a:buFont typeface="Wingdings" pitchFamily="2" charset="2"/>
              <a:buChar char="§"/>
            </a:pPr>
            <a:r>
              <a:rPr lang="en-US" sz="4000" b="1" dirty="0" smtClean="0">
                <a:latin typeface="Baskerville Old Face" pitchFamily="18" charset="0"/>
              </a:rPr>
              <a:t>	Anti-</a:t>
            </a:r>
            <a:r>
              <a:rPr lang="en-US" sz="4000" b="1" dirty="0" err="1" smtClean="0">
                <a:latin typeface="Baskerville Old Face" pitchFamily="18" charset="0"/>
              </a:rPr>
              <a:t>depressents</a:t>
            </a:r>
            <a:endParaRPr lang="en-US" sz="4000" b="1" dirty="0" smtClean="0">
              <a:latin typeface="Baskerville Old Face" pitchFamily="18" charset="0"/>
            </a:endParaRPr>
          </a:p>
          <a:p>
            <a:pPr>
              <a:buNone/>
            </a:pPr>
            <a:endParaRPr lang="en-US" sz="4000" b="1" dirty="0" smtClean="0">
              <a:latin typeface="Baskerville Old Face" pitchFamily="18" charset="0"/>
            </a:endParaRPr>
          </a:p>
          <a:p>
            <a:r>
              <a:rPr lang="en-US" sz="4000" b="1" dirty="0" smtClean="0">
                <a:latin typeface="Baskerville Old Face" pitchFamily="18" charset="0"/>
              </a:rPr>
              <a:t>	Other drugs….</a:t>
            </a:r>
          </a:p>
          <a:p>
            <a:pPr>
              <a:buFont typeface="Wingdings" pitchFamily="2" charset="2"/>
              <a:buChar char="ü"/>
            </a:pPr>
            <a:r>
              <a:rPr lang="en-US" sz="4000" b="1" dirty="0" smtClean="0">
                <a:latin typeface="Baskerville Old Face" pitchFamily="18" charset="0"/>
              </a:rPr>
              <a:t>anti-convulscants</a:t>
            </a:r>
          </a:p>
          <a:p>
            <a:pPr>
              <a:buFont typeface="Wingdings" pitchFamily="2" charset="2"/>
              <a:buChar char="ü"/>
            </a:pPr>
            <a:r>
              <a:rPr lang="en-US" sz="4000" b="1" dirty="0" smtClean="0">
                <a:latin typeface="Baskerville Old Face" pitchFamily="18" charset="0"/>
              </a:rPr>
              <a:t>mood-stabilizers</a:t>
            </a:r>
            <a:endParaRPr lang="en-US" sz="4000" b="1" dirty="0">
              <a:latin typeface="Baskerville Old Face" pitchFamily="18" charset="0"/>
            </a:endParaRPr>
          </a:p>
        </p:txBody>
      </p:sp>
      <p:sp>
        <p:nvSpPr>
          <p:cNvPr id="5" name="Footer Placeholder 4"/>
          <p:cNvSpPr>
            <a:spLocks noGrp="1"/>
          </p:cNvSpPr>
          <p:nvPr>
            <p:ph type="ftr" sz="quarter" idx="11"/>
          </p:nvPr>
        </p:nvSpPr>
        <p:spPr/>
        <p:txBody>
          <a:bodyPr/>
          <a:lstStyle/>
          <a:p>
            <a:r>
              <a:rPr lang="en-US" smtClean="0"/>
              <a:t>RATHOD ZANKHANA S. </a:t>
            </a:r>
            <a:endParaRPr lang="en-US"/>
          </a:p>
        </p:txBody>
      </p:sp>
      <p:pic>
        <p:nvPicPr>
          <p:cNvPr id="9" name="Picture 2" descr="J:\Autism-and-Vaccinations.jpg"/>
          <p:cNvPicPr>
            <a:picLocks noGrp="1" noChangeAspect="1" noChangeArrowheads="1"/>
          </p:cNvPicPr>
          <p:nvPr>
            <p:ph idx="1"/>
          </p:nvPr>
        </p:nvPicPr>
        <p:blipFill>
          <a:blip r:embed="rId3" cstate="print"/>
          <a:srcRect/>
          <a:stretch>
            <a:fillRect/>
          </a:stretch>
        </p:blipFill>
        <p:spPr bwMode="auto">
          <a:xfrm>
            <a:off x="152400" y="874295"/>
            <a:ext cx="3124200" cy="575510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426464"/>
          </a:xfrm>
        </p:spPr>
        <p:txBody>
          <a:bodyPr/>
          <a:lstStyle/>
          <a:p>
            <a:pPr algn="ctr"/>
            <a:r>
              <a:rPr lang="en-US" b="1" dirty="0">
                <a:latin typeface="Algerian" pitchFamily="82" charset="0"/>
              </a:rPr>
              <a:t>PSYCHOTHERAPY</a:t>
            </a:r>
            <a:r>
              <a:rPr lang="en-US" b="1" i="1" dirty="0"/>
              <a:t>:</a:t>
            </a:r>
            <a:endParaRPr lang="en-US" dirty="0"/>
          </a:p>
        </p:txBody>
      </p:sp>
      <p:sp>
        <p:nvSpPr>
          <p:cNvPr id="3" name="Content Placeholder 2"/>
          <p:cNvSpPr>
            <a:spLocks noGrp="1"/>
          </p:cNvSpPr>
          <p:nvPr>
            <p:ph idx="1"/>
          </p:nvPr>
        </p:nvSpPr>
        <p:spPr>
          <a:xfrm>
            <a:off x="0" y="762000"/>
            <a:ext cx="8915400" cy="5943600"/>
          </a:xfrm>
          <a:solidFill>
            <a:schemeClr val="bg2">
              <a:lumMod val="50000"/>
            </a:schemeClr>
          </a:solidFill>
        </p:spPr>
        <p:txBody>
          <a:bodyPr>
            <a:normAutofit fontScale="92500"/>
          </a:bodyPr>
          <a:lstStyle/>
          <a:p>
            <a:pPr lvl="0"/>
            <a:r>
              <a:rPr lang="en-US" b="1" dirty="0" smtClean="0">
                <a:latin typeface="Times New Roman" pitchFamily="18" charset="0"/>
                <a:cs typeface="Times New Roman" pitchFamily="18" charset="0"/>
              </a:rPr>
              <a:t>Behavior </a:t>
            </a:r>
            <a:r>
              <a:rPr lang="en-US" b="1" dirty="0">
                <a:latin typeface="Times New Roman" pitchFamily="18" charset="0"/>
                <a:cs typeface="Times New Roman" pitchFamily="18" charset="0"/>
              </a:rPr>
              <a:t>methods:</a:t>
            </a:r>
            <a:endParaRPr lang="en-US" dirty="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Contingency </a:t>
            </a:r>
            <a:r>
              <a:rPr lang="en-US" dirty="0">
                <a:latin typeface="Times New Roman" pitchFamily="18" charset="0"/>
                <a:cs typeface="Times New Roman" pitchFamily="18" charset="0"/>
              </a:rPr>
              <a:t>management may control some of the abnormal behavior of autistic children. Contingency management refers to a group of procedures based on the principle that,, if any behavior persists, certain of its consequences can be altered, the behavior will change. </a:t>
            </a:r>
          </a:p>
          <a:p>
            <a:pPr lvl="0"/>
            <a:r>
              <a:rPr lang="en-US" b="1" dirty="0">
                <a:latin typeface="Times New Roman" pitchFamily="18" charset="0"/>
                <a:cs typeface="Times New Roman" pitchFamily="18" charset="0"/>
              </a:rPr>
              <a:t>Group therapy</a:t>
            </a:r>
            <a:endParaRPr lang="en-US" dirty="0">
              <a:latin typeface="Times New Roman" pitchFamily="18" charset="0"/>
              <a:cs typeface="Times New Roman" pitchFamily="18" charset="0"/>
            </a:endParaRPr>
          </a:p>
          <a:p>
            <a:pPr lvl="0"/>
            <a:r>
              <a:rPr lang="en-US" b="1" dirty="0">
                <a:latin typeface="Times New Roman" pitchFamily="18" charset="0"/>
                <a:cs typeface="Times New Roman" pitchFamily="18" charset="0"/>
              </a:rPr>
              <a:t>Individual therapy</a:t>
            </a:r>
            <a:endParaRPr lang="en-US" dirty="0">
              <a:latin typeface="Times New Roman" pitchFamily="18" charset="0"/>
              <a:cs typeface="Times New Roman" pitchFamily="18" charset="0"/>
            </a:endParaRPr>
          </a:p>
          <a:p>
            <a:pPr lvl="0"/>
            <a:r>
              <a:rPr lang="en-US" b="1" dirty="0">
                <a:latin typeface="Times New Roman" pitchFamily="18" charset="0"/>
                <a:cs typeface="Times New Roman" pitchFamily="18" charset="0"/>
              </a:rPr>
              <a:t>Family therapy</a:t>
            </a:r>
            <a:endParaRPr lang="en-US" dirty="0">
              <a:latin typeface="Times New Roman" pitchFamily="18" charset="0"/>
              <a:cs typeface="Times New Roman" pitchFamily="18" charset="0"/>
            </a:endParaRPr>
          </a:p>
          <a:p>
            <a:pPr lvl="0"/>
            <a:r>
              <a:rPr lang="en-US" b="1" dirty="0">
                <a:latin typeface="Times New Roman" pitchFamily="18" charset="0"/>
                <a:cs typeface="Times New Roman" pitchFamily="18" charset="0"/>
              </a:rPr>
              <a:t>Play therapy</a:t>
            </a:r>
            <a:endParaRPr lang="en-US" dirty="0">
              <a:latin typeface="Times New Roman" pitchFamily="18" charset="0"/>
              <a:cs typeface="Times New Roman" pitchFamily="18" charset="0"/>
            </a:endParaRPr>
          </a:p>
          <a:p>
            <a:pPr lvl="0"/>
            <a:r>
              <a:rPr lang="en-US" b="1" dirty="0">
                <a:latin typeface="Times New Roman" pitchFamily="18" charset="0"/>
                <a:cs typeface="Times New Roman" pitchFamily="18" charset="0"/>
              </a:rPr>
              <a:t>Individual therapy</a:t>
            </a:r>
            <a:endParaRPr lang="en-US" dirty="0">
              <a:latin typeface="Times New Roman" pitchFamily="18" charset="0"/>
              <a:cs typeface="Times New Roman" pitchFamily="18" charset="0"/>
            </a:endParaRPr>
          </a:p>
          <a:p>
            <a:pPr lvl="0"/>
            <a:r>
              <a:rPr lang="en-US" b="1" dirty="0">
                <a:latin typeface="Times New Roman" pitchFamily="18" charset="0"/>
                <a:cs typeface="Times New Roman" pitchFamily="18" charset="0"/>
              </a:rPr>
              <a:t>Supportive therapy</a:t>
            </a:r>
            <a:endParaRPr lang="en-US"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t>RATHOD ZANKHANA S. </a:t>
            </a:r>
            <a:endParaRPr lang="en-US"/>
          </a:p>
        </p:txBody>
      </p:sp>
    </p:spTree>
    <p:extLst>
      <p:ext uri="{BB962C8B-B14F-4D97-AF65-F5344CB8AC3E}">
        <p14:creationId xmlns="" xmlns:p14="http://schemas.microsoft.com/office/powerpoint/2010/main" val="21024555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458200" cy="1426464"/>
          </a:xfrm>
        </p:spPr>
        <p:txBody>
          <a:bodyPr/>
          <a:lstStyle/>
          <a:p>
            <a:pPr algn="ctr"/>
            <a:r>
              <a:rPr lang="en-US" b="1" dirty="0">
                <a:latin typeface="Algerian" pitchFamily="82" charset="0"/>
                <a:cs typeface="Times New Roman" pitchFamily="18" charset="0"/>
              </a:rPr>
              <a:t>COURSE AND </a:t>
            </a:r>
            <a:r>
              <a:rPr lang="en-US" b="1" dirty="0" smtClean="0">
                <a:latin typeface="Algerian" pitchFamily="82" charset="0"/>
                <a:cs typeface="Times New Roman" pitchFamily="18" charset="0"/>
              </a:rPr>
              <a:t>PROGNOSIS</a:t>
            </a:r>
            <a:endParaRPr lang="en-US" dirty="0">
              <a:latin typeface="Algerian" pitchFamily="82" charset="0"/>
              <a:cs typeface="Times New Roman" pitchFamily="18" charset="0"/>
            </a:endParaRPr>
          </a:p>
        </p:txBody>
      </p:sp>
      <p:sp>
        <p:nvSpPr>
          <p:cNvPr id="3" name="Content Placeholder 2"/>
          <p:cNvSpPr>
            <a:spLocks noGrp="1"/>
          </p:cNvSpPr>
          <p:nvPr>
            <p:ph idx="1"/>
          </p:nvPr>
        </p:nvSpPr>
        <p:spPr>
          <a:xfrm>
            <a:off x="0" y="762000"/>
            <a:ext cx="9144000" cy="6096000"/>
          </a:xfrm>
          <a:solidFill>
            <a:schemeClr val="accent1">
              <a:lumMod val="50000"/>
            </a:schemeClr>
          </a:solidFill>
        </p:spPr>
        <p:txBody>
          <a:bodyPr>
            <a:noAutofit/>
          </a:bodyPr>
          <a:lstStyle/>
          <a:p>
            <a:pPr lvl="0"/>
            <a:r>
              <a:rPr lang="en-US" sz="2800" dirty="0" smtClean="0">
                <a:latin typeface="Times New Roman" pitchFamily="18" charset="0"/>
                <a:cs typeface="Times New Roman" pitchFamily="18" charset="0"/>
              </a:rPr>
              <a:t>Autistic </a:t>
            </a:r>
            <a:r>
              <a:rPr lang="en-US" sz="2800" dirty="0">
                <a:latin typeface="Times New Roman" pitchFamily="18" charset="0"/>
                <a:cs typeface="Times New Roman" pitchFamily="18" charset="0"/>
              </a:rPr>
              <a:t>disorder has a long course and guarded prognosis</a:t>
            </a:r>
            <a:r>
              <a:rPr lang="en-US" sz="2800" dirty="0" smtClean="0">
                <a:latin typeface="Times New Roman" pitchFamily="18" charset="0"/>
                <a:cs typeface="Times New Roman" pitchFamily="18" charset="0"/>
              </a:rPr>
              <a:t>.</a:t>
            </a:r>
          </a:p>
          <a:p>
            <a:pPr lvl="0">
              <a:buNone/>
            </a:pPr>
            <a:endParaRPr lang="en-US" sz="2800" dirty="0">
              <a:latin typeface="Times New Roman" pitchFamily="18" charset="0"/>
              <a:cs typeface="Times New Roman" pitchFamily="18" charset="0"/>
            </a:endParaRPr>
          </a:p>
          <a:p>
            <a:pPr lvl="0"/>
            <a:r>
              <a:rPr lang="en-US" sz="2800" dirty="0">
                <a:latin typeface="Times New Roman" pitchFamily="18" charset="0"/>
                <a:cs typeface="Times New Roman" pitchFamily="18" charset="0"/>
              </a:rPr>
              <a:t>About 10% to 20% autistic children begin to improve between 4 and 6 age and eventually attend on ordinary school and obtain work</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lvl="0"/>
            <a:r>
              <a:rPr lang="en-US" sz="2800" dirty="0">
                <a:latin typeface="Times New Roman" pitchFamily="18" charset="0"/>
                <a:cs typeface="Times New Roman" pitchFamily="18" charset="0"/>
              </a:rPr>
              <a:t>10% to 20 % can live at home, but need to </a:t>
            </a:r>
            <a:r>
              <a:rPr lang="en-US" sz="2800" dirty="0" smtClean="0">
                <a:latin typeface="Times New Roman" pitchFamily="18" charset="0"/>
                <a:cs typeface="Times New Roman" pitchFamily="18" charset="0"/>
              </a:rPr>
              <a:t>attend </a:t>
            </a:r>
            <a:r>
              <a:rPr lang="en-US" sz="2800" dirty="0">
                <a:latin typeface="Times New Roman" pitchFamily="18" charset="0"/>
                <a:cs typeface="Times New Roman" pitchFamily="18" charset="0"/>
              </a:rPr>
              <a:t>a special school or training center and cannot work</a:t>
            </a:r>
            <a:r>
              <a:rPr lang="en-US" sz="2800" dirty="0" smtClean="0">
                <a:latin typeface="Times New Roman" pitchFamily="18" charset="0"/>
                <a:cs typeface="Times New Roman" pitchFamily="18" charset="0"/>
              </a:rPr>
              <a:t>.</a:t>
            </a:r>
          </a:p>
          <a:p>
            <a:pPr lvl="0"/>
            <a:endParaRPr lang="en-US" sz="2800" dirty="0">
              <a:latin typeface="Times New Roman" pitchFamily="18" charset="0"/>
              <a:cs typeface="Times New Roman" pitchFamily="18" charset="0"/>
            </a:endParaRPr>
          </a:p>
          <a:p>
            <a:pPr lvl="0"/>
            <a:r>
              <a:rPr lang="en-US" sz="2800" dirty="0">
                <a:latin typeface="Times New Roman" pitchFamily="18" charset="0"/>
                <a:cs typeface="Times New Roman" pitchFamily="18" charset="0"/>
              </a:rPr>
              <a:t>60%  improve little and are </a:t>
            </a:r>
            <a:r>
              <a:rPr lang="en-US" sz="2800" dirty="0" smtClean="0">
                <a:latin typeface="Times New Roman" pitchFamily="18" charset="0"/>
                <a:cs typeface="Times New Roman" pitchFamily="18" charset="0"/>
              </a:rPr>
              <a:t>unable </a:t>
            </a:r>
            <a:r>
              <a:rPr lang="en-US" sz="2800" dirty="0">
                <a:latin typeface="Times New Roman" pitchFamily="18" charset="0"/>
                <a:cs typeface="Times New Roman" pitchFamily="18" charset="0"/>
              </a:rPr>
              <a:t>to lead an independent life, mostly needing long-term residential care</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lvl="0"/>
            <a:r>
              <a:rPr lang="en-US" sz="2800" dirty="0">
                <a:latin typeface="Times New Roman" pitchFamily="18" charset="0"/>
                <a:cs typeface="Times New Roman" pitchFamily="18" charset="0"/>
              </a:rPr>
              <a:t>Those who improve may continue to show language problem, emotional coldness and odd behavior.</a:t>
            </a:r>
          </a:p>
        </p:txBody>
      </p:sp>
      <p:sp>
        <p:nvSpPr>
          <p:cNvPr id="5" name="Footer Placeholder 4"/>
          <p:cNvSpPr>
            <a:spLocks noGrp="1"/>
          </p:cNvSpPr>
          <p:nvPr>
            <p:ph type="ftr" sz="quarter" idx="11"/>
          </p:nvPr>
        </p:nvSpPr>
        <p:spPr/>
        <p:txBody>
          <a:bodyPr/>
          <a:lstStyle/>
          <a:p>
            <a:r>
              <a:rPr lang="en-US" smtClean="0"/>
              <a:t>RATHOD ZANKHANA S. </a:t>
            </a:r>
            <a:endParaRPr lang="en-US"/>
          </a:p>
        </p:txBody>
      </p:sp>
    </p:spTree>
    <p:extLst>
      <p:ext uri="{BB962C8B-B14F-4D97-AF65-F5344CB8AC3E}">
        <p14:creationId xmlns="" xmlns:p14="http://schemas.microsoft.com/office/powerpoint/2010/main" val="21024555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763000" cy="685800"/>
          </a:xfrm>
        </p:spPr>
        <p:txBody>
          <a:bodyPr/>
          <a:lstStyle/>
          <a:p>
            <a:pPr algn="ctr"/>
            <a:r>
              <a:rPr lang="en-US" b="1" dirty="0">
                <a:latin typeface="Algerian" pitchFamily="82" charset="0"/>
              </a:rPr>
              <a:t>NURSING </a:t>
            </a:r>
            <a:r>
              <a:rPr lang="en-US" b="1" dirty="0" smtClean="0">
                <a:latin typeface="Algerian" pitchFamily="82" charset="0"/>
              </a:rPr>
              <a:t>DIAGNOSIS</a:t>
            </a:r>
            <a:endParaRPr lang="en-US" dirty="0">
              <a:latin typeface="Algerian" pitchFamily="82" charset="0"/>
            </a:endParaRPr>
          </a:p>
        </p:txBody>
      </p:sp>
      <p:sp>
        <p:nvSpPr>
          <p:cNvPr id="4" name="Text Placeholder 3"/>
          <p:cNvSpPr>
            <a:spLocks noGrp="1"/>
          </p:cNvSpPr>
          <p:nvPr>
            <p:ph type="body" idx="2"/>
          </p:nvPr>
        </p:nvSpPr>
        <p:spPr>
          <a:xfrm>
            <a:off x="0" y="1435100"/>
            <a:ext cx="2895600" cy="4572000"/>
          </a:xfrm>
        </p:spPr>
        <p:txBody>
          <a:bodyPr/>
          <a:lstStyle/>
          <a:p>
            <a:endParaRPr lang="en-US" dirty="0"/>
          </a:p>
        </p:txBody>
      </p:sp>
      <p:sp>
        <p:nvSpPr>
          <p:cNvPr id="3" name="Content Placeholder 2"/>
          <p:cNvSpPr>
            <a:spLocks noGrp="1"/>
          </p:cNvSpPr>
          <p:nvPr>
            <p:ph sz="half" idx="1"/>
          </p:nvPr>
        </p:nvSpPr>
        <p:spPr>
          <a:xfrm>
            <a:off x="3200400" y="762000"/>
            <a:ext cx="5943600" cy="6400800"/>
          </a:xfrm>
        </p:spPr>
        <p:txBody>
          <a:bodyPr>
            <a:noAutofit/>
          </a:bodyPr>
          <a:lstStyle/>
          <a:p>
            <a:r>
              <a:rPr lang="en-US" sz="2800" dirty="0" smtClean="0">
                <a:latin typeface="Times New Roman" pitchFamily="18" charset="0"/>
                <a:cs typeface="Times New Roman" pitchFamily="18" charset="0"/>
              </a:rPr>
              <a:t>Risk </a:t>
            </a:r>
            <a:r>
              <a:rPr lang="en-US" sz="2800" dirty="0">
                <a:latin typeface="Times New Roman" pitchFamily="18" charset="0"/>
                <a:cs typeface="Times New Roman" pitchFamily="18" charset="0"/>
              </a:rPr>
              <a:t>for self-mutilation related to neurological alterations.</a:t>
            </a:r>
          </a:p>
          <a:p>
            <a:r>
              <a:rPr lang="en-US" sz="2800" dirty="0" smtClean="0">
                <a:latin typeface="Times New Roman" pitchFamily="18" charset="0"/>
                <a:cs typeface="Times New Roman" pitchFamily="18" charset="0"/>
              </a:rPr>
              <a:t>Impaired </a:t>
            </a:r>
            <a:r>
              <a:rPr lang="en-US" sz="2800" dirty="0">
                <a:latin typeface="Times New Roman" pitchFamily="18" charset="0"/>
                <a:cs typeface="Times New Roman" pitchFamily="18" charset="0"/>
              </a:rPr>
              <a:t>social interaction  related to inability to </a:t>
            </a:r>
            <a:r>
              <a:rPr lang="en-US" sz="2800" dirty="0" smtClean="0">
                <a:latin typeface="Times New Roman" pitchFamily="18" charset="0"/>
                <a:cs typeface="Times New Roman" pitchFamily="18" charset="0"/>
              </a:rPr>
              <a:t>trust; neurological  </a:t>
            </a:r>
            <a:r>
              <a:rPr lang="en-US" sz="2800" dirty="0">
                <a:latin typeface="Times New Roman" pitchFamily="18" charset="0"/>
                <a:cs typeface="Times New Roman" pitchFamily="18" charset="0"/>
              </a:rPr>
              <a:t>alterations.</a:t>
            </a:r>
          </a:p>
          <a:p>
            <a:r>
              <a:rPr lang="en-US" sz="2800" dirty="0" smtClean="0">
                <a:latin typeface="Times New Roman" pitchFamily="18" charset="0"/>
                <a:cs typeface="Times New Roman" pitchFamily="18" charset="0"/>
              </a:rPr>
              <a:t>Impaired  </a:t>
            </a:r>
            <a:r>
              <a:rPr lang="en-US" sz="2800" dirty="0">
                <a:latin typeface="Times New Roman" pitchFamily="18" charset="0"/>
                <a:cs typeface="Times New Roman" pitchFamily="18" charset="0"/>
              </a:rPr>
              <a:t>verbal communication related to withdrawal into  the  self; inadequate  sensory  stimulation;  </a:t>
            </a:r>
            <a:r>
              <a:rPr lang="en-US" sz="2800" dirty="0" smtClean="0">
                <a:latin typeface="Times New Roman" pitchFamily="18" charset="0"/>
                <a:cs typeface="Times New Roman" pitchFamily="18" charset="0"/>
              </a:rPr>
              <a:t>neurological </a:t>
            </a:r>
            <a:r>
              <a:rPr lang="en-US" sz="2800" dirty="0">
                <a:latin typeface="Times New Roman" pitchFamily="18" charset="0"/>
                <a:cs typeface="Times New Roman" pitchFamily="18" charset="0"/>
              </a:rPr>
              <a:t>alterations.</a:t>
            </a:r>
          </a:p>
          <a:p>
            <a:r>
              <a:rPr lang="en-US" sz="2800" dirty="0" smtClean="0">
                <a:latin typeface="Times New Roman" pitchFamily="18" charset="0"/>
                <a:cs typeface="Times New Roman" pitchFamily="18" charset="0"/>
              </a:rPr>
              <a:t>Disturbed </a:t>
            </a:r>
            <a:r>
              <a:rPr lang="en-US" sz="2800" dirty="0">
                <a:latin typeface="Times New Roman" pitchFamily="18" charset="0"/>
                <a:cs typeface="Times New Roman" pitchFamily="18" charset="0"/>
              </a:rPr>
              <a:t>personal identity related to inadequate  </a:t>
            </a:r>
            <a:r>
              <a:rPr lang="en-US" sz="2800" dirty="0" smtClean="0">
                <a:latin typeface="Times New Roman" pitchFamily="18" charset="0"/>
                <a:cs typeface="Times New Roman" pitchFamily="18" charset="0"/>
              </a:rPr>
              <a:t>sensory </a:t>
            </a:r>
            <a:r>
              <a:rPr lang="en-US" sz="2800" dirty="0">
                <a:latin typeface="Times New Roman" pitchFamily="18" charset="0"/>
                <a:cs typeface="Times New Roman" pitchFamily="18" charset="0"/>
              </a:rPr>
              <a:t>stimulation;  neurological  alterations.</a:t>
            </a:r>
          </a:p>
        </p:txBody>
      </p:sp>
      <p:pic>
        <p:nvPicPr>
          <p:cNvPr id="5" name="Picture 2"/>
          <p:cNvPicPr>
            <a:picLocks noGrp="1" noChangeAspect="1" noChangeArrowheads="1"/>
          </p:cNvPicPr>
          <p:nvPr>
            <p:ph idx="1"/>
          </p:nvPr>
        </p:nvPicPr>
        <p:blipFill>
          <a:blip r:embed="rId2" cstate="print"/>
          <a:srcRect/>
          <a:stretch>
            <a:fillRect/>
          </a:stretch>
        </p:blipFill>
        <p:spPr bwMode="auto">
          <a:xfrm>
            <a:off x="0" y="914400"/>
            <a:ext cx="2895600" cy="5943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Footer Placeholder 6"/>
          <p:cNvSpPr>
            <a:spLocks noGrp="1"/>
          </p:cNvSpPr>
          <p:nvPr>
            <p:ph type="ftr" sz="quarter" idx="11"/>
          </p:nvPr>
        </p:nvSpPr>
        <p:spPr/>
        <p:txBody>
          <a:bodyPr/>
          <a:lstStyle/>
          <a:p>
            <a:r>
              <a:rPr lang="en-US" smtClean="0"/>
              <a:t>RATHOD ZANKHANA S. </a:t>
            </a:r>
            <a:endParaRPr lang="en-US"/>
          </a:p>
        </p:txBody>
      </p:sp>
    </p:spTree>
    <p:extLst>
      <p:ext uri="{BB962C8B-B14F-4D97-AF65-F5344CB8AC3E}">
        <p14:creationId xmlns="" xmlns:p14="http://schemas.microsoft.com/office/powerpoint/2010/main" val="21024555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pPr algn="ctr"/>
            <a:r>
              <a:rPr lang="en-US" b="1" dirty="0" smtClean="0">
                <a:latin typeface="Algerian" pitchFamily="82" charset="0"/>
              </a:rPr>
              <a:t>NURSING INTERVENTION</a:t>
            </a:r>
            <a:endParaRPr lang="en-US" b="1" dirty="0">
              <a:latin typeface="Algerian" pitchFamily="82" charset="0"/>
            </a:endParaRPr>
          </a:p>
        </p:txBody>
      </p:sp>
      <p:sp>
        <p:nvSpPr>
          <p:cNvPr id="3" name="Content Placeholder 2"/>
          <p:cNvSpPr>
            <a:spLocks noGrp="1"/>
          </p:cNvSpPr>
          <p:nvPr>
            <p:ph idx="1"/>
          </p:nvPr>
        </p:nvSpPr>
        <p:spPr>
          <a:xfrm>
            <a:off x="228600" y="914400"/>
            <a:ext cx="8763000" cy="5626101"/>
          </a:xfrm>
        </p:spPr>
        <p:txBody>
          <a:bodyPr>
            <a:noAutofit/>
          </a:bodyPr>
          <a:lstStyle/>
          <a:p>
            <a:r>
              <a:rPr lang="en-US" sz="3200" dirty="0" smtClean="0">
                <a:latin typeface="Times New Roman" pitchFamily="18" charset="0"/>
                <a:cs typeface="Times New Roman" pitchFamily="18" charset="0"/>
              </a:rPr>
              <a:t>Choose your words carefully when speaking to a verbal autistics child. The child is likely to interpret words concretely &amp; may interpret a harmless request as a threat.</a:t>
            </a:r>
          </a:p>
          <a:p>
            <a:r>
              <a:rPr lang="en-US" sz="3200" dirty="0" smtClean="0">
                <a:latin typeface="Times New Roman" pitchFamily="18" charset="0"/>
                <a:cs typeface="Times New Roman" pitchFamily="18" charset="0"/>
              </a:rPr>
              <a:t>Offer emotional support &amp; information to the parents. Suggest they meet with parents of other autistic children for advice on coping with tantrums, toilet training, &amp; other problems.</a:t>
            </a:r>
          </a:p>
          <a:p>
            <a:r>
              <a:rPr lang="en-US" sz="3200" dirty="0" smtClean="0">
                <a:latin typeface="Times New Roman" pitchFamily="18" charset="0"/>
                <a:cs typeface="Times New Roman" pitchFamily="18" charset="0"/>
              </a:rPr>
              <a:t>To promote communication, advice the parents to have close, face-to-face contact with child.</a:t>
            </a:r>
          </a:p>
          <a:p>
            <a:endParaRPr lang="en-US" sz="3200" dirty="0">
              <a:latin typeface="Times New Roman" pitchFamily="18" charset="0"/>
              <a:cs typeface="Times New Roman" pitchFamily="18" charset="0"/>
            </a:endParaRPr>
          </a:p>
        </p:txBody>
      </p:sp>
      <p:sp>
        <p:nvSpPr>
          <p:cNvPr id="6" name="Footer Placeholder 5"/>
          <p:cNvSpPr>
            <a:spLocks noGrp="1"/>
          </p:cNvSpPr>
          <p:nvPr>
            <p:ph type="ftr" sz="quarter" idx="11"/>
          </p:nvPr>
        </p:nvSpPr>
        <p:spPr>
          <a:xfrm>
            <a:off x="3276600" y="6400800"/>
            <a:ext cx="2894012" cy="233362"/>
          </a:xfrm>
        </p:spPr>
        <p:txBody>
          <a:bodyPr/>
          <a:lstStyle/>
          <a:p>
            <a:r>
              <a:rPr lang="en-US" smtClean="0"/>
              <a:t>RATHOD ZANKHANA S.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8229600" cy="838200"/>
          </a:xfrm>
        </p:spPr>
        <p:txBody>
          <a:bodyPr/>
          <a:lstStyle/>
          <a:p>
            <a:pPr algn="r"/>
            <a:r>
              <a:rPr lang="en-US" dirty="0" smtClean="0"/>
              <a:t>Count…</a:t>
            </a:r>
            <a:endParaRPr lang="en-US" dirty="0"/>
          </a:p>
        </p:txBody>
      </p:sp>
      <p:sp>
        <p:nvSpPr>
          <p:cNvPr id="3" name="Content Placeholder 2"/>
          <p:cNvSpPr>
            <a:spLocks noGrp="1"/>
          </p:cNvSpPr>
          <p:nvPr>
            <p:ph idx="1"/>
          </p:nvPr>
        </p:nvSpPr>
        <p:spPr>
          <a:xfrm>
            <a:off x="0" y="990600"/>
            <a:ext cx="8991600" cy="5549901"/>
          </a:xfrm>
        </p:spPr>
        <p:txBody>
          <a:bodyPr>
            <a:noAutofit/>
          </a:bodyPr>
          <a:lstStyle/>
          <a:p>
            <a:r>
              <a:rPr lang="en-US" sz="2800" dirty="0" smtClean="0">
                <a:latin typeface="Times New Roman" pitchFamily="18" charset="0"/>
                <a:cs typeface="Times New Roman" pitchFamily="18" charset="0"/>
              </a:rPr>
              <a:t>Teach the parents to maintain a regular, predictable daily routine, with consistent times for waking up, dressing, eating, attending school, &amp; going to bed.</a:t>
            </a:r>
          </a:p>
          <a:p>
            <a:r>
              <a:rPr lang="en-US" sz="2800" dirty="0" smtClean="0">
                <a:latin typeface="Times New Roman" pitchFamily="18" charset="0"/>
                <a:cs typeface="Times New Roman" pitchFamily="18" charset="0"/>
              </a:rPr>
              <a:t>Suggest that the parents use a picture board showing the activities that will occur during the day to help the child make transitions more easily.</a:t>
            </a:r>
          </a:p>
          <a:p>
            <a:r>
              <a:rPr lang="en-US" sz="2800" dirty="0" smtClean="0">
                <a:latin typeface="Times New Roman" pitchFamily="18" charset="0"/>
                <a:cs typeface="Times New Roman" pitchFamily="18" charset="0"/>
              </a:rPr>
              <a:t>If the child’s routine must changed, instruct the parents to prepare the child for the changes.</a:t>
            </a:r>
          </a:p>
          <a:p>
            <a:r>
              <a:rPr lang="en-US" sz="2800" dirty="0" smtClean="0">
                <a:latin typeface="Times New Roman" pitchFamily="18" charset="0"/>
                <a:cs typeface="Times New Roman" pitchFamily="18" charset="0"/>
              </a:rPr>
              <a:t>Advise the parents to avoid situations known to trigger out bursts.</a:t>
            </a:r>
          </a:p>
          <a:p>
            <a:pPr>
              <a:buNone/>
            </a:pPr>
            <a:endParaRPr lang="en-US" sz="2800" dirty="0">
              <a:latin typeface="Times New Roman" pitchFamily="18" charset="0"/>
              <a:cs typeface="Times New Roman" pitchFamily="18" charset="0"/>
            </a:endParaRPr>
          </a:p>
        </p:txBody>
      </p:sp>
      <p:sp>
        <p:nvSpPr>
          <p:cNvPr id="6" name="Footer Placeholder 5"/>
          <p:cNvSpPr>
            <a:spLocks noGrp="1"/>
          </p:cNvSpPr>
          <p:nvPr>
            <p:ph type="ftr" sz="quarter" idx="11"/>
          </p:nvPr>
        </p:nvSpPr>
        <p:spPr>
          <a:xfrm>
            <a:off x="3276600" y="6400800"/>
            <a:ext cx="2894012" cy="233362"/>
          </a:xfrm>
        </p:spPr>
        <p:txBody>
          <a:bodyPr/>
          <a:lstStyle/>
          <a:p>
            <a:r>
              <a:rPr lang="en-US" smtClean="0"/>
              <a:t>RATHOD ZANKHANA S.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2025" y="138113"/>
            <a:ext cx="7826375" cy="928687"/>
          </a:xfrm>
        </p:spPr>
        <p:txBody>
          <a:bodyPr/>
          <a:lstStyle/>
          <a:p>
            <a:pPr algn="r"/>
            <a:r>
              <a:rPr lang="en-US" dirty="0" smtClean="0"/>
              <a:t>Count…</a:t>
            </a:r>
            <a:endParaRPr lang="en-US" dirty="0"/>
          </a:p>
        </p:txBody>
      </p:sp>
      <p:sp>
        <p:nvSpPr>
          <p:cNvPr id="3" name="Content Placeholder 2"/>
          <p:cNvSpPr>
            <a:spLocks noGrp="1"/>
          </p:cNvSpPr>
          <p:nvPr>
            <p:ph idx="1"/>
          </p:nvPr>
        </p:nvSpPr>
        <p:spPr>
          <a:xfrm>
            <a:off x="0" y="685800"/>
            <a:ext cx="8915400" cy="5854701"/>
          </a:xfrm>
        </p:spPr>
        <p:txBody>
          <a:bodyPr>
            <a:normAutofit lnSpcReduction="10000"/>
          </a:bodyPr>
          <a:lstStyle/>
          <a:p>
            <a:r>
              <a:rPr lang="en-US" dirty="0" smtClean="0">
                <a:latin typeface="Times New Roman" pitchFamily="18" charset="0"/>
                <a:cs typeface="Times New Roman" pitchFamily="18" charset="0"/>
              </a:rPr>
              <a:t>Teach the parents how to recognize the behaviors that precede temper tantrums, such as increased hand flapping. Instruct them to intervene before a tantrum occurs.</a:t>
            </a:r>
          </a:p>
          <a:p>
            <a:r>
              <a:rPr lang="en-US" dirty="0" smtClean="0">
                <a:latin typeface="Times New Roman" pitchFamily="18" charset="0"/>
                <a:cs typeface="Times New Roman" pitchFamily="18" charset="0"/>
              </a:rPr>
              <a:t>Instruct the parents on ways to make the home safer- for instance, by installing locks &amp; gates so the child can’t wander unsupervised. </a:t>
            </a:r>
          </a:p>
          <a:p>
            <a:r>
              <a:rPr lang="en-US" dirty="0" smtClean="0">
                <a:latin typeface="Times New Roman" pitchFamily="18" charset="0"/>
                <a:cs typeface="Times New Roman" pitchFamily="18" charset="0"/>
              </a:rPr>
              <a:t>If the child’s behavior is self-injurious, advise the parents on ways to prevent injury.</a:t>
            </a:r>
          </a:p>
          <a:p>
            <a:r>
              <a:rPr lang="en-US" dirty="0" smtClean="0">
                <a:latin typeface="Times New Roman" pitchFamily="18" charset="0"/>
                <a:cs typeface="Times New Roman" pitchFamily="18" charset="0"/>
              </a:rPr>
              <a:t>Inform the parents that punishment may worsen self-injurious behavior</a:t>
            </a:r>
          </a:p>
          <a:p>
            <a:r>
              <a:rPr lang="en-US" dirty="0" smtClean="0">
                <a:latin typeface="Times New Roman" pitchFamily="18" charset="0"/>
                <a:cs typeface="Times New Roman" pitchFamily="18" charset="0"/>
              </a:rPr>
              <a:t>Help the parents devise a plan to improve behavior by giving tangible rewards for desired behavior.</a:t>
            </a:r>
            <a:endParaRPr lang="en-US" dirty="0">
              <a:latin typeface="Times New Roman" pitchFamily="18" charset="0"/>
              <a:cs typeface="Times New Roman" pitchFamily="18" charset="0"/>
            </a:endParaRPr>
          </a:p>
        </p:txBody>
      </p:sp>
      <p:sp>
        <p:nvSpPr>
          <p:cNvPr id="6" name="Footer Placeholder 5"/>
          <p:cNvSpPr>
            <a:spLocks noGrp="1"/>
          </p:cNvSpPr>
          <p:nvPr>
            <p:ph type="ftr" sz="quarter" idx="11"/>
          </p:nvPr>
        </p:nvSpPr>
        <p:spPr>
          <a:xfrm>
            <a:off x="3352800" y="6400800"/>
            <a:ext cx="2894012" cy="233362"/>
          </a:xfrm>
        </p:spPr>
        <p:txBody>
          <a:bodyPr/>
          <a:lstStyle/>
          <a:p>
            <a:r>
              <a:rPr lang="en-US" smtClean="0"/>
              <a:t>RATHOD ZANKHANA S.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rot="19633647">
            <a:off x="-503825" y="3185567"/>
            <a:ext cx="6542940" cy="1569660"/>
          </a:xfrm>
          <a:prstGeom prst="rect">
            <a:avLst/>
          </a:prstGeom>
          <a:noFill/>
        </p:spPr>
        <p:txBody>
          <a:bodyPr wrap="square" lIns="91440" tIns="45720" rIns="91440" bIns="45720">
            <a:spAutoFit/>
          </a:bodyPr>
          <a:lstStyle/>
          <a:p>
            <a:pPr algn="ctr"/>
            <a:r>
              <a:rPr lang="en-US" sz="96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Blackadder ITC" pitchFamily="82" charset="0"/>
              </a:rPr>
              <a:t>Thank you …</a:t>
            </a:r>
            <a:endParaRPr lang="en-US" sz="96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Blackadder ITC" pitchFamily="82" charset="0"/>
            </a:endParaRPr>
          </a:p>
        </p:txBody>
      </p:sp>
      <p:pic>
        <p:nvPicPr>
          <p:cNvPr id="5" name="Picture 2" descr="J:\Autism 1 APRIL.JPG"/>
          <p:cNvPicPr>
            <a:picLocks noGrp="1" noChangeAspect="1" noChangeArrowheads="1"/>
          </p:cNvPicPr>
          <p:nvPr>
            <p:ph idx="1"/>
          </p:nvPr>
        </p:nvPicPr>
        <p:blipFill>
          <a:blip r:embed="rId3" cstate="print"/>
          <a:srcRect/>
          <a:stretch>
            <a:fillRect/>
          </a:stretch>
        </p:blipFill>
        <p:spPr bwMode="auto">
          <a:xfrm>
            <a:off x="5029200" y="0"/>
            <a:ext cx="4800600" cy="473202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Footer Placeholder 6"/>
          <p:cNvSpPr>
            <a:spLocks noGrp="1"/>
          </p:cNvSpPr>
          <p:nvPr>
            <p:ph type="ftr" sz="quarter" idx="11"/>
          </p:nvPr>
        </p:nvSpPr>
        <p:spPr/>
        <p:txBody>
          <a:bodyPr/>
          <a:lstStyle/>
          <a:p>
            <a:r>
              <a:rPr lang="en-US" smtClean="0"/>
              <a:t>RATHOD ZANKHANA S. </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05800" cy="1143000"/>
          </a:xfrm>
        </p:spPr>
        <p:txBody>
          <a:bodyPr/>
          <a:lstStyle/>
          <a:p>
            <a:pPr algn="ctr"/>
            <a:r>
              <a:rPr lang="en-US" b="1" dirty="0" smtClean="0">
                <a:latin typeface="Algerian" pitchFamily="82" charset="0"/>
                <a:cs typeface="Times New Roman" pitchFamily="18" charset="0"/>
              </a:rPr>
              <a:t>CONCEPT</a:t>
            </a:r>
            <a:endParaRPr lang="en-US" b="1" dirty="0">
              <a:latin typeface="Algerian" pitchFamily="82" charset="0"/>
              <a:cs typeface="Times New Roman" pitchFamily="18" charset="0"/>
            </a:endParaRPr>
          </a:p>
        </p:txBody>
      </p:sp>
      <p:sp>
        <p:nvSpPr>
          <p:cNvPr id="3" name="Content Placeholder 2"/>
          <p:cNvSpPr>
            <a:spLocks noGrp="1"/>
          </p:cNvSpPr>
          <p:nvPr>
            <p:ph idx="1"/>
          </p:nvPr>
        </p:nvSpPr>
        <p:spPr>
          <a:xfrm>
            <a:off x="228600" y="762000"/>
            <a:ext cx="8915400" cy="5867400"/>
          </a:xfrm>
        </p:spPr>
        <p:txBody>
          <a:bodyPr>
            <a:normAutofit/>
          </a:bodyPr>
          <a:lstStyle/>
          <a:p>
            <a:r>
              <a:rPr lang="en-US" sz="3200" dirty="0" smtClean="0">
                <a:latin typeface="Times New Roman" pitchFamily="18" charset="0"/>
                <a:cs typeface="Times New Roman" pitchFamily="18" charset="0"/>
              </a:rPr>
              <a:t>A  pervasive development disorder.</a:t>
            </a:r>
          </a:p>
          <a:p>
            <a:r>
              <a:rPr lang="en-US" sz="3200" dirty="0" smtClean="0">
                <a:latin typeface="Times New Roman" pitchFamily="18" charset="0"/>
                <a:cs typeface="Times New Roman" pitchFamily="18" charset="0"/>
              </a:rPr>
              <a:t>Autistic disorder is characterized by inappropriate responses to the environment &amp; pronounced impairments in language, communication, &amp; social interaction.</a:t>
            </a:r>
          </a:p>
          <a:p>
            <a:r>
              <a:rPr lang="en-US" sz="3200" dirty="0" smtClean="0">
                <a:latin typeface="Times New Roman" pitchFamily="18" charset="0"/>
                <a:cs typeface="Times New Roman" pitchFamily="18" charset="0"/>
              </a:rPr>
              <a:t>It begins during childhood &amp; lasts throughout life.</a:t>
            </a:r>
          </a:p>
          <a:p>
            <a:r>
              <a:rPr lang="en-US" sz="3200" dirty="0" smtClean="0">
                <a:latin typeface="Times New Roman" pitchFamily="18" charset="0"/>
                <a:cs typeface="Times New Roman" pitchFamily="18" charset="0"/>
              </a:rPr>
              <a:t>Typically, the autistic child has disordered thinking.</a:t>
            </a:r>
          </a:p>
          <a:p>
            <a:r>
              <a:rPr lang="en-US" sz="3200" dirty="0" smtClean="0">
                <a:latin typeface="Times New Roman" pitchFamily="18" charset="0"/>
                <a:cs typeface="Times New Roman" pitchFamily="18" charset="0"/>
              </a:rPr>
              <a:t>He may have severe learning difficulties, impaired intelligence, &amp; difficulty understanding &amp; using language.</a:t>
            </a:r>
            <a:endParaRPr lang="en-US" sz="3200" dirty="0">
              <a:latin typeface="Times New Roman" pitchFamily="18" charset="0"/>
              <a:cs typeface="Times New Roman" pitchFamily="18" charset="0"/>
            </a:endParaRPr>
          </a:p>
        </p:txBody>
      </p:sp>
      <p:sp>
        <p:nvSpPr>
          <p:cNvPr id="6" name="Footer Placeholder 5"/>
          <p:cNvSpPr>
            <a:spLocks noGrp="1"/>
          </p:cNvSpPr>
          <p:nvPr>
            <p:ph type="ftr" sz="quarter" idx="11"/>
          </p:nvPr>
        </p:nvSpPr>
        <p:spPr>
          <a:xfrm>
            <a:off x="3124200" y="6400800"/>
            <a:ext cx="2894012" cy="233362"/>
          </a:xfrm>
        </p:spPr>
        <p:txBody>
          <a:bodyPr/>
          <a:lstStyle/>
          <a:p>
            <a:r>
              <a:rPr lang="en-US" dirty="0" smtClean="0">
                <a:latin typeface="Times New Roman" pitchFamily="18" charset="0"/>
                <a:cs typeface="Times New Roman" pitchFamily="18" charset="0"/>
              </a:rPr>
              <a:t>RATHOD ZANKHANA 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Count…</a:t>
            </a:r>
            <a:endParaRPr lang="en-US" dirty="0"/>
          </a:p>
        </p:txBody>
      </p:sp>
      <p:sp>
        <p:nvSpPr>
          <p:cNvPr id="3" name="Content Placeholder 2"/>
          <p:cNvSpPr>
            <a:spLocks noGrp="1"/>
          </p:cNvSpPr>
          <p:nvPr>
            <p:ph idx="1"/>
          </p:nvPr>
        </p:nvSpPr>
        <p:spPr>
          <a:xfrm>
            <a:off x="228600" y="914400"/>
            <a:ext cx="8763000" cy="5626101"/>
          </a:xfrm>
        </p:spPr>
        <p:txBody>
          <a:bodyPr>
            <a:normAutofit/>
          </a:bodyPr>
          <a:lstStyle/>
          <a:p>
            <a:r>
              <a:rPr lang="en-US" sz="3600" dirty="0" smtClean="0">
                <a:latin typeface="Times New Roman" pitchFamily="18" charset="0"/>
                <a:cs typeface="Times New Roman" pitchFamily="18" charset="0"/>
              </a:rPr>
              <a:t>He has trouble understanding the feelings of others &amp; the world around him.</a:t>
            </a:r>
          </a:p>
          <a:p>
            <a:r>
              <a:rPr lang="en-US" sz="3600" dirty="0" smtClean="0">
                <a:latin typeface="Times New Roman" pitchFamily="18" charset="0"/>
                <a:cs typeface="Times New Roman" pitchFamily="18" charset="0"/>
              </a:rPr>
              <a:t>Also, he may demonstrate repetitive, self-injurious, or other abnormal behaviors. </a:t>
            </a:r>
          </a:p>
          <a:p>
            <a:r>
              <a:rPr lang="en-US" sz="3600" dirty="0" smtClean="0">
                <a:latin typeface="Times New Roman" pitchFamily="18" charset="0"/>
                <a:cs typeface="Times New Roman" pitchFamily="18" charset="0"/>
              </a:rPr>
              <a:t>An autistic child appears aloof from others &amp; lacks interested in social interactions</a:t>
            </a:r>
          </a:p>
          <a:p>
            <a:r>
              <a:rPr lang="en-US" sz="3600" dirty="0" smtClean="0">
                <a:latin typeface="Times New Roman" pitchFamily="18" charset="0"/>
                <a:cs typeface="Times New Roman" pitchFamily="18" charset="0"/>
              </a:rPr>
              <a:t>Autistic disorder occurs in 10 t012 of every 10,000 children &amp; is up to five times more common in boys than girls.</a:t>
            </a:r>
            <a:endParaRPr lang="en-US" sz="3600" dirty="0">
              <a:latin typeface="Times New Roman" pitchFamily="18" charset="0"/>
              <a:cs typeface="Times New Roman" pitchFamily="18" charset="0"/>
            </a:endParaRPr>
          </a:p>
        </p:txBody>
      </p:sp>
      <p:sp>
        <p:nvSpPr>
          <p:cNvPr id="6" name="Footer Placeholder 5"/>
          <p:cNvSpPr>
            <a:spLocks noGrp="1"/>
          </p:cNvSpPr>
          <p:nvPr>
            <p:ph type="ftr" sz="quarter" idx="11"/>
          </p:nvPr>
        </p:nvSpPr>
        <p:spPr>
          <a:xfrm>
            <a:off x="3124200" y="6400800"/>
            <a:ext cx="2894012" cy="233362"/>
          </a:xfrm>
        </p:spPr>
        <p:txBody>
          <a:bodyPr/>
          <a:lstStyle/>
          <a:p>
            <a:r>
              <a:rPr lang="en-US" smtClean="0"/>
              <a:t>RATHOD ZANKHANA S.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itle 7"/>
          <p:cNvSpPr>
            <a:spLocks noGrp="1"/>
          </p:cNvSpPr>
          <p:nvPr>
            <p:ph type="title"/>
          </p:nvPr>
        </p:nvSpPr>
        <p:spPr>
          <a:xfrm>
            <a:off x="0" y="512064"/>
            <a:ext cx="8686800" cy="914400"/>
          </a:xfrm>
        </p:spPr>
        <p:txBody>
          <a:bodyPr/>
          <a:lstStyle/>
          <a:p>
            <a:pPr algn="ctr"/>
            <a:r>
              <a:rPr lang="en-US" dirty="0" smtClean="0">
                <a:solidFill>
                  <a:schemeClr val="tx2"/>
                </a:solidFill>
                <a:latin typeface="Algerian" pitchFamily="82" charset="0"/>
              </a:rPr>
              <a:t>definition     </a:t>
            </a:r>
            <a:br>
              <a:rPr lang="en-US" dirty="0" smtClean="0">
                <a:solidFill>
                  <a:schemeClr val="tx2"/>
                </a:solidFill>
                <a:latin typeface="Algerian" pitchFamily="82" charset="0"/>
              </a:rPr>
            </a:br>
            <a:endParaRPr lang="en-US" dirty="0">
              <a:solidFill>
                <a:schemeClr val="tx2"/>
              </a:solidFill>
            </a:endParaRPr>
          </a:p>
        </p:txBody>
      </p:sp>
      <p:sp>
        <p:nvSpPr>
          <p:cNvPr id="3" name="Subtitle 2"/>
          <p:cNvSpPr>
            <a:spLocks noGrp="1"/>
          </p:cNvSpPr>
          <p:nvPr>
            <p:ph idx="1"/>
          </p:nvPr>
        </p:nvSpPr>
        <p:spPr>
          <a:xfrm>
            <a:off x="304800" y="1752600"/>
            <a:ext cx="8839200" cy="5105400"/>
          </a:xfrm>
        </p:spPr>
        <p:txBody>
          <a:bodyPr>
            <a:normAutofit/>
          </a:bodyPr>
          <a:lstStyle/>
          <a:p>
            <a:r>
              <a:rPr lang="en-US" sz="3600" dirty="0" smtClean="0">
                <a:solidFill>
                  <a:schemeClr val="tx1">
                    <a:lumMod val="75000"/>
                    <a:lumOff val="25000"/>
                  </a:schemeClr>
                </a:solidFill>
                <a:latin typeface="Times New Roman" pitchFamily="18" charset="0"/>
                <a:cs typeface="Times New Roman" pitchFamily="18" charset="0"/>
              </a:rPr>
              <a:t>	Autistic disorder</a:t>
            </a:r>
          </a:p>
          <a:p>
            <a:pPr>
              <a:buNone/>
            </a:pPr>
            <a:r>
              <a:rPr lang="en-US" sz="3600" dirty="0" smtClean="0">
                <a:solidFill>
                  <a:schemeClr val="tx1">
                    <a:lumMod val="75000"/>
                    <a:lumOff val="25000"/>
                  </a:schemeClr>
                </a:solidFill>
                <a:latin typeface="Times New Roman" pitchFamily="18" charset="0"/>
                <a:cs typeface="Times New Roman" pitchFamily="18" charset="0"/>
              </a:rPr>
              <a:t>   known also infantile autism childhood disorder almost always develops before the age of 3yrs and is characterized by impaired verbal and non-verbal communication, social interaction, some form of repetitive and restricted stereotyped ritual or other behavior</a:t>
            </a:r>
            <a:r>
              <a:rPr lang="en-US" sz="3600" dirty="0">
                <a:latin typeface="Times New Roman" pitchFamily="18" charset="0"/>
                <a:cs typeface="Times New Roman" pitchFamily="18" charset="0"/>
              </a:rPr>
              <a:t>.</a:t>
            </a:r>
          </a:p>
        </p:txBody>
      </p:sp>
      <p:sp>
        <p:nvSpPr>
          <p:cNvPr id="7" name="Footer Placeholder 6"/>
          <p:cNvSpPr>
            <a:spLocks noGrp="1"/>
          </p:cNvSpPr>
          <p:nvPr>
            <p:ph type="ftr" sz="quarter" idx="11"/>
          </p:nvPr>
        </p:nvSpPr>
        <p:spPr/>
        <p:txBody>
          <a:bodyPr/>
          <a:lstStyle/>
          <a:p>
            <a:r>
              <a:rPr lang="en-US" smtClean="0"/>
              <a:t>RATHOD ZANKHANA S. </a:t>
            </a:r>
            <a:endParaRPr lang="en-US"/>
          </a:p>
        </p:txBody>
      </p:sp>
      <p:pic>
        <p:nvPicPr>
          <p:cNvPr id="4" name="Picture 2" descr="F:\neha.M.Sc.nsg\psychiatric\images\autism.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867400" y="0"/>
            <a:ext cx="3276600" cy="2244247"/>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0" y="273050"/>
            <a:ext cx="8915400" cy="946150"/>
          </a:xfrm>
        </p:spPr>
        <p:txBody>
          <a:bodyPr/>
          <a:lstStyle/>
          <a:p>
            <a:pPr algn="ctr"/>
            <a:r>
              <a:rPr lang="en-US" sz="5400" dirty="0" smtClean="0">
                <a:latin typeface="Algerian" pitchFamily="82" charset="0"/>
              </a:rPr>
              <a:t>incidence</a:t>
            </a:r>
            <a:endParaRPr lang="en-US" sz="5400" dirty="0"/>
          </a:p>
        </p:txBody>
      </p:sp>
      <p:sp>
        <p:nvSpPr>
          <p:cNvPr id="5" name="Text Placeholder 4"/>
          <p:cNvSpPr>
            <a:spLocks noGrp="1"/>
          </p:cNvSpPr>
          <p:nvPr>
            <p:ph type="body" idx="2"/>
          </p:nvPr>
        </p:nvSpPr>
        <p:spPr/>
        <p:txBody>
          <a:bodyPr/>
          <a:lstStyle/>
          <a:p>
            <a:endParaRPr lang="en-US" dirty="0"/>
          </a:p>
        </p:txBody>
      </p:sp>
      <p:sp>
        <p:nvSpPr>
          <p:cNvPr id="3" name="Content Placeholder 2"/>
          <p:cNvSpPr>
            <a:spLocks noGrp="1"/>
          </p:cNvSpPr>
          <p:nvPr>
            <p:ph sz="half" idx="1"/>
          </p:nvPr>
        </p:nvSpPr>
        <p:spPr>
          <a:xfrm>
            <a:off x="3429000" y="1219200"/>
            <a:ext cx="5486400" cy="5638800"/>
          </a:xfrm>
        </p:spPr>
        <p:txBody>
          <a:bodyPr numCol="1">
            <a:normAutofit fontScale="62500" lnSpcReduction="20000"/>
          </a:bodyPr>
          <a:lstStyle/>
          <a:p>
            <a:pPr algn="ctr">
              <a:buNone/>
            </a:pPr>
            <a:r>
              <a:rPr lang="en-US" sz="6000" dirty="0">
                <a:latin typeface="Times New Roman" pitchFamily="18" charset="0"/>
                <a:cs typeface="Times New Roman" pitchFamily="18" charset="0"/>
              </a:rPr>
              <a:t>	</a:t>
            </a:r>
            <a:endParaRPr lang="en-US" sz="6000" dirty="0" smtClean="0">
              <a:latin typeface="Times New Roman" pitchFamily="18" charset="0"/>
              <a:cs typeface="Times New Roman" pitchFamily="18" charset="0"/>
            </a:endParaRPr>
          </a:p>
          <a:p>
            <a:pPr>
              <a:buFont typeface="Wingdings" pitchFamily="2" charset="2"/>
              <a:buChar char="v"/>
            </a:pPr>
            <a:r>
              <a:rPr lang="en-US" sz="6700" dirty="0" smtClean="0">
                <a:latin typeface="Times New Roman" pitchFamily="18" charset="0"/>
                <a:cs typeface="Times New Roman" pitchFamily="18" charset="0"/>
              </a:rPr>
              <a:t>Identified a relatively homogenous group of children with onset of psychosis in the 1</a:t>
            </a:r>
            <a:r>
              <a:rPr lang="en-US" sz="6700" baseline="30000" dirty="0" smtClean="0">
                <a:latin typeface="Times New Roman" pitchFamily="18" charset="0"/>
                <a:cs typeface="Times New Roman" pitchFamily="18" charset="0"/>
              </a:rPr>
              <a:t>st</a:t>
            </a:r>
            <a:r>
              <a:rPr lang="en-US" sz="6700" dirty="0" smtClean="0">
                <a:latin typeface="Times New Roman" pitchFamily="18" charset="0"/>
                <a:cs typeface="Times New Roman" pitchFamily="18" charset="0"/>
              </a:rPr>
              <a:t> and 2</a:t>
            </a:r>
            <a:r>
              <a:rPr lang="en-US" sz="6700" baseline="30000" dirty="0" smtClean="0">
                <a:latin typeface="Times New Roman" pitchFamily="18" charset="0"/>
                <a:cs typeface="Times New Roman" pitchFamily="18" charset="0"/>
              </a:rPr>
              <a:t>nd</a:t>
            </a:r>
            <a:r>
              <a:rPr lang="en-US" sz="6700" dirty="0" smtClean="0">
                <a:latin typeface="Times New Roman" pitchFamily="18" charset="0"/>
                <a:cs typeface="Times New Roman" pitchFamily="18" charset="0"/>
              </a:rPr>
              <a:t> yr of life.</a:t>
            </a:r>
          </a:p>
          <a:p>
            <a:pPr>
              <a:buFont typeface="Wingdings" pitchFamily="2" charset="2"/>
              <a:buChar char="v"/>
            </a:pPr>
            <a:r>
              <a:rPr lang="en-US" sz="6700" dirty="0" smtClean="0">
                <a:latin typeface="Times New Roman" pitchFamily="18" charset="0"/>
                <a:cs typeface="Times New Roman" pitchFamily="18" charset="0"/>
              </a:rPr>
              <a:t>Autism affects males four times more often than females.</a:t>
            </a:r>
          </a:p>
          <a:p>
            <a:pPr>
              <a:buNone/>
            </a:pPr>
            <a:r>
              <a:rPr lang="en-US" sz="6700" dirty="0">
                <a:latin typeface="Times New Roman" pitchFamily="18" charset="0"/>
                <a:cs typeface="Times New Roman" pitchFamily="18" charset="0"/>
              </a:rPr>
              <a:t>	</a:t>
            </a:r>
            <a:r>
              <a:rPr lang="en-US" sz="6700" dirty="0" smtClean="0">
                <a:latin typeface="Times New Roman" pitchFamily="18" charset="0"/>
                <a:cs typeface="Times New Roman" pitchFamily="18" charset="0"/>
              </a:rPr>
              <a:t>		</a:t>
            </a:r>
            <a:endParaRPr lang="en-US" sz="6700" dirty="0">
              <a:latin typeface="Times New Roman" pitchFamily="18" charset="0"/>
              <a:cs typeface="Times New Roman" pitchFamily="18" charset="0"/>
            </a:endParaRPr>
          </a:p>
        </p:txBody>
      </p:sp>
      <p:pic>
        <p:nvPicPr>
          <p:cNvPr id="6" name="Picture 2" descr="J:\4444.jpg"/>
          <p:cNvPicPr>
            <a:picLocks noGrp="1" noChangeAspect="1" noChangeArrowheads="1"/>
          </p:cNvPicPr>
          <p:nvPr>
            <p:ph idx="1"/>
          </p:nvPr>
        </p:nvPicPr>
        <p:blipFill>
          <a:blip r:embed="rId3" cstate="print"/>
          <a:srcRect/>
          <a:stretch>
            <a:fillRect/>
          </a:stretch>
        </p:blipFill>
        <p:spPr bwMode="auto">
          <a:xfrm>
            <a:off x="-1" y="1447800"/>
            <a:ext cx="3339629" cy="541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8" name="Footer Placeholder 7"/>
          <p:cNvSpPr>
            <a:spLocks noGrp="1"/>
          </p:cNvSpPr>
          <p:nvPr>
            <p:ph type="ftr" sz="quarter" idx="11"/>
          </p:nvPr>
        </p:nvSpPr>
        <p:spPr/>
        <p:txBody>
          <a:bodyPr/>
          <a:lstStyle/>
          <a:p>
            <a:r>
              <a:rPr lang="en-US" smtClean="0"/>
              <a:t>RATHOD ZANKHANA S. </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153400" cy="914400"/>
          </a:xfrm>
        </p:spPr>
        <p:txBody>
          <a:bodyPr/>
          <a:lstStyle/>
          <a:p>
            <a:pPr algn="ctr"/>
            <a:r>
              <a:rPr lang="en-US" b="1" dirty="0" smtClean="0">
                <a:latin typeface="Algerian" pitchFamily="82" charset="0"/>
                <a:cs typeface="Times New Roman" pitchFamily="18" charset="0"/>
              </a:rPr>
              <a:t>CLASSIFICATION</a:t>
            </a:r>
            <a:endParaRPr lang="en-US" dirty="0">
              <a:latin typeface="Algerian" pitchFamily="82" charset="0"/>
              <a:cs typeface="Times New Roman" pitchFamily="18" charset="0"/>
            </a:endParaRPr>
          </a:p>
        </p:txBody>
      </p:sp>
      <p:sp>
        <p:nvSpPr>
          <p:cNvPr id="3" name="Content Placeholder 2"/>
          <p:cNvSpPr>
            <a:spLocks noGrp="1"/>
          </p:cNvSpPr>
          <p:nvPr>
            <p:ph idx="1"/>
          </p:nvPr>
        </p:nvSpPr>
        <p:spPr>
          <a:xfrm>
            <a:off x="0" y="990600"/>
            <a:ext cx="9144000" cy="5867400"/>
          </a:xfrm>
          <a:solidFill>
            <a:schemeClr val="accent2">
              <a:lumMod val="75000"/>
            </a:schemeClr>
          </a:solidFill>
        </p:spPr>
        <p:txBody>
          <a:bodyPr>
            <a:noAutofit/>
          </a:bodyPr>
          <a:lstStyle/>
          <a:p>
            <a:r>
              <a:rPr lang="en-US" sz="2800" b="1" dirty="0" smtClean="0">
                <a:latin typeface="Times New Roman" pitchFamily="18" charset="0"/>
                <a:cs typeface="Times New Roman" pitchFamily="18" charset="0"/>
              </a:rPr>
              <a:t>F84 -  </a:t>
            </a:r>
            <a:r>
              <a:rPr lang="en-US" sz="2800" b="1" dirty="0">
                <a:latin typeface="Times New Roman" pitchFamily="18" charset="0"/>
                <a:cs typeface="Times New Roman" pitchFamily="18" charset="0"/>
              </a:rPr>
              <a:t>Pervasive developmental disorders</a:t>
            </a:r>
          </a:p>
          <a:p>
            <a:r>
              <a:rPr lang="en-US" sz="2800" b="1" dirty="0">
                <a:latin typeface="Times New Roman" pitchFamily="18" charset="0"/>
                <a:cs typeface="Times New Roman" pitchFamily="18" charset="0"/>
              </a:rPr>
              <a:t>F84.0 </a:t>
            </a:r>
            <a:r>
              <a:rPr lang="en-US" sz="2800" b="1" dirty="0" smtClean="0">
                <a:latin typeface="Times New Roman" pitchFamily="18" charset="0"/>
                <a:cs typeface="Times New Roman" pitchFamily="18" charset="0"/>
              </a:rPr>
              <a:t>- Childhood </a:t>
            </a:r>
            <a:r>
              <a:rPr lang="en-US" sz="2800" b="1" dirty="0">
                <a:latin typeface="Times New Roman" pitchFamily="18" charset="0"/>
                <a:cs typeface="Times New Roman" pitchFamily="18" charset="0"/>
              </a:rPr>
              <a:t>autism</a:t>
            </a:r>
          </a:p>
          <a:p>
            <a:r>
              <a:rPr lang="en-US" sz="2800" b="1" dirty="0">
                <a:latin typeface="Times New Roman" pitchFamily="18" charset="0"/>
                <a:cs typeface="Times New Roman" pitchFamily="18" charset="0"/>
              </a:rPr>
              <a:t>F84.1 </a:t>
            </a:r>
            <a:r>
              <a:rPr lang="en-US" sz="2800" b="1" dirty="0" smtClean="0">
                <a:latin typeface="Times New Roman" pitchFamily="18" charset="0"/>
                <a:cs typeface="Times New Roman" pitchFamily="18" charset="0"/>
              </a:rPr>
              <a:t>- Atypical </a:t>
            </a:r>
            <a:r>
              <a:rPr lang="en-US" sz="2800" b="1" dirty="0">
                <a:latin typeface="Times New Roman" pitchFamily="18" charset="0"/>
                <a:cs typeface="Times New Roman" pitchFamily="18" charset="0"/>
              </a:rPr>
              <a:t>autism</a:t>
            </a:r>
          </a:p>
          <a:p>
            <a:r>
              <a:rPr lang="en-US" sz="2800" b="1" dirty="0">
                <a:latin typeface="Times New Roman" pitchFamily="18" charset="0"/>
                <a:cs typeface="Times New Roman" pitchFamily="18" charset="0"/>
              </a:rPr>
              <a:t>F84.2 </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Rett's</a:t>
            </a:r>
            <a:r>
              <a:rPr lang="en-US" sz="2800" b="1"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syndrome</a:t>
            </a:r>
          </a:p>
          <a:p>
            <a:r>
              <a:rPr lang="en-US" sz="2800" b="1" dirty="0">
                <a:latin typeface="Times New Roman" pitchFamily="18" charset="0"/>
                <a:cs typeface="Times New Roman" pitchFamily="18" charset="0"/>
              </a:rPr>
              <a:t>F84.3 </a:t>
            </a:r>
            <a:r>
              <a:rPr lang="en-US" sz="2800" b="1" dirty="0" smtClean="0">
                <a:latin typeface="Times New Roman" pitchFamily="18" charset="0"/>
                <a:cs typeface="Times New Roman" pitchFamily="18" charset="0"/>
              </a:rPr>
              <a:t>- Other </a:t>
            </a:r>
            <a:r>
              <a:rPr lang="en-US" sz="2800" b="1" dirty="0">
                <a:latin typeface="Times New Roman" pitchFamily="18" charset="0"/>
                <a:cs typeface="Times New Roman" pitchFamily="18" charset="0"/>
              </a:rPr>
              <a:t>childhood disintegrative disorder</a:t>
            </a:r>
          </a:p>
          <a:p>
            <a:r>
              <a:rPr lang="en-US" sz="2800" b="1" dirty="0">
                <a:latin typeface="Times New Roman" pitchFamily="18" charset="0"/>
                <a:cs typeface="Times New Roman" pitchFamily="18" charset="0"/>
              </a:rPr>
              <a:t>F84.4 </a:t>
            </a:r>
            <a:r>
              <a:rPr lang="en-US" sz="2800" b="1" dirty="0" smtClean="0">
                <a:latin typeface="Times New Roman" pitchFamily="18" charset="0"/>
                <a:cs typeface="Times New Roman" pitchFamily="18" charset="0"/>
              </a:rPr>
              <a:t>- Over </a:t>
            </a:r>
            <a:r>
              <a:rPr lang="en-US" sz="2800" b="1" dirty="0">
                <a:latin typeface="Times New Roman" pitchFamily="18" charset="0"/>
                <a:cs typeface="Times New Roman" pitchFamily="18" charset="0"/>
              </a:rPr>
              <a:t>active disorder associated with mental retardation </a:t>
            </a:r>
            <a:r>
              <a:rPr lang="en-US" sz="2800" b="1" dirty="0" smtClean="0">
                <a:latin typeface="Times New Roman" pitchFamily="18" charset="0"/>
                <a:cs typeface="Times New Roman" pitchFamily="18" charset="0"/>
              </a:rPr>
              <a:t>and stereotyped </a:t>
            </a:r>
            <a:r>
              <a:rPr lang="en-US" sz="2800" b="1" dirty="0">
                <a:latin typeface="Times New Roman" pitchFamily="18" charset="0"/>
                <a:cs typeface="Times New Roman" pitchFamily="18" charset="0"/>
              </a:rPr>
              <a:t>movements</a:t>
            </a:r>
          </a:p>
          <a:p>
            <a:r>
              <a:rPr lang="en-US" sz="2800" b="1" dirty="0" smtClean="0">
                <a:latin typeface="Times New Roman" pitchFamily="18" charset="0"/>
                <a:cs typeface="Times New Roman" pitchFamily="18" charset="0"/>
              </a:rPr>
              <a:t>F84.5 -  </a:t>
            </a:r>
            <a:r>
              <a:rPr lang="en-US" sz="2800" b="1" dirty="0">
                <a:latin typeface="Times New Roman" pitchFamily="18" charset="0"/>
                <a:cs typeface="Times New Roman" pitchFamily="18" charset="0"/>
              </a:rPr>
              <a:t>Asperger's syndrome</a:t>
            </a:r>
          </a:p>
          <a:p>
            <a:r>
              <a:rPr lang="en-US" sz="2800" b="1" dirty="0">
                <a:latin typeface="Times New Roman" pitchFamily="18" charset="0"/>
                <a:cs typeface="Times New Roman" pitchFamily="18" charset="0"/>
              </a:rPr>
              <a:t>F84.8 </a:t>
            </a:r>
            <a:r>
              <a:rPr lang="en-US" sz="2800" b="1" dirty="0" smtClean="0">
                <a:latin typeface="Times New Roman" pitchFamily="18" charset="0"/>
                <a:cs typeface="Times New Roman" pitchFamily="18" charset="0"/>
              </a:rPr>
              <a:t>- Other </a:t>
            </a:r>
            <a:r>
              <a:rPr lang="en-US" sz="2800" b="1" dirty="0">
                <a:latin typeface="Times New Roman" pitchFamily="18" charset="0"/>
                <a:cs typeface="Times New Roman" pitchFamily="18" charset="0"/>
              </a:rPr>
              <a:t>pervasive developmental disorders</a:t>
            </a:r>
          </a:p>
          <a:p>
            <a:r>
              <a:rPr lang="en-US" sz="2800" b="1" dirty="0">
                <a:latin typeface="Times New Roman" pitchFamily="18" charset="0"/>
                <a:cs typeface="Times New Roman" pitchFamily="18" charset="0"/>
              </a:rPr>
              <a:t>F84.9 </a:t>
            </a:r>
            <a:r>
              <a:rPr lang="en-US" sz="2800" b="1" dirty="0" smtClean="0">
                <a:latin typeface="Times New Roman" pitchFamily="18" charset="0"/>
                <a:cs typeface="Times New Roman" pitchFamily="18" charset="0"/>
              </a:rPr>
              <a:t>- Pervasive </a:t>
            </a:r>
            <a:r>
              <a:rPr lang="en-US" sz="2800" b="1" dirty="0">
                <a:latin typeface="Times New Roman" pitchFamily="18" charset="0"/>
                <a:cs typeface="Times New Roman" pitchFamily="18" charset="0"/>
              </a:rPr>
              <a:t>developmental disorder, unspecified</a:t>
            </a:r>
          </a:p>
        </p:txBody>
      </p:sp>
      <p:sp>
        <p:nvSpPr>
          <p:cNvPr id="5" name="Footer Placeholder 4"/>
          <p:cNvSpPr>
            <a:spLocks noGrp="1"/>
          </p:cNvSpPr>
          <p:nvPr>
            <p:ph type="ftr" sz="quarter" idx="11"/>
          </p:nvPr>
        </p:nvSpPr>
        <p:spPr/>
        <p:txBody>
          <a:bodyPr/>
          <a:lstStyle/>
          <a:p>
            <a:r>
              <a:rPr lang="en-US" smtClean="0"/>
              <a:t>RATHOD ZANKHANA S. </a:t>
            </a:r>
            <a:endParaRPr lang="en-US"/>
          </a:p>
        </p:txBody>
      </p:sp>
    </p:spTree>
    <p:extLst>
      <p:ext uri="{BB962C8B-B14F-4D97-AF65-F5344CB8AC3E}">
        <p14:creationId xmlns="" xmlns:p14="http://schemas.microsoft.com/office/powerpoint/2010/main" val="21024555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467600" cy="914400"/>
          </a:xfrm>
        </p:spPr>
        <p:txBody>
          <a:bodyPr>
            <a:normAutofit/>
          </a:bodyPr>
          <a:lstStyle/>
          <a:p>
            <a:pPr algn="ctr"/>
            <a:r>
              <a:rPr lang="en-US" b="1" u="sng" dirty="0" smtClean="0">
                <a:latin typeface="Algerian" pitchFamily="82" charset="0"/>
              </a:rPr>
              <a:t>TERMINOLOGY</a:t>
            </a:r>
            <a:endParaRPr lang="en-US" dirty="0">
              <a:latin typeface="Algerian" pitchFamily="82" charset="0"/>
            </a:endParaRPr>
          </a:p>
        </p:txBody>
      </p:sp>
      <p:sp>
        <p:nvSpPr>
          <p:cNvPr id="3" name="Content Placeholder 2"/>
          <p:cNvSpPr>
            <a:spLocks noGrp="1"/>
          </p:cNvSpPr>
          <p:nvPr>
            <p:ph idx="1"/>
          </p:nvPr>
        </p:nvSpPr>
        <p:spPr>
          <a:xfrm>
            <a:off x="0" y="914400"/>
            <a:ext cx="9144000" cy="5943600"/>
          </a:xfrm>
          <a:solidFill>
            <a:schemeClr val="accent6"/>
          </a:solidFill>
          <a:ln>
            <a:solidFill>
              <a:srgbClr val="7030A0"/>
            </a:solidFill>
          </a:ln>
        </p:spPr>
        <p:txBody>
          <a:bodyPr>
            <a:normAutofit lnSpcReduction="10000"/>
          </a:bodyPr>
          <a:lstStyle/>
          <a:p>
            <a:r>
              <a:rPr lang="en-US" b="1" dirty="0" smtClean="0">
                <a:solidFill>
                  <a:schemeClr val="bg1"/>
                </a:solidFill>
                <a:latin typeface="Times New Roman" pitchFamily="18" charset="0"/>
                <a:cs typeface="Times New Roman" pitchFamily="18" charset="0"/>
              </a:rPr>
              <a:t>High </a:t>
            </a:r>
            <a:r>
              <a:rPr lang="en-US" b="1" dirty="0">
                <a:solidFill>
                  <a:schemeClr val="bg1"/>
                </a:solidFill>
                <a:latin typeface="Times New Roman" pitchFamily="18" charset="0"/>
                <a:cs typeface="Times New Roman" pitchFamily="18" charset="0"/>
              </a:rPr>
              <a:t>functioning </a:t>
            </a:r>
            <a:r>
              <a:rPr lang="en-US" b="1" dirty="0" smtClean="0">
                <a:solidFill>
                  <a:schemeClr val="bg1"/>
                </a:solidFill>
                <a:latin typeface="Times New Roman" pitchFamily="18" charset="0"/>
                <a:cs typeface="Times New Roman" pitchFamily="18" charset="0"/>
              </a:rPr>
              <a:t>autism</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 sub-area of the autistic spectrum, </a:t>
            </a:r>
            <a:r>
              <a:rPr lang="en-US" dirty="0" smtClean="0">
                <a:latin typeface="Times New Roman" pitchFamily="18" charset="0"/>
                <a:cs typeface="Times New Roman" pitchFamily="18" charset="0"/>
              </a:rPr>
              <a:t>characterized </a:t>
            </a:r>
            <a:r>
              <a:rPr lang="en-US" dirty="0">
                <a:latin typeface="Times New Roman" pitchFamily="18" charset="0"/>
                <a:cs typeface="Times New Roman" pitchFamily="18" charset="0"/>
              </a:rPr>
              <a:t>by less severe symptoms and/or higher intellectual level.</a:t>
            </a:r>
          </a:p>
          <a:p>
            <a:r>
              <a:rPr lang="en-US" b="1" dirty="0">
                <a:solidFill>
                  <a:schemeClr val="bg1"/>
                </a:solidFill>
                <a:latin typeface="Times New Roman" pitchFamily="18" charset="0"/>
                <a:cs typeface="Times New Roman" pitchFamily="18" charset="0"/>
              </a:rPr>
              <a:t>Continuum</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 dimension of continuous variation, without breaks or discreet steps.</a:t>
            </a:r>
          </a:p>
          <a:p>
            <a:r>
              <a:rPr lang="en-US" b="1" dirty="0">
                <a:solidFill>
                  <a:schemeClr val="bg1"/>
                </a:solidFill>
                <a:latin typeface="Times New Roman" pitchFamily="18" charset="0"/>
                <a:cs typeface="Times New Roman" pitchFamily="18" charset="0"/>
              </a:rPr>
              <a:t>Cognitive phenotype for autism</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 distinctive profile of cognitive skills or strategies characteristic of the autistic spectrum that is the outward (phenotypic) expression of genetic attributes (genotype), in interaction with environment</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t>RATHOD ZANKHANA S. </a:t>
            </a:r>
            <a:endParaRPr lang="en-US"/>
          </a:p>
        </p:txBody>
      </p:sp>
    </p:spTree>
    <p:extLst>
      <p:ext uri="{BB962C8B-B14F-4D97-AF65-F5344CB8AC3E}">
        <p14:creationId xmlns="" xmlns:p14="http://schemas.microsoft.com/office/powerpoint/2010/main" val="21024555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fontScale="90000"/>
          </a:bodyPr>
          <a:lstStyle/>
          <a:p>
            <a:r>
              <a:rPr lang="en-US" dirty="0" err="1" smtClean="0"/>
              <a:t>Cont</a:t>
            </a:r>
            <a:r>
              <a:rPr lang="en-US" dirty="0" smtClean="0"/>
              <a:t>…</a:t>
            </a:r>
            <a:endParaRPr lang="en-US" dirty="0"/>
          </a:p>
        </p:txBody>
      </p:sp>
      <p:sp>
        <p:nvSpPr>
          <p:cNvPr id="3" name="Content Placeholder 2"/>
          <p:cNvSpPr>
            <a:spLocks noGrp="1"/>
          </p:cNvSpPr>
          <p:nvPr>
            <p:ph idx="1"/>
          </p:nvPr>
        </p:nvSpPr>
        <p:spPr>
          <a:xfrm>
            <a:off x="0" y="0"/>
            <a:ext cx="9144000" cy="6858000"/>
          </a:xfrm>
          <a:solidFill>
            <a:schemeClr val="accent3">
              <a:lumMod val="75000"/>
            </a:schemeClr>
          </a:solidFill>
        </p:spPr>
        <p:txBody>
          <a:bodyPr>
            <a:normAutofit/>
          </a:bodyPr>
          <a:lstStyle/>
          <a:p>
            <a:r>
              <a:rPr lang="en-US" b="1" dirty="0">
                <a:solidFill>
                  <a:schemeClr val="bg1"/>
                </a:solidFill>
                <a:latin typeface="Times New Roman" pitchFamily="18" charset="0"/>
                <a:cs typeface="Times New Roman" pitchFamily="18" charset="0"/>
              </a:rPr>
              <a:t>Asperger's syndrome</a:t>
            </a:r>
            <a:r>
              <a:rPr lang="en-US" dirty="0">
                <a:solidFill>
                  <a:schemeClr val="bg1"/>
                </a:solidFill>
                <a:latin typeface="Times New Roman" pitchFamily="18" charset="0"/>
                <a:cs typeface="Times New Roman" pitchFamily="18" charset="0"/>
              </a:rPr>
              <a:t>: </a:t>
            </a:r>
            <a:endParaRPr lang="en-US" dirty="0" smtClean="0">
              <a:solidFill>
                <a:schemeClr val="bg1"/>
              </a:solidFill>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 </a:t>
            </a:r>
            <a:r>
              <a:rPr lang="en-US" dirty="0">
                <a:latin typeface="Times New Roman" pitchFamily="18" charset="0"/>
                <a:cs typeface="Times New Roman" pitchFamily="18" charset="0"/>
              </a:rPr>
              <a:t>sub-type of autistic spectrum disorder similar or identical to High Functioning Autism. Clinicians disagree about whether it involves language difficulties, and how far it is qualitatively distinct from other autistic spectrum disorders.</a:t>
            </a:r>
          </a:p>
          <a:p>
            <a:r>
              <a:rPr lang="en-US" b="1" dirty="0" smtClean="0">
                <a:solidFill>
                  <a:schemeClr val="bg1"/>
                </a:solidFill>
                <a:latin typeface="Times New Roman" pitchFamily="18" charset="0"/>
                <a:cs typeface="Times New Roman" pitchFamily="18" charset="0"/>
              </a:rPr>
              <a:t>Expressive language</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Competence </a:t>
            </a:r>
            <a:r>
              <a:rPr lang="en-US" dirty="0">
                <a:latin typeface="Times New Roman" pitchFamily="18" charset="0"/>
                <a:cs typeface="Times New Roman" pitchFamily="18" charset="0"/>
              </a:rPr>
              <a:t>in the production of </a:t>
            </a:r>
            <a:r>
              <a:rPr lang="en-US" dirty="0" smtClean="0">
                <a:latin typeface="Times New Roman" pitchFamily="18" charset="0"/>
                <a:cs typeface="Times New Roman" pitchFamily="18" charset="0"/>
              </a:rPr>
              <a:t>language</a:t>
            </a:r>
            <a:r>
              <a:rPr lang="en-US" dirty="0">
                <a:latin typeface="Times New Roman" pitchFamily="18" charset="0"/>
                <a:cs typeface="Times New Roman" pitchFamily="18" charset="0"/>
              </a:rPr>
              <a:t>.</a:t>
            </a:r>
          </a:p>
          <a:p>
            <a:r>
              <a:rPr lang="en-US" b="1" dirty="0">
                <a:solidFill>
                  <a:schemeClr val="bg1"/>
                </a:solidFill>
                <a:latin typeface="Times New Roman" pitchFamily="18" charset="0"/>
                <a:cs typeface="Times New Roman" pitchFamily="18" charset="0"/>
              </a:rPr>
              <a:t>Receptive language</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Competence </a:t>
            </a:r>
            <a:r>
              <a:rPr lang="en-US" dirty="0">
                <a:latin typeface="Times New Roman" pitchFamily="18" charset="0"/>
                <a:cs typeface="Times New Roman" pitchFamily="18" charset="0"/>
              </a:rPr>
              <a:t>in understanding language produced by others.</a:t>
            </a:r>
          </a:p>
        </p:txBody>
      </p:sp>
      <p:sp>
        <p:nvSpPr>
          <p:cNvPr id="5" name="Footer Placeholder 4"/>
          <p:cNvSpPr>
            <a:spLocks noGrp="1"/>
          </p:cNvSpPr>
          <p:nvPr>
            <p:ph type="ftr" sz="quarter" idx="11"/>
          </p:nvPr>
        </p:nvSpPr>
        <p:spPr/>
        <p:txBody>
          <a:bodyPr/>
          <a:lstStyle/>
          <a:p>
            <a:r>
              <a:rPr lang="en-US" smtClean="0"/>
              <a:t>RATHOD ZANKHANA S. </a:t>
            </a:r>
            <a:endParaRPr lang="en-US"/>
          </a:p>
        </p:txBody>
      </p:sp>
    </p:spTree>
    <p:extLst>
      <p:ext uri="{BB962C8B-B14F-4D97-AF65-F5344CB8AC3E}">
        <p14:creationId xmlns="" xmlns:p14="http://schemas.microsoft.com/office/powerpoint/2010/main" val="21024555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217</TotalTime>
  <Words>1221</Words>
  <Application>Microsoft Office PowerPoint</Application>
  <PresentationFormat>On-screen Show (4:3)</PresentationFormat>
  <Paragraphs>214</Paragraphs>
  <Slides>29</Slides>
  <Notes>13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Metro</vt:lpstr>
      <vt:lpstr>Slide 1</vt:lpstr>
      <vt:lpstr> INTRODUCTION </vt:lpstr>
      <vt:lpstr>CONCEPT</vt:lpstr>
      <vt:lpstr>Count…</vt:lpstr>
      <vt:lpstr>definition      </vt:lpstr>
      <vt:lpstr>incidence</vt:lpstr>
      <vt:lpstr>CLASSIFICATION</vt:lpstr>
      <vt:lpstr>TERMINOLOGY</vt:lpstr>
      <vt:lpstr>Cont…</vt:lpstr>
      <vt:lpstr>Slide 10</vt:lpstr>
      <vt:lpstr>Slide 11</vt:lpstr>
      <vt:lpstr>Count…</vt:lpstr>
      <vt:lpstr>Slide 13</vt:lpstr>
      <vt:lpstr>Slide 14</vt:lpstr>
      <vt:lpstr>Slide 15</vt:lpstr>
      <vt:lpstr>Slide 16</vt:lpstr>
      <vt:lpstr>Slide 17</vt:lpstr>
      <vt:lpstr>Slide 18</vt:lpstr>
      <vt:lpstr>DIAGNOSIS</vt:lpstr>
      <vt:lpstr>Count…</vt:lpstr>
      <vt:lpstr>Count…</vt:lpstr>
      <vt:lpstr>Treatment </vt:lpstr>
      <vt:lpstr>PSYCHOTHERAPY:</vt:lpstr>
      <vt:lpstr>COURSE AND PROGNOSIS</vt:lpstr>
      <vt:lpstr>NURSING DIAGNOSIS</vt:lpstr>
      <vt:lpstr>NURSING INTERVENTION</vt:lpstr>
      <vt:lpstr>Count…</vt:lpstr>
      <vt:lpstr>Count…</vt:lpstr>
      <vt:lpstr>Slide 29</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Benson</dc:creator>
  <cp:lastModifiedBy>milan</cp:lastModifiedBy>
  <cp:revision>24</cp:revision>
  <dcterms:created xsi:type="dcterms:W3CDTF">2010-03-29T19:01:51Z</dcterms:created>
  <dcterms:modified xsi:type="dcterms:W3CDTF">2020-08-13T22:00:54Z</dcterms:modified>
</cp:coreProperties>
</file>