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956"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94AB1D-9B1B-4ABD-A81F-DDB759C7A93D}"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6AEB61-A6B5-49D0-9E6B-58A2C1939A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6AEB61-A6B5-49D0-9E6B-58A2C1939A4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9413" y="142875"/>
            <a:ext cx="8455025" cy="1058863"/>
          </a:xfrm>
        </p:spPr>
        <p:txBody>
          <a:bodyPr/>
          <a:lstStyle>
            <a:lvl1pPr>
              <a:defRPr sz="4600">
                <a:solidFill>
                  <a:srgbClr val="FFFFFF"/>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406525" y="1198563"/>
            <a:ext cx="6400800" cy="611187"/>
          </a:xfrm>
        </p:spPr>
        <p:txBody>
          <a:bodyPr/>
          <a:lstStyle>
            <a:lvl1pPr marL="0" indent="0" algn="ctr">
              <a:buFontTx/>
              <a:buNone/>
              <a:defRPr sz="2400">
                <a:solidFill>
                  <a:srgbClr val="000000"/>
                </a:solidFill>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229350"/>
            <a:ext cx="2133600" cy="476250"/>
          </a:xfrm>
        </p:spPr>
        <p:txBody>
          <a:bodyPr/>
          <a:lstStyle>
            <a:lvl1pPr>
              <a:defRPr>
                <a:solidFill>
                  <a:srgbClr val="000000"/>
                </a:solidFill>
              </a:defRPr>
            </a:lvl1pPr>
          </a:lstStyle>
          <a:p>
            <a:fld id="{D30B90F4-57C3-40F7-B1D3-363278DFCE0E}" type="datetime1">
              <a:rPr lang="en-US" smtClean="0"/>
              <a:pPr/>
              <a:t>8/13/2020</a:t>
            </a:fld>
            <a:endParaRPr lang="en-US" dirty="0"/>
          </a:p>
        </p:txBody>
      </p:sp>
      <p:sp>
        <p:nvSpPr>
          <p:cNvPr id="3077" name="Rectangle 5"/>
          <p:cNvSpPr>
            <a:spLocks noGrp="1" noChangeArrowheads="1"/>
          </p:cNvSpPr>
          <p:nvPr>
            <p:ph type="ftr" sz="quarter" idx="3"/>
          </p:nvPr>
        </p:nvSpPr>
        <p:spPr>
          <a:xfrm>
            <a:off x="3124200" y="6229350"/>
            <a:ext cx="2895600" cy="476250"/>
          </a:xfrm>
        </p:spPr>
        <p:txBody>
          <a:bodyPr/>
          <a:lstStyle>
            <a:lvl1pPr>
              <a:defRPr>
                <a:solidFill>
                  <a:srgbClr val="000000"/>
                </a:solidFill>
              </a:defRPr>
            </a:lvl1pPr>
          </a:lstStyle>
          <a:p>
            <a:r>
              <a:rPr lang="en-US" smtClean="0"/>
              <a:t>ZANKHANA S. RATHOD </a:t>
            </a:r>
            <a:endParaRPr lang="en-US" dirty="0"/>
          </a:p>
        </p:txBody>
      </p:sp>
      <p:sp>
        <p:nvSpPr>
          <p:cNvPr id="3078" name="Rectangle 6"/>
          <p:cNvSpPr>
            <a:spLocks noGrp="1" noChangeArrowheads="1"/>
          </p:cNvSpPr>
          <p:nvPr>
            <p:ph type="sldNum" sz="quarter" idx="4"/>
          </p:nvPr>
        </p:nvSpPr>
        <p:spPr>
          <a:xfrm>
            <a:off x="6553200" y="6229350"/>
            <a:ext cx="2133600" cy="476250"/>
          </a:xfrm>
        </p:spPr>
        <p:txBody>
          <a:bodyPr/>
          <a:lstStyle>
            <a:lvl1pPr>
              <a:defRPr>
                <a:solidFill>
                  <a:srgbClr val="000000"/>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A178E1F-B40B-4B22-86BC-493A7805CDC1}" type="datetime1">
              <a:rPr lang="en-US" smtClean="0"/>
              <a:pPr/>
              <a:t>8/13/2020</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ZANKHANA S. RATHOD </a:t>
            </a:r>
            <a:endParaRPr lang="en-US" dirty="0"/>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745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745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CE9DDA9-2E9C-4AD5-8609-BE03A8A0FE4A}" type="datetime1">
              <a:rPr lang="en-US" smtClean="0"/>
              <a:pPr/>
              <a:t>8/13/2020</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ZANKHANA S. RATHOD </a:t>
            </a:r>
            <a:endParaRPr lang="en-US" dirty="0"/>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253307C-4198-4D06-B42E-22674EF1F570}" type="datetime1">
              <a:rPr lang="en-US" smtClean="0"/>
              <a:pPr/>
              <a:t>8/13/2020</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ZANKHANA S. RATHOD </a:t>
            </a:r>
            <a:endParaRPr lang="en-US" dirty="0"/>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D2AA985-60BC-468C-95C5-6F85723975DB}" type="datetime1">
              <a:rPr lang="en-US" smtClean="0"/>
              <a:pPr/>
              <a:t>8/13/2020</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ZANKHANA S. RATHOD </a:t>
            </a:r>
            <a:endParaRPr lang="en-US" dirty="0"/>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A190E13-81A4-4EC0-9419-8B70CE86C1F5}" type="datetime1">
              <a:rPr lang="en-US" smtClean="0"/>
              <a:pPr/>
              <a:t>8/13/2020</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ZANKHANA S. RATHOD </a:t>
            </a:r>
            <a:endParaRPr lang="en-US" dirty="0"/>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0FF810C5-E966-4064-B7E7-66114BA4DF72}" type="datetime1">
              <a:rPr lang="en-US" smtClean="0"/>
              <a:pPr/>
              <a:t>8/13/2020</a:t>
            </a:fld>
            <a:endParaRPr lang="en-US" dirty="0"/>
          </a:p>
        </p:txBody>
      </p:sp>
      <p:sp>
        <p:nvSpPr>
          <p:cNvPr id="8" name="Footer Placeholder 7"/>
          <p:cNvSpPr>
            <a:spLocks noGrp="1"/>
          </p:cNvSpPr>
          <p:nvPr>
            <p:ph type="ftr" sz="quarter" idx="11"/>
          </p:nvPr>
        </p:nvSpPr>
        <p:spPr/>
        <p:txBody>
          <a:bodyPr/>
          <a:lstStyle>
            <a:lvl1pPr>
              <a:defRPr/>
            </a:lvl1pPr>
          </a:lstStyle>
          <a:p>
            <a:r>
              <a:rPr lang="en-US" smtClean="0"/>
              <a:t>ZANKHANA S. RATHOD </a:t>
            </a:r>
            <a:endParaRPr lang="en-US" dirty="0"/>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AD02B44E-6344-4F8B-B141-5E4ACB96759A}" type="datetime1">
              <a:rPr lang="en-US" smtClean="0"/>
              <a:pPr/>
              <a:t>8/13/2020</a:t>
            </a:fld>
            <a:endParaRPr lang="en-US" dirty="0"/>
          </a:p>
        </p:txBody>
      </p:sp>
      <p:sp>
        <p:nvSpPr>
          <p:cNvPr id="4" name="Footer Placeholder 3"/>
          <p:cNvSpPr>
            <a:spLocks noGrp="1"/>
          </p:cNvSpPr>
          <p:nvPr>
            <p:ph type="ftr" sz="quarter" idx="11"/>
          </p:nvPr>
        </p:nvSpPr>
        <p:spPr/>
        <p:txBody>
          <a:bodyPr/>
          <a:lstStyle>
            <a:lvl1pPr>
              <a:defRPr/>
            </a:lvl1pPr>
          </a:lstStyle>
          <a:p>
            <a:r>
              <a:rPr lang="en-US" smtClean="0"/>
              <a:t>ZANKHANA S. RATHOD </a:t>
            </a:r>
            <a:endParaRPr lang="en-US" dirty="0"/>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BD8A762-16BF-4DA7-8AA4-EBE267C45E67}" type="datetime1">
              <a:rPr lang="en-US" smtClean="0"/>
              <a:pPr/>
              <a:t>8/13/2020</a:t>
            </a:fld>
            <a:endParaRPr lang="en-US" dirty="0"/>
          </a:p>
        </p:txBody>
      </p:sp>
      <p:sp>
        <p:nvSpPr>
          <p:cNvPr id="3" name="Footer Placeholder 2"/>
          <p:cNvSpPr>
            <a:spLocks noGrp="1"/>
          </p:cNvSpPr>
          <p:nvPr>
            <p:ph type="ftr" sz="quarter" idx="11"/>
          </p:nvPr>
        </p:nvSpPr>
        <p:spPr/>
        <p:txBody>
          <a:bodyPr/>
          <a:lstStyle>
            <a:lvl1pPr>
              <a:defRPr/>
            </a:lvl1pPr>
          </a:lstStyle>
          <a:p>
            <a:r>
              <a:rPr lang="en-US" smtClean="0"/>
              <a:t>ZANKHANA S. RATHOD </a:t>
            </a:r>
            <a:endParaRPr lang="en-US" dirty="0"/>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9A2EBFA-0B9D-4745-B830-059DDE1ED8E5}" type="datetime1">
              <a:rPr lang="en-US" smtClean="0"/>
              <a:pPr/>
              <a:t>8/13/2020</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ZANKHANA S. RATHOD </a:t>
            </a:r>
            <a:endParaRPr lang="en-US" dirty="0"/>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B3A539E-E188-408C-90A2-50D0A45C346C}" type="datetime1">
              <a:rPr lang="en-US" smtClean="0"/>
              <a:pPr/>
              <a:t>8/13/2020</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ZANKHANA S. RATHOD </a:t>
            </a:r>
            <a:endParaRPr lang="en-US" dirty="0"/>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752600"/>
            <a:ext cx="82296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7B41BAF-6ABA-40F0-A69C-68493E3FCBCC}" type="datetime1">
              <a:rPr lang="en-US" smtClean="0"/>
              <a:pPr/>
              <a:t>8/13/2020</a:t>
            </a:fld>
            <a:endParaRPr lang="en-US" dirty="0"/>
          </a:p>
        </p:txBody>
      </p:sp>
      <p:sp>
        <p:nvSpPr>
          <p:cNvPr id="1029" name="Rectangle 5"/>
          <p:cNvSpPr>
            <a:spLocks noGrp="1" noChangeArrowheads="1"/>
          </p:cNvSpPr>
          <p:nvPr>
            <p:ph type="ftr" sz="quarter" idx="3"/>
          </p:nvPr>
        </p:nvSpPr>
        <p:spPr bwMode="auto">
          <a:xfrm>
            <a:off x="3124200" y="61722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ZANKHANA S. RATHOD </a:t>
            </a:r>
            <a:endParaRPr lang="en-US" dirty="0"/>
          </a:p>
        </p:txBody>
      </p:sp>
      <p:sp>
        <p:nvSpPr>
          <p:cNvPr id="1030" name="Rectangle 6"/>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1"/>
            <a:ext cx="8382000" cy="2209799"/>
          </a:xfrm>
        </p:spPr>
        <p:txBody>
          <a:bodyPr>
            <a:noAutofit/>
          </a:bodyPr>
          <a:lstStyle/>
          <a:p>
            <a:r>
              <a:rPr lang="en-US" sz="6600" dirty="0" smtClean="0">
                <a:latin typeface="Algerian" pitchFamily="82" charset="0"/>
              </a:rPr>
              <a:t>CRISIS AND CRISIS INTERVENTION </a:t>
            </a:r>
            <a:endParaRPr lang="en-US" sz="6600" dirty="0">
              <a:latin typeface="Algerian" pitchFamily="82" charset="0"/>
            </a:endParaRPr>
          </a:p>
        </p:txBody>
      </p:sp>
      <p:sp>
        <p:nvSpPr>
          <p:cNvPr id="5" name="Rectangle 4"/>
          <p:cNvSpPr/>
          <p:nvPr/>
        </p:nvSpPr>
        <p:spPr>
          <a:xfrm>
            <a:off x="5562600" y="5105400"/>
            <a:ext cx="3581400" cy="17526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Prepared by: </a:t>
            </a:r>
          </a:p>
          <a:p>
            <a:pPr algn="ctr">
              <a:defRPr/>
            </a:pPr>
            <a:r>
              <a:rPr lang="en-US" dirty="0" smtClean="0"/>
              <a:t>Mrs. </a:t>
            </a:r>
            <a:r>
              <a:rPr lang="en-US" dirty="0" err="1" smtClean="0"/>
              <a:t>Janki</a:t>
            </a:r>
            <a:r>
              <a:rPr lang="en-US" dirty="0" smtClean="0"/>
              <a:t> Patel </a:t>
            </a:r>
            <a:endParaRPr lang="en-US" dirty="0"/>
          </a:p>
          <a:p>
            <a:pPr algn="ctr">
              <a:defRPr/>
            </a:pPr>
            <a:r>
              <a:rPr lang="en-US" dirty="0" smtClean="0"/>
              <a:t>Assistant  </a:t>
            </a:r>
            <a:r>
              <a:rPr lang="en-US" dirty="0"/>
              <a:t>Professor</a:t>
            </a:r>
          </a:p>
          <a:p>
            <a:pPr algn="ctr">
              <a:defRPr/>
            </a:pPr>
            <a:r>
              <a:rPr lang="en-US" sz="1600" dirty="0"/>
              <a:t>Department of Mental health nursing</a:t>
            </a:r>
          </a:p>
          <a:p>
            <a:pPr algn="ctr">
              <a:defRPr/>
            </a:pPr>
            <a:r>
              <a:rPr lang="en-US" sz="1600" dirty="0" err="1"/>
              <a:t>Sumandeep</a:t>
            </a:r>
            <a:r>
              <a:rPr lang="en-US" sz="1600" dirty="0"/>
              <a:t> Nursing college</a:t>
            </a:r>
          </a:p>
          <a:p>
            <a:pPr algn="ctr">
              <a:defRPr/>
            </a:pPr>
            <a:endParaRPr lang="en-US" sz="1600" dirty="0"/>
          </a:p>
        </p:txBody>
      </p:sp>
      <p:pic>
        <p:nvPicPr>
          <p:cNvPr id="6" name="Picture 2"/>
          <p:cNvPicPr>
            <a:picLocks noChangeAspect="1"/>
          </p:cNvPicPr>
          <p:nvPr/>
        </p:nvPicPr>
        <p:blipFill>
          <a:blip r:embed="rId2"/>
          <a:srcRect/>
          <a:stretch>
            <a:fillRect/>
          </a:stretch>
        </p:blipFill>
        <p:spPr bwMode="auto">
          <a:xfrm>
            <a:off x="0" y="0"/>
            <a:ext cx="2017868" cy="16224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dbl" dirty="0" smtClean="0"/>
              <a:t>CRISIS INTERVENTION OR CRISIS THERAPY </a:t>
            </a:r>
            <a:r>
              <a:rPr lang="en-US" dirty="0" smtClean="0"/>
              <a:t/>
            </a:r>
            <a:br>
              <a:rPr lang="en-US" dirty="0" smtClean="0"/>
            </a:br>
            <a:endParaRPr lang="en-US" dirty="0"/>
          </a:p>
        </p:txBody>
      </p:sp>
      <p:sp>
        <p:nvSpPr>
          <p:cNvPr id="3" name="Content Placeholder 2"/>
          <p:cNvSpPr>
            <a:spLocks noGrp="1"/>
          </p:cNvSpPr>
          <p:nvPr>
            <p:ph idx="1"/>
          </p:nvPr>
        </p:nvSpPr>
        <p:spPr>
          <a:xfrm>
            <a:off x="0" y="1752600"/>
            <a:ext cx="8686800" cy="5105400"/>
          </a:xfrm>
        </p:spPr>
        <p:txBody>
          <a:bodyPr>
            <a:normAutofit fontScale="92500" lnSpcReduction="20000"/>
          </a:bodyPr>
          <a:lstStyle/>
          <a:p>
            <a:r>
              <a:rPr lang="en-US" b="1" dirty="0" smtClean="0"/>
              <a:t>PRINCIPLE :</a:t>
            </a:r>
            <a:endParaRPr lang="en-US" dirty="0" smtClean="0"/>
          </a:p>
          <a:p>
            <a:r>
              <a:rPr lang="en-US" dirty="0" smtClean="0"/>
              <a:t>Use of comfort strategies:</a:t>
            </a:r>
          </a:p>
          <a:p>
            <a:pPr lvl="0"/>
            <a:r>
              <a:rPr lang="en-US" dirty="0" smtClean="0"/>
              <a:t>By acceptance of the person </a:t>
            </a:r>
          </a:p>
          <a:p>
            <a:pPr lvl="0"/>
            <a:r>
              <a:rPr lang="en-US" dirty="0" smtClean="0"/>
              <a:t>Establishing  rapport and positive concern social relationship to lessen anxiety and to create a sense of hope worthlessness</a:t>
            </a:r>
          </a:p>
          <a:p>
            <a:pPr lvl="0"/>
            <a:r>
              <a:rPr lang="en-US" dirty="0" smtClean="0"/>
              <a:t>Let the family and client understand that coming for help is a good indication and a sign of strength and judgment.</a:t>
            </a:r>
          </a:p>
          <a:p>
            <a:pPr>
              <a:buNone/>
            </a:pPr>
            <a:r>
              <a:rPr lang="en-US" dirty="0" smtClean="0"/>
              <a:t> </a:t>
            </a:r>
          </a:p>
          <a:p>
            <a:r>
              <a:rPr lang="en-US" dirty="0" smtClean="0"/>
              <a:t>VENTILATION OR CATHARSIS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dbl" dirty="0" smtClean="0"/>
              <a:t>THECHNIQUES OF CRISIS THERAPY </a:t>
            </a:r>
            <a:r>
              <a:rPr lang="en-US" dirty="0" smtClean="0"/>
              <a:t/>
            </a:r>
            <a:br>
              <a:rPr lang="en-US" dirty="0" smtClean="0"/>
            </a:br>
            <a:endParaRPr lang="en-US" dirty="0"/>
          </a:p>
        </p:txBody>
      </p:sp>
      <p:sp>
        <p:nvSpPr>
          <p:cNvPr id="3" name="Content Placeholder 2"/>
          <p:cNvSpPr>
            <a:spLocks noGrp="1"/>
          </p:cNvSpPr>
          <p:nvPr>
            <p:ph idx="1"/>
          </p:nvPr>
        </p:nvSpPr>
        <p:spPr>
          <a:xfrm>
            <a:off x="0" y="1752600"/>
            <a:ext cx="8839200" cy="5105400"/>
          </a:xfrm>
        </p:spPr>
        <p:txBody>
          <a:bodyPr>
            <a:normAutofit/>
          </a:bodyPr>
          <a:lstStyle/>
          <a:p>
            <a:pPr lvl="0"/>
            <a:r>
              <a:rPr lang="en-US" b="1" dirty="0" smtClean="0"/>
              <a:t>ABREACTION :</a:t>
            </a:r>
            <a:endParaRPr lang="en-US" dirty="0" smtClean="0"/>
          </a:p>
          <a:p>
            <a:pPr lvl="0"/>
            <a:r>
              <a:rPr lang="en-US" b="1" dirty="0" smtClean="0"/>
              <a:t>CLARIFICATION :</a:t>
            </a:r>
            <a:endParaRPr lang="en-US" dirty="0" smtClean="0"/>
          </a:p>
          <a:p>
            <a:pPr lvl="0"/>
            <a:r>
              <a:rPr lang="en-US" b="1" dirty="0" smtClean="0"/>
              <a:t>SUGGESTION :</a:t>
            </a:r>
            <a:endParaRPr lang="en-US" dirty="0" smtClean="0"/>
          </a:p>
          <a:p>
            <a:pPr lvl="0"/>
            <a:r>
              <a:rPr lang="en-US" b="1" dirty="0" smtClean="0"/>
              <a:t>MANIPULATION :</a:t>
            </a:r>
            <a:endParaRPr lang="en-US" dirty="0" smtClean="0"/>
          </a:p>
          <a:p>
            <a:pPr lvl="0"/>
            <a:r>
              <a:rPr lang="en-US" b="1" dirty="0" smtClean="0"/>
              <a:t>REINFORCEMENT OF BEHAVIOR:</a:t>
            </a:r>
            <a:r>
              <a:rPr lang="en-US" dirty="0" smtClean="0"/>
              <a:t> </a:t>
            </a:r>
          </a:p>
          <a:p>
            <a:pPr lvl="0"/>
            <a:r>
              <a:rPr lang="en-US" b="1" dirty="0" smtClean="0"/>
              <a:t>SUPPORT OF DEFENSE:</a:t>
            </a:r>
            <a:endParaRPr lang="en-US" dirty="0" smtClean="0"/>
          </a:p>
          <a:p>
            <a:pPr lvl="0"/>
            <a:r>
              <a:rPr lang="en-US" b="1" dirty="0" smtClean="0"/>
              <a:t>RAISING SELF –ESTEEM :</a:t>
            </a:r>
            <a:r>
              <a:rPr lang="en-US" dirty="0" smtClean="0"/>
              <a:t> </a:t>
            </a:r>
          </a:p>
          <a:p>
            <a:pPr lvl="0"/>
            <a:r>
              <a:rPr lang="en-US" b="1" dirty="0" smtClean="0"/>
              <a:t>EXPLORATION OF SOLUTIONS: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dirty="0" smtClean="0"/>
              <a:t/>
            </a:r>
            <a:br>
              <a:rPr lang="en-US" dirty="0" smtClean="0"/>
            </a:br>
            <a:r>
              <a:rPr lang="en-US" b="1" u="dbl" dirty="0" smtClean="0"/>
              <a:t>INDICATIONS FOR CRISIS INTERVENTION</a:t>
            </a:r>
            <a:endParaRPr lang="en-US" dirty="0"/>
          </a:p>
        </p:txBody>
      </p:sp>
      <p:sp>
        <p:nvSpPr>
          <p:cNvPr id="3" name="Content Placeholder 2"/>
          <p:cNvSpPr>
            <a:spLocks noGrp="1"/>
          </p:cNvSpPr>
          <p:nvPr>
            <p:ph idx="1"/>
          </p:nvPr>
        </p:nvSpPr>
        <p:spPr>
          <a:xfrm>
            <a:off x="0" y="1752600"/>
            <a:ext cx="9144000" cy="4876800"/>
          </a:xfrm>
        </p:spPr>
        <p:txBody>
          <a:bodyPr>
            <a:noAutofit/>
          </a:bodyPr>
          <a:lstStyle/>
          <a:p>
            <a:pPr lvl="0"/>
            <a:r>
              <a:rPr lang="en-US" sz="1600" dirty="0" smtClean="0"/>
              <a:t>Abstinence (alcohol withdrawal) </a:t>
            </a:r>
          </a:p>
          <a:p>
            <a:pPr lvl="0"/>
            <a:r>
              <a:rPr lang="en-US" sz="1600" dirty="0" err="1" smtClean="0"/>
              <a:t>Paediatric</a:t>
            </a:r>
            <a:r>
              <a:rPr lang="en-US" sz="1600" dirty="0" smtClean="0"/>
              <a:t> , geriatric , adolescent ( maturational crisis) </a:t>
            </a:r>
          </a:p>
          <a:p>
            <a:pPr lvl="0"/>
            <a:r>
              <a:rPr lang="en-US" sz="1600" dirty="0" smtClean="0"/>
              <a:t>People who attempted suicide </a:t>
            </a:r>
          </a:p>
          <a:p>
            <a:pPr lvl="0"/>
            <a:r>
              <a:rPr lang="en-US" sz="1600" dirty="0" smtClean="0"/>
              <a:t>Psychosomatic patients</a:t>
            </a:r>
          </a:p>
          <a:p>
            <a:pPr lvl="0"/>
            <a:r>
              <a:rPr lang="en-US" sz="1600" dirty="0" smtClean="0"/>
              <a:t>Violent behavior patients.</a:t>
            </a:r>
          </a:p>
          <a:p>
            <a:pPr lvl="0"/>
            <a:r>
              <a:rPr lang="en-US" sz="1600" dirty="0" smtClean="0"/>
              <a:t>Accidents victims </a:t>
            </a:r>
          </a:p>
          <a:p>
            <a:pPr lvl="0"/>
            <a:r>
              <a:rPr lang="en-US" sz="1600" dirty="0" smtClean="0"/>
              <a:t>Family crisis </a:t>
            </a:r>
          </a:p>
          <a:p>
            <a:pPr lvl="0"/>
            <a:r>
              <a:rPr lang="en-US" sz="1600" dirty="0" smtClean="0"/>
              <a:t>High risk families .</a:t>
            </a:r>
            <a:r>
              <a:rPr lang="en-US" sz="1600" dirty="0" err="1" smtClean="0"/>
              <a:t>e.g</a:t>
            </a:r>
            <a:r>
              <a:rPr lang="en-US" sz="1600" dirty="0" smtClean="0"/>
              <a:t>: ill members recent death of ,, history of difficulty , coping chronic illness bereavement </a:t>
            </a:r>
          </a:p>
          <a:p>
            <a:pPr lvl="0"/>
            <a:r>
              <a:rPr lang="en-US" sz="1600" dirty="0" smtClean="0"/>
              <a:t>Severe depression </a:t>
            </a:r>
          </a:p>
          <a:p>
            <a:pPr lvl="0"/>
            <a:r>
              <a:rPr lang="en-US" sz="1600" dirty="0" smtClean="0"/>
              <a:t>Severe anxiety </a:t>
            </a:r>
          </a:p>
          <a:p>
            <a:pPr lvl="0"/>
            <a:r>
              <a:rPr lang="en-US" sz="1600" dirty="0" smtClean="0"/>
              <a:t>Marital conflicts </a:t>
            </a:r>
          </a:p>
          <a:p>
            <a:pPr lvl="0"/>
            <a:r>
              <a:rPr lang="en-US" sz="1600" dirty="0" smtClean="0"/>
              <a:t>Suicidal thoughts</a:t>
            </a:r>
          </a:p>
          <a:p>
            <a:pPr lvl="0"/>
            <a:r>
              <a:rPr lang="en-US" sz="1600" dirty="0" smtClean="0"/>
              <a:t>Illicit drug abuse : alcohol abuse </a:t>
            </a:r>
          </a:p>
          <a:p>
            <a:pPr lvl="0"/>
            <a:r>
              <a:rPr lang="en-US" sz="1600" dirty="0" smtClean="0"/>
              <a:t> Traumatic events or </a:t>
            </a:r>
            <a:r>
              <a:rPr lang="en-US" sz="1600" dirty="0" err="1" smtClean="0"/>
              <a:t>traunmatic</a:t>
            </a:r>
            <a:r>
              <a:rPr lang="en-US" sz="1600" dirty="0" smtClean="0"/>
              <a:t> experience </a:t>
            </a:r>
          </a:p>
          <a:p>
            <a:pPr lvl="0"/>
            <a:r>
              <a:rPr lang="en-US" sz="1600" dirty="0" smtClean="0"/>
              <a:t> Intra group staff issues </a:t>
            </a:r>
          </a:p>
          <a:p>
            <a:pPr lvl="0"/>
            <a:r>
              <a:rPr lang="en-US" sz="1600" dirty="0" smtClean="0"/>
              <a:t> Client management issues.</a:t>
            </a:r>
          </a:p>
          <a:p>
            <a:r>
              <a:rPr lang="en-US" sz="1600" dirty="0" smtClean="0"/>
              <a:t> </a:t>
            </a:r>
          </a:p>
          <a:p>
            <a:endParaRPr lang="en-US" sz="1600"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dbl" dirty="0" smtClean="0"/>
              <a:t>SETTING FOR CRISIS INTERVENTION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Hospitals-outpatient unit , inwards ,emergency room settings</a:t>
            </a:r>
          </a:p>
          <a:p>
            <a:pPr lvl="0"/>
            <a:r>
              <a:rPr lang="en-US" dirty="0" smtClean="0"/>
              <a:t>Mental health care centers </a:t>
            </a:r>
          </a:p>
          <a:p>
            <a:pPr lvl="0"/>
            <a:r>
              <a:rPr lang="en-US" dirty="0" smtClean="0"/>
              <a:t>Community setting </a:t>
            </a:r>
          </a:p>
          <a:p>
            <a:pPr lvl="0"/>
            <a:r>
              <a:rPr lang="en-US" dirty="0" smtClean="0"/>
              <a:t>Telephonic counseling and hotline </a:t>
            </a:r>
          </a:p>
          <a:p>
            <a:pPr lvl="0"/>
            <a:r>
              <a:rPr lang="en-US" dirty="0" smtClean="0"/>
              <a:t>Suicide prevention and crisis intervention centers</a:t>
            </a:r>
          </a:p>
          <a:p>
            <a:pPr lvl="0"/>
            <a:r>
              <a:rPr lang="en-US" dirty="0" smtClean="0"/>
              <a:t>Schools , officers ,private practice </a:t>
            </a:r>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ROLE OF THE NURSE</a:t>
            </a:r>
            <a:r>
              <a:rPr lang="en-US" dirty="0" smtClean="0"/>
              <a:t/>
            </a:r>
            <a:br>
              <a:rPr lang="en-US" dirty="0" smtClean="0"/>
            </a:br>
            <a:endParaRPr lang="en-US" dirty="0"/>
          </a:p>
        </p:txBody>
      </p:sp>
      <p:sp>
        <p:nvSpPr>
          <p:cNvPr id="3" name="Content Placeholder 2"/>
          <p:cNvSpPr>
            <a:spLocks noGrp="1"/>
          </p:cNvSpPr>
          <p:nvPr>
            <p:ph idx="1"/>
          </p:nvPr>
        </p:nvSpPr>
        <p:spPr>
          <a:xfrm>
            <a:off x="0" y="1752600"/>
            <a:ext cx="9144000" cy="5105400"/>
          </a:xfrm>
        </p:spPr>
        <p:txBody>
          <a:bodyPr>
            <a:normAutofit/>
          </a:bodyPr>
          <a:lstStyle/>
          <a:p>
            <a:r>
              <a:rPr lang="en-US" b="1" dirty="0" smtClean="0"/>
              <a:t>Phase 1. Assessment</a:t>
            </a:r>
            <a:endParaRPr lang="en-US" dirty="0" smtClean="0"/>
          </a:p>
          <a:p>
            <a:r>
              <a:rPr lang="en-US" b="1" dirty="0" smtClean="0"/>
              <a:t>Phase 2. Planning of Therapeutic Intervention</a:t>
            </a:r>
            <a:endParaRPr lang="en-US" dirty="0" smtClean="0"/>
          </a:p>
          <a:p>
            <a:r>
              <a:rPr lang="en-US" b="1" dirty="0" smtClean="0"/>
              <a:t>Phase 3. Intervention</a:t>
            </a:r>
            <a:endParaRPr lang="en-US" dirty="0" smtClean="0"/>
          </a:p>
          <a:p>
            <a:endParaRPr lang="en-US" dirty="0" smtClean="0"/>
          </a:p>
          <a:p>
            <a:pPr>
              <a:buNone/>
            </a:pPr>
            <a:r>
              <a:rPr lang="en-US" b="1" dirty="0" smtClean="0"/>
              <a:t>Phase 4. Evaluation of Crisis Resolution and Anticipatory Planning</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u="sng" dirty="0"/>
              <a:t>INTRODUCTION :</a:t>
            </a:r>
            <a:r>
              <a:rPr lang="en-US" dirty="0" smtClean="0"/>
              <a:t/>
            </a:r>
            <a:br>
              <a:rPr lang="en-US" dirty="0" smtClean="0"/>
            </a:br>
            <a:endParaRPr lang="en-US" dirty="0"/>
          </a:p>
        </p:txBody>
      </p:sp>
      <p:sp>
        <p:nvSpPr>
          <p:cNvPr id="3" name="Content Placeholder 2"/>
          <p:cNvSpPr>
            <a:spLocks noGrp="1"/>
          </p:cNvSpPr>
          <p:nvPr>
            <p:ph idx="1"/>
          </p:nvPr>
        </p:nvSpPr>
        <p:spPr>
          <a:xfrm>
            <a:off x="0" y="1752600"/>
            <a:ext cx="9144000" cy="5105400"/>
          </a:xfrm>
        </p:spPr>
        <p:txBody>
          <a:bodyPr>
            <a:normAutofit fontScale="85000" lnSpcReduction="20000"/>
          </a:bodyPr>
          <a:lstStyle/>
          <a:p>
            <a:pPr lvl="0"/>
            <a:r>
              <a:rPr lang="en-US" dirty="0" smtClean="0"/>
              <a:t>Human beings have to maintain balance in life, whenever he is exposed to stressor or stressful situations ,he will try to overcome it by his own way of dealing with problems ,by adopting adequate coping strategy , with the help of situational support ,he will try to overcome it.</a:t>
            </a:r>
          </a:p>
          <a:p>
            <a:r>
              <a:rPr lang="en-US" dirty="0" smtClean="0"/>
              <a:t>Stressful situations are a part of everyday life. Any stressful situation can precipitate a crisis. Crises result in a disequilibrium from which many individuals require assistance to recover. Crisis intervention requires problem-solving skills that are often diminished by the level of anxiety accompanying </a:t>
            </a:r>
            <a:r>
              <a:rPr lang="en-US" dirty="0" err="1" smtClean="0"/>
              <a:t>disequilibrium.Assistance</a:t>
            </a:r>
            <a:r>
              <a:rPr lang="en-US" dirty="0" smtClean="0"/>
              <a:t> with problem-solving during the crisis period preserves self-esteem and promotes growth with resolution.</a:t>
            </a:r>
          </a:p>
          <a:p>
            <a:endParaRPr lang="en-US" dirty="0"/>
          </a:p>
        </p:txBody>
      </p:sp>
      <p:sp>
        <p:nvSpPr>
          <p:cNvPr id="4" name="Footer Placeholder 3"/>
          <p:cNvSpPr>
            <a:spLocks noGrp="1"/>
          </p:cNvSpPr>
          <p:nvPr>
            <p:ph type="ftr" sz="quarter" idx="11"/>
          </p:nvPr>
        </p:nvSpPr>
        <p:spPr>
          <a:xfrm>
            <a:off x="3124200" y="6553200"/>
            <a:ext cx="2895600" cy="304800"/>
          </a:xfrm>
        </p:spPr>
        <p:txBody>
          <a:bodyPr/>
          <a:lstStyle/>
          <a:p>
            <a:r>
              <a:rPr lang="en-US" dirty="0" smtClean="0">
                <a:latin typeface="Gabriola" pitchFamily="82" charset="0"/>
              </a:rPr>
              <a:t>ZANKHANA S. RATHOD </a:t>
            </a:r>
            <a:endParaRPr lang="en-US" dirty="0">
              <a:latin typeface="Gabriola"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u="sng" dirty="0"/>
              <a:t>DEFINITION </a:t>
            </a:r>
            <a:r>
              <a:rPr lang="en-US" dirty="0" smtClean="0"/>
              <a:t/>
            </a:r>
            <a:br>
              <a:rPr lang="en-US" dirty="0" smtClean="0"/>
            </a:br>
            <a:endParaRPr lang="en-US" dirty="0"/>
          </a:p>
        </p:txBody>
      </p:sp>
      <p:sp>
        <p:nvSpPr>
          <p:cNvPr id="3" name="Content Placeholder 2"/>
          <p:cNvSpPr>
            <a:spLocks noGrp="1"/>
          </p:cNvSpPr>
          <p:nvPr>
            <p:ph idx="1"/>
          </p:nvPr>
        </p:nvSpPr>
        <p:spPr>
          <a:xfrm>
            <a:off x="0" y="1752600"/>
            <a:ext cx="9144000" cy="5105400"/>
          </a:xfrm>
        </p:spPr>
        <p:txBody>
          <a:bodyPr>
            <a:normAutofit fontScale="85000" lnSpcReduction="10000"/>
          </a:bodyPr>
          <a:lstStyle/>
          <a:p>
            <a:pPr>
              <a:buNone/>
            </a:pPr>
            <a:r>
              <a:rPr lang="en-US" dirty="0" smtClean="0"/>
              <a:t> </a:t>
            </a:r>
          </a:p>
          <a:p>
            <a:pPr lvl="0"/>
            <a:r>
              <a:rPr lang="en-US" dirty="0" smtClean="0"/>
              <a:t>“Any temporary situation that threatens the person’s self concept ,necessitates reorganization of the psychological structure and behavior ,causes a sudden alteration in the person’s expectation of self and can not be handled with the person’s usual coping mechanisms.”                                                                                 -CAPLAN,1964</a:t>
            </a:r>
          </a:p>
          <a:p>
            <a:pPr>
              <a:buNone/>
            </a:pPr>
            <a:r>
              <a:rPr lang="en-US" dirty="0" smtClean="0"/>
              <a:t> </a:t>
            </a:r>
          </a:p>
          <a:p>
            <a:pPr lvl="0"/>
            <a:r>
              <a:rPr lang="en-US" dirty="0" smtClean="0"/>
              <a:t>“A sudden event that take place in one’s life , which disturb the individual </a:t>
            </a:r>
            <a:r>
              <a:rPr lang="en-US" dirty="0" err="1" smtClean="0"/>
              <a:t>homeostatsis</a:t>
            </a:r>
            <a:r>
              <a:rPr lang="en-US" dirty="0" smtClean="0"/>
              <a:t> and usual coping mechanism will not resolve the problem.”         - LARGERQUIST,2007</a:t>
            </a:r>
          </a:p>
          <a:p>
            <a:endParaRPr lang="en-US" dirty="0"/>
          </a:p>
        </p:txBody>
      </p:sp>
      <p:sp>
        <p:nvSpPr>
          <p:cNvPr id="4" name="Footer Placeholder 3"/>
          <p:cNvSpPr>
            <a:spLocks noGrp="1"/>
          </p:cNvSpPr>
          <p:nvPr>
            <p:ph type="ftr" sz="quarter" idx="11"/>
          </p:nvPr>
        </p:nvSpPr>
        <p:spPr>
          <a:xfrm>
            <a:off x="3124200" y="6477000"/>
            <a:ext cx="2895600" cy="381000"/>
          </a:xfrm>
        </p:spPr>
        <p:txBody>
          <a:bodyPr/>
          <a:lstStyle/>
          <a:p>
            <a:r>
              <a:rPr lang="en-US" dirty="0" smtClean="0"/>
              <a:t>ZANKHANA S. RATHOD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FATORS  FOR CRISIS</a:t>
            </a:r>
            <a:r>
              <a:rPr lang="en-US" dirty="0" smtClean="0"/>
              <a:t>:</a:t>
            </a:r>
            <a:br>
              <a:rPr lang="en-US" dirty="0" smtClean="0"/>
            </a:br>
            <a:endParaRPr lang="en-US" dirty="0"/>
          </a:p>
        </p:txBody>
      </p:sp>
      <p:sp>
        <p:nvSpPr>
          <p:cNvPr id="3" name="Content Placeholder 2"/>
          <p:cNvSpPr>
            <a:spLocks noGrp="1"/>
          </p:cNvSpPr>
          <p:nvPr>
            <p:ph idx="1"/>
          </p:nvPr>
        </p:nvSpPr>
        <p:spPr>
          <a:xfrm>
            <a:off x="76200" y="1752600"/>
            <a:ext cx="9144000" cy="5105400"/>
          </a:xfrm>
        </p:spPr>
        <p:txBody>
          <a:bodyPr>
            <a:normAutofit fontScale="55000" lnSpcReduction="20000"/>
          </a:bodyPr>
          <a:lstStyle/>
          <a:p>
            <a:pPr lvl="0"/>
            <a:r>
              <a:rPr lang="en-US" dirty="0" smtClean="0"/>
              <a:t>Dissatisfaction in life may be with employment or lack of employment.</a:t>
            </a:r>
          </a:p>
          <a:p>
            <a:pPr lvl="0"/>
            <a:r>
              <a:rPr lang="en-US" dirty="0" smtClean="0"/>
              <a:t>History of unresolved crisis.</a:t>
            </a:r>
          </a:p>
          <a:p>
            <a:pPr lvl="0"/>
            <a:r>
              <a:rPr lang="en-US" dirty="0" smtClean="0"/>
              <a:t>History of substance abuse.</a:t>
            </a:r>
          </a:p>
          <a:p>
            <a:pPr lvl="0"/>
            <a:r>
              <a:rPr lang="en-US" dirty="0" smtClean="0"/>
              <a:t>Loss of loved one .</a:t>
            </a:r>
          </a:p>
          <a:p>
            <a:pPr lvl="0"/>
            <a:r>
              <a:rPr lang="en-US" dirty="0" smtClean="0"/>
              <a:t>Lack of support systems, ex: family social ,religious, economic, employment supportive systems.</a:t>
            </a:r>
          </a:p>
          <a:p>
            <a:pPr lvl="0"/>
            <a:r>
              <a:rPr lang="en-US" dirty="0" smtClean="0"/>
              <a:t>Severe family disorders.</a:t>
            </a:r>
          </a:p>
          <a:p>
            <a:pPr lvl="0"/>
            <a:r>
              <a:rPr lang="en-US" dirty="0" smtClean="0"/>
              <a:t>Poor self –esteem ,unworthiness.</a:t>
            </a:r>
          </a:p>
          <a:p>
            <a:pPr lvl="0"/>
            <a:r>
              <a:rPr lang="en-US" dirty="0" smtClean="0"/>
              <a:t>Lack of communication skills or inability to ask for help.</a:t>
            </a:r>
          </a:p>
          <a:p>
            <a:pPr lvl="0"/>
            <a:r>
              <a:rPr lang="en-US" dirty="0" smtClean="0"/>
              <a:t>Lack of proper relationships with other </a:t>
            </a:r>
          </a:p>
          <a:p>
            <a:pPr lvl="0"/>
            <a:r>
              <a:rPr lang="en-US" dirty="0" smtClean="0"/>
              <a:t>Difficulty in using coping mechanisms in every day situation or inadequate coping skills.</a:t>
            </a:r>
          </a:p>
          <a:p>
            <a:pPr lvl="0"/>
            <a:r>
              <a:rPr lang="en-US" dirty="0" smtClean="0"/>
              <a:t>Under utilization or of resources , support systems.</a:t>
            </a:r>
          </a:p>
          <a:p>
            <a:pPr lvl="0"/>
            <a:r>
              <a:rPr lang="en-US" dirty="0" smtClean="0"/>
              <a:t>Aloofness ,lack of loved ones for showing concern ; emotional isolation .</a:t>
            </a:r>
          </a:p>
          <a:p>
            <a:pPr lvl="0"/>
            <a:r>
              <a:rPr lang="en-US" dirty="0" smtClean="0"/>
              <a:t>Perceived , divorce ,loss of  job , loss of body part , threat of loss .</a:t>
            </a:r>
          </a:p>
          <a:p>
            <a:pPr lvl="0"/>
            <a:r>
              <a:rPr lang="en-US" dirty="0" smtClean="0"/>
              <a:t>Rapid encountering of one stressful situation after another stressful situation .</a:t>
            </a:r>
          </a:p>
          <a:p>
            <a:pPr lvl="0"/>
            <a:r>
              <a:rPr lang="en-US" dirty="0" smtClean="0"/>
              <a:t>Spouse or child abuse.</a:t>
            </a:r>
          </a:p>
          <a:p>
            <a:pPr lvl="0"/>
            <a:r>
              <a:rPr lang="en-US" dirty="0" smtClean="0"/>
              <a:t>Accidents.</a:t>
            </a:r>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PHASES IN THE DEVELOPMENT OF A CRISIS</a:t>
            </a:r>
            <a:r>
              <a:rPr lang="en-US" dirty="0" smtClean="0"/>
              <a:t/>
            </a:r>
            <a:br>
              <a:rPr lang="en-US" dirty="0" smtClean="0"/>
            </a:br>
            <a:endParaRPr lang="en-US" dirty="0"/>
          </a:p>
        </p:txBody>
      </p:sp>
      <p:sp>
        <p:nvSpPr>
          <p:cNvPr id="3" name="Content Placeholder 2"/>
          <p:cNvSpPr>
            <a:spLocks noGrp="1"/>
          </p:cNvSpPr>
          <p:nvPr>
            <p:ph idx="1"/>
          </p:nvPr>
        </p:nvSpPr>
        <p:spPr>
          <a:xfrm>
            <a:off x="0" y="1752600"/>
            <a:ext cx="9144000" cy="5105400"/>
          </a:xfrm>
        </p:spPr>
        <p:txBody>
          <a:bodyPr/>
          <a:lstStyle/>
          <a:p>
            <a:r>
              <a:rPr lang="en-US" dirty="0" smtClean="0"/>
              <a:t>The development of a crisis situation follows a relatively predictable course. </a:t>
            </a:r>
            <a:r>
              <a:rPr lang="en-US" dirty="0" err="1" smtClean="0"/>
              <a:t>Caplan</a:t>
            </a:r>
            <a:r>
              <a:rPr lang="en-US" dirty="0" smtClean="0"/>
              <a:t> (1964) outlined four </a:t>
            </a:r>
            <a:r>
              <a:rPr lang="en-US" dirty="0" err="1" smtClean="0"/>
              <a:t>specifi</a:t>
            </a:r>
            <a:r>
              <a:rPr lang="en-US" dirty="0" smtClean="0"/>
              <a:t>  c phases through which individuals progress in response to a precipitating stressor and that culminate in the state of acute crisis.</a:t>
            </a:r>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a:t>
            </a:r>
            <a:br>
              <a:rPr lang="en-US" dirty="0" smtClean="0"/>
            </a:br>
            <a:endParaRPr lang="en-US" dirty="0"/>
          </a:p>
        </p:txBody>
      </p:sp>
      <p:sp>
        <p:nvSpPr>
          <p:cNvPr id="3" name="Content Placeholder 2"/>
          <p:cNvSpPr>
            <a:spLocks noGrp="1"/>
          </p:cNvSpPr>
          <p:nvPr>
            <p:ph idx="1"/>
          </p:nvPr>
        </p:nvSpPr>
        <p:spPr>
          <a:xfrm>
            <a:off x="0" y="1752600"/>
            <a:ext cx="9144000" cy="5105400"/>
          </a:xfrm>
        </p:spPr>
        <p:txBody>
          <a:bodyPr>
            <a:normAutofit fontScale="40000" lnSpcReduction="20000"/>
          </a:bodyPr>
          <a:lstStyle/>
          <a:p>
            <a:r>
              <a:rPr lang="en-US" b="1" dirty="0" smtClean="0"/>
              <a:t>Phase 1: </a:t>
            </a:r>
            <a:endParaRPr lang="en-US" dirty="0" smtClean="0"/>
          </a:p>
          <a:p>
            <a:r>
              <a:rPr lang="en-US" dirty="0" smtClean="0"/>
              <a:t>The individual is exposed to a precipitating stressor. Anxiety increases; previous problem-solving techniques are employed. </a:t>
            </a:r>
          </a:p>
          <a:p>
            <a:r>
              <a:rPr lang="en-US" dirty="0" smtClean="0"/>
              <a:t> </a:t>
            </a:r>
          </a:p>
          <a:p>
            <a:r>
              <a:rPr lang="en-US" b="1" dirty="0" smtClean="0"/>
              <a:t>Phase 2:</a:t>
            </a:r>
            <a:r>
              <a:rPr lang="en-US" dirty="0" smtClean="0"/>
              <a:t> </a:t>
            </a:r>
          </a:p>
          <a:p>
            <a:r>
              <a:rPr lang="en-US" dirty="0" smtClean="0"/>
              <a:t>When previous problem-solving techniques do not relieve the stressor, anxiety increases further. The individual begins to feel a great deal of </a:t>
            </a:r>
            <a:r>
              <a:rPr lang="en-US" dirty="0" err="1" smtClean="0"/>
              <a:t>discomfortat</a:t>
            </a:r>
            <a:r>
              <a:rPr lang="en-US" dirty="0" smtClean="0"/>
              <a:t> this point. Coping techniques that have worked in the past are attempted, only to create feelings of helplessness when they are not successful. Feelings of confusion and disorganization prevail.</a:t>
            </a:r>
          </a:p>
          <a:p>
            <a:r>
              <a:rPr lang="en-US" dirty="0" smtClean="0"/>
              <a:t> </a:t>
            </a:r>
          </a:p>
          <a:p>
            <a:r>
              <a:rPr lang="en-US" b="1" dirty="0" smtClean="0"/>
              <a:t>PHASE 3:</a:t>
            </a:r>
            <a:endParaRPr lang="en-US" dirty="0" smtClean="0"/>
          </a:p>
          <a:p>
            <a:r>
              <a:rPr lang="en-US" b="1" dirty="0" smtClean="0"/>
              <a:t> </a:t>
            </a:r>
            <a:r>
              <a:rPr lang="en-US" dirty="0" smtClean="0"/>
              <a:t>all possible resources, both internal and external, are called on to resolve the problem and relieve the discomfort</a:t>
            </a:r>
          </a:p>
          <a:p>
            <a:r>
              <a:rPr lang="en-US" dirty="0" smtClean="0"/>
              <a:t>. the individual may try to view the problem from a different perspective, or even to overlook certain aspects of it. New problem-solving techniques may be used, and, if effectual, resolution may occur at this phase, with the individual returning to a higher, a lower, or the previous level of </a:t>
            </a:r>
            <a:r>
              <a:rPr lang="en-US" dirty="0" err="1" smtClean="0"/>
              <a:t>premorbid</a:t>
            </a:r>
            <a:r>
              <a:rPr lang="en-US" dirty="0" smtClean="0"/>
              <a:t> functioning.</a:t>
            </a:r>
          </a:p>
          <a:p>
            <a:r>
              <a:rPr lang="en-US" dirty="0" smtClean="0"/>
              <a:t> </a:t>
            </a:r>
          </a:p>
          <a:p>
            <a:r>
              <a:rPr lang="en-US" b="1" dirty="0" smtClean="0"/>
              <a:t>PHASE 4:</a:t>
            </a:r>
            <a:endParaRPr lang="en-US" dirty="0" smtClean="0"/>
          </a:p>
          <a:p>
            <a:r>
              <a:rPr lang="en-US" dirty="0" smtClean="0"/>
              <a:t> if resolution does not occur in previous phases</a:t>
            </a:r>
            <a:r>
              <a:rPr lang="en-US" b="1" dirty="0" smtClean="0"/>
              <a:t>, </a:t>
            </a:r>
            <a:endParaRPr lang="en-US" dirty="0" smtClean="0"/>
          </a:p>
          <a:p>
            <a:r>
              <a:rPr lang="en-US" dirty="0" smtClean="0"/>
              <a:t>           </a:t>
            </a:r>
            <a:r>
              <a:rPr lang="en-US" dirty="0" err="1" smtClean="0"/>
              <a:t>Caplan</a:t>
            </a:r>
            <a:r>
              <a:rPr lang="en-US" dirty="0" smtClean="0"/>
              <a:t> states that “the tension mounts beyond a further threshold or its burden increases over time to a break-</a:t>
            </a:r>
            <a:r>
              <a:rPr lang="en-US" dirty="0" err="1" smtClean="0"/>
              <a:t>ing</a:t>
            </a:r>
            <a:r>
              <a:rPr lang="en-US" dirty="0" smtClean="0"/>
              <a:t> point. Major disorganization of the individual with drastic results often occurs.” Anxiety may reach panic levels. Cognitive functions are disordered, emotions are labile, and behavior may </a:t>
            </a:r>
            <a:r>
              <a:rPr lang="en-US" dirty="0" err="1" smtClean="0"/>
              <a:t>refl</a:t>
            </a:r>
            <a:r>
              <a:rPr lang="en-US" dirty="0" smtClean="0"/>
              <a:t>  </a:t>
            </a:r>
            <a:r>
              <a:rPr lang="en-US" dirty="0" err="1" smtClean="0"/>
              <a:t>ect</a:t>
            </a:r>
            <a:r>
              <a:rPr lang="en-US" dirty="0" smtClean="0"/>
              <a:t> the presence of psychotic </a:t>
            </a:r>
            <a:r>
              <a:rPr lang="en-US" dirty="0" err="1" smtClean="0"/>
              <a:t>thinking.These</a:t>
            </a:r>
            <a:r>
              <a:rPr lang="en-US" dirty="0" smtClean="0"/>
              <a:t> phases are congruent with the concept of “balancing factors” as described by Aguilera (1998). These factors affect the way in which an individual perceives and responds to a precipitating stressor. </a:t>
            </a:r>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CRISES</a:t>
            </a:r>
            <a:r>
              <a:rPr lang="en-US" dirty="0" smtClean="0"/>
              <a:t/>
            </a:r>
            <a:br>
              <a:rPr lang="en-US" dirty="0" smtClean="0"/>
            </a:br>
            <a:endParaRPr lang="en-US" dirty="0"/>
          </a:p>
        </p:txBody>
      </p:sp>
      <p:sp>
        <p:nvSpPr>
          <p:cNvPr id="3" name="Content Placeholder 2"/>
          <p:cNvSpPr>
            <a:spLocks noGrp="1"/>
          </p:cNvSpPr>
          <p:nvPr>
            <p:ph idx="1"/>
          </p:nvPr>
        </p:nvSpPr>
        <p:spPr>
          <a:xfrm>
            <a:off x="0" y="1752600"/>
            <a:ext cx="9144000" cy="5105400"/>
          </a:xfrm>
        </p:spPr>
        <p:txBody>
          <a:bodyPr>
            <a:normAutofit fontScale="77500" lnSpcReduction="20000"/>
          </a:bodyPr>
          <a:lstStyle/>
          <a:p>
            <a:r>
              <a:rPr lang="en-US" dirty="0" smtClean="0"/>
              <a:t>Baldwin (1978) </a:t>
            </a:r>
            <a:r>
              <a:rPr lang="en-US" dirty="0" err="1" smtClean="0"/>
              <a:t>identifi</a:t>
            </a:r>
            <a:r>
              <a:rPr lang="en-US" dirty="0" smtClean="0"/>
              <a:t>  </a:t>
            </a:r>
            <a:r>
              <a:rPr lang="en-US" dirty="0" err="1" smtClean="0"/>
              <a:t>ed</a:t>
            </a:r>
            <a:r>
              <a:rPr lang="en-US" dirty="0" smtClean="0"/>
              <a:t> six classes of emotional crises, which progress by degree of severity. As the </a:t>
            </a:r>
            <a:r>
              <a:rPr lang="en-US" dirty="0" err="1" smtClean="0"/>
              <a:t>meas-ure</a:t>
            </a:r>
            <a:r>
              <a:rPr lang="en-US" dirty="0" smtClean="0"/>
              <a:t> of psychopathology increases, the source of the stressor changes from external to internal. The type of crisis determines the method of intervention selected.</a:t>
            </a:r>
          </a:p>
          <a:p>
            <a:pPr>
              <a:buNone/>
            </a:pPr>
            <a:endParaRPr lang="en-US" dirty="0" smtClean="0"/>
          </a:p>
          <a:p>
            <a:r>
              <a:rPr lang="en-US" b="1" dirty="0" smtClean="0"/>
              <a:t>CLASS 1: DISPOSITIONAL CRISES</a:t>
            </a:r>
          </a:p>
          <a:p>
            <a:r>
              <a:rPr lang="en-US" b="1" dirty="0" smtClean="0"/>
              <a:t>CLASS 2: CRISES OF ANTICIPATED LIFE TRANSITIONS</a:t>
            </a:r>
          </a:p>
          <a:p>
            <a:r>
              <a:rPr lang="en-US" b="1" dirty="0" smtClean="0"/>
              <a:t>CLASS 4: MATURATIONAL/DEVELOPMENTAL CRISES</a:t>
            </a:r>
            <a:endParaRPr lang="en-US" dirty="0" smtClean="0"/>
          </a:p>
          <a:p>
            <a:r>
              <a:rPr lang="en-US" b="1" dirty="0" smtClean="0"/>
              <a:t>CLASS 5: CRISES REFL  ECTING PSYCHOPATHOLOGY</a:t>
            </a:r>
            <a:endParaRPr lang="en-US" dirty="0" smtClean="0"/>
          </a:p>
          <a:p>
            <a:r>
              <a:rPr lang="en-US" b="1" dirty="0" smtClean="0"/>
              <a:t>CLASS 5: CRISES REFL  ECTING PSYCHOPATHOLOGY</a:t>
            </a:r>
            <a:endParaRPr lang="en-US" dirty="0" smtClean="0"/>
          </a:p>
          <a:p>
            <a:r>
              <a:rPr lang="en-US" b="1" dirty="0" smtClean="0"/>
              <a:t>CLASS 6: PSYCHIATRIC EMERGENCIES</a:t>
            </a:r>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dbl" dirty="0"/>
              <a:t>CRISIS CONTINUUM</a:t>
            </a:r>
            <a:br>
              <a:rPr lang="en-US" u="dbl" dirty="0"/>
            </a:br>
            <a:endParaRPr lang="en-US" dirty="0"/>
          </a:p>
        </p:txBody>
      </p:sp>
      <p:sp>
        <p:nvSpPr>
          <p:cNvPr id="3" name="Content Placeholder 2"/>
          <p:cNvSpPr>
            <a:spLocks noGrp="1"/>
          </p:cNvSpPr>
          <p:nvPr>
            <p:ph idx="1"/>
          </p:nvPr>
        </p:nvSpPr>
        <p:spPr>
          <a:xfrm>
            <a:off x="0" y="1905000"/>
            <a:ext cx="9144000" cy="4953000"/>
          </a:xfrm>
        </p:spPr>
        <p:txBody>
          <a:bodyPr>
            <a:normAutofit fontScale="40000" lnSpcReduction="20000"/>
          </a:bodyPr>
          <a:lstStyle/>
          <a:p>
            <a:pPr lvl="0"/>
            <a:r>
              <a:rPr lang="en-US" dirty="0" smtClean="0"/>
              <a:t>POTENTIAL CRISIS STATE :</a:t>
            </a:r>
          </a:p>
          <a:p>
            <a:r>
              <a:rPr lang="en-US" dirty="0" smtClean="0"/>
              <a:t>Whenever any acute problem or serious threat occurs, individuals will become tense and employs emergency problem –solving methods to resolve crisis , but it is in effective.</a:t>
            </a:r>
          </a:p>
          <a:p>
            <a:r>
              <a:rPr lang="en-US" dirty="0" smtClean="0"/>
              <a:t> </a:t>
            </a:r>
          </a:p>
          <a:p>
            <a:pPr lvl="0"/>
            <a:r>
              <a:rPr lang="en-US" dirty="0" smtClean="0"/>
              <a:t>PRECRISIS STATE :</a:t>
            </a:r>
          </a:p>
          <a:p>
            <a:r>
              <a:rPr lang="en-US" dirty="0" smtClean="0"/>
              <a:t>When person has high probability of exposure to stressful events, in an adequate  support , lack of coping mechanism ,poor history of handling stress will be more upset and enter into a state of disequilibrium .</a:t>
            </a:r>
          </a:p>
          <a:p>
            <a:r>
              <a:rPr lang="en-US" dirty="0" smtClean="0"/>
              <a:t> </a:t>
            </a:r>
          </a:p>
          <a:p>
            <a:pPr lvl="0"/>
            <a:r>
              <a:rPr lang="en-US" dirty="0" smtClean="0"/>
              <a:t>IMMEDIATE CRISIS STATE :</a:t>
            </a:r>
          </a:p>
          <a:p>
            <a:r>
              <a:rPr lang="en-US" dirty="0" smtClean="0"/>
              <a:t>As tensions continue to build they mobilize all internal and external resources to restore the equilibrium .</a:t>
            </a:r>
          </a:p>
          <a:p>
            <a:r>
              <a:rPr lang="en-US" dirty="0" smtClean="0"/>
              <a:t> </a:t>
            </a:r>
          </a:p>
          <a:p>
            <a:pPr lvl="0"/>
            <a:r>
              <a:rPr lang="en-US" dirty="0" smtClean="0"/>
              <a:t>INTERMEDIATE CRISIS STATE :</a:t>
            </a:r>
          </a:p>
          <a:p>
            <a:r>
              <a:rPr lang="en-US" dirty="0" smtClean="0"/>
              <a:t>The problem may be re-evaluated and attacked from a new angle or the problem may be distorted and viewed as unsolvable.</a:t>
            </a:r>
          </a:p>
          <a:p>
            <a:r>
              <a:rPr lang="en-US" dirty="0" smtClean="0"/>
              <a:t> </a:t>
            </a:r>
          </a:p>
          <a:p>
            <a:pPr lvl="0"/>
            <a:r>
              <a:rPr lang="en-US" dirty="0" smtClean="0"/>
              <a:t>ADVANCED CRISIS STATE :</a:t>
            </a:r>
          </a:p>
          <a:p>
            <a:r>
              <a:rPr lang="en-US" dirty="0" smtClean="0"/>
              <a:t>Person who has continued to draw all inner resources , has continued failing in attempts to resolve the problems; emotional pressures continue to build and people become completely disorganized or immobilized owing to serve anxiety or depression state.</a:t>
            </a:r>
          </a:p>
          <a:p>
            <a:r>
              <a:rPr lang="en-US" dirty="0" smtClean="0"/>
              <a:t> </a:t>
            </a:r>
          </a:p>
          <a:p>
            <a:pPr lvl="0"/>
            <a:r>
              <a:rPr lang="en-US" dirty="0" smtClean="0"/>
              <a:t>FULL CRISIS STATE :</a:t>
            </a:r>
          </a:p>
          <a:p>
            <a:r>
              <a:rPr lang="en-US" dirty="0" smtClean="0"/>
              <a:t>Person who has failed in all attempts to solve the problems, believes that all resources have been used feel more stress.</a:t>
            </a:r>
          </a:p>
          <a:p>
            <a:r>
              <a:rPr lang="en-US" dirty="0" smtClean="0"/>
              <a:t> </a:t>
            </a:r>
          </a:p>
          <a:p>
            <a:r>
              <a:rPr lang="en-US" b="1" u="dbl" dirty="0" smtClean="0"/>
              <a:t> </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dbl" dirty="0"/>
              <a:t>SIGN AND SYMPTOMS OF CRISIS SITUATION </a:t>
            </a:r>
            <a:r>
              <a:rPr lang="en-US" dirty="0" smtClean="0"/>
              <a:t/>
            </a:r>
            <a:br>
              <a:rPr lang="en-US" dirty="0" smtClean="0"/>
            </a:br>
            <a:endParaRPr lang="en-US" dirty="0"/>
          </a:p>
        </p:txBody>
      </p:sp>
      <p:sp>
        <p:nvSpPr>
          <p:cNvPr id="3" name="Content Placeholder 2"/>
          <p:cNvSpPr>
            <a:spLocks noGrp="1"/>
          </p:cNvSpPr>
          <p:nvPr>
            <p:ph idx="1"/>
          </p:nvPr>
        </p:nvSpPr>
        <p:spPr>
          <a:xfrm>
            <a:off x="0" y="1752600"/>
            <a:ext cx="8686800" cy="5105400"/>
          </a:xfrm>
        </p:spPr>
        <p:txBody>
          <a:bodyPr>
            <a:normAutofit fontScale="55000" lnSpcReduction="20000"/>
          </a:bodyPr>
          <a:lstStyle/>
          <a:p>
            <a:pPr lvl="0"/>
            <a:r>
              <a:rPr lang="en-US" dirty="0" smtClean="0"/>
              <a:t>Heavy burden of free floating anxiety, </a:t>
            </a:r>
            <a:r>
              <a:rPr lang="en-US" dirty="0" err="1" smtClean="0"/>
              <a:t>e.g.:heightened</a:t>
            </a:r>
            <a:r>
              <a:rPr lang="en-US" dirty="0" smtClean="0"/>
              <a:t> emotional tensions , the drive to act .</a:t>
            </a:r>
          </a:p>
          <a:p>
            <a:pPr lvl="0"/>
            <a:r>
              <a:rPr lang="en-US" dirty="0" smtClean="0"/>
              <a:t>Depression or agitated </a:t>
            </a:r>
          </a:p>
          <a:p>
            <a:pPr lvl="0"/>
            <a:r>
              <a:rPr lang="en-US" dirty="0" smtClean="0"/>
              <a:t>Anger , guilt , tension , fear</a:t>
            </a:r>
          </a:p>
          <a:p>
            <a:pPr lvl="0"/>
            <a:r>
              <a:rPr lang="en-US" dirty="0" smtClean="0"/>
              <a:t>Neglects in performing self care activities and fulfilling responsibilities.</a:t>
            </a:r>
          </a:p>
          <a:p>
            <a:pPr lvl="0"/>
            <a:r>
              <a:rPr lang="en-US" dirty="0" smtClean="0"/>
              <a:t>Utilizing unhealthy coping mechanisms .</a:t>
            </a:r>
          </a:p>
          <a:p>
            <a:pPr lvl="0"/>
            <a:r>
              <a:rPr lang="en-US" dirty="0" smtClean="0"/>
              <a:t>Irrational and blaming others.</a:t>
            </a:r>
          </a:p>
          <a:p>
            <a:pPr lvl="0"/>
            <a:r>
              <a:rPr lang="en-US" dirty="0" smtClean="0"/>
              <a:t>Helplessness, hopelessness , uselessness</a:t>
            </a:r>
          </a:p>
          <a:p>
            <a:pPr lvl="0"/>
            <a:r>
              <a:rPr lang="en-US" dirty="0" smtClean="0"/>
              <a:t>Chaos , overwhelmed </a:t>
            </a:r>
          </a:p>
          <a:p>
            <a:pPr lvl="0"/>
            <a:r>
              <a:rPr lang="en-US" dirty="0" smtClean="0"/>
              <a:t>Detached , despair.</a:t>
            </a:r>
          </a:p>
          <a:p>
            <a:pPr lvl="0"/>
            <a:r>
              <a:rPr lang="en-US" dirty="0" err="1" smtClean="0"/>
              <a:t>Depersonlized</a:t>
            </a:r>
            <a:r>
              <a:rPr lang="en-US" dirty="0" smtClean="0"/>
              <a:t> </a:t>
            </a:r>
          </a:p>
          <a:p>
            <a:pPr lvl="0"/>
            <a:r>
              <a:rPr lang="en-US" dirty="0" smtClean="0"/>
              <a:t>Panic</a:t>
            </a:r>
          </a:p>
          <a:p>
            <a:pPr lvl="0"/>
            <a:r>
              <a:rPr lang="en-US" dirty="0" smtClean="0"/>
              <a:t>Low self esteem </a:t>
            </a:r>
          </a:p>
          <a:p>
            <a:pPr lvl="0"/>
            <a:r>
              <a:rPr lang="en-US" dirty="0" smtClean="0"/>
              <a:t>Uncontrollable crying </a:t>
            </a:r>
          </a:p>
          <a:p>
            <a:pPr lvl="0"/>
            <a:r>
              <a:rPr lang="en-US" dirty="0" smtClean="0"/>
              <a:t>Frustration , confused , depressed , immobilized , unable to make decisions.</a:t>
            </a:r>
          </a:p>
          <a:p>
            <a:pPr lvl="0"/>
            <a:r>
              <a:rPr lang="en-US" dirty="0" smtClean="0"/>
              <a:t>Lack of confidence  discouragement </a:t>
            </a:r>
          </a:p>
          <a:p>
            <a:pPr lvl="0"/>
            <a:r>
              <a:rPr lang="en-US" dirty="0" smtClean="0"/>
              <a:t>Imperfection , unfamiliarity with self </a:t>
            </a:r>
          </a:p>
        </p:txBody>
      </p:sp>
      <p:sp>
        <p:nvSpPr>
          <p:cNvPr id="4" name="Footer Placeholder 3"/>
          <p:cNvSpPr>
            <a:spLocks noGrp="1"/>
          </p:cNvSpPr>
          <p:nvPr>
            <p:ph type="ftr" sz="quarter" idx="11"/>
          </p:nvPr>
        </p:nvSpPr>
        <p:spPr/>
        <p:txBody>
          <a:bodyPr/>
          <a:lstStyle/>
          <a:p>
            <a:r>
              <a:rPr lang="en-US" smtClean="0"/>
              <a:t>ZANKHANA S. RATHOD </a:t>
            </a:r>
            <a:endParaRPr lang="en-US" dirty="0"/>
          </a:p>
        </p:txBody>
      </p:sp>
    </p:spTree>
  </p:cSld>
  <p:clrMapOvr>
    <a:masterClrMapping/>
  </p:clrMapOvr>
</p:sld>
</file>

<file path=ppt/theme/theme1.xml><?xml version="1.0" encoding="utf-8"?>
<a:theme xmlns:a="http://schemas.openxmlformats.org/drawingml/2006/main" name="RX_co_04_Print_CrystalGraphics.com_PowerPoint_Templates_trial">
  <a:themeElements>
    <a:clrScheme name="Default Design 13">
      <a:dk1>
        <a:srgbClr val="000000"/>
      </a:dk1>
      <a:lt1>
        <a:srgbClr val="FFFFFF"/>
      </a:lt1>
      <a:dk2>
        <a:srgbClr val="FFFFFF"/>
      </a:dk2>
      <a:lt2>
        <a:srgbClr val="B2B2B2"/>
      </a:lt2>
      <a:accent1>
        <a:srgbClr val="FF3E11"/>
      </a:accent1>
      <a:accent2>
        <a:srgbClr val="FFCC00"/>
      </a:accent2>
      <a:accent3>
        <a:srgbClr val="FFFFFF"/>
      </a:accent3>
      <a:accent4>
        <a:srgbClr val="000000"/>
      </a:accent4>
      <a:accent5>
        <a:srgbClr val="FFAFAA"/>
      </a:accent5>
      <a:accent6>
        <a:srgbClr val="E7B900"/>
      </a:accent6>
      <a:hlink>
        <a:srgbClr val="FF9933"/>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FFFF"/>
        </a:dk2>
        <a:lt2>
          <a:srgbClr val="B2B2B2"/>
        </a:lt2>
        <a:accent1>
          <a:srgbClr val="FF3E11"/>
        </a:accent1>
        <a:accent2>
          <a:srgbClr val="FFCC00"/>
        </a:accent2>
        <a:accent3>
          <a:srgbClr val="FFFFFF"/>
        </a:accent3>
        <a:accent4>
          <a:srgbClr val="000000"/>
        </a:accent4>
        <a:accent5>
          <a:srgbClr val="FFAFAA"/>
        </a:accent5>
        <a:accent6>
          <a:srgbClr val="E7B900"/>
        </a:accent6>
        <a:hlink>
          <a:srgbClr val="FF9933"/>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RX_co_04_Print_CrystalGraphics.com_PowerPoint_Templates_trial</Template>
  <TotalTime>18</TotalTime>
  <Words>845</Words>
  <Application>Microsoft Office PowerPoint</Application>
  <PresentationFormat>On-screen Show (4:3)</PresentationFormat>
  <Paragraphs>156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RX_co_04_Print_CrystalGraphics.com_PowerPoint_Templates_trial</vt:lpstr>
      <vt:lpstr>CRISIS AND CRISIS INTERVENTION </vt:lpstr>
      <vt:lpstr>INTRODUCTION : </vt:lpstr>
      <vt:lpstr>DEFINITION  </vt:lpstr>
      <vt:lpstr>RISK FATORS  FOR CRISIS: </vt:lpstr>
      <vt:lpstr>PHASES IN THE DEVELOPMENT OF A CRISIS </vt:lpstr>
      <vt:lpstr>PHASES  </vt:lpstr>
      <vt:lpstr>TYPES OF CRISES </vt:lpstr>
      <vt:lpstr>CRISIS CONTINUUM </vt:lpstr>
      <vt:lpstr>SIGN AND SYMPTOMS OF CRISIS SITUATION  </vt:lpstr>
      <vt:lpstr>CRISIS INTERVENTION OR CRISIS THERAPY  </vt:lpstr>
      <vt:lpstr>THECHNIQUES OF CRISIS THERAPY  </vt:lpstr>
      <vt:lpstr>  INDICATIONS FOR CRISIS INTERVENTION</vt:lpstr>
      <vt:lpstr>SETTING FOR CRISIS INTERVENTION  </vt:lpstr>
      <vt:lpstr>THE ROLE OF THE NURSE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chimpi</dc:creator>
  <cp:lastModifiedBy>milan</cp:lastModifiedBy>
  <cp:revision>6</cp:revision>
  <dcterms:created xsi:type="dcterms:W3CDTF">2006-08-16T00:00:00Z</dcterms:created>
  <dcterms:modified xsi:type="dcterms:W3CDTF">2020-08-13T22:04:35Z</dcterms:modified>
</cp:coreProperties>
</file>