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7" r:id="rId22"/>
    <p:sldId id="289" r:id="rId23"/>
    <p:sldId id="276" r:id="rId24"/>
    <p:sldId id="277" r:id="rId25"/>
    <p:sldId id="278" r:id="rId26"/>
    <p:sldId id="279" r:id="rId27"/>
    <p:sldId id="280" r:id="rId28"/>
    <p:sldId id="286" r:id="rId29"/>
    <p:sldId id="281" r:id="rId30"/>
    <p:sldId id="282" r:id="rId31"/>
    <p:sldId id="283" r:id="rId32"/>
    <p:sldId id="28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dx.doi.org/10.1186/1746-1340-15-4" TargetMode="External"/><Relationship Id="rId2" Type="http://schemas.openxmlformats.org/officeDocument/2006/relationships/hyperlink" Target="http://www.ncbi.nlm.nih.gov/pubmed/?term=Cuthbert%20SC%5bauth%5d"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MMT</a:t>
            </a:r>
            <a:endParaRPr lang="en-IN" dirty="0"/>
          </a:p>
        </p:txBody>
      </p:sp>
      <p:sp>
        <p:nvSpPr>
          <p:cNvPr id="3" name="Subtitle 2"/>
          <p:cNvSpPr>
            <a:spLocks noGrp="1"/>
          </p:cNvSpPr>
          <p:nvPr>
            <p:ph type="subTitle" idx="1"/>
          </p:nvPr>
        </p:nvSpPr>
        <p:spPr/>
        <p:txBody>
          <a:bodyPr/>
          <a:lstStyle/>
          <a:p>
            <a:r>
              <a:rPr lang="en-IN" dirty="0" smtClean="0"/>
              <a:t>Dr </a:t>
            </a:r>
            <a:r>
              <a:rPr lang="en-IN" dirty="0" err="1" smtClean="0"/>
              <a:t>Megha</a:t>
            </a:r>
            <a:r>
              <a:rPr lang="en-IN" smtClean="0"/>
              <a:t> Mehta</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0000" lnSpcReduction="20000"/>
          </a:bodyPr>
          <a:lstStyle/>
          <a:p>
            <a:pPr lvl="0"/>
            <a:r>
              <a:rPr lang="en-IN" b="1" dirty="0" smtClean="0"/>
              <a:t>Substitution:</a:t>
            </a:r>
            <a:endParaRPr lang="en-IN" dirty="0" smtClean="0"/>
          </a:p>
          <a:p>
            <a:pPr lvl="0"/>
            <a:r>
              <a:rPr lang="en-IN" dirty="0" smtClean="0"/>
              <a:t>It results from one or more muscles attempting to compensate for the lack of strength in another muscle or group of muscles. </a:t>
            </a:r>
          </a:p>
          <a:p>
            <a:pPr lvl="0"/>
            <a:r>
              <a:rPr lang="en-IN" dirty="0" smtClean="0"/>
              <a:t>In testing, no muscle substitution is permitted. </a:t>
            </a:r>
          </a:p>
          <a:p>
            <a:pPr lvl="0"/>
            <a:r>
              <a:rPr lang="en-IN" dirty="0" smtClean="0"/>
              <a:t>It indicates following possibilities: </a:t>
            </a:r>
          </a:p>
          <a:p>
            <a:pPr lvl="0"/>
            <a:r>
              <a:rPr lang="en-IN" dirty="0" smtClean="0"/>
              <a:t>The tested muscle is weak.</a:t>
            </a:r>
          </a:p>
          <a:p>
            <a:pPr lvl="0"/>
            <a:r>
              <a:rPr lang="en-IN" dirty="0" smtClean="0"/>
              <a:t>Adequate fixation has not been applied.</a:t>
            </a:r>
          </a:p>
          <a:p>
            <a:pPr lvl="0"/>
            <a:r>
              <a:rPr lang="en-IN" dirty="0" smtClean="0"/>
              <a:t>Adequate instruction on how to perform the test is not given.</a:t>
            </a:r>
          </a:p>
          <a:p>
            <a:pPr lvl="0"/>
            <a:r>
              <a:rPr lang="en-IN" dirty="0" smtClean="0"/>
              <a:t>Substitution by fixation muscles occurs in relation to the movements of the shoulder and hip joint. E.g. hip and lateral trunk muscles.</a:t>
            </a:r>
          </a:p>
          <a:p>
            <a:pPr lvl="0"/>
            <a:r>
              <a:rPr lang="en-IN" dirty="0" smtClean="0"/>
              <a:t>Antagonist may produce movements similar to test movements. </a:t>
            </a:r>
            <a:r>
              <a:rPr lang="en-IN" dirty="0" err="1" smtClean="0"/>
              <a:t>E.g</a:t>
            </a:r>
            <a:r>
              <a:rPr lang="en-IN" dirty="0" smtClean="0"/>
              <a:t> if finger flexors are weak, action of the wrist extensors may produce passive finger flexion by the tension placed on the flexor tendons.</a:t>
            </a:r>
          </a:p>
          <a:p>
            <a:r>
              <a:rPr lang="en-IN" dirty="0" smtClean="0"/>
              <a:t>Substitution by agonists. E.g. when testing gluteus </a:t>
            </a:r>
            <a:r>
              <a:rPr lang="en-IN" dirty="0" err="1" smtClean="0"/>
              <a:t>medius</a:t>
            </a:r>
            <a:r>
              <a:rPr lang="en-IN" dirty="0" smtClean="0"/>
              <a:t>, the thigh will tend to flex if TFL is attempting to substitute for the Gl. </a:t>
            </a:r>
            <a:r>
              <a:rPr lang="en-IN" dirty="0" err="1" smtClean="0"/>
              <a:t>Medius</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t>GRADING:</a:t>
            </a:r>
            <a:r>
              <a:rPr lang="en-IN" dirty="0" smtClean="0"/>
              <a:t/>
            </a:r>
            <a:br>
              <a:rPr lang="en-IN" dirty="0" smtClean="0"/>
            </a:br>
            <a:endParaRPr lang="en-IN" dirty="0"/>
          </a:p>
        </p:txBody>
      </p:sp>
      <p:sp>
        <p:nvSpPr>
          <p:cNvPr id="3" name="Content Placeholder 2"/>
          <p:cNvSpPr>
            <a:spLocks noGrp="1"/>
          </p:cNvSpPr>
          <p:nvPr>
            <p:ph idx="1"/>
          </p:nvPr>
        </p:nvSpPr>
        <p:spPr/>
        <p:txBody>
          <a:bodyPr/>
          <a:lstStyle/>
          <a:p>
            <a:pPr lvl="0"/>
            <a:r>
              <a:rPr lang="en-IN" dirty="0" smtClean="0"/>
              <a:t>Grades represent an examiner’s assessment of the strength or weakness of a muscle or muscle group.</a:t>
            </a:r>
          </a:p>
          <a:p>
            <a:pPr lvl="0"/>
            <a:r>
              <a:rPr lang="en-IN" dirty="0" smtClean="0"/>
              <a:t>Grades for MMT are recorded as numerical scores ranging from zero (0), which represents no activity, to five (5), which represents a normal muscle strength. </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47500" lnSpcReduction="20000"/>
          </a:bodyPr>
          <a:lstStyle/>
          <a:p>
            <a:r>
              <a:rPr lang="en-IN" sz="3400" b="1" dirty="0" smtClean="0"/>
              <a:t>Numerical score</a:t>
            </a:r>
            <a:endParaRPr lang="en-IN" sz="3400" dirty="0" smtClean="0"/>
          </a:p>
          <a:p>
            <a:r>
              <a:rPr lang="en-IN" sz="3400" b="1" dirty="0" smtClean="0"/>
              <a:t>Qualitative score</a:t>
            </a:r>
            <a:endParaRPr lang="en-IN" sz="3400" dirty="0" smtClean="0"/>
          </a:p>
          <a:p>
            <a:r>
              <a:rPr lang="en-IN" sz="3400" b="1" dirty="0" smtClean="0"/>
              <a:t>Description</a:t>
            </a:r>
            <a:endParaRPr lang="en-IN" sz="3400" dirty="0" smtClean="0"/>
          </a:p>
          <a:p>
            <a:r>
              <a:rPr lang="en-IN" sz="3400" dirty="0" smtClean="0"/>
              <a:t>5</a:t>
            </a:r>
          </a:p>
          <a:p>
            <a:r>
              <a:rPr lang="en-IN" sz="3400" dirty="0" smtClean="0"/>
              <a:t>Normal</a:t>
            </a:r>
          </a:p>
          <a:p>
            <a:r>
              <a:rPr lang="en-IN" sz="3400" dirty="0" smtClean="0"/>
              <a:t>Ability to complete full ROM against gravity with maximum resistance</a:t>
            </a:r>
          </a:p>
          <a:p>
            <a:r>
              <a:rPr lang="en-IN" sz="3400" dirty="0" smtClean="0"/>
              <a:t>4</a:t>
            </a:r>
          </a:p>
          <a:p>
            <a:r>
              <a:rPr lang="en-IN" sz="3400" dirty="0" smtClean="0"/>
              <a:t>Good</a:t>
            </a:r>
          </a:p>
          <a:p>
            <a:r>
              <a:rPr lang="en-IN" sz="3400" dirty="0" smtClean="0"/>
              <a:t>Ability to complete full ROM against gravity with minimum resistance</a:t>
            </a:r>
          </a:p>
          <a:p>
            <a:r>
              <a:rPr lang="en-IN" sz="3400" dirty="0" smtClean="0"/>
              <a:t>3</a:t>
            </a:r>
          </a:p>
          <a:p>
            <a:r>
              <a:rPr lang="en-IN" sz="3400" dirty="0" smtClean="0"/>
              <a:t>Fair</a:t>
            </a:r>
          </a:p>
          <a:p>
            <a:r>
              <a:rPr lang="en-IN" sz="3400" dirty="0" smtClean="0"/>
              <a:t>Ability to complete full ROM against gravity</a:t>
            </a:r>
          </a:p>
          <a:p>
            <a:r>
              <a:rPr lang="en-IN" sz="3400" dirty="0" smtClean="0"/>
              <a:t>2</a:t>
            </a:r>
          </a:p>
          <a:p>
            <a:r>
              <a:rPr lang="en-IN" sz="3400" dirty="0" smtClean="0"/>
              <a:t>Poor</a:t>
            </a:r>
          </a:p>
          <a:p>
            <a:r>
              <a:rPr lang="en-IN" sz="3400" dirty="0" smtClean="0"/>
              <a:t>Ability to complete full ROM in eliminated gravity</a:t>
            </a:r>
          </a:p>
          <a:p>
            <a:r>
              <a:rPr lang="en-IN" sz="3400" dirty="0" smtClean="0"/>
              <a:t>1</a:t>
            </a:r>
          </a:p>
          <a:p>
            <a:r>
              <a:rPr lang="en-IN" sz="3400" dirty="0" smtClean="0"/>
              <a:t>Trace </a:t>
            </a:r>
          </a:p>
          <a:p>
            <a:r>
              <a:rPr lang="en-IN" sz="3400" dirty="0" smtClean="0"/>
              <a:t>Flicker / palpable contraction</a:t>
            </a:r>
          </a:p>
          <a:p>
            <a:r>
              <a:rPr lang="en-IN" sz="3400" dirty="0" smtClean="0"/>
              <a:t>0</a:t>
            </a:r>
          </a:p>
          <a:p>
            <a:r>
              <a:rPr lang="en-IN" sz="3400" dirty="0" smtClean="0"/>
              <a:t>Zero</a:t>
            </a:r>
          </a:p>
          <a:p>
            <a:r>
              <a:rPr lang="en-IN" sz="3400" dirty="0" smtClean="0"/>
              <a:t>No contraction</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pPr lvl="0"/>
            <a:r>
              <a:rPr lang="en-IN" b="1" i="1" dirty="0" smtClean="0"/>
              <a:t>Active Resistance Test</a:t>
            </a:r>
            <a:endParaRPr lang="en-IN" dirty="0" smtClean="0"/>
          </a:p>
          <a:p>
            <a:pPr lvl="0"/>
            <a:r>
              <a:rPr lang="en-IN" dirty="0" smtClean="0"/>
              <a:t>It is the application of manual resistance against an actively contracting muscle or muscle group (against the direction of movement as if to prevent movement)</a:t>
            </a:r>
          </a:p>
          <a:p>
            <a:pPr lvl="0"/>
            <a:r>
              <a:rPr lang="en-IN" b="1" dirty="0" smtClean="0"/>
              <a:t>Gravity </a:t>
            </a:r>
            <a:r>
              <a:rPr lang="en-IN" dirty="0" smtClean="0"/>
              <a:t>is a form of resistance that is basic to MMT, and it is used in tests of the trunk, neck and extremity muscles. It is not required in tests of finger and toe muscles, because the weight of the part is so small in comparison with the strength of the muscle that the effect of gravity on the part is negligible. </a:t>
            </a:r>
            <a:r>
              <a:rPr lang="en-IN" dirty="0" err="1" smtClean="0"/>
              <a:t>Supination</a:t>
            </a:r>
            <a:r>
              <a:rPr lang="en-IN" dirty="0" smtClean="0"/>
              <a:t> and </a:t>
            </a:r>
            <a:r>
              <a:rPr lang="en-IN" dirty="0" err="1" smtClean="0"/>
              <a:t>pronation</a:t>
            </a:r>
            <a:r>
              <a:rPr lang="en-IN" dirty="0" smtClean="0"/>
              <a:t> of the forearm are movements of rotation in which the effect of gravity is also not a significant factor.</a:t>
            </a:r>
          </a:p>
          <a:p>
            <a:pPr lvl="0"/>
            <a:r>
              <a:rPr lang="en-IN" dirty="0" smtClean="0"/>
              <a:t>Accuracy in grading depends on many factors: the stable position of the patient, the fixation of the part being tested, the precision of the test position, and the direction and the amount of pressure. The amount of pressure varies with the age and size of the patient, the part being tested and the leverage. If one extremity is unaffected, the examiner may use the strength in the unaffected extremity as an index for the patient’s normal strength when testing the affected extremity. </a:t>
            </a:r>
          </a:p>
          <a:p>
            <a:endParaRPr lang="en-IN"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lvl="0"/>
            <a:r>
              <a:rPr lang="en-IN" dirty="0" smtClean="0"/>
              <a:t>The grading is based on a system in which the ability to hold the tested part in a given position against gravity establishes a grade referred to as 3 or fair.</a:t>
            </a:r>
          </a:p>
          <a:p>
            <a:pPr lvl="0"/>
            <a:r>
              <a:rPr lang="en-IN" dirty="0" smtClean="0"/>
              <a:t>Grade 3 is the most objective grade because the pull of gravity is a constant factor. For grades above 3, pressure is applied in addition to the resistance offered by gravity.</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IN" b="1" dirty="0" smtClean="0"/>
              <a:t>The Grade 5 (Normal) Muscle</a:t>
            </a:r>
            <a:endParaRPr lang="en-IN" dirty="0" smtClean="0"/>
          </a:p>
          <a:p>
            <a:pPr lvl="0"/>
            <a:r>
              <a:rPr lang="en-IN" dirty="0" smtClean="0"/>
              <a:t>It means that the muscle can hold the test position against strong pressure </a:t>
            </a:r>
            <a:r>
              <a:rPr lang="en-IN" b="1" u="sng" dirty="0" smtClean="0"/>
              <a:t>or</a:t>
            </a:r>
            <a:r>
              <a:rPr lang="en-IN" dirty="0" smtClean="0"/>
              <a:t> the examiner cannot break the patient’s hold position. This value must be accompanied by the ability to complete a full range of motion or maintain end-point range against maximum resistance.</a:t>
            </a:r>
          </a:p>
          <a:p>
            <a:r>
              <a:rPr lang="en-IN" b="1" dirty="0" smtClean="0"/>
              <a:t>The Grade 4 (Good) Muscle</a:t>
            </a:r>
            <a:endParaRPr lang="en-IN" dirty="0" smtClean="0"/>
          </a:p>
          <a:p>
            <a:pPr lvl="0"/>
            <a:r>
              <a:rPr lang="en-IN" dirty="0" smtClean="0"/>
              <a:t>When the muscle is able to complete a full range of motion against gravity and can withstand considerable but less than ‘normal’ resistance </a:t>
            </a:r>
            <a:r>
              <a:rPr lang="en-IN" b="1" u="sng" dirty="0" smtClean="0"/>
              <a:t>or</a:t>
            </a:r>
            <a:r>
              <a:rPr lang="en-IN" dirty="0" smtClean="0"/>
              <a:t> when maximum resistance clearly results in a break.</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r>
              <a:rPr lang="en-IN" b="1" dirty="0" smtClean="0"/>
              <a:t>The Grade 3 (Fair) Muscle</a:t>
            </a:r>
            <a:endParaRPr lang="en-IN" dirty="0" smtClean="0"/>
          </a:p>
          <a:p>
            <a:pPr lvl="0"/>
            <a:r>
              <a:rPr lang="en-IN" dirty="0" smtClean="0"/>
              <a:t>The muscle or muscle group can complete a full range of motion against only the resistance of gravity </a:t>
            </a:r>
            <a:r>
              <a:rPr lang="en-IN" b="1" u="sng" dirty="0" smtClean="0"/>
              <a:t>or</a:t>
            </a:r>
            <a:r>
              <a:rPr lang="en-IN" dirty="0" smtClean="0"/>
              <a:t> the muscle can hold the part in test position against the resistance of gravity but cannot hold if even slight pressure is added. </a:t>
            </a:r>
          </a:p>
          <a:p>
            <a:pPr lvl="0"/>
            <a:r>
              <a:rPr lang="en-IN" dirty="0" smtClean="0"/>
              <a:t>The examiner should avoid the ‘locked’ positions of the joint in tests for the triceps and quadriceps </a:t>
            </a:r>
          </a:p>
          <a:p>
            <a:r>
              <a:rPr lang="en-IN" b="1" dirty="0" smtClean="0"/>
              <a:t>The Grade 2 (Poor) Muscle</a:t>
            </a:r>
            <a:endParaRPr lang="en-IN" dirty="0" smtClean="0"/>
          </a:p>
          <a:p>
            <a:pPr lvl="0"/>
            <a:r>
              <a:rPr lang="en-IN" dirty="0" smtClean="0"/>
              <a:t>It is the one in which the muscle can complete the full range of motion in a position that minimizes the force of gravity that is, in a gravity-eliminated plane or a horizontal plane.</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b="1" dirty="0" smtClean="0"/>
              <a:t>The Grade 1(Trace) Muscle</a:t>
            </a:r>
            <a:endParaRPr lang="en-IN" dirty="0" smtClean="0"/>
          </a:p>
          <a:p>
            <a:pPr lvl="0"/>
            <a:r>
              <a:rPr lang="en-IN" dirty="0" smtClean="0"/>
              <a:t>It means that the examiner can detect visually or by palpation some contractile activity in one or more of the muscles or that the tendon becomes slightly prominent, but no movement of the part is visible. It can be detected with the patient in almost any position.</a:t>
            </a:r>
          </a:p>
          <a:p>
            <a:r>
              <a:rPr lang="en-IN" b="1" dirty="0" smtClean="0"/>
              <a:t>The Grade 0 (Zero) Muscle</a:t>
            </a:r>
            <a:endParaRPr lang="en-IN" dirty="0" smtClean="0"/>
          </a:p>
          <a:p>
            <a:pPr lvl="0"/>
            <a:r>
              <a:rPr lang="en-IN" dirty="0" smtClean="0"/>
              <a:t>It means that no evidence of any muscle contraction is visible or palpable. It is completely quiescent on palpation.</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t>PROCEDURE FOR MUSCLE STRENGTH TESTING:</a:t>
            </a: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77500" lnSpcReduction="20000"/>
          </a:bodyPr>
          <a:lstStyle/>
          <a:p>
            <a:pPr lvl="0"/>
            <a:r>
              <a:rPr lang="en-IN" dirty="0" smtClean="0"/>
              <a:t>Place the subject in a position that offers the best fixation of the body as a whole (usually supine, prone, or side-lying).</a:t>
            </a:r>
          </a:p>
          <a:p>
            <a:pPr lvl="0"/>
            <a:r>
              <a:rPr lang="en-IN" dirty="0" smtClean="0"/>
              <a:t>Stabilize the part proximal to the tested part or, as in the case of the hand, adjacent to the tested part. Stabilization is necessary for specificity in testing.</a:t>
            </a:r>
          </a:p>
          <a:p>
            <a:pPr lvl="0"/>
            <a:r>
              <a:rPr lang="en-IN" dirty="0" smtClean="0"/>
              <a:t>If possible start with placing the part to be tested in precise antigravity test position, to produce the desired muscle action and aid in grading.</a:t>
            </a:r>
          </a:p>
          <a:p>
            <a:pPr lvl="0"/>
            <a:r>
              <a:rPr lang="en-IN" dirty="0" smtClean="0"/>
              <a:t>The patient with the open wounds or other conditions requiring gloves  for testing.</a:t>
            </a:r>
          </a:p>
          <a:p>
            <a:pPr lvl="0"/>
            <a:r>
              <a:rPr lang="en-IN" dirty="0" smtClean="0"/>
              <a:t>Use test movements in the horizontal plane when testing muscles are too weak to function against gravity. </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pPr lvl="0"/>
            <a:r>
              <a:rPr lang="en-IN" dirty="0" smtClean="0"/>
              <a:t>Use test movements in antigravity positions for most trunk muscle tests in which body weight offers sufficient resistance.</a:t>
            </a:r>
          </a:p>
          <a:p>
            <a:pPr lvl="0"/>
            <a:r>
              <a:rPr lang="en-IN" dirty="0" smtClean="0"/>
              <a:t>Apply pressure directly opposite the line of pull of the muscle or the muscle segment being tested. </a:t>
            </a:r>
          </a:p>
          <a:p>
            <a:pPr lvl="0"/>
            <a:r>
              <a:rPr lang="en-IN" dirty="0" smtClean="0"/>
              <a:t>Apply pressure gradually but not too slowly. Apply uniform pressure; avoid localized pressure that can cause discomfort.</a:t>
            </a:r>
          </a:p>
          <a:p>
            <a:pPr lvl="0"/>
            <a:r>
              <a:rPr lang="en-IN" dirty="0" smtClean="0"/>
              <a:t>Use a long lever whenever possible, unless contraindicated. </a:t>
            </a:r>
          </a:p>
          <a:p>
            <a:pPr lvl="0"/>
            <a:r>
              <a:rPr lang="en-IN" dirty="0" smtClean="0"/>
              <a:t>Use a short lever if the intervening muscles do not provide sufficient fixation for use of a long lever.</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smtClean="0"/>
              <a:t>OBJECTIVES:</a:t>
            </a:r>
            <a:endParaRPr lang="en-IN" dirty="0" smtClean="0"/>
          </a:p>
          <a:p>
            <a:pPr lvl="0"/>
            <a:r>
              <a:rPr lang="en-IN" dirty="0" smtClean="0"/>
              <a:t>At the end of this lecture the student will be able to learn,</a:t>
            </a:r>
          </a:p>
          <a:p>
            <a:pPr lvl="0"/>
            <a:r>
              <a:rPr lang="en-IN" dirty="0" smtClean="0"/>
              <a:t>Principles of MMT</a:t>
            </a:r>
          </a:p>
          <a:p>
            <a:pPr lvl="0"/>
            <a:r>
              <a:rPr lang="en-IN" dirty="0" smtClean="0"/>
              <a:t>Grades of MMT</a:t>
            </a:r>
          </a:p>
          <a:p>
            <a:pPr lvl="0"/>
            <a:r>
              <a:rPr lang="en-IN" dirty="0" smtClean="0"/>
              <a:t>Procedure of MMT</a:t>
            </a:r>
          </a:p>
          <a:p>
            <a:pPr>
              <a:buNone/>
            </a:pP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lvl="0"/>
            <a:r>
              <a:rPr lang="en-IN" dirty="0" smtClean="0"/>
              <a:t>Always start with grade 3. If patient is able to perform grade 3 then go for grade 4 and 5. If the patient is not able to perform grade 3 then go for grade 2 and 1.</a:t>
            </a:r>
          </a:p>
          <a:p>
            <a:pPr lvl="0"/>
            <a:r>
              <a:rPr lang="en-IN" dirty="0" smtClean="0"/>
              <a:t>Always compare muscle power of the involved limb with the normal contra lateral limb. </a:t>
            </a:r>
          </a:p>
          <a:p>
            <a:pPr lvl="0"/>
            <a:r>
              <a:rPr lang="en-IN" dirty="0" smtClean="0"/>
              <a:t>If there is bilateral involvement, comparison is done with other individual of similar age, gender and body built.</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EVIDENCE</a:t>
            </a:r>
            <a:endParaRPr lang="en-IN" dirty="0"/>
          </a:p>
        </p:txBody>
      </p:sp>
      <p:sp>
        <p:nvSpPr>
          <p:cNvPr id="3" name="Content Placeholder 2"/>
          <p:cNvSpPr>
            <a:spLocks noGrp="1"/>
          </p:cNvSpPr>
          <p:nvPr>
            <p:ph idx="1"/>
          </p:nvPr>
        </p:nvSpPr>
        <p:spPr/>
        <p:txBody>
          <a:bodyPr/>
          <a:lstStyle/>
          <a:p>
            <a:r>
              <a:rPr lang="en-IN" dirty="0" smtClean="0"/>
              <a:t>CLINICAL QUERY ?</a:t>
            </a:r>
          </a:p>
          <a:p>
            <a:endParaRPr lang="en-IN" dirty="0" smtClean="0"/>
          </a:p>
          <a:p>
            <a:r>
              <a:rPr lang="en-IN" dirty="0" smtClean="0"/>
              <a:t>IS THE MANUAL MUSCLE TESTING RELIABLE ?</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731838"/>
          </a:xfrm>
        </p:spPr>
        <p:txBody>
          <a:bodyPr>
            <a:noAutofit/>
          </a:bodyPr>
          <a:lstStyle/>
          <a:p>
            <a:r>
              <a:rPr lang="en-IN" sz="2800" b="1" dirty="0" smtClean="0"/>
              <a:t/>
            </a:r>
            <a:br>
              <a:rPr lang="en-IN" sz="2800" b="1" dirty="0" smtClean="0"/>
            </a:br>
            <a:r>
              <a:rPr lang="en-IN" sz="2800" b="1" dirty="0" smtClean="0"/>
              <a:t>On the reliability and validity of manual muscle testing: a literature review</a:t>
            </a:r>
            <a:br>
              <a:rPr lang="en-IN" sz="2800" b="1" dirty="0" smtClean="0"/>
            </a:br>
            <a:endParaRPr lang="en-IN" sz="2800"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362002169"/>
              </p:ext>
            </p:extLst>
          </p:nvPr>
        </p:nvGraphicFramePr>
        <p:xfrm>
          <a:off x="457200" y="1219200"/>
          <a:ext cx="8410893" cy="5237480"/>
        </p:xfrm>
        <a:graphic>
          <a:graphicData uri="http://schemas.openxmlformats.org/drawingml/2006/table">
            <a:tbl>
              <a:tblPr firstRow="1" bandRow="1">
                <a:tableStyleId>{5C22544A-7EE6-4342-B048-85BDC9FD1C3A}</a:tableStyleId>
              </a:tblPr>
              <a:tblGrid>
                <a:gridCol w="1476693"/>
                <a:gridCol w="69342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Arial" pitchFamily="34" charset="0"/>
                          <a:cs typeface="Arial" pitchFamily="34" charset="0"/>
                        </a:rPr>
                        <a:t>Year of publication</a:t>
                      </a:r>
                      <a:endParaRPr lang="en-IN" sz="1050" dirty="0" smtClean="0">
                        <a:latin typeface="Arial" pitchFamily="34" charset="0"/>
                        <a:cs typeface="Arial" pitchFamily="34" charset="0"/>
                      </a:endParaRPr>
                    </a:p>
                  </a:txBody>
                  <a:tcPr/>
                </a:tc>
                <a:tc>
                  <a:txBody>
                    <a:bodyPr/>
                    <a:lstStyle/>
                    <a:p>
                      <a:r>
                        <a:rPr lang="en-IN" sz="1600" dirty="0" smtClean="0"/>
                        <a:t>2007</a:t>
                      </a:r>
                      <a:endParaRPr lang="en-IN"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Arial" pitchFamily="34" charset="0"/>
                          <a:cs typeface="Arial" pitchFamily="34" charset="0"/>
                        </a:rPr>
                        <a:t>Authors</a:t>
                      </a:r>
                      <a:endParaRPr lang="en-IN" sz="1050" dirty="0" smtClean="0">
                        <a:latin typeface="Arial" pitchFamily="34" charset="0"/>
                        <a:cs typeface="Arial" pitchFamily="34" charset="0"/>
                      </a:endParaRPr>
                    </a:p>
                  </a:txBody>
                  <a:tcPr/>
                </a:tc>
                <a:tc>
                  <a:txBody>
                    <a:bodyPr/>
                    <a:lstStyle/>
                    <a:p>
                      <a:r>
                        <a:rPr lang="en-IN" sz="1600" dirty="0" smtClean="0">
                          <a:hlinkClick r:id="rId2"/>
                        </a:rPr>
                        <a:t>Scott C </a:t>
                      </a:r>
                      <a:r>
                        <a:rPr lang="en-IN" sz="1600" dirty="0" err="1" smtClean="0">
                          <a:hlinkClick r:id="rId2"/>
                        </a:rPr>
                        <a:t>Cuthber</a:t>
                      </a:r>
                      <a:r>
                        <a:rPr lang="en-IN" sz="1600" dirty="0" smtClean="0"/>
                        <a:t> et</a:t>
                      </a:r>
                      <a:r>
                        <a:rPr lang="en-IN" sz="1600" baseline="0" dirty="0" smtClean="0"/>
                        <a:t> al</a:t>
                      </a:r>
                      <a:endParaRPr lang="en-IN"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050" dirty="0" smtClean="0">
                          <a:latin typeface="Arial" pitchFamily="34" charset="0"/>
                          <a:cs typeface="Arial" pitchFamily="34" charset="0"/>
                        </a:rPr>
                        <a:t>Level of evidence:</a:t>
                      </a:r>
                    </a:p>
                  </a:txBody>
                  <a:tcPr/>
                </a:tc>
                <a:tc>
                  <a:txBody>
                    <a:bodyPr/>
                    <a:lstStyle/>
                    <a:p>
                      <a:r>
                        <a:rPr lang="en-IN" sz="1600" smtClean="0"/>
                        <a:t>5</a:t>
                      </a:r>
                      <a:endParaRPr lang="en-IN" sz="1600" dirty="0"/>
                    </a:p>
                  </a:txBody>
                  <a:tcPr/>
                </a:tc>
              </a:tr>
              <a:tr h="401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Arial" pitchFamily="34" charset="0"/>
                          <a:cs typeface="Arial" pitchFamily="34" charset="0"/>
                        </a:rPr>
                        <a:t>Citation </a:t>
                      </a:r>
                      <a:endParaRPr lang="en-IN" sz="1050" dirty="0" smtClean="0">
                        <a:latin typeface="Arial" pitchFamily="34" charset="0"/>
                        <a:cs typeface="Arial" pitchFamily="34" charset="0"/>
                      </a:endParaRPr>
                    </a:p>
                  </a:txBody>
                  <a:tcPr/>
                </a:tc>
                <a:tc>
                  <a:txBody>
                    <a:bodyPr/>
                    <a:lstStyle/>
                    <a:p>
                      <a:r>
                        <a:rPr lang="pt-BR" sz="1600" dirty="0" smtClean="0"/>
                        <a:t>2007 Mar 6. doi:  </a:t>
                      </a:r>
                      <a:r>
                        <a:rPr lang="pt-BR" sz="1600" dirty="0" smtClean="0">
                          <a:hlinkClick r:id="rId3"/>
                        </a:rPr>
                        <a:t>10.1186/1746-1340-15-4</a:t>
                      </a:r>
                      <a:endParaRPr lang="pt-BR" sz="16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Arial" pitchFamily="34" charset="0"/>
                          <a:cs typeface="Arial" pitchFamily="34" charset="0"/>
                        </a:rPr>
                        <a:t>Aim </a:t>
                      </a:r>
                      <a:endParaRPr lang="en-IN" sz="1050" dirty="0" smtClean="0">
                        <a:latin typeface="Arial" pitchFamily="34" charset="0"/>
                        <a:cs typeface="Arial" pitchFamily="34" charset="0"/>
                      </a:endParaRPr>
                    </a:p>
                  </a:txBody>
                  <a:tcPr/>
                </a:tc>
                <a:tc>
                  <a:txBody>
                    <a:bodyPr/>
                    <a:lstStyle/>
                    <a:p>
                      <a:r>
                        <a:rPr lang="en-IN" sz="1600" dirty="0" smtClean="0"/>
                        <a:t>To check</a:t>
                      </a:r>
                      <a:r>
                        <a:rPr lang="en-IN" sz="1600" baseline="0" dirty="0" smtClean="0"/>
                        <a:t> reliability of MMT</a:t>
                      </a:r>
                      <a:endParaRPr lang="en-IN" sz="1600" dirty="0"/>
                    </a:p>
                  </a:txBody>
                  <a:tcPr/>
                </a:tc>
              </a:tr>
              <a:tr h="370840">
                <a:tc>
                  <a:txBody>
                    <a:bodyPr/>
                    <a:lstStyle/>
                    <a:p>
                      <a:r>
                        <a:rPr lang="en-US" sz="1050" dirty="0" smtClean="0">
                          <a:latin typeface="Arial" pitchFamily="34" charset="0"/>
                          <a:cs typeface="Arial" pitchFamily="34" charset="0"/>
                        </a:rPr>
                        <a:t>Method</a:t>
                      </a:r>
                      <a:r>
                        <a:rPr lang="en-US" sz="1050" baseline="0" dirty="0" smtClean="0">
                          <a:latin typeface="Arial" pitchFamily="34" charset="0"/>
                          <a:cs typeface="Arial" pitchFamily="34" charset="0"/>
                        </a:rPr>
                        <a:t> </a:t>
                      </a:r>
                      <a:endParaRPr lang="en-IN" sz="1050" dirty="0">
                        <a:latin typeface="Arial" pitchFamily="34" charset="0"/>
                        <a:cs typeface="Arial" pitchFamily="34" charset="0"/>
                      </a:endParaRPr>
                    </a:p>
                  </a:txBody>
                  <a:tcPr/>
                </a:tc>
                <a:tc>
                  <a:txBody>
                    <a:bodyPr/>
                    <a:lstStyle/>
                    <a:p>
                      <a:r>
                        <a:rPr lang="en-IN" sz="1600" dirty="0" smtClean="0"/>
                        <a:t>Online resources were searched including </a:t>
                      </a:r>
                      <a:r>
                        <a:rPr lang="en-IN" sz="1600" dirty="0" err="1" smtClean="0"/>
                        <a:t>Pubmed</a:t>
                      </a:r>
                      <a:r>
                        <a:rPr lang="en-IN" sz="1600" dirty="0" smtClean="0"/>
                        <a:t> and CINAHL (each from inception to June 2006). The search terms </a:t>
                      </a:r>
                      <a:r>
                        <a:rPr lang="en-IN" sz="1600" i="1" dirty="0" smtClean="0"/>
                        <a:t>manual muscle testing </a:t>
                      </a:r>
                      <a:r>
                        <a:rPr lang="en-IN" sz="1600" dirty="0" smtClean="0"/>
                        <a:t>or </a:t>
                      </a:r>
                      <a:r>
                        <a:rPr lang="en-IN" sz="1600" i="1" dirty="0" smtClean="0"/>
                        <a:t>manual muscle test </a:t>
                      </a:r>
                      <a:r>
                        <a:rPr lang="en-IN" sz="1600" dirty="0" smtClean="0"/>
                        <a:t>were used. Relevant peer-reviewed studies, commentaries, and reviews were selected. The two reviewers assessed data quality independently, with selection standards based on predefined </a:t>
                      </a:r>
                      <a:r>
                        <a:rPr lang="en-IN" sz="1600" dirty="0" err="1" smtClean="0"/>
                        <a:t>methodologic</a:t>
                      </a:r>
                      <a:r>
                        <a:rPr lang="en-IN" sz="1600" dirty="0" smtClean="0"/>
                        <a:t> criteria. Studies of MMT were categorized by research content type: inter- and intra-examiner reliability studies, and construct, content, concurrent and predictive validity studies. Each study was reviewed in terms of its quality and contribution to knowledge regarding MMT, and its findings presented.</a:t>
                      </a:r>
                      <a:endParaRPr lang="en-IN" sz="1600" dirty="0"/>
                    </a:p>
                  </a:txBody>
                  <a:tcPr/>
                </a:tc>
              </a:tr>
              <a:tr h="370840">
                <a:tc>
                  <a:txBody>
                    <a:bodyPr/>
                    <a:lstStyle/>
                    <a:p>
                      <a:r>
                        <a:rPr lang="en-US" sz="1050" dirty="0" smtClean="0">
                          <a:latin typeface="Arial" pitchFamily="34" charset="0"/>
                          <a:cs typeface="Arial" pitchFamily="34" charset="0"/>
                        </a:rPr>
                        <a:t>Conclusion </a:t>
                      </a:r>
                      <a:endParaRPr lang="en-IN" sz="1050" dirty="0">
                        <a:latin typeface="Arial" pitchFamily="34" charset="0"/>
                        <a:cs typeface="Arial" pitchFamily="34" charset="0"/>
                      </a:endParaRPr>
                    </a:p>
                  </a:txBody>
                  <a:tcPr/>
                </a:tc>
                <a:tc>
                  <a:txBody>
                    <a:bodyPr/>
                    <a:lstStyle/>
                    <a:p>
                      <a:r>
                        <a:rPr lang="en-IN" sz="1600" dirty="0" smtClean="0"/>
                        <a:t>The MMT employed by chiropractors, physical therapists, and neurologists was shown to be a clinically useful tool, but its ultimate scientific validation and application requires testing that employs sophisticated research models in the areas of neurophysiology, biomechanics, RCTs, and statistical analysis.</a:t>
                      </a:r>
                      <a:endParaRPr lang="en-IN" sz="1600"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MCQs</a:t>
            </a:r>
            <a:endParaRPr lang="en-IN" dirty="0"/>
          </a:p>
        </p:txBody>
      </p:sp>
      <p:sp>
        <p:nvSpPr>
          <p:cNvPr id="3" name="Content Placeholder 2"/>
          <p:cNvSpPr>
            <a:spLocks noGrp="1"/>
          </p:cNvSpPr>
          <p:nvPr>
            <p:ph idx="1"/>
          </p:nvPr>
        </p:nvSpPr>
        <p:spPr/>
        <p:txBody>
          <a:bodyPr/>
          <a:lstStyle/>
          <a:p>
            <a:pPr lvl="0">
              <a:buNone/>
            </a:pPr>
            <a:r>
              <a:rPr lang="en-IN" dirty="0" smtClean="0"/>
              <a:t>1. ___________ technique is used to check the strength of the muscle.</a:t>
            </a:r>
          </a:p>
          <a:p>
            <a:pPr lvl="0"/>
            <a:r>
              <a:rPr lang="en-IN" dirty="0" smtClean="0"/>
              <a:t>MMT</a:t>
            </a:r>
          </a:p>
          <a:p>
            <a:pPr lvl="0"/>
            <a:r>
              <a:rPr lang="en-IN" dirty="0" smtClean="0"/>
              <a:t>Stretching</a:t>
            </a:r>
          </a:p>
          <a:p>
            <a:pPr lvl="0"/>
            <a:r>
              <a:rPr lang="en-IN" dirty="0" smtClean="0"/>
              <a:t>Mobilization</a:t>
            </a:r>
          </a:p>
          <a:p>
            <a:pPr lvl="0"/>
            <a:r>
              <a:rPr lang="en-IN" dirty="0" err="1" smtClean="0"/>
              <a:t>Goniometer</a:t>
            </a:r>
            <a:endParaRPr lang="en-IN" dirty="0" smtClean="0"/>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buNone/>
            </a:pPr>
            <a:r>
              <a:rPr lang="en-IN" dirty="0" smtClean="0"/>
              <a:t>2. MMT is useful for______________.</a:t>
            </a:r>
          </a:p>
          <a:p>
            <a:pPr lvl="0"/>
            <a:r>
              <a:rPr lang="en-IN" dirty="0" smtClean="0"/>
              <a:t>Differential diagnosis</a:t>
            </a:r>
          </a:p>
          <a:p>
            <a:pPr lvl="0"/>
            <a:r>
              <a:rPr lang="en-IN" dirty="0" smtClean="0"/>
              <a:t>Prognosis</a:t>
            </a:r>
          </a:p>
          <a:p>
            <a:pPr lvl="0"/>
            <a:r>
              <a:rPr lang="en-IN" dirty="0" smtClean="0"/>
              <a:t>Treatment of neuromuscular and musculoskeletal disorders</a:t>
            </a:r>
          </a:p>
          <a:p>
            <a:pPr lvl="0"/>
            <a:r>
              <a:rPr lang="en-IN" dirty="0" smtClean="0"/>
              <a:t>All above</a:t>
            </a: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IN" dirty="0" smtClean="0"/>
              <a:t>3. Test position offers the advantages of ______________.</a:t>
            </a:r>
          </a:p>
          <a:p>
            <a:pPr lvl="0"/>
            <a:r>
              <a:rPr lang="en-IN" dirty="0" smtClean="0"/>
              <a:t>Precision in positioning</a:t>
            </a:r>
          </a:p>
          <a:p>
            <a:pPr lvl="0"/>
            <a:r>
              <a:rPr lang="en-IN" dirty="0" smtClean="0"/>
              <a:t>Accuracy in testing</a:t>
            </a:r>
          </a:p>
          <a:p>
            <a:pPr lvl="0"/>
            <a:r>
              <a:rPr lang="en-IN" dirty="0" smtClean="0"/>
              <a:t>Detecting any trick movements</a:t>
            </a:r>
          </a:p>
          <a:p>
            <a:pPr lvl="0"/>
            <a:r>
              <a:rPr lang="en-IN" dirty="0" smtClean="0"/>
              <a:t>All above</a:t>
            </a:r>
          </a:p>
          <a:p>
            <a:pPr>
              <a:buNone/>
            </a:pP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IN" dirty="0" smtClean="0"/>
              <a:t>4. True or false ?</a:t>
            </a:r>
          </a:p>
          <a:p>
            <a:r>
              <a:rPr lang="en-IN" dirty="0" smtClean="0"/>
              <a:t>Resistance is applied near the distal end of the segment to which the muscle attaches.</a:t>
            </a:r>
          </a:p>
          <a:p>
            <a:pPr lvl="0"/>
            <a:r>
              <a:rPr lang="en-IN" dirty="0" smtClean="0"/>
              <a:t>True </a:t>
            </a:r>
          </a:p>
          <a:p>
            <a:pPr lvl="0"/>
            <a:r>
              <a:rPr lang="en-IN" dirty="0" smtClean="0"/>
              <a:t>False</a:t>
            </a:r>
          </a:p>
          <a:p>
            <a:pPr>
              <a:buNone/>
            </a:pP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IN" dirty="0" smtClean="0"/>
              <a:t>5. Muscle substitution indicates____________ possibilities.</a:t>
            </a:r>
          </a:p>
          <a:p>
            <a:pPr lvl="0"/>
            <a:r>
              <a:rPr lang="en-IN" dirty="0" smtClean="0"/>
              <a:t>The tested muscle is weak</a:t>
            </a:r>
          </a:p>
          <a:p>
            <a:pPr lvl="0"/>
            <a:r>
              <a:rPr lang="en-IN" dirty="0" smtClean="0"/>
              <a:t>Joint is stiff</a:t>
            </a:r>
          </a:p>
          <a:p>
            <a:pPr lvl="0"/>
            <a:r>
              <a:rPr lang="en-IN" dirty="0" smtClean="0"/>
              <a:t>None </a:t>
            </a:r>
          </a:p>
          <a:p>
            <a:pPr>
              <a:buNone/>
            </a:pP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IN" dirty="0" smtClean="0"/>
              <a:t>6. Grading system is used for __________.</a:t>
            </a:r>
          </a:p>
          <a:p>
            <a:pPr lvl="0"/>
            <a:r>
              <a:rPr lang="en-IN" dirty="0" smtClean="0"/>
              <a:t>Documentation </a:t>
            </a:r>
          </a:p>
          <a:p>
            <a:pPr lvl="0"/>
            <a:r>
              <a:rPr lang="en-IN" dirty="0" smtClean="0"/>
              <a:t>Assessment of muscle strength or weakness</a:t>
            </a:r>
          </a:p>
          <a:p>
            <a:pPr lvl="0"/>
            <a:r>
              <a:rPr lang="en-IN" dirty="0" smtClean="0"/>
              <a:t>None </a:t>
            </a:r>
          </a:p>
          <a:p>
            <a:pPr>
              <a:buNone/>
            </a:pP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IN" dirty="0" smtClean="0"/>
              <a:t>7. How many grades are available for grading strength of muscles ?</a:t>
            </a:r>
          </a:p>
          <a:p>
            <a:pPr lvl="0"/>
            <a:r>
              <a:rPr lang="en-IN" dirty="0" smtClean="0"/>
              <a:t>2</a:t>
            </a:r>
          </a:p>
          <a:p>
            <a:pPr lvl="0"/>
            <a:r>
              <a:rPr lang="en-IN" dirty="0" smtClean="0"/>
              <a:t>3</a:t>
            </a:r>
          </a:p>
          <a:p>
            <a:pPr lvl="0"/>
            <a:r>
              <a:rPr lang="en-IN" dirty="0" smtClean="0"/>
              <a:t>4</a:t>
            </a:r>
          </a:p>
          <a:p>
            <a:pPr lvl="0"/>
            <a:r>
              <a:rPr lang="en-IN" dirty="0" smtClean="0"/>
              <a:t>5</a:t>
            </a:r>
          </a:p>
          <a:p>
            <a:pPr>
              <a:buNone/>
            </a:pP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INTRODUCTION</a:t>
            </a:r>
            <a:r>
              <a:rPr lang="en-IN" dirty="0" smtClean="0"/>
              <a:t/>
            </a:r>
            <a:br>
              <a:rPr lang="en-IN" dirty="0" smtClean="0"/>
            </a:br>
            <a:endParaRPr lang="en-IN" dirty="0"/>
          </a:p>
        </p:txBody>
      </p:sp>
      <p:sp>
        <p:nvSpPr>
          <p:cNvPr id="3" name="Content Placeholder 2"/>
          <p:cNvSpPr>
            <a:spLocks noGrp="1"/>
          </p:cNvSpPr>
          <p:nvPr>
            <p:ph idx="1"/>
          </p:nvPr>
        </p:nvSpPr>
        <p:spPr/>
        <p:txBody>
          <a:bodyPr>
            <a:normAutofit lnSpcReduction="10000"/>
          </a:bodyPr>
          <a:lstStyle/>
          <a:p>
            <a:pPr lvl="0"/>
            <a:r>
              <a:rPr lang="en-IN" dirty="0" smtClean="0"/>
              <a:t>Muscle testing is an integral part of physical examination.</a:t>
            </a:r>
          </a:p>
          <a:p>
            <a:pPr lvl="0"/>
            <a:r>
              <a:rPr lang="en-IN" dirty="0" smtClean="0"/>
              <a:t>It provides information that is useful in differential diagnosis, prognosis and treatment of neuromuscular and musculoskeletal disorders.</a:t>
            </a:r>
          </a:p>
          <a:p>
            <a:pPr lvl="0"/>
            <a:r>
              <a:rPr lang="en-IN" dirty="0" smtClean="0"/>
              <a:t>It</a:t>
            </a:r>
            <a:r>
              <a:rPr lang="en-IN" i="1" dirty="0" smtClean="0"/>
              <a:t> </a:t>
            </a:r>
            <a:r>
              <a:rPr lang="en-IN" dirty="0" smtClean="0"/>
              <a:t>is used to determine the STRENGTH of muscles or muscle groups;</a:t>
            </a:r>
          </a:p>
          <a:p>
            <a:pPr lvl="0"/>
            <a:r>
              <a:rPr lang="en-IN" dirty="0" smtClean="0"/>
              <a:t>To function in movement </a:t>
            </a: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IN" dirty="0" smtClean="0"/>
              <a:t>8. Full range of motion against gravity is _________ grade.</a:t>
            </a:r>
          </a:p>
          <a:p>
            <a:pPr lvl="0"/>
            <a:r>
              <a:rPr lang="en-IN" dirty="0" smtClean="0"/>
              <a:t>2</a:t>
            </a:r>
          </a:p>
          <a:p>
            <a:pPr lvl="0"/>
            <a:r>
              <a:rPr lang="en-IN" dirty="0" smtClean="0"/>
              <a:t>3</a:t>
            </a:r>
          </a:p>
          <a:p>
            <a:pPr lvl="0"/>
            <a:r>
              <a:rPr lang="en-IN" dirty="0" smtClean="0"/>
              <a:t>4</a:t>
            </a:r>
          </a:p>
          <a:p>
            <a:pPr lvl="0"/>
            <a:r>
              <a:rPr lang="en-IN" dirty="0" smtClean="0"/>
              <a:t>5</a:t>
            </a:r>
          </a:p>
          <a:p>
            <a:pPr>
              <a:buNone/>
            </a:pP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IN" dirty="0" smtClean="0"/>
              <a:t>9. For muscle testing, muscle should be placed in __________position.</a:t>
            </a:r>
          </a:p>
          <a:p>
            <a:pPr lvl="0"/>
            <a:r>
              <a:rPr lang="en-IN" dirty="0" smtClean="0"/>
              <a:t>Gravity eliminated</a:t>
            </a:r>
          </a:p>
          <a:p>
            <a:pPr lvl="0"/>
            <a:r>
              <a:rPr lang="en-IN" dirty="0" smtClean="0"/>
              <a:t>Against gravity </a:t>
            </a:r>
          </a:p>
          <a:p>
            <a:pPr lvl="0"/>
            <a:r>
              <a:rPr lang="en-IN" dirty="0" smtClean="0"/>
              <a:t>None</a:t>
            </a:r>
          </a:p>
          <a:p>
            <a:pPr>
              <a:buNone/>
            </a:pP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IN" dirty="0" smtClean="0"/>
              <a:t>10. Muscle strength testing should be started </a:t>
            </a:r>
            <a:r>
              <a:rPr lang="en-IN" dirty="0" err="1" smtClean="0"/>
              <a:t>with___________grade</a:t>
            </a:r>
            <a:r>
              <a:rPr lang="en-IN" dirty="0" smtClean="0"/>
              <a:t>.</a:t>
            </a:r>
          </a:p>
          <a:p>
            <a:pPr lvl="0"/>
            <a:r>
              <a:rPr lang="en-IN" dirty="0" smtClean="0"/>
              <a:t>2</a:t>
            </a:r>
          </a:p>
          <a:p>
            <a:pPr lvl="0"/>
            <a:r>
              <a:rPr lang="en-IN" dirty="0" smtClean="0"/>
              <a:t>3</a:t>
            </a:r>
          </a:p>
          <a:p>
            <a:pPr lvl="0"/>
            <a:r>
              <a:rPr lang="en-IN" dirty="0" smtClean="0"/>
              <a:t>4</a:t>
            </a:r>
          </a:p>
          <a:p>
            <a:pPr lvl="0"/>
            <a:r>
              <a:rPr lang="en-IN" dirty="0" smtClean="0"/>
              <a:t>5</a:t>
            </a:r>
          </a:p>
          <a:p>
            <a:pPr>
              <a:buNone/>
            </a:pP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t>PRINCIPLES OF MMT:</a:t>
            </a:r>
            <a:r>
              <a:rPr lang="en-IN" dirty="0" smtClean="0"/>
              <a:t/>
            </a:r>
            <a:br>
              <a:rPr lang="en-IN" dirty="0" smtClean="0"/>
            </a:br>
            <a:endParaRPr lang="en-IN" dirty="0"/>
          </a:p>
        </p:txBody>
      </p:sp>
      <p:sp>
        <p:nvSpPr>
          <p:cNvPr id="3" name="Content Placeholder 2"/>
          <p:cNvSpPr>
            <a:spLocks noGrp="1"/>
          </p:cNvSpPr>
          <p:nvPr>
            <p:ph idx="1"/>
          </p:nvPr>
        </p:nvSpPr>
        <p:spPr>
          <a:xfrm>
            <a:off x="457200" y="1295400"/>
            <a:ext cx="8229600" cy="5029200"/>
          </a:xfrm>
        </p:spPr>
        <p:txBody>
          <a:bodyPr>
            <a:noAutofit/>
          </a:bodyPr>
          <a:lstStyle/>
          <a:p>
            <a:pPr lvl="0"/>
            <a:r>
              <a:rPr lang="en-IN" sz="2000" b="1" dirty="0" smtClean="0"/>
              <a:t>Patient position:</a:t>
            </a:r>
            <a:endParaRPr lang="en-IN" sz="2000" dirty="0" smtClean="0"/>
          </a:p>
          <a:p>
            <a:pPr lvl="0"/>
            <a:r>
              <a:rPr lang="en-IN" sz="2000" dirty="0" smtClean="0"/>
              <a:t>Have the entire part free from covering and so supported as not to bring strain from gravity or antagonists.</a:t>
            </a:r>
          </a:p>
          <a:p>
            <a:pPr lvl="0"/>
            <a:r>
              <a:rPr lang="en-IN" sz="2000" dirty="0" smtClean="0"/>
              <a:t>Use some methods of preliminary warming up of the muscles.....especially in the cold, cyanotic and weakened muscles.</a:t>
            </a:r>
          </a:p>
          <a:p>
            <a:pPr lvl="0"/>
            <a:r>
              <a:rPr lang="en-IN" sz="2000" dirty="0" smtClean="0"/>
              <a:t>Insist on such privacy and discipline as will gain the patient’s cooperation and undivided attention.</a:t>
            </a:r>
          </a:p>
          <a:p>
            <a:pPr lvl="0"/>
            <a:r>
              <a:rPr lang="en-IN" sz="2000" dirty="0" smtClean="0"/>
              <a:t>The body should be placed in such a position that the parts not being tested will remain as stable as possible.</a:t>
            </a:r>
          </a:p>
          <a:p>
            <a:pPr lvl="0"/>
            <a:r>
              <a:rPr lang="en-IN" sz="2000" dirty="0" smtClean="0"/>
              <a:t>It should permit muscle to be tested to function against gravity.</a:t>
            </a:r>
          </a:p>
          <a:p>
            <a:pPr lvl="0"/>
            <a:r>
              <a:rPr lang="en-IN" sz="2000" dirty="0" smtClean="0"/>
              <a:t>Determine what muscles are involved by careful testing and chart the degree of power in each muscle or group to be treated.</a:t>
            </a:r>
          </a:p>
          <a:p>
            <a:pPr>
              <a:buNone/>
            </a:pPr>
            <a:endParaRPr lang="en-IN" sz="2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10000"/>
          </a:bodyPr>
          <a:lstStyle/>
          <a:p>
            <a:pPr lvl="0"/>
            <a:r>
              <a:rPr lang="en-IN" b="1" dirty="0" smtClean="0"/>
              <a:t>Fixation:</a:t>
            </a:r>
            <a:endParaRPr lang="en-IN" dirty="0" smtClean="0"/>
          </a:p>
          <a:p>
            <a:pPr lvl="0"/>
            <a:r>
              <a:rPr lang="en-IN" dirty="0" smtClean="0"/>
              <a:t>It refers to stability of the body / body part, for accurate test of a muscle or muscle group. </a:t>
            </a:r>
          </a:p>
          <a:p>
            <a:pPr lvl="0"/>
            <a:r>
              <a:rPr lang="en-IN" dirty="0" smtClean="0"/>
              <a:t>Stabilization (holding steady or holding down), support (holding up) and counter-pressure (equal and opposite pressure) are included under fixation.</a:t>
            </a:r>
          </a:p>
          <a:p>
            <a:pPr lvl="0"/>
            <a:r>
              <a:rPr lang="en-IN" dirty="0" smtClean="0"/>
              <a:t>It is influenced by </a:t>
            </a:r>
          </a:p>
          <a:p>
            <a:r>
              <a:rPr lang="en-IN" dirty="0" smtClean="0"/>
              <a:t>1) firmness of the table (the test will not be accurate if the mattress used is too soft and ‘gives’ as examiner applies pressure.) </a:t>
            </a:r>
          </a:p>
          <a:p>
            <a:r>
              <a:rPr lang="en-IN" dirty="0" smtClean="0"/>
              <a:t>2) body weight (provides best fixation in most of the test positions)</a:t>
            </a:r>
          </a:p>
          <a:p>
            <a:r>
              <a:rPr lang="en-IN" dirty="0" smtClean="0"/>
              <a:t> 3) muscles (e.g. scapular and pelvic muscles)</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lvl="0"/>
            <a:r>
              <a:rPr lang="en-IN" b="1" dirty="0" smtClean="0"/>
              <a:t>Strength testing:</a:t>
            </a:r>
            <a:endParaRPr lang="en-IN" dirty="0" smtClean="0"/>
          </a:p>
          <a:p>
            <a:pPr lvl="0"/>
            <a:r>
              <a:rPr lang="en-IN" dirty="0" smtClean="0"/>
              <a:t>Weakness should be differentiated from restriction of ROM.</a:t>
            </a:r>
          </a:p>
          <a:p>
            <a:pPr lvl="0"/>
            <a:r>
              <a:rPr lang="en-IN" dirty="0" smtClean="0"/>
              <a:t>When a muscle is not able to complete the normal range of motion, it may be because of weakness of muscle or shortness of soft tissues. The examiner should passively carry the part through the range of motion to determine whether any restriction exists.</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lvl="0"/>
            <a:r>
              <a:rPr lang="en-IN" b="1" dirty="0" smtClean="0"/>
              <a:t>Test position:</a:t>
            </a:r>
            <a:endParaRPr lang="en-IN" dirty="0" smtClean="0"/>
          </a:p>
          <a:p>
            <a:pPr lvl="0"/>
            <a:r>
              <a:rPr lang="en-IN" dirty="0" smtClean="0"/>
              <a:t>It is the position in which the part is placed by examiner and held by the patient. </a:t>
            </a:r>
          </a:p>
          <a:p>
            <a:pPr lvl="0"/>
            <a:r>
              <a:rPr lang="en-IN" dirty="0" smtClean="0"/>
              <a:t>It is the position used for evaluating the strength of most muscles.</a:t>
            </a:r>
          </a:p>
          <a:p>
            <a:pPr lvl="0"/>
            <a:r>
              <a:rPr lang="en-IN" dirty="0" smtClean="0"/>
              <a:t>Test position offers the advantages of</a:t>
            </a:r>
          </a:p>
          <a:p>
            <a:r>
              <a:rPr lang="en-IN" dirty="0" smtClean="0"/>
              <a:t> a) Precision in positioning</a:t>
            </a:r>
          </a:p>
          <a:p>
            <a:r>
              <a:rPr lang="en-IN" dirty="0" smtClean="0"/>
              <a:t>b) Accuracy in testing</a:t>
            </a:r>
          </a:p>
          <a:p>
            <a:r>
              <a:rPr lang="en-IN" dirty="0" smtClean="0"/>
              <a:t>c) Detecting any trick movements (substitution of movements)</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IN" b="1" dirty="0" smtClean="0"/>
              <a:t>Test movement:</a:t>
            </a:r>
            <a:endParaRPr lang="en-IN" dirty="0" smtClean="0"/>
          </a:p>
          <a:p>
            <a:pPr lvl="0"/>
            <a:r>
              <a:rPr lang="en-IN" dirty="0" smtClean="0"/>
              <a:t>It is the movement of the part in a specified direction and through a specific arc of motion. </a:t>
            </a:r>
          </a:p>
          <a:p>
            <a:pPr lvl="0"/>
            <a:r>
              <a:rPr lang="en-IN" dirty="0" smtClean="0"/>
              <a:t>It is used when it is difficult for the patient to assume the exact position through verbal instruction, then it is demonstrated by the examiner.</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pPr lvl="0"/>
            <a:r>
              <a:rPr lang="en-IN" b="1" dirty="0" smtClean="0"/>
              <a:t>Resistance:</a:t>
            </a:r>
            <a:endParaRPr lang="en-IN" dirty="0" smtClean="0"/>
          </a:p>
          <a:p>
            <a:pPr lvl="0"/>
            <a:r>
              <a:rPr lang="en-IN" dirty="0" smtClean="0"/>
              <a:t>Resistance is the external force that opposes the test movement. It may be the force of gravity or force that is applied by the examiner. It may vary according to the body weight, arm position.</a:t>
            </a:r>
          </a:p>
          <a:p>
            <a:pPr lvl="0"/>
            <a:r>
              <a:rPr lang="en-IN" dirty="0" smtClean="0"/>
              <a:t>Resistance is applied near the distal end of the segment to which the muscle attaches. E.g. in biceps test, pressure is applied to distal forearm.</a:t>
            </a: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2036</Words>
  <Application>Microsoft Office PowerPoint</Application>
  <PresentationFormat>On-screen Show (4:3)</PresentationFormat>
  <Paragraphs>176</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MMT</vt:lpstr>
      <vt:lpstr>Slide 2</vt:lpstr>
      <vt:lpstr>INTRODUCTION </vt:lpstr>
      <vt:lpstr>PRINCIPLES OF MMT: </vt:lpstr>
      <vt:lpstr>Slide 5</vt:lpstr>
      <vt:lpstr>Slide 6</vt:lpstr>
      <vt:lpstr>Slide 7</vt:lpstr>
      <vt:lpstr>Slide 8</vt:lpstr>
      <vt:lpstr>Slide 9</vt:lpstr>
      <vt:lpstr>Slide 10</vt:lpstr>
      <vt:lpstr>GRADING: </vt:lpstr>
      <vt:lpstr>Slide 12</vt:lpstr>
      <vt:lpstr>Slide 13</vt:lpstr>
      <vt:lpstr>Slide 14</vt:lpstr>
      <vt:lpstr>Slide 15</vt:lpstr>
      <vt:lpstr>Slide 16</vt:lpstr>
      <vt:lpstr>Slide 17</vt:lpstr>
      <vt:lpstr>PROCEDURE FOR MUSCLE STRENGTH TESTING: </vt:lpstr>
      <vt:lpstr>Slide 19</vt:lpstr>
      <vt:lpstr>Slide 20</vt:lpstr>
      <vt:lpstr>EVIDENCE</vt:lpstr>
      <vt:lpstr> On the reliability and validity of manual muscle testing: a literature review </vt:lpstr>
      <vt:lpstr>MCQs</vt:lpstr>
      <vt:lpstr>Slide 24</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MMT</dc:title>
  <dc:creator>Palak</dc:creator>
  <cp:lastModifiedBy>Dr. Krina Ved</cp:lastModifiedBy>
  <cp:revision>5</cp:revision>
  <dcterms:created xsi:type="dcterms:W3CDTF">2006-08-16T00:00:00Z</dcterms:created>
  <dcterms:modified xsi:type="dcterms:W3CDTF">2020-08-16T19:00:42Z</dcterms:modified>
</cp:coreProperties>
</file>