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8E75F4A-ABDA-4DF3-A7D8-A49559E3713C}" type="datetimeFigureOut">
              <a:rPr lang="en-US" smtClean="0"/>
              <a:pPr/>
              <a:t>8/13/2020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6A57844-4BB8-4C46-A9B7-1F79E9EF3E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E75F4A-ABDA-4DF3-A7D8-A49559E3713C}" type="datetimeFigureOut">
              <a:rPr lang="en-US" smtClean="0"/>
              <a:pPr/>
              <a:t>8/13/2020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A57844-4BB8-4C46-A9B7-1F79E9EF3E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8E75F4A-ABDA-4DF3-A7D8-A49559E3713C}" type="datetimeFigureOut">
              <a:rPr lang="en-US" smtClean="0"/>
              <a:pPr/>
              <a:t>8/13/2020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6A57844-4BB8-4C46-A9B7-1F79E9EF3E0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1E7EA40-1D98-4AA1-B0CB-445ED6D61BC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E75F4A-ABDA-4DF3-A7D8-A49559E3713C}" type="datetimeFigureOut">
              <a:rPr lang="en-US" smtClean="0"/>
              <a:pPr/>
              <a:t>8/13/2020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A57844-4BB8-4C46-A9B7-1F79E9EF3E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8E75F4A-ABDA-4DF3-A7D8-A49559E3713C}" type="datetimeFigureOut">
              <a:rPr lang="en-US" smtClean="0"/>
              <a:pPr/>
              <a:t>8/13/2020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6A57844-4BB8-4C46-A9B7-1F79E9EF3E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E75F4A-ABDA-4DF3-A7D8-A49559E3713C}" type="datetimeFigureOut">
              <a:rPr lang="en-US" smtClean="0"/>
              <a:pPr/>
              <a:t>8/13/2020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A57844-4BB8-4C46-A9B7-1F79E9EF3E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8E75F4A-ABDA-4DF3-A7D8-A49559E3713C}" type="datetimeFigureOut">
              <a:rPr lang="en-US" smtClean="0"/>
              <a:pPr/>
              <a:t>8/13/2020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6A57844-4BB8-4C46-A9B7-1F79E9EF3E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8E75F4A-ABDA-4DF3-A7D8-A49559E3713C}" type="datetimeFigureOut">
              <a:rPr lang="en-US" smtClean="0"/>
              <a:pPr/>
              <a:t>8/13/2020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6A57844-4BB8-4C46-A9B7-1F79E9EF3E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8E75F4A-ABDA-4DF3-A7D8-A49559E3713C}" type="datetimeFigureOut">
              <a:rPr lang="en-US" smtClean="0"/>
              <a:pPr/>
              <a:t>8/13/2020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6A57844-4BB8-4C46-A9B7-1F79E9EF3E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E75F4A-ABDA-4DF3-A7D8-A49559E3713C}" type="datetimeFigureOut">
              <a:rPr lang="en-US" smtClean="0"/>
              <a:pPr/>
              <a:t>8/13/2020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A57844-4BB8-4C46-A9B7-1F79E9EF3E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8E75F4A-ABDA-4DF3-A7D8-A49559E3713C}" type="datetimeFigureOut">
              <a:rPr lang="en-US" smtClean="0"/>
              <a:pPr/>
              <a:t>8/13/2020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A57844-4BB8-4C46-A9B7-1F79E9EF3E07}"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E75F4A-ABDA-4DF3-A7D8-A49559E3713C}" type="datetimeFigureOut">
              <a:rPr lang="en-US" smtClean="0"/>
              <a:pPr/>
              <a:t>8/13/2020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6A57844-4BB8-4C46-A9B7-1F79E9EF3E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Hunger_(motivational_state)" TargetMode="External"/><Relationship Id="rId2" Type="http://schemas.openxmlformats.org/officeDocument/2006/relationships/hyperlink" Target="http://en.wikipedia.org/wiki/Body_temperature" TargetMode="External"/><Relationship Id="rId1" Type="http://schemas.openxmlformats.org/officeDocument/2006/relationships/slideLayout" Target="../slideLayouts/slideLayout2.xml"/><Relationship Id="rId5" Type="http://schemas.openxmlformats.org/officeDocument/2006/relationships/hyperlink" Target="http://en.wikipedia.org/wiki/Sleep" TargetMode="External"/><Relationship Id="rId4" Type="http://schemas.openxmlformats.org/officeDocument/2006/relationships/hyperlink" Target="http://en.wikipedia.org/wiki/Thirs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sychology.about.com/od/aindex/g/amygdala.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iology.about.com/library/organs/brain/blhippocam.htm" TargetMode="External"/><Relationship Id="rId2" Type="http://schemas.openxmlformats.org/officeDocument/2006/relationships/hyperlink" Target="http://biology.about.com/library/organs/brain/blamygdala.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isegeek.com/what-is-a-heart-rate.htm" TargetMode="External"/><Relationship Id="rId7" Type="http://schemas.openxmlformats.org/officeDocument/2006/relationships/hyperlink" Target="http://www.wisegeek.com/what-is-the-reticular-formation.htm" TargetMode="External"/><Relationship Id="rId2" Type="http://schemas.openxmlformats.org/officeDocument/2006/relationships/hyperlink" Target="http://www.wisegeek.com/how-does-the-brain-work.htm" TargetMode="External"/><Relationship Id="rId1" Type="http://schemas.openxmlformats.org/officeDocument/2006/relationships/slideLayout" Target="../slideLayouts/slideLayout2.xml"/><Relationship Id="rId6" Type="http://schemas.openxmlformats.org/officeDocument/2006/relationships/hyperlink" Target="http://www.wisegeek.com/what-is-blood-pressure.htm" TargetMode="External"/><Relationship Id="rId5" Type="http://schemas.openxmlformats.org/officeDocument/2006/relationships/hyperlink" Target="http://www.wisegeek.com/what-is-the-spinal-cord.htm" TargetMode="External"/><Relationship Id="rId4" Type="http://schemas.openxmlformats.org/officeDocument/2006/relationships/hyperlink" Target="http://www.wisegeek.com/what-is-the-cerebellum.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isegeek.com/what-is-the-forebrain.htm" TargetMode="External"/><Relationship Id="rId2" Type="http://schemas.openxmlformats.org/officeDocument/2006/relationships/hyperlink" Target="http://www.wisegeek.com/what-is-the-cerebrum.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mind.ilstu.edu/curriculum/neurons_intro/neurons_intro.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sycheducation.org/emotion/R%20complex.ht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b="1" dirty="0" smtClean="0">
                <a:latin typeface="Footlight MT Light" pitchFamily="18" charset="0"/>
              </a:rPr>
              <a:t>NERVOUS SYSTEM</a:t>
            </a:r>
            <a:endParaRPr lang="en-US" sz="6600" b="1" dirty="0">
              <a:latin typeface="Footlight MT Light" pitchFamily="18" charset="0"/>
            </a:endParaRPr>
          </a:p>
        </p:txBody>
      </p:sp>
      <p:sp>
        <p:nvSpPr>
          <p:cNvPr id="4" name="Rectangle 3"/>
          <p:cNvSpPr/>
          <p:nvPr/>
        </p:nvSpPr>
        <p:spPr>
          <a:xfrm>
            <a:off x="5486400" y="4953000"/>
            <a:ext cx="3657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b="1" dirty="0">
                <a:solidFill>
                  <a:schemeClr val="bg1"/>
                </a:solidFill>
              </a:rPr>
              <a:t>Prepared by: </a:t>
            </a:r>
          </a:p>
          <a:p>
            <a:pPr algn="ctr">
              <a:defRPr/>
            </a:pPr>
            <a:r>
              <a:rPr lang="en-US" b="1" dirty="0">
                <a:solidFill>
                  <a:schemeClr val="bg1"/>
                </a:solidFill>
              </a:rPr>
              <a:t>Mr. Suresh V.</a:t>
            </a:r>
          </a:p>
          <a:p>
            <a:pPr algn="ctr">
              <a:defRPr/>
            </a:pPr>
            <a:r>
              <a:rPr lang="en-US" b="1" dirty="0">
                <a:solidFill>
                  <a:schemeClr val="bg1"/>
                </a:solidFill>
              </a:rPr>
              <a:t>Associate Professor</a:t>
            </a:r>
          </a:p>
          <a:p>
            <a:pPr algn="ctr">
              <a:defRPr/>
            </a:pPr>
            <a:r>
              <a:rPr lang="en-US" sz="1600" b="1" dirty="0">
                <a:solidFill>
                  <a:schemeClr val="bg1"/>
                </a:solidFill>
              </a:rPr>
              <a:t>Department of Mental health nursing</a:t>
            </a:r>
          </a:p>
          <a:p>
            <a:pPr algn="ctr">
              <a:defRPr/>
            </a:pPr>
            <a:r>
              <a:rPr lang="en-US" sz="1600" b="1" dirty="0" err="1">
                <a:solidFill>
                  <a:schemeClr val="bg1"/>
                </a:solidFill>
              </a:rPr>
              <a:t>Sumandeep</a:t>
            </a:r>
            <a:r>
              <a:rPr lang="en-US" sz="1600" b="1" dirty="0">
                <a:solidFill>
                  <a:schemeClr val="bg1"/>
                </a:solidFill>
              </a:rPr>
              <a:t> Nursing college</a:t>
            </a:r>
          </a:p>
          <a:p>
            <a:pPr algn="ctr">
              <a:defRPr/>
            </a:pPr>
            <a:endParaRPr lang="en-US" sz="1600" dirty="0"/>
          </a:p>
        </p:txBody>
      </p:sp>
      <p:pic>
        <p:nvPicPr>
          <p:cNvPr id="5" name="Picture 2"/>
          <p:cNvPicPr>
            <a:picLocks noChangeAspect="1"/>
          </p:cNvPicPr>
          <p:nvPr/>
        </p:nvPicPr>
        <p:blipFill>
          <a:blip r:embed="rId2"/>
          <a:srcRect/>
          <a:stretch>
            <a:fillRect/>
          </a:stretch>
        </p:blipFill>
        <p:spPr bwMode="auto">
          <a:xfrm>
            <a:off x="0" y="0"/>
            <a:ext cx="1733550" cy="139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Footlight MT Light" pitchFamily="18" charset="0"/>
              </a:rPr>
              <a:t>Hypothalamus</a:t>
            </a:r>
            <a:endParaRPr lang="en-US" b="1" dirty="0">
              <a:latin typeface="Footlight MT Light" pitchFamily="18" charset="0"/>
            </a:endParaRPr>
          </a:p>
        </p:txBody>
      </p:sp>
      <p:pic>
        <p:nvPicPr>
          <p:cNvPr id="4098" name="Picture 2" descr="C:\Users\SURESH\Desktop\Hypothalamus.jpg"/>
          <p:cNvPicPr>
            <a:picLocks noGrp="1" noChangeAspect="1" noChangeArrowheads="1"/>
          </p:cNvPicPr>
          <p:nvPr>
            <p:ph idx="1"/>
          </p:nvPr>
        </p:nvPicPr>
        <p:blipFill>
          <a:blip r:embed="rId2"/>
          <a:srcRect/>
          <a:stretch>
            <a:fillRect/>
          </a:stretch>
        </p:blipFill>
        <p:spPr bwMode="auto">
          <a:xfrm>
            <a:off x="685800" y="1752600"/>
            <a:ext cx="7086599" cy="4800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b="1" dirty="0" smtClean="0">
                <a:latin typeface="Footlight MT Light" pitchFamily="18" charset="0"/>
              </a:rPr>
              <a:t>Hypothalamus just lies below the thalamus and above the mid brain.</a:t>
            </a:r>
          </a:p>
          <a:p>
            <a:r>
              <a:rPr lang="en-US" b="1" dirty="0" smtClean="0">
                <a:latin typeface="Footlight MT Light" pitchFamily="18" charset="0"/>
              </a:rPr>
              <a:t>Its act as key influence on all kind of emotional as well as motivational behaviors.</a:t>
            </a:r>
          </a:p>
          <a:p>
            <a:r>
              <a:rPr lang="en-US" b="1" dirty="0">
                <a:latin typeface="Footlight MT Light" pitchFamily="18" charset="0"/>
              </a:rPr>
              <a:t>hypothalamus controls </a:t>
            </a:r>
            <a:r>
              <a:rPr lang="en-US" b="1" dirty="0">
                <a:latin typeface="Footlight MT Light" pitchFamily="18" charset="0"/>
                <a:hlinkClick r:id="rId2" tooltip="Body temperature"/>
              </a:rPr>
              <a:t>body temperature</a:t>
            </a:r>
            <a:r>
              <a:rPr lang="en-US" b="1" dirty="0">
                <a:latin typeface="Footlight MT Light" pitchFamily="18" charset="0"/>
              </a:rPr>
              <a:t>, </a:t>
            </a:r>
            <a:r>
              <a:rPr lang="en-US" b="1" dirty="0">
                <a:latin typeface="Footlight MT Light" pitchFamily="18" charset="0"/>
                <a:hlinkClick r:id="rId3" tooltip="Hunger (motivational state)"/>
              </a:rPr>
              <a:t>hunger</a:t>
            </a:r>
            <a:r>
              <a:rPr lang="en-US" b="1" dirty="0">
                <a:latin typeface="Footlight MT Light" pitchFamily="18" charset="0"/>
              </a:rPr>
              <a:t>, </a:t>
            </a:r>
            <a:r>
              <a:rPr lang="en-US" b="1" dirty="0">
                <a:latin typeface="Footlight MT Light" pitchFamily="18" charset="0"/>
                <a:hlinkClick r:id="rId4" tooltip="Thirst"/>
              </a:rPr>
              <a:t>thirst</a:t>
            </a:r>
            <a:r>
              <a:rPr lang="en-US" b="1" dirty="0" smtClean="0">
                <a:latin typeface="Footlight MT Light" pitchFamily="18" charset="0"/>
              </a:rPr>
              <a:t>,</a:t>
            </a:r>
            <a:r>
              <a:rPr lang="en-US" b="1" dirty="0">
                <a:latin typeface="Footlight MT Light" pitchFamily="18" charset="0"/>
              </a:rPr>
              <a:t> </a:t>
            </a:r>
            <a:r>
              <a:rPr lang="en-US" b="1" u="sng" dirty="0" smtClean="0">
                <a:latin typeface="Footlight MT Light" pitchFamily="18" charset="0"/>
                <a:hlinkClick r:id="rId5" tooltip="Sleep"/>
              </a:rPr>
              <a:t>sleep</a:t>
            </a:r>
            <a:r>
              <a:rPr lang="en-US" b="1" u="sng" dirty="0" smtClean="0">
                <a:latin typeface="Footlight MT Light" pitchFamily="18" charset="0"/>
              </a:rPr>
              <a:t> </a:t>
            </a:r>
            <a:r>
              <a:rPr lang="en-US" b="1" u="sng" dirty="0" smtClean="0">
                <a:solidFill>
                  <a:schemeClr val="accent6">
                    <a:lumMod val="60000"/>
                    <a:lumOff val="40000"/>
                  </a:schemeClr>
                </a:solidFill>
                <a:latin typeface="Footlight MT Light" pitchFamily="18" charset="0"/>
              </a:rPr>
              <a:t>and sex.</a:t>
            </a:r>
          </a:p>
          <a:p>
            <a:r>
              <a:rPr lang="en-US" b="1" dirty="0" smtClean="0">
                <a:latin typeface="Footlight MT Light" pitchFamily="18" charset="0"/>
              </a:rPr>
              <a:t>And  also it controls the activity of pituitary gland.</a:t>
            </a:r>
            <a:endParaRPr lang="en-US" b="1" dirty="0">
              <a:latin typeface="Footlight MT Light"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Footlight MT Light" pitchFamily="18" charset="0"/>
              </a:rPr>
              <a:t>Limbic system</a:t>
            </a:r>
            <a:endParaRPr lang="en-US" b="1" dirty="0">
              <a:latin typeface="Footlight MT Light" pitchFamily="18" charset="0"/>
            </a:endParaRPr>
          </a:p>
        </p:txBody>
      </p:sp>
      <p:pic>
        <p:nvPicPr>
          <p:cNvPr id="1026" name="Picture 2" descr="C:\Users\SURESH\Desktop\images.jpg"/>
          <p:cNvPicPr>
            <a:picLocks noGrp="1" noChangeAspect="1" noChangeArrowheads="1"/>
          </p:cNvPicPr>
          <p:nvPr>
            <p:ph idx="1"/>
          </p:nvPr>
        </p:nvPicPr>
        <p:blipFill>
          <a:blip r:embed="rId2"/>
          <a:stretch>
            <a:fillRect/>
          </a:stretch>
        </p:blipFill>
        <p:spPr bwMode="auto">
          <a:xfrm>
            <a:off x="3005137" y="2966244"/>
            <a:ext cx="2143125" cy="2133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97608"/>
          </a:xfrm>
        </p:spPr>
        <p:txBody>
          <a:bodyPr>
            <a:normAutofit/>
          </a:bodyPr>
          <a:lstStyle/>
          <a:p>
            <a:r>
              <a:rPr lang="en-US" b="1" dirty="0" smtClean="0">
                <a:latin typeface="Footlight MT Light" pitchFamily="18" charset="0"/>
              </a:rPr>
              <a:t>The limbic system is comprised main structures: the </a:t>
            </a:r>
            <a:r>
              <a:rPr lang="en-US" b="1" u="sng" dirty="0" err="1" smtClean="0">
                <a:latin typeface="Footlight MT Light" pitchFamily="18" charset="0"/>
                <a:hlinkClick r:id="rId2"/>
              </a:rPr>
              <a:t>amygdala</a:t>
            </a:r>
            <a:r>
              <a:rPr lang="en-US" b="1" dirty="0" smtClean="0">
                <a:latin typeface="Footlight MT Light" pitchFamily="18" charset="0"/>
              </a:rPr>
              <a:t>, the hippocampus and the olfactory bulb.</a:t>
            </a:r>
          </a:p>
          <a:p>
            <a:pPr>
              <a:buNone/>
            </a:pPr>
            <a:endParaRPr lang="en-US" b="1" dirty="0" smtClean="0">
              <a:latin typeface="Footlight MT Light" pitchFamily="18" charset="0"/>
            </a:endParaRPr>
          </a:p>
          <a:p>
            <a:r>
              <a:rPr lang="en-US" b="1" dirty="0" smtClean="0">
                <a:latin typeface="Footlight MT Light" pitchFamily="18" charset="0"/>
              </a:rPr>
              <a:t> These structures form connections between the limbic system and the hypothalamus, thalamus and cerebral cortex.</a:t>
            </a:r>
          </a:p>
          <a:p>
            <a:pPr>
              <a:buNone/>
            </a:pPr>
            <a:endParaRPr lang="en-US" b="1" dirty="0" smtClean="0">
              <a:latin typeface="Footlight MT Light" pitchFamily="18" charset="0"/>
            </a:endParaRPr>
          </a:p>
          <a:p>
            <a:r>
              <a:rPr lang="en-US" b="1" dirty="0" smtClean="0">
                <a:latin typeface="Footlight MT Light" pitchFamily="18" charset="0"/>
              </a:rPr>
              <a:t> The hippocampus is important in memory and learning, while the limbic system itself is central in the control of emotional responses.</a:t>
            </a:r>
          </a:p>
          <a:p>
            <a:endParaRPr lang="en-US" b="1" dirty="0">
              <a:latin typeface="Footlight MT Light"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Limbic System function</a:t>
            </a:r>
            <a:endParaRPr lang="en-US" b="1" dirty="0">
              <a:latin typeface="Footlight MT Light" pitchFamily="18" charset="0"/>
            </a:endParaRPr>
          </a:p>
        </p:txBody>
      </p:sp>
      <p:sp>
        <p:nvSpPr>
          <p:cNvPr id="3" name="Content Placeholder 2"/>
          <p:cNvSpPr>
            <a:spLocks noGrp="1"/>
          </p:cNvSpPr>
          <p:nvPr>
            <p:ph idx="1"/>
          </p:nvPr>
        </p:nvSpPr>
        <p:spPr/>
        <p:txBody>
          <a:bodyPr>
            <a:normAutofit/>
          </a:bodyPr>
          <a:lstStyle/>
          <a:p>
            <a:r>
              <a:rPr lang="en-US" b="1" u="sng" dirty="0" err="1" smtClean="0">
                <a:latin typeface="Footlight MT Light" pitchFamily="18" charset="0"/>
                <a:hlinkClick r:id="rId2"/>
              </a:rPr>
              <a:t>Amygdala</a:t>
            </a:r>
            <a:r>
              <a:rPr lang="en-US" b="1" dirty="0" smtClean="0">
                <a:latin typeface="Footlight MT Light" pitchFamily="18" charset="0"/>
              </a:rPr>
              <a:t> - almond shaped mass of nuclei involved in emotional responses, hormonal secretions, and memory.</a:t>
            </a:r>
          </a:p>
          <a:p>
            <a:r>
              <a:rPr lang="en-US" b="1" u="sng" dirty="0" smtClean="0">
                <a:latin typeface="Footlight MT Light" pitchFamily="18" charset="0"/>
                <a:hlinkClick r:id="rId3"/>
              </a:rPr>
              <a:t>Hippocampus</a:t>
            </a:r>
            <a:r>
              <a:rPr lang="en-US" b="1" dirty="0" smtClean="0">
                <a:latin typeface="Footlight MT Light" pitchFamily="18" charset="0"/>
              </a:rPr>
              <a:t> - a tiny nub that acts as a memory indexer -- sending memories out to the appropriate part of the cerebral hemisphere for long-term storage and retrieving them when necessary.</a:t>
            </a:r>
          </a:p>
          <a:p>
            <a:r>
              <a:rPr lang="en-US" b="1" dirty="0" smtClean="0">
                <a:latin typeface="Footlight MT Light" pitchFamily="18" charset="0"/>
              </a:rPr>
              <a:t>Sexual behavior.</a:t>
            </a:r>
          </a:p>
          <a:p>
            <a:r>
              <a:rPr lang="en-US" b="1" dirty="0" smtClean="0">
                <a:latin typeface="Footlight MT Light" pitchFamily="18" charset="0"/>
              </a:rPr>
              <a:t>Emotional behavior.</a:t>
            </a:r>
          </a:p>
          <a:p>
            <a:endParaRPr lang="en-US" b="1" dirty="0">
              <a:latin typeface="Footlight MT Light"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The Cerebrum</a:t>
            </a:r>
            <a:endParaRPr lang="en-US" b="1" dirty="0">
              <a:latin typeface="Footlight MT Light" pitchFamily="18" charset="0"/>
            </a:endParaRPr>
          </a:p>
        </p:txBody>
      </p:sp>
      <p:sp>
        <p:nvSpPr>
          <p:cNvPr id="3" name="Content Placeholder 2"/>
          <p:cNvSpPr>
            <a:spLocks noGrp="1"/>
          </p:cNvSpPr>
          <p:nvPr>
            <p:ph idx="1"/>
          </p:nvPr>
        </p:nvSpPr>
        <p:spPr/>
        <p:txBody>
          <a:bodyPr/>
          <a:lstStyle/>
          <a:p>
            <a:r>
              <a:rPr lang="en-US" b="1" dirty="0" smtClean="0">
                <a:latin typeface="Footlight MT Light" pitchFamily="18" charset="0"/>
              </a:rPr>
              <a:t>The cerebrum or cortex is the largest part of the human brain, associated with higher brain function such as thought and action.</a:t>
            </a:r>
          </a:p>
          <a:p>
            <a:r>
              <a:rPr lang="en-US" b="1" dirty="0" smtClean="0">
                <a:latin typeface="Footlight MT Light" pitchFamily="18" charset="0"/>
              </a:rPr>
              <a:t> The cerebral cortex is divided into four sections, called "lobes": the frontal lobe, parietal lobe, occipital lobe, and temporal lobe. </a:t>
            </a:r>
            <a:endParaRPr lang="en-US" b="1" dirty="0">
              <a:latin typeface="Footlight MT Light"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 is a visual representation of the cortex</a:t>
            </a:r>
            <a:endParaRPr lang="en-US" dirty="0"/>
          </a:p>
        </p:txBody>
      </p:sp>
      <p:pic>
        <p:nvPicPr>
          <p:cNvPr id="1026" name="Picture 2" descr="C:\Users\SURESH\Desktop\cerebral_cortex_lobes.gif"/>
          <p:cNvPicPr>
            <a:picLocks noGrp="1" noChangeAspect="1" noChangeArrowheads="1"/>
          </p:cNvPicPr>
          <p:nvPr>
            <p:ph idx="1"/>
          </p:nvPr>
        </p:nvPicPr>
        <p:blipFill>
          <a:blip r:embed="rId2"/>
          <a:stretch>
            <a:fillRect/>
          </a:stretch>
        </p:blipFill>
        <p:spPr bwMode="auto">
          <a:xfrm>
            <a:off x="1981200" y="2613819"/>
            <a:ext cx="4191000" cy="28384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Footlight MT Light" pitchFamily="18" charset="0"/>
              </a:rPr>
              <a:t>What do each of these lobes do?</a:t>
            </a:r>
            <a:br>
              <a:rPr lang="en-US" b="1" dirty="0" smtClean="0">
                <a:latin typeface="Footlight MT Light" pitchFamily="18" charset="0"/>
              </a:rPr>
            </a:br>
            <a:endParaRPr lang="en-US" b="1" dirty="0">
              <a:latin typeface="Footlight MT Light" pitchFamily="18" charset="0"/>
            </a:endParaRPr>
          </a:p>
        </p:txBody>
      </p:sp>
      <p:sp>
        <p:nvSpPr>
          <p:cNvPr id="3" name="Content Placeholder 2"/>
          <p:cNvSpPr>
            <a:spLocks noGrp="1"/>
          </p:cNvSpPr>
          <p:nvPr>
            <p:ph idx="1"/>
          </p:nvPr>
        </p:nvSpPr>
        <p:spPr/>
        <p:txBody>
          <a:bodyPr>
            <a:normAutofit/>
          </a:bodyPr>
          <a:lstStyle/>
          <a:p>
            <a:r>
              <a:rPr lang="en-US" b="1" dirty="0" smtClean="0">
                <a:latin typeface="Footlight MT Light" pitchFamily="18" charset="0"/>
              </a:rPr>
              <a:t>Frontal Lobe- associated with reasoning, planning, parts of speech, movement, emotions, and problem solving.</a:t>
            </a:r>
          </a:p>
          <a:p>
            <a:pPr>
              <a:buNone/>
            </a:pPr>
            <a:endParaRPr lang="en-US" b="1" dirty="0" smtClean="0">
              <a:latin typeface="Footlight MT Light" pitchFamily="18" charset="0"/>
            </a:endParaRPr>
          </a:p>
          <a:p>
            <a:r>
              <a:rPr lang="en-US" b="1" dirty="0" smtClean="0">
                <a:latin typeface="Footlight MT Light" pitchFamily="18" charset="0"/>
              </a:rPr>
              <a:t>Parietal Lobe- associated with movement, orientation, recognition, perception of stimuli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latin typeface="Footlight MT Light" pitchFamily="18" charset="0"/>
              </a:rPr>
              <a:t>Occipital Lobe- associated with visual processing.</a:t>
            </a:r>
          </a:p>
          <a:p>
            <a:endParaRPr lang="en-US" b="1" dirty="0" smtClean="0">
              <a:latin typeface="Footlight MT Light" pitchFamily="18" charset="0"/>
            </a:endParaRPr>
          </a:p>
          <a:p>
            <a:pPr>
              <a:buNone/>
            </a:pPr>
            <a:endParaRPr lang="en-US" b="1" dirty="0" smtClean="0">
              <a:latin typeface="Footlight MT Light" pitchFamily="18" charset="0"/>
            </a:endParaRPr>
          </a:p>
          <a:p>
            <a:r>
              <a:rPr lang="en-US" b="1" dirty="0" smtClean="0">
                <a:latin typeface="Footlight MT Light" pitchFamily="18" charset="0"/>
              </a:rPr>
              <a:t>Temporal Lobe- associated with perception and recognition of auditory stimuli, memory, and speech</a:t>
            </a:r>
          </a:p>
          <a:p>
            <a:endParaRPr lang="en-US" b="1" dirty="0" smtClean="0">
              <a:latin typeface="Footlight MT Light" pitchFamily="18" charset="0"/>
            </a:endParaRPr>
          </a:p>
          <a:p>
            <a:endParaRPr lang="en-US" b="1" dirty="0">
              <a:latin typeface="Footlight MT Light"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normAutofit/>
          </a:bodyPr>
          <a:lstStyle/>
          <a:p>
            <a:r>
              <a:rPr lang="en-US" dirty="0" smtClean="0">
                <a:latin typeface="Footlight MT Light" pitchFamily="18" charset="0"/>
              </a:rPr>
              <a:t>A deep furrow divides the cerebrum into two halves, known as the left and right hemispheres. The two hemispheres look mostly symmetrical yet it has been shown that each side functions slightly different than the other. </a:t>
            </a:r>
          </a:p>
          <a:p>
            <a:endParaRPr lang="en-US" dirty="0" smtClean="0">
              <a:latin typeface="Footlight MT Light" pitchFamily="18" charset="0"/>
            </a:endParaRPr>
          </a:p>
          <a:p>
            <a:r>
              <a:rPr lang="en-US" dirty="0" smtClean="0">
                <a:latin typeface="Footlight MT Light" pitchFamily="18" charset="0"/>
              </a:rPr>
              <a:t>Sometimes the right hemisphere is associated with creativity and the left hemispheres is associated with logic abilities. The corpus </a:t>
            </a:r>
            <a:r>
              <a:rPr lang="en-US" dirty="0" err="1" smtClean="0">
                <a:latin typeface="Footlight MT Light" pitchFamily="18" charset="0"/>
              </a:rPr>
              <a:t>callosum</a:t>
            </a:r>
            <a:r>
              <a:rPr lang="en-US" dirty="0" smtClean="0">
                <a:latin typeface="Footlight MT Light" pitchFamily="18" charset="0"/>
              </a:rPr>
              <a:t> is a bundle of axons which connects these two hemispheres.</a:t>
            </a:r>
            <a:endParaRPr lang="en-US" dirty="0">
              <a:latin typeface="Footlight MT Light"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Footlight MT Light" pitchFamily="18" charset="0"/>
              </a:rPr>
              <a:t>Nervous system can be divided into two parts</a:t>
            </a:r>
            <a:endParaRPr lang="en-US" b="1" dirty="0">
              <a:latin typeface="Footlight MT Light" pitchFamily="18" charset="0"/>
            </a:endParaRPr>
          </a:p>
        </p:txBody>
      </p:sp>
      <p:pic>
        <p:nvPicPr>
          <p:cNvPr id="4" name="Picture 7" descr="C:\Coon\IMAGES\DC062F02-07_subparts_nervous.jpg"/>
          <p:cNvPicPr>
            <a:picLocks noGrp="1" noChangeAspect="1" noChangeArrowheads="1"/>
          </p:cNvPicPr>
          <p:nvPr>
            <p:ph idx="1"/>
          </p:nvPr>
        </p:nvPicPr>
        <p:blipFill>
          <a:blip r:embed="rId2"/>
          <a:stretch>
            <a:fillRect/>
          </a:stretch>
        </p:blipFill>
        <p:spPr bwMode="auto">
          <a:xfrm>
            <a:off x="2513076" y="2954052"/>
            <a:ext cx="3127248" cy="215798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86"/>
            <a:ext cx="8229600" cy="1399032"/>
          </a:xfrm>
        </p:spPr>
        <p:txBody>
          <a:bodyPr/>
          <a:lstStyle/>
          <a:p>
            <a:pPr algn="ctr"/>
            <a:r>
              <a:rPr lang="en-US" b="1" dirty="0" smtClean="0">
                <a:latin typeface="Footlight MT Light" pitchFamily="18" charset="0"/>
              </a:rPr>
              <a:t>midbrain</a:t>
            </a:r>
            <a:endParaRPr lang="en-US" b="1" dirty="0">
              <a:latin typeface="Footlight MT Light" pitchFamily="18" charset="0"/>
            </a:endParaRPr>
          </a:p>
        </p:txBody>
      </p:sp>
      <p:sp>
        <p:nvSpPr>
          <p:cNvPr id="3" name="Content Placeholder 2"/>
          <p:cNvSpPr>
            <a:spLocks noGrp="1"/>
          </p:cNvSpPr>
          <p:nvPr>
            <p:ph idx="1"/>
          </p:nvPr>
        </p:nvSpPr>
        <p:spPr>
          <a:xfrm>
            <a:off x="457200" y="1905000"/>
            <a:ext cx="8229600" cy="4572000"/>
          </a:xfrm>
        </p:spPr>
        <p:txBody>
          <a:bodyPr>
            <a:normAutofit/>
          </a:bodyPr>
          <a:lstStyle/>
          <a:p>
            <a:r>
              <a:rPr lang="en-US" b="1" dirty="0" smtClean="0">
                <a:latin typeface="Footlight MT Light" pitchFamily="18" charset="0"/>
              </a:rPr>
              <a:t>The midbrain is the smallest region of the brain that acts as a sort of relay station for auditory and visual information.</a:t>
            </a:r>
          </a:p>
          <a:p>
            <a:r>
              <a:rPr lang="en-US" b="1" dirty="0" smtClean="0">
                <a:latin typeface="Footlight MT Light" pitchFamily="18" charset="0"/>
              </a:rPr>
              <a:t>The midbrain controls many important functions such as the visual and auditory systems as well as eye movement. Portions of the midbrain called the red nucleus and the </a:t>
            </a:r>
            <a:r>
              <a:rPr lang="en-US" b="1" dirty="0" err="1" smtClean="0">
                <a:latin typeface="Footlight MT Light" pitchFamily="18" charset="0"/>
              </a:rPr>
              <a:t>substantia</a:t>
            </a:r>
            <a:r>
              <a:rPr lang="en-US" b="1" dirty="0" smtClean="0">
                <a:latin typeface="Footlight MT Light" pitchFamily="18" charset="0"/>
              </a:rPr>
              <a:t> </a:t>
            </a:r>
            <a:r>
              <a:rPr lang="en-US" b="1" dirty="0" err="1" smtClean="0">
                <a:latin typeface="Footlight MT Light" pitchFamily="18" charset="0"/>
              </a:rPr>
              <a:t>nigra</a:t>
            </a:r>
            <a:r>
              <a:rPr lang="en-US" b="1" dirty="0" smtClean="0">
                <a:latin typeface="Footlight MT Light" pitchFamily="18" charset="0"/>
              </a:rPr>
              <a:t> are involved in the control of body movement. The darkly pigmented </a:t>
            </a:r>
            <a:r>
              <a:rPr lang="en-US" b="1" dirty="0" err="1" smtClean="0">
                <a:latin typeface="Footlight MT Light" pitchFamily="18" charset="0"/>
              </a:rPr>
              <a:t>substantia</a:t>
            </a:r>
            <a:r>
              <a:rPr lang="en-US" b="1" dirty="0" smtClean="0">
                <a:latin typeface="Footlight MT Light" pitchFamily="18" charset="0"/>
              </a:rPr>
              <a:t> </a:t>
            </a:r>
            <a:r>
              <a:rPr lang="en-US" b="1" dirty="0" err="1" smtClean="0">
                <a:latin typeface="Footlight MT Light" pitchFamily="18" charset="0"/>
              </a:rPr>
              <a:t>nigra</a:t>
            </a:r>
            <a:r>
              <a:rPr lang="en-US" b="1" dirty="0" smtClean="0">
                <a:latin typeface="Footlight MT Light" pitchFamily="18" charset="0"/>
              </a:rPr>
              <a:t> contains a large number of dopamine-producing neurons are located.</a:t>
            </a:r>
          </a:p>
          <a:p>
            <a:endParaRPr lang="en-US" b="1" dirty="0" smtClean="0">
              <a:latin typeface="Footlight MT Light" pitchFamily="18" charset="0"/>
            </a:endParaRPr>
          </a:p>
          <a:p>
            <a:endParaRPr lang="en-US" b="1" dirty="0">
              <a:latin typeface="Footlight MT Light"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RESH\Desktop\images (2).jpg"/>
          <p:cNvPicPr>
            <a:picLocks noGrp="1" noChangeAspect="1" noChangeArrowheads="1"/>
          </p:cNvPicPr>
          <p:nvPr>
            <p:ph idx="1"/>
          </p:nvPr>
        </p:nvPicPr>
        <p:blipFill>
          <a:blip r:embed="rId2"/>
          <a:srcRect/>
          <a:stretch>
            <a:fillRect/>
          </a:stretch>
        </p:blipFill>
        <p:spPr bwMode="auto">
          <a:xfrm>
            <a:off x="609600" y="685800"/>
            <a:ext cx="7772399" cy="5638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Footlight MT Light" pitchFamily="18" charset="0"/>
              </a:rPr>
              <a:t>hindbrain</a:t>
            </a:r>
            <a:endParaRPr lang="en-US" b="1" dirty="0">
              <a:latin typeface="Footlight MT Light" pitchFamily="18" charset="0"/>
            </a:endParaRPr>
          </a:p>
        </p:txBody>
      </p:sp>
      <p:sp>
        <p:nvSpPr>
          <p:cNvPr id="3" name="Content Placeholder 2"/>
          <p:cNvSpPr>
            <a:spLocks noGrp="1"/>
          </p:cNvSpPr>
          <p:nvPr>
            <p:ph idx="1"/>
          </p:nvPr>
        </p:nvSpPr>
        <p:spPr>
          <a:xfrm>
            <a:off x="457200" y="1447800"/>
            <a:ext cx="8229600" cy="5181600"/>
          </a:xfrm>
        </p:spPr>
        <p:txBody>
          <a:bodyPr>
            <a:normAutofit lnSpcReduction="10000"/>
          </a:bodyPr>
          <a:lstStyle/>
          <a:p>
            <a:r>
              <a:rPr lang="en-US" b="1" dirty="0" smtClean="0">
                <a:latin typeface="Footlight MT Light" pitchFamily="18" charset="0"/>
              </a:rPr>
              <a:t>The hindbrain is located in lower portion of a person’s </a:t>
            </a:r>
            <a:r>
              <a:rPr lang="en-US" b="1" dirty="0" smtClean="0">
                <a:latin typeface="Footlight MT Light" pitchFamily="18" charset="0"/>
                <a:hlinkClick r:id="rId2"/>
              </a:rPr>
              <a:t>brain</a:t>
            </a:r>
            <a:r>
              <a:rPr lang="en-US" b="1" dirty="0" smtClean="0">
                <a:latin typeface="Footlight MT Light" pitchFamily="18" charset="0"/>
              </a:rPr>
              <a:t>. It is responsible for controlling a number of important body functions and process, including respiration and </a:t>
            </a:r>
            <a:r>
              <a:rPr lang="en-US" b="1" dirty="0" smtClean="0">
                <a:latin typeface="Footlight MT Light" pitchFamily="18" charset="0"/>
                <a:hlinkClick r:id="rId3"/>
              </a:rPr>
              <a:t>heart rate</a:t>
            </a:r>
            <a:r>
              <a:rPr lang="en-US" b="1" dirty="0" smtClean="0">
                <a:latin typeface="Footlight MT Light" pitchFamily="18" charset="0"/>
              </a:rPr>
              <a:t>. The brain stem is an important part of the hindbrain, controlling functions that are critical to life, such as breathing and swallowing. The </a:t>
            </a:r>
            <a:r>
              <a:rPr lang="en-US" b="1" dirty="0" smtClean="0">
                <a:latin typeface="Footlight MT Light" pitchFamily="18" charset="0"/>
                <a:hlinkClick r:id="rId4"/>
              </a:rPr>
              <a:t>cerebellum</a:t>
            </a:r>
            <a:r>
              <a:rPr lang="en-US" b="1" dirty="0" smtClean="0">
                <a:latin typeface="Footlight MT Light" pitchFamily="18" charset="0"/>
              </a:rPr>
              <a:t> is also part of the hindbrain, playing a role in physical ability.</a:t>
            </a:r>
          </a:p>
          <a:p>
            <a:r>
              <a:rPr lang="en-US" b="1" dirty="0" smtClean="0">
                <a:latin typeface="Footlight MT Light" pitchFamily="18" charset="0"/>
              </a:rPr>
              <a:t>The brain stem is a structure that connects the brain to the </a:t>
            </a:r>
            <a:r>
              <a:rPr lang="en-US" b="1" dirty="0" smtClean="0">
                <a:latin typeface="Footlight MT Light" pitchFamily="18" charset="0"/>
                <a:hlinkClick r:id="rId5"/>
              </a:rPr>
              <a:t>spinal cord</a:t>
            </a:r>
            <a:r>
              <a:rPr lang="en-US" b="1" dirty="0" smtClean="0">
                <a:latin typeface="Footlight MT Light" pitchFamily="18" charset="0"/>
              </a:rPr>
              <a:t>. Damage to this structure can be catastrophic, as the brain stem controls such things as </a:t>
            </a:r>
            <a:r>
              <a:rPr lang="en-US" b="1" dirty="0" smtClean="0">
                <a:latin typeface="Footlight MT Light" pitchFamily="18" charset="0"/>
                <a:hlinkClick r:id="rId6"/>
              </a:rPr>
              <a:t>blood pressure</a:t>
            </a:r>
            <a:r>
              <a:rPr lang="en-US" b="1" dirty="0" smtClean="0">
                <a:latin typeface="Footlight MT Light" pitchFamily="18" charset="0"/>
              </a:rPr>
              <a:t>, heartbeat, and swallowing. The brain stem consists of three parts of the hindbrain, including the medulla, </a:t>
            </a:r>
            <a:r>
              <a:rPr lang="en-US" b="1" dirty="0" err="1" smtClean="0">
                <a:latin typeface="Footlight MT Light" pitchFamily="18" charset="0"/>
              </a:rPr>
              <a:t>pons</a:t>
            </a:r>
            <a:r>
              <a:rPr lang="en-US" b="1" dirty="0" smtClean="0">
                <a:latin typeface="Footlight MT Light" pitchFamily="18" charset="0"/>
              </a:rPr>
              <a:t> and </a:t>
            </a:r>
            <a:r>
              <a:rPr lang="en-US" b="1" dirty="0" smtClean="0">
                <a:latin typeface="Footlight MT Light" pitchFamily="18" charset="0"/>
                <a:hlinkClick r:id="rId7"/>
              </a:rPr>
              <a:t>reticular formation</a:t>
            </a:r>
            <a:r>
              <a:rPr lang="en-US" b="1" dirty="0" smtClean="0">
                <a:latin typeface="Footlight MT Light" pitchFamily="18" charset="0"/>
              </a:rPr>
              <a:t>.</a:t>
            </a:r>
          </a:p>
          <a:p>
            <a:endParaRPr lang="en-US" b="1" dirty="0">
              <a:latin typeface="Footlight MT Light"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40408"/>
          </a:xfrm>
        </p:spPr>
        <p:txBody>
          <a:bodyPr>
            <a:normAutofit/>
          </a:bodyPr>
          <a:lstStyle/>
          <a:p>
            <a:r>
              <a:rPr lang="en-US" b="1" dirty="0" smtClean="0">
                <a:latin typeface="Footlight MT Light" pitchFamily="18" charset="0"/>
              </a:rPr>
              <a:t>The medulla is the part of the hindbrain that controls how and when a person’s heart beats, as well as his blood pressure, breathing, and even his ability to swallow or cough. This part of a person’s brain stem functions by itself, without relying on the person’s thoughts. It is the reason a person’s heart beats without him making it do so.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ootlight MT Light" pitchFamily="18" charset="0"/>
              </a:rPr>
              <a:t>hindbrain</a:t>
            </a:r>
            <a:endParaRPr lang="en-US" dirty="0">
              <a:latin typeface="Footlight MT Light" pitchFamily="18" charset="0"/>
            </a:endParaRPr>
          </a:p>
        </p:txBody>
      </p:sp>
      <p:pic>
        <p:nvPicPr>
          <p:cNvPr id="2050" name="Picture 2" descr="C:\Users\SURESH\Desktop\images (3).jpg"/>
          <p:cNvPicPr>
            <a:picLocks noGrp="1" noChangeAspect="1" noChangeArrowheads="1"/>
          </p:cNvPicPr>
          <p:nvPr>
            <p:ph idx="1"/>
          </p:nvPr>
        </p:nvPicPr>
        <p:blipFill>
          <a:blip r:embed="rId2"/>
          <a:stretch>
            <a:fillRect/>
          </a:stretch>
        </p:blipFill>
        <p:spPr bwMode="auto">
          <a:xfrm>
            <a:off x="3190875" y="3371056"/>
            <a:ext cx="1771650" cy="13239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a:bodyPr>
          <a:lstStyle/>
          <a:p>
            <a:r>
              <a:rPr lang="en-US" b="1" dirty="0" smtClean="0">
                <a:latin typeface="Footlight MT Light" pitchFamily="18" charset="0"/>
              </a:rPr>
              <a:t>The reticular formation is also part of the brain stem. It is a network of nerves important to a person’s attention or focus, as well as his response to stimuli. This part of the brain helps a person focus on just one important thing even if he’s faced with several types of stimuli at once. The reticular formation blocks less important stimuli when a person needs to focus on one thing. For example, if a person is almost in an accident, the reticular formation blocks other stimuli, allowing him to focus solely on preventing the accident.</a:t>
            </a:r>
          </a:p>
          <a:p>
            <a:r>
              <a:rPr lang="en-US" b="1" dirty="0" smtClean="0">
                <a:latin typeface="Footlight MT Light" pitchFamily="18" charset="0"/>
              </a:rPr>
              <a:t>Interestingly, the reticular formation slows down when a person goes to sleep</a:t>
            </a:r>
          </a:p>
          <a:p>
            <a:pPr>
              <a:buNone/>
            </a:pPr>
            <a:endParaRPr lang="en-US" b="1" dirty="0">
              <a:latin typeface="Footlight MT Light"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16608"/>
          </a:xfrm>
        </p:spPr>
        <p:txBody>
          <a:bodyPr>
            <a:normAutofit/>
          </a:bodyPr>
          <a:lstStyle/>
          <a:p>
            <a:r>
              <a:rPr lang="en-US" b="1" dirty="0" smtClean="0">
                <a:latin typeface="Footlight MT Light" pitchFamily="18" charset="0"/>
              </a:rPr>
              <a:t>The </a:t>
            </a:r>
            <a:r>
              <a:rPr lang="en-US" b="1" dirty="0" err="1" smtClean="0">
                <a:latin typeface="Footlight MT Light" pitchFamily="18" charset="0"/>
              </a:rPr>
              <a:t>pons</a:t>
            </a:r>
            <a:r>
              <a:rPr lang="en-US" b="1" dirty="0" smtClean="0">
                <a:latin typeface="Footlight MT Light" pitchFamily="18" charset="0"/>
              </a:rPr>
              <a:t> is the part of the hindbrain located above the medulla. This structure forms a kind of bridge between the medulla and another part of the hindbrain called the cerebellum. It relays messages between the cerebellum and the </a:t>
            </a:r>
            <a:r>
              <a:rPr lang="en-US" b="1" dirty="0" smtClean="0">
                <a:latin typeface="Footlight MT Light" pitchFamily="18" charset="0"/>
                <a:hlinkClick r:id="rId2"/>
              </a:rPr>
              <a:t>cerebrum</a:t>
            </a:r>
            <a:r>
              <a:rPr lang="en-US" b="1" dirty="0" smtClean="0">
                <a:latin typeface="Footlight MT Light" pitchFamily="18" charset="0"/>
              </a:rPr>
              <a:t>, which is part of the </a:t>
            </a:r>
            <a:r>
              <a:rPr lang="en-US" b="1" dirty="0" smtClean="0">
                <a:latin typeface="Footlight MT Light" pitchFamily="18" charset="0"/>
                <a:hlinkClick r:id="rId3"/>
              </a:rPr>
              <a:t>forebrain</a:t>
            </a:r>
            <a:r>
              <a:rPr lang="en-US" b="1" dirty="0" smtClean="0">
                <a:latin typeface="Footlight MT Light" pitchFamily="18" charset="0"/>
              </a:rPr>
              <a:t>. It helps control movement and plays a role in sleep.</a:t>
            </a:r>
          </a:p>
          <a:p>
            <a:r>
              <a:rPr lang="en-US" b="1" dirty="0" smtClean="0">
                <a:latin typeface="Footlight MT Light" pitchFamily="18" charset="0"/>
              </a:rPr>
              <a:t>The cerebellum is located to the rear of the brain stem. Its role involves muscle tone and posture. It influences motor control and helps a person to perform smooth, controlled movements. It’s also important in coordinating movements people make without thinking or concentrating first, such as walking forward.</a:t>
            </a:r>
          </a:p>
          <a:p>
            <a:endParaRPr lang="en-US" b="1" dirty="0">
              <a:latin typeface="Footlight MT Light"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ootlight MT Light" pitchFamily="18" charset="0"/>
              </a:rPr>
              <a:t>Spinal</a:t>
            </a:r>
            <a:r>
              <a:rPr lang="en-US" dirty="0" smtClean="0"/>
              <a:t> </a:t>
            </a:r>
            <a:r>
              <a:rPr lang="en-US" dirty="0" smtClean="0">
                <a:latin typeface="Footlight MT Light" pitchFamily="18" charset="0"/>
              </a:rPr>
              <a:t>cord</a:t>
            </a:r>
            <a:endParaRPr lang="en-US" dirty="0">
              <a:latin typeface="Footlight MT Light" pitchFamily="18" charset="0"/>
            </a:endParaRPr>
          </a:p>
        </p:txBody>
      </p:sp>
      <p:sp>
        <p:nvSpPr>
          <p:cNvPr id="3" name="Content Placeholder 2"/>
          <p:cNvSpPr>
            <a:spLocks noGrp="1"/>
          </p:cNvSpPr>
          <p:nvPr>
            <p:ph idx="1"/>
          </p:nvPr>
        </p:nvSpPr>
        <p:spPr/>
        <p:txBody>
          <a:bodyPr/>
          <a:lstStyle/>
          <a:p>
            <a:r>
              <a:rPr lang="en-US" b="1" dirty="0" smtClean="0">
                <a:latin typeface="Footlight MT Light" pitchFamily="18" charset="0"/>
              </a:rPr>
              <a:t>It works as a channel of communication.</a:t>
            </a:r>
          </a:p>
          <a:p>
            <a:r>
              <a:rPr lang="en-US" b="1" dirty="0" smtClean="0">
                <a:latin typeface="Footlight MT Light" pitchFamily="18" charset="0"/>
              </a:rPr>
              <a:t>Rope like structure have long nerve fibers.</a:t>
            </a:r>
            <a:endParaRPr lang="en-US" b="1" dirty="0">
              <a:latin typeface="Footlight MT Light"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70706"/>
          </a:xfrm>
        </p:spPr>
        <p:txBody>
          <a:bodyPr>
            <a:normAutofit fontScale="90000"/>
          </a:bodyPr>
          <a:lstStyle/>
          <a:p>
            <a:pPr algn="ctr"/>
            <a:r>
              <a:rPr lang="en-US" sz="4400" b="1" dirty="0" smtClean="0">
                <a:solidFill>
                  <a:schemeClr val="tx2"/>
                </a:solidFill>
                <a:latin typeface="Footlight MT Light" pitchFamily="18" charset="0"/>
              </a:rPr>
              <a:t>Neuron Structure</a:t>
            </a:r>
            <a:br>
              <a:rPr lang="en-US" sz="4400" b="1" dirty="0" smtClean="0">
                <a:solidFill>
                  <a:schemeClr val="tx2"/>
                </a:solidFill>
                <a:latin typeface="Footlight MT Light" pitchFamily="18" charset="0"/>
              </a:rPr>
            </a:br>
            <a:endParaRPr lang="en-US" b="1" dirty="0">
              <a:latin typeface="Footlight MT Light" pitchFamily="18" charset="0"/>
            </a:endParaRPr>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0" y="762001"/>
            <a:ext cx="9144000" cy="4724399"/>
          </a:xfrm>
          <a:prstGeom prst="rect">
            <a:avLst/>
          </a:prstGeom>
          <a:noFill/>
          <a:ln w="9525">
            <a:miter lim="800000"/>
            <a:headEnd/>
            <a:tailEnd/>
          </a:ln>
          <a:effectLst/>
        </p:spPr>
      </p:pic>
      <p:sp>
        <p:nvSpPr>
          <p:cNvPr id="5" name="Rectangle 3"/>
          <p:cNvSpPr>
            <a:spLocks noChangeArrowheads="1"/>
          </p:cNvSpPr>
          <p:nvPr/>
        </p:nvSpPr>
        <p:spPr bwMode="auto">
          <a:xfrm>
            <a:off x="685800" y="228600"/>
            <a:ext cx="7772400" cy="914400"/>
          </a:xfrm>
          <a:prstGeom prst="rect">
            <a:avLst/>
          </a:prstGeom>
          <a:noFill/>
          <a:ln w="9525">
            <a:noFill/>
            <a:miter lim="800000"/>
            <a:headEnd/>
            <a:tailEnd/>
          </a:ln>
          <a:effectLst/>
        </p:spPr>
        <p:txBody>
          <a:bodyPr anchor="ctr"/>
          <a:lstStyle/>
          <a:p>
            <a:pPr algn="ctr"/>
            <a:endParaRPr lang="en-US" sz="5400" dirty="0">
              <a:solidFill>
                <a:schemeClr val="tx2"/>
              </a:solidFill>
            </a:endParaRPr>
          </a:p>
        </p:txBody>
      </p:sp>
      <p:sp>
        <p:nvSpPr>
          <p:cNvPr id="6" name="Text Box 4"/>
          <p:cNvSpPr txBox="1">
            <a:spLocks noChangeArrowheads="1"/>
          </p:cNvSpPr>
          <p:nvPr/>
        </p:nvSpPr>
        <p:spPr bwMode="auto">
          <a:xfrm>
            <a:off x="685800" y="5562600"/>
            <a:ext cx="7315200" cy="1066800"/>
          </a:xfrm>
          <a:prstGeom prst="rect">
            <a:avLst/>
          </a:prstGeom>
          <a:noFill/>
          <a:ln w="9525">
            <a:noFill/>
            <a:miter lim="800000"/>
            <a:headEnd/>
            <a:tailEnd/>
          </a:ln>
          <a:effectLst/>
        </p:spPr>
        <p:txBody>
          <a:bodyPr>
            <a:spAutoFit/>
          </a:bodyPr>
          <a:lstStyle/>
          <a:p>
            <a:r>
              <a:rPr lang="en-US" sz="3200" b="1" dirty="0">
                <a:latin typeface="Footlight MT Light" pitchFamily="18" charset="0"/>
              </a:rPr>
              <a:t>Neurons do NOT touch each other- the space in between is call the synapse.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048000"/>
          </a:xfrm>
        </p:spPr>
        <p:txBody>
          <a:bodyPr>
            <a:normAutofit/>
          </a:bodyPr>
          <a:lstStyle/>
          <a:p>
            <a:r>
              <a:rPr lang="en-US" b="1" dirty="0" smtClean="0">
                <a:latin typeface="Footlight MT Light" pitchFamily="18" charset="0"/>
              </a:rPr>
              <a:t>While there are as many as 10,000 specific types of neurons in the human brain, generally speaking, there are three kinds of neurons.</a:t>
            </a:r>
            <a:endParaRPr lang="en-US" b="1" dirty="0">
              <a:latin typeface="Footlight MT Ligh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Coon\IMAGES\DC062F02-06_nervous_systems.jpg"/>
          <p:cNvPicPr>
            <a:picLocks noGrp="1" noChangeAspect="1" noChangeArrowheads="1"/>
          </p:cNvPicPr>
          <p:nvPr>
            <p:ph idx="1"/>
          </p:nvPr>
        </p:nvPicPr>
        <p:blipFill>
          <a:blip r:embed="rId2"/>
          <a:srcRect/>
          <a:stretch>
            <a:fillRect/>
          </a:stretch>
        </p:blipFill>
        <p:spPr bwMode="auto">
          <a:xfrm>
            <a:off x="381000" y="381000"/>
            <a:ext cx="8458200" cy="6096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6000" b="1" i="1">
                <a:latin typeface="Footlight MT Light" pitchFamily="18" charset="0"/>
              </a:rPr>
              <a:t>Types of Neurons</a:t>
            </a:r>
          </a:p>
        </p:txBody>
      </p:sp>
      <p:sp>
        <p:nvSpPr>
          <p:cNvPr id="22531" name="Rectangle 3"/>
          <p:cNvSpPr>
            <a:spLocks noGrp="1" noChangeArrowheads="1"/>
          </p:cNvSpPr>
          <p:nvPr>
            <p:ph idx="1"/>
          </p:nvPr>
        </p:nvSpPr>
        <p:spPr>
          <a:xfrm>
            <a:off x="685800" y="2743200"/>
            <a:ext cx="7772400" cy="4114800"/>
          </a:xfrm>
        </p:spPr>
        <p:txBody>
          <a:bodyPr/>
          <a:lstStyle/>
          <a:p>
            <a:pPr algn="ctr">
              <a:buFontTx/>
              <a:buNone/>
            </a:pPr>
            <a:r>
              <a:rPr lang="en-US" sz="4800" b="1" dirty="0">
                <a:latin typeface="Footlight MT Light" pitchFamily="18" charset="0"/>
              </a:rPr>
              <a:t>Sensory Neurons</a:t>
            </a:r>
          </a:p>
          <a:p>
            <a:pPr algn="ctr">
              <a:buFontTx/>
              <a:buNone/>
            </a:pPr>
            <a:r>
              <a:rPr lang="en-US" sz="4800" b="1" dirty="0">
                <a:latin typeface="Footlight MT Light" pitchFamily="18" charset="0"/>
              </a:rPr>
              <a:t>Motor Neurons</a:t>
            </a:r>
          </a:p>
          <a:p>
            <a:pPr algn="ctr">
              <a:buFontTx/>
              <a:buNone/>
            </a:pPr>
            <a:r>
              <a:rPr lang="en-US" sz="4800" b="1" dirty="0">
                <a:latin typeface="Footlight MT Light" pitchFamily="18" charset="0"/>
              </a:rPr>
              <a:t>Inter Neurons</a:t>
            </a:r>
          </a:p>
          <a:p>
            <a:endParaRPr lang="en-US" sz="4800" b="1" dirty="0">
              <a:latin typeface="Footlight MT L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dissolv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dissolve">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5400" b="1">
                <a:latin typeface="Footlight MT Light" pitchFamily="18" charset="0"/>
              </a:rPr>
              <a:t>Sensory Neurons</a:t>
            </a:r>
            <a:br>
              <a:rPr lang="en-US" sz="5400" b="1">
                <a:latin typeface="Footlight MT Light" pitchFamily="18" charset="0"/>
              </a:rPr>
            </a:br>
            <a:r>
              <a:rPr lang="en-US" sz="5400" b="1">
                <a:latin typeface="Footlight MT Light" pitchFamily="18" charset="0"/>
              </a:rPr>
              <a:t>(Afferent Neurons)</a:t>
            </a:r>
          </a:p>
        </p:txBody>
      </p:sp>
      <p:sp>
        <p:nvSpPr>
          <p:cNvPr id="23555" name="Rectangle 3"/>
          <p:cNvSpPr>
            <a:spLocks noGrp="1" noChangeArrowheads="1"/>
          </p:cNvSpPr>
          <p:nvPr>
            <p:ph idx="1"/>
          </p:nvPr>
        </p:nvSpPr>
        <p:spPr>
          <a:xfrm>
            <a:off x="685800" y="2209800"/>
            <a:ext cx="7772400" cy="1600200"/>
          </a:xfrm>
        </p:spPr>
        <p:txBody>
          <a:bodyPr/>
          <a:lstStyle/>
          <a:p>
            <a:r>
              <a:rPr lang="en-US" sz="4000" b="1">
                <a:latin typeface="Footlight MT Light" pitchFamily="18" charset="0"/>
              </a:rPr>
              <a:t>Take information from the senses to the brain.</a:t>
            </a:r>
          </a:p>
        </p:txBody>
      </p:sp>
      <p:pic>
        <p:nvPicPr>
          <p:cNvPr id="23556" name="Picture 4" descr="guy_squished_moving_a_couch_hg_clr"/>
          <p:cNvPicPr>
            <a:picLocks noChangeAspect="1" noChangeArrowheads="1" noCrop="1"/>
          </p:cNvPicPr>
          <p:nvPr/>
        </p:nvPicPr>
        <p:blipFill>
          <a:blip r:embed="rId2"/>
          <a:srcRect/>
          <a:stretch>
            <a:fillRect/>
          </a:stretch>
        </p:blipFill>
        <p:spPr bwMode="auto">
          <a:xfrm>
            <a:off x="457200" y="4343400"/>
            <a:ext cx="3333750" cy="1981200"/>
          </a:xfrm>
          <a:prstGeom prst="rect">
            <a:avLst/>
          </a:prstGeom>
          <a:noFill/>
        </p:spPr>
      </p:pic>
      <p:pic>
        <p:nvPicPr>
          <p:cNvPr id="23558" name="Picture 6" descr="brain_frying_hg_clr"/>
          <p:cNvPicPr>
            <a:picLocks noChangeAspect="1" noChangeArrowheads="1" noCrop="1"/>
          </p:cNvPicPr>
          <p:nvPr/>
        </p:nvPicPr>
        <p:blipFill>
          <a:blip r:embed="rId3"/>
          <a:srcRect/>
          <a:stretch>
            <a:fillRect/>
          </a:stretch>
        </p:blipFill>
        <p:spPr bwMode="auto">
          <a:xfrm>
            <a:off x="5810250" y="3200400"/>
            <a:ext cx="3333750" cy="3333750"/>
          </a:xfrm>
          <a:prstGeom prst="rect">
            <a:avLst/>
          </a:prstGeom>
          <a:noFill/>
        </p:spPr>
      </p:pic>
      <p:sp>
        <p:nvSpPr>
          <p:cNvPr id="23560" name="Line 8"/>
          <p:cNvSpPr>
            <a:spLocks noChangeShapeType="1"/>
          </p:cNvSpPr>
          <p:nvPr/>
        </p:nvSpPr>
        <p:spPr bwMode="auto">
          <a:xfrm>
            <a:off x="3581400" y="5334000"/>
            <a:ext cx="2362200" cy="0"/>
          </a:xfrm>
          <a:prstGeom prst="line">
            <a:avLst/>
          </a:prstGeom>
          <a:noFill/>
          <a:ln w="9525">
            <a:solidFill>
              <a:schemeClr val="tx1"/>
            </a:solidFill>
            <a:round/>
            <a:headEnd/>
            <a:tailEnd type="triangle" w="med" len="med"/>
          </a:ln>
          <a:effectLst/>
        </p:spPr>
        <p:txBody>
          <a:bodyPr/>
          <a:lstStyle/>
          <a:p>
            <a:endParaRPr lang="en-US" b="1">
              <a:latin typeface="Footlight MT L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additive="base">
                                        <p:cTn id="13" dur="500" fill="hold"/>
                                        <p:tgtEl>
                                          <p:spTgt spid="23556"/>
                                        </p:tgtEl>
                                        <p:attrNameLst>
                                          <p:attrName>ppt_x</p:attrName>
                                        </p:attrNameLst>
                                      </p:cBhvr>
                                      <p:tavLst>
                                        <p:tav tm="0">
                                          <p:val>
                                            <p:strVal val="#ppt_x"/>
                                          </p:val>
                                        </p:tav>
                                        <p:tav tm="100000">
                                          <p:val>
                                            <p:strVal val="#ppt_x"/>
                                          </p:val>
                                        </p:tav>
                                      </p:tavLst>
                                    </p:anim>
                                    <p:anim calcmode="lin" valueType="num">
                                      <p:cBhvr additive="base">
                                        <p:cTn id="14"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animEffect transition="in" filter="blinds(horizontal)">
                                      <p:cBhvr>
                                        <p:cTn id="19" dur="500"/>
                                        <p:tgtEl>
                                          <p:spTgt spid="2356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558"/>
                                        </p:tgtEl>
                                        <p:attrNameLst>
                                          <p:attrName>style.visibility</p:attrName>
                                        </p:attrNameLst>
                                      </p:cBhvr>
                                      <p:to>
                                        <p:strVal val="visible"/>
                                      </p:to>
                                    </p:set>
                                    <p:anim calcmode="lin" valueType="num">
                                      <p:cBhvr additive="base">
                                        <p:cTn id="24" dur="500" fill="hold"/>
                                        <p:tgtEl>
                                          <p:spTgt spid="23558"/>
                                        </p:tgtEl>
                                        <p:attrNameLst>
                                          <p:attrName>ppt_x</p:attrName>
                                        </p:attrNameLst>
                                      </p:cBhvr>
                                      <p:tavLst>
                                        <p:tav tm="0">
                                          <p:val>
                                            <p:strVal val="#ppt_x"/>
                                          </p:val>
                                        </p:tav>
                                        <p:tav tm="100000">
                                          <p:val>
                                            <p:strVal val="#ppt_x"/>
                                          </p:val>
                                        </p:tav>
                                      </p:tavLst>
                                    </p:anim>
                                    <p:anim calcmode="lin" valueType="num">
                                      <p:cBhvr additive="base">
                                        <p:cTn id="25"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6000" b="1">
                <a:latin typeface="Footlight MT Light" pitchFamily="18" charset="0"/>
              </a:rPr>
              <a:t>Inter Neurons</a:t>
            </a:r>
          </a:p>
        </p:txBody>
      </p:sp>
      <p:sp>
        <p:nvSpPr>
          <p:cNvPr id="25603" name="Rectangle 3"/>
          <p:cNvSpPr>
            <a:spLocks noGrp="1" noChangeArrowheads="1"/>
          </p:cNvSpPr>
          <p:nvPr>
            <p:ph type="body" sz="half" idx="1"/>
          </p:nvPr>
        </p:nvSpPr>
        <p:spPr/>
        <p:txBody>
          <a:bodyPr/>
          <a:lstStyle/>
          <a:p>
            <a:r>
              <a:rPr lang="en-US" sz="3600" b="1">
                <a:latin typeface="Footlight MT Light" pitchFamily="18" charset="0"/>
              </a:rPr>
              <a:t>Take messages from Sensory Neurons to other parts of the brain or to Motor Neurons.</a:t>
            </a:r>
          </a:p>
        </p:txBody>
      </p:sp>
      <p:pic>
        <p:nvPicPr>
          <p:cNvPr id="25604" name="Picture 4" descr="brain_thinking_hg_clr"/>
          <p:cNvPicPr>
            <a:picLocks noGrp="1" noChangeAspect="1" noChangeArrowheads="1" noCrop="1"/>
          </p:cNvPicPr>
          <p:nvPr>
            <p:ph sz="half" idx="2"/>
          </p:nvPr>
        </p:nvPicPr>
        <p:blipFill>
          <a:blip r:embed="rId2"/>
          <a:srcRect/>
          <a:stretch>
            <a:fillRect/>
          </a:stretch>
        </p:blipFill>
        <p:spPr>
          <a:xfrm>
            <a:off x="5105400" y="1905000"/>
            <a:ext cx="3333750" cy="33337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ppt_x"/>
                                          </p:val>
                                        </p:tav>
                                        <p:tav tm="100000">
                                          <p:val>
                                            <p:strVal val="#ppt_x"/>
                                          </p:val>
                                        </p:tav>
                                      </p:tavLst>
                                    </p:anim>
                                    <p:anim calcmode="lin" valueType="num">
                                      <p:cBhvr additive="base">
                                        <p:cTn id="14"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5400" b="1">
                <a:latin typeface="Footlight MT Light" pitchFamily="18" charset="0"/>
              </a:rPr>
              <a:t>Motor Neurons</a:t>
            </a:r>
            <a:br>
              <a:rPr lang="en-US" sz="5400" b="1">
                <a:latin typeface="Footlight MT Light" pitchFamily="18" charset="0"/>
              </a:rPr>
            </a:br>
            <a:r>
              <a:rPr lang="en-US" sz="5400" b="1">
                <a:latin typeface="Footlight MT Light" pitchFamily="18" charset="0"/>
              </a:rPr>
              <a:t>(Efferent Neurons)</a:t>
            </a:r>
          </a:p>
        </p:txBody>
      </p:sp>
      <p:sp>
        <p:nvSpPr>
          <p:cNvPr id="24579" name="Rectangle 3"/>
          <p:cNvSpPr>
            <a:spLocks noGrp="1" noChangeArrowheads="1"/>
          </p:cNvSpPr>
          <p:nvPr>
            <p:ph idx="1"/>
          </p:nvPr>
        </p:nvSpPr>
        <p:spPr>
          <a:xfrm>
            <a:off x="685800" y="1981200"/>
            <a:ext cx="7772400" cy="1676400"/>
          </a:xfrm>
        </p:spPr>
        <p:txBody>
          <a:bodyPr/>
          <a:lstStyle/>
          <a:p>
            <a:r>
              <a:rPr lang="en-US" sz="4000" b="1">
                <a:latin typeface="Footlight MT Light" pitchFamily="18" charset="0"/>
              </a:rPr>
              <a:t>Take information from brain to the rest of the body.</a:t>
            </a:r>
          </a:p>
        </p:txBody>
      </p:sp>
      <p:pic>
        <p:nvPicPr>
          <p:cNvPr id="24580" name="Picture 4" descr="brain_getting_an_idea_hg_clr"/>
          <p:cNvPicPr>
            <a:picLocks noChangeAspect="1" noChangeArrowheads="1" noCrop="1"/>
          </p:cNvPicPr>
          <p:nvPr/>
        </p:nvPicPr>
        <p:blipFill>
          <a:blip r:embed="rId2"/>
          <a:srcRect/>
          <a:stretch>
            <a:fillRect/>
          </a:stretch>
        </p:blipFill>
        <p:spPr bwMode="auto">
          <a:xfrm>
            <a:off x="685800" y="3276600"/>
            <a:ext cx="3333750" cy="3333750"/>
          </a:xfrm>
          <a:prstGeom prst="rect">
            <a:avLst/>
          </a:prstGeom>
          <a:noFill/>
        </p:spPr>
      </p:pic>
      <p:sp>
        <p:nvSpPr>
          <p:cNvPr id="24582" name="Line 6"/>
          <p:cNvSpPr>
            <a:spLocks noChangeShapeType="1"/>
          </p:cNvSpPr>
          <p:nvPr/>
        </p:nvSpPr>
        <p:spPr bwMode="auto">
          <a:xfrm>
            <a:off x="3352800" y="5029200"/>
            <a:ext cx="2438400" cy="0"/>
          </a:xfrm>
          <a:prstGeom prst="line">
            <a:avLst/>
          </a:prstGeom>
          <a:noFill/>
          <a:ln w="9525">
            <a:solidFill>
              <a:schemeClr val="tx1"/>
            </a:solidFill>
            <a:round/>
            <a:headEnd/>
            <a:tailEnd type="triangle" w="med" len="med"/>
          </a:ln>
          <a:effectLst/>
        </p:spPr>
        <p:txBody>
          <a:bodyPr/>
          <a:lstStyle/>
          <a:p>
            <a:endParaRPr lang="en-US" b="1">
              <a:latin typeface="Footlight MT Light" pitchFamily="18" charset="0"/>
            </a:endParaRPr>
          </a:p>
        </p:txBody>
      </p:sp>
      <p:pic>
        <p:nvPicPr>
          <p:cNvPr id="24583" name="Picture 7" descr="super_woman_lifting_rock_hg_clr"/>
          <p:cNvPicPr>
            <a:picLocks noChangeAspect="1" noChangeArrowheads="1" noCrop="1"/>
          </p:cNvPicPr>
          <p:nvPr/>
        </p:nvPicPr>
        <p:blipFill>
          <a:blip r:embed="rId3"/>
          <a:srcRect/>
          <a:stretch>
            <a:fillRect/>
          </a:stretch>
        </p:blipFill>
        <p:spPr bwMode="auto">
          <a:xfrm>
            <a:off x="6096000" y="3124200"/>
            <a:ext cx="2505075" cy="3333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ppt_x"/>
                                          </p:val>
                                        </p:tav>
                                        <p:tav tm="100000">
                                          <p:val>
                                            <p:strVal val="#ppt_x"/>
                                          </p:val>
                                        </p:tav>
                                      </p:tavLst>
                                    </p:anim>
                                    <p:anim calcmode="lin" valueType="num">
                                      <p:cBhvr additive="base">
                                        <p:cTn id="14"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2"/>
                                        </p:tgtEl>
                                        <p:attrNameLst>
                                          <p:attrName>style.visibility</p:attrName>
                                        </p:attrNameLst>
                                      </p:cBhvr>
                                      <p:to>
                                        <p:strVal val="visible"/>
                                      </p:to>
                                    </p:set>
                                    <p:anim calcmode="lin" valueType="num">
                                      <p:cBhvr additive="base">
                                        <p:cTn id="19" dur="500" fill="hold"/>
                                        <p:tgtEl>
                                          <p:spTgt spid="24582"/>
                                        </p:tgtEl>
                                        <p:attrNameLst>
                                          <p:attrName>ppt_x</p:attrName>
                                        </p:attrNameLst>
                                      </p:cBhvr>
                                      <p:tavLst>
                                        <p:tav tm="0">
                                          <p:val>
                                            <p:strVal val="#ppt_x"/>
                                          </p:val>
                                        </p:tav>
                                        <p:tav tm="100000">
                                          <p:val>
                                            <p:strVal val="#ppt_x"/>
                                          </p:val>
                                        </p:tav>
                                      </p:tavLst>
                                    </p:anim>
                                    <p:anim calcmode="lin" valueType="num">
                                      <p:cBhvr additive="base">
                                        <p:cTn id="20"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83"/>
                                        </p:tgtEl>
                                        <p:attrNameLst>
                                          <p:attrName>style.visibility</p:attrName>
                                        </p:attrNameLst>
                                      </p:cBhvr>
                                      <p:to>
                                        <p:strVal val="visible"/>
                                      </p:to>
                                    </p:set>
                                    <p:anim calcmode="lin" valueType="num">
                                      <p:cBhvr additive="base">
                                        <p:cTn id="25" dur="500" fill="hold"/>
                                        <p:tgtEl>
                                          <p:spTgt spid="24583"/>
                                        </p:tgtEl>
                                        <p:attrNameLst>
                                          <p:attrName>ppt_x</p:attrName>
                                        </p:attrNameLst>
                                      </p:cBhvr>
                                      <p:tavLst>
                                        <p:tav tm="0">
                                          <p:val>
                                            <p:strVal val="#ppt_x"/>
                                          </p:val>
                                        </p:tav>
                                        <p:tav tm="100000">
                                          <p:val>
                                            <p:strVal val="#ppt_x"/>
                                          </p:val>
                                        </p:tav>
                                      </p:tavLst>
                                    </p:anim>
                                    <p:anim calcmode="lin" valueType="num">
                                      <p:cBhvr additive="base">
                                        <p:cTn id="26"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487363"/>
          </a:xfrm>
        </p:spPr>
        <p:txBody>
          <a:bodyPr rtlCol="0">
            <a:normAutofit fontScale="90000"/>
          </a:bodyPr>
          <a:lstStyle/>
          <a:p>
            <a:pPr fontAlgn="auto">
              <a:spcAft>
                <a:spcPts val="0"/>
              </a:spcAft>
              <a:defRPr/>
            </a:pPr>
            <a:r>
              <a:rPr lang="en-US" b="1" dirty="0" smtClean="0">
                <a:latin typeface="Footlight MT Light" pitchFamily="18" charset="0"/>
              </a:rPr>
              <a:t>Basic Organization</a:t>
            </a:r>
            <a:endParaRPr lang="en-US" b="1" dirty="0">
              <a:latin typeface="Footlight MT Light" pitchFamily="18" charset="0"/>
            </a:endParaRPr>
          </a:p>
        </p:txBody>
      </p:sp>
      <p:sp>
        <p:nvSpPr>
          <p:cNvPr id="6" name="Content Placeholder 5"/>
          <p:cNvSpPr>
            <a:spLocks noGrp="1"/>
          </p:cNvSpPr>
          <p:nvPr>
            <p:ph sz="half" idx="1"/>
          </p:nvPr>
        </p:nvSpPr>
        <p:spPr>
          <a:xfrm>
            <a:off x="228600" y="1524000"/>
            <a:ext cx="4495800" cy="5181600"/>
          </a:xfrm>
        </p:spPr>
        <p:txBody>
          <a:bodyPr rtlCol="0">
            <a:normAutofit fontScale="92500"/>
          </a:bodyPr>
          <a:lstStyle/>
          <a:p>
            <a:pPr fontAlgn="auto" hangingPunct="0">
              <a:spcAft>
                <a:spcPts val="0"/>
              </a:spcAft>
              <a:buFont typeface="Arial" pitchFamily="34" charset="0"/>
              <a:buChar char="•"/>
              <a:defRPr/>
            </a:pPr>
            <a:r>
              <a:rPr lang="en-US" b="1" dirty="0" smtClean="0">
                <a:latin typeface="Footlight MT Light" pitchFamily="18" charset="0"/>
                <a:cs typeface="Arial" pitchFamily="34" charset="0"/>
              </a:rPr>
              <a:t>Sensory Input triggered by stimuli </a:t>
            </a:r>
          </a:p>
          <a:p>
            <a:pPr lvl="1" fontAlgn="auto" hangingPunct="0">
              <a:spcAft>
                <a:spcPts val="0"/>
              </a:spcAft>
              <a:buFont typeface="Arial" pitchFamily="34" charset="0"/>
              <a:buChar char="–"/>
              <a:defRPr/>
            </a:pPr>
            <a:r>
              <a:rPr lang="en-US" b="1" dirty="0" smtClean="0">
                <a:latin typeface="Footlight MT Light" pitchFamily="18" charset="0"/>
                <a:cs typeface="Arial" pitchFamily="34" charset="0"/>
              </a:rPr>
              <a:t>conduction of signals to processing center</a:t>
            </a:r>
          </a:p>
          <a:p>
            <a:pPr fontAlgn="auto" hangingPunct="0">
              <a:spcAft>
                <a:spcPts val="0"/>
              </a:spcAft>
              <a:buFont typeface="Arial" pitchFamily="34" charset="0"/>
              <a:buChar char="•"/>
              <a:defRPr/>
            </a:pPr>
            <a:endParaRPr lang="en-US" b="1" dirty="0" smtClean="0">
              <a:latin typeface="Footlight MT Light" pitchFamily="18" charset="0"/>
              <a:cs typeface="Arial" pitchFamily="34" charset="0"/>
            </a:endParaRPr>
          </a:p>
          <a:p>
            <a:pPr fontAlgn="auto" hangingPunct="0">
              <a:spcAft>
                <a:spcPts val="0"/>
              </a:spcAft>
              <a:buFont typeface="Arial" pitchFamily="34" charset="0"/>
              <a:buChar char="•"/>
              <a:defRPr/>
            </a:pPr>
            <a:r>
              <a:rPr lang="en-US" b="1" dirty="0" smtClean="0">
                <a:latin typeface="Footlight MT Light" pitchFamily="18" charset="0"/>
                <a:cs typeface="Arial" pitchFamily="34" charset="0"/>
              </a:rPr>
              <a:t>Integration</a:t>
            </a:r>
          </a:p>
          <a:p>
            <a:pPr lvl="1" fontAlgn="auto" hangingPunct="0">
              <a:spcAft>
                <a:spcPts val="0"/>
              </a:spcAft>
              <a:buFont typeface="Arial" pitchFamily="34" charset="0"/>
              <a:buChar char="–"/>
              <a:defRPr/>
            </a:pPr>
            <a:r>
              <a:rPr lang="en-US" b="1" dirty="0" smtClean="0">
                <a:latin typeface="Footlight MT Light" pitchFamily="18" charset="0"/>
                <a:cs typeface="Arial" pitchFamily="34" charset="0"/>
              </a:rPr>
              <a:t>interpretation of sensory signals within processing centers</a:t>
            </a:r>
          </a:p>
          <a:p>
            <a:pPr fontAlgn="auto" hangingPunct="0">
              <a:spcAft>
                <a:spcPts val="0"/>
              </a:spcAft>
              <a:buFont typeface="Arial" pitchFamily="34" charset="0"/>
              <a:buChar char="•"/>
              <a:defRPr/>
            </a:pPr>
            <a:endParaRPr lang="en-US" b="1" dirty="0" smtClean="0">
              <a:latin typeface="Footlight MT Light" pitchFamily="18" charset="0"/>
              <a:cs typeface="Arial" pitchFamily="34" charset="0"/>
            </a:endParaRPr>
          </a:p>
          <a:p>
            <a:pPr fontAlgn="auto" hangingPunct="0">
              <a:spcAft>
                <a:spcPts val="0"/>
              </a:spcAft>
              <a:buFont typeface="Arial" pitchFamily="34" charset="0"/>
              <a:buChar char="•"/>
              <a:defRPr/>
            </a:pPr>
            <a:r>
              <a:rPr lang="en-US" b="1" dirty="0" smtClean="0">
                <a:latin typeface="Footlight MT Light" pitchFamily="18" charset="0"/>
                <a:cs typeface="Arial" pitchFamily="34" charset="0"/>
              </a:rPr>
              <a:t>Motor output</a:t>
            </a:r>
          </a:p>
          <a:p>
            <a:pPr lvl="1" fontAlgn="auto" hangingPunct="0">
              <a:spcAft>
                <a:spcPts val="0"/>
              </a:spcAft>
              <a:buFont typeface="Arial" pitchFamily="34" charset="0"/>
              <a:buChar char="–"/>
              <a:defRPr/>
            </a:pPr>
            <a:r>
              <a:rPr lang="en-US" b="1" dirty="0" smtClean="0">
                <a:latin typeface="Footlight MT Light" pitchFamily="18" charset="0"/>
                <a:cs typeface="Arial" pitchFamily="34" charset="0"/>
              </a:rPr>
              <a:t>conduction of signals to effectors cells (i.e. muscles, gland cells)</a:t>
            </a:r>
            <a:endParaRPr lang="en-US" b="1" dirty="0">
              <a:latin typeface="Footlight MT Light" pitchFamily="18" charset="0"/>
              <a:cs typeface="Arial" pitchFamily="34" charset="0"/>
            </a:endParaRPr>
          </a:p>
        </p:txBody>
      </p:sp>
      <p:pic>
        <p:nvPicPr>
          <p:cNvPr id="4100" name="Content Placeholder 6" descr="07_F01.jpg"/>
          <p:cNvPicPr>
            <a:picLocks noGrp="1" noChangeAspect="1"/>
          </p:cNvPicPr>
          <p:nvPr>
            <p:ph sz="half" idx="2"/>
          </p:nvPr>
        </p:nvPicPr>
        <p:blipFill>
          <a:blip r:embed="rId2"/>
          <a:stretch>
            <a:fillRect/>
          </a:stretch>
        </p:blipFill>
        <p:spPr>
          <a:xfrm>
            <a:off x="4315687" y="1600200"/>
            <a:ext cx="3246301" cy="4525963"/>
          </a:xfrm>
        </p:spPr>
      </p:pic>
      <p:sp>
        <p:nvSpPr>
          <p:cNvPr id="4101" name="TextBox 9"/>
          <p:cNvSpPr txBox="1">
            <a:spLocks noChangeArrowheads="1"/>
          </p:cNvSpPr>
          <p:nvPr/>
        </p:nvSpPr>
        <p:spPr bwMode="auto">
          <a:xfrm>
            <a:off x="152400" y="609600"/>
            <a:ext cx="8763000" cy="400110"/>
          </a:xfrm>
          <a:prstGeom prst="rect">
            <a:avLst/>
          </a:prstGeom>
          <a:noFill/>
          <a:ln w="9525">
            <a:noFill/>
            <a:miter lim="800000"/>
            <a:headEnd/>
            <a:tailEnd/>
          </a:ln>
        </p:spPr>
        <p:txBody>
          <a:bodyPr>
            <a:spAutoFit/>
          </a:bodyPr>
          <a:lstStyle/>
          <a:p>
            <a:r>
              <a:rPr lang="en-US" sz="2000" b="1">
                <a:latin typeface="Footlight MT Light" pitchFamily="18" charset="0"/>
                <a:cs typeface="Arial" charset="0"/>
              </a:rPr>
              <a:t>sensory receptor (sensory input) </a:t>
            </a:r>
            <a:r>
              <a:rPr lang="en-US" sz="2000" b="1">
                <a:latin typeface="Footlight MT Light" pitchFamily="18" charset="0"/>
                <a:cs typeface="Arial" charset="0"/>
                <a:sym typeface="Symbol" pitchFamily="18" charset="2"/>
              </a:rPr>
              <a:t></a:t>
            </a:r>
            <a:r>
              <a:rPr lang="en-US" sz="2000" b="1">
                <a:latin typeface="Footlight MT Light" pitchFamily="18" charset="0"/>
                <a:cs typeface="Arial" charset="0"/>
              </a:rPr>
              <a:t> integration  </a:t>
            </a:r>
            <a:r>
              <a:rPr lang="en-US" sz="2000" b="1">
                <a:latin typeface="Footlight MT Light" pitchFamily="18" charset="0"/>
                <a:cs typeface="Arial" charset="0"/>
                <a:sym typeface="Symbol" pitchFamily="18" charset="2"/>
              </a:rPr>
              <a:t></a:t>
            </a:r>
            <a:r>
              <a:rPr lang="en-US" sz="2000" b="1">
                <a:latin typeface="Footlight MT Light" pitchFamily="18" charset="0"/>
                <a:cs typeface="Arial" charset="0"/>
              </a:rPr>
              <a:t> (motor output) </a:t>
            </a:r>
            <a:r>
              <a:rPr lang="en-US" sz="2000" b="1">
                <a:latin typeface="Footlight MT Light" pitchFamily="18" charset="0"/>
                <a:cs typeface="Arial" charset="0"/>
                <a:sym typeface="Symbol" pitchFamily="18" charset="2"/>
              </a:rPr>
              <a:t></a:t>
            </a:r>
            <a:r>
              <a:rPr lang="en-US" sz="2000" b="1">
                <a:latin typeface="Footlight MT Light" pitchFamily="18" charset="0"/>
                <a:cs typeface="Arial" charset="0"/>
              </a:rPr>
              <a:t> effector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228600" y="1295400"/>
            <a:ext cx="2057400" cy="563563"/>
          </a:xfrm>
        </p:spPr>
        <p:txBody>
          <a:bodyPr>
            <a:normAutofit/>
          </a:bodyPr>
          <a:lstStyle/>
          <a:p>
            <a:r>
              <a:rPr lang="en-US" sz="3600" b="1" smtClean="0">
                <a:latin typeface="Footlight MT Light" pitchFamily="18" charset="0"/>
                <a:cs typeface="Arial" charset="0"/>
              </a:rPr>
              <a:t>Neuron</a:t>
            </a:r>
          </a:p>
        </p:txBody>
      </p:sp>
      <p:sp>
        <p:nvSpPr>
          <p:cNvPr id="5123" name="Content Placeholder 4"/>
          <p:cNvSpPr>
            <a:spLocks noGrp="1"/>
          </p:cNvSpPr>
          <p:nvPr>
            <p:ph sz="half" idx="1"/>
          </p:nvPr>
        </p:nvSpPr>
        <p:spPr>
          <a:xfrm>
            <a:off x="0" y="3200400"/>
            <a:ext cx="9144000" cy="3352800"/>
          </a:xfrm>
        </p:spPr>
        <p:txBody>
          <a:bodyPr>
            <a:noAutofit/>
          </a:bodyPr>
          <a:lstStyle/>
          <a:p>
            <a:pPr hangingPunct="0"/>
            <a:r>
              <a:rPr lang="en-US" sz="2400" b="1" dirty="0" smtClean="0">
                <a:latin typeface="Footlight MT Light" pitchFamily="18" charset="0"/>
                <a:cs typeface="Arial" charset="0"/>
              </a:rPr>
              <a:t>Dendrite - conducts “signal” toward the cell body -- [input zone]</a:t>
            </a:r>
          </a:p>
          <a:p>
            <a:pPr lvl="1" hangingPunct="0"/>
            <a:r>
              <a:rPr lang="en-US" sz="1800" b="1" dirty="0" smtClean="0">
                <a:latin typeface="Footlight MT Light" pitchFamily="18" charset="0"/>
                <a:cs typeface="Arial" charset="0"/>
              </a:rPr>
              <a:t>often short, numerous &amp; highly branched</a:t>
            </a:r>
          </a:p>
          <a:p>
            <a:pPr lvl="1" hangingPunct="0"/>
            <a:r>
              <a:rPr lang="en-US" sz="1800" b="1" dirty="0" smtClean="0">
                <a:latin typeface="Footlight MT Light" pitchFamily="18" charset="0"/>
                <a:cs typeface="Arial" charset="0"/>
              </a:rPr>
              <a:t>signal comes from sensory cell or neighboring neuron</a:t>
            </a:r>
          </a:p>
          <a:p>
            <a:pPr hangingPunct="0"/>
            <a:endParaRPr lang="en-US" sz="1050" b="1" dirty="0" smtClean="0">
              <a:latin typeface="Footlight MT Light" pitchFamily="18" charset="0"/>
              <a:cs typeface="Arial" charset="0"/>
            </a:endParaRPr>
          </a:p>
          <a:p>
            <a:pPr hangingPunct="0"/>
            <a:r>
              <a:rPr lang="en-US" sz="2400" b="1" dirty="0" smtClean="0">
                <a:latin typeface="Footlight MT Light" pitchFamily="18" charset="0"/>
                <a:cs typeface="Arial" charset="0"/>
              </a:rPr>
              <a:t>Axon - usually a single fiber -- [conducting zone]</a:t>
            </a:r>
          </a:p>
          <a:p>
            <a:pPr lvl="1" hangingPunct="0"/>
            <a:r>
              <a:rPr lang="en-US" sz="1800" b="1" dirty="0" smtClean="0">
                <a:latin typeface="Footlight MT Light" pitchFamily="18" charset="0"/>
                <a:cs typeface="Arial" charset="0"/>
              </a:rPr>
              <a:t>conducts signal away from cell body to another neuron or </a:t>
            </a:r>
            <a:r>
              <a:rPr lang="en-US" sz="1800" b="1" dirty="0" err="1" smtClean="0">
                <a:latin typeface="Footlight MT Light" pitchFamily="18" charset="0"/>
                <a:cs typeface="Arial" charset="0"/>
              </a:rPr>
              <a:t>effector</a:t>
            </a:r>
            <a:r>
              <a:rPr lang="en-US" sz="1800" b="1" dirty="0" smtClean="0">
                <a:latin typeface="Footlight MT Light" pitchFamily="18" charset="0"/>
                <a:cs typeface="Arial" charset="0"/>
              </a:rPr>
              <a:t> cell</a:t>
            </a:r>
          </a:p>
          <a:p>
            <a:pPr hangingPunct="0"/>
            <a:endParaRPr lang="en-US" sz="1050" b="1" dirty="0" smtClean="0">
              <a:latin typeface="Footlight MT Light" pitchFamily="18" charset="0"/>
              <a:cs typeface="Arial" charset="0"/>
            </a:endParaRPr>
          </a:p>
          <a:p>
            <a:pPr hangingPunct="0"/>
            <a:r>
              <a:rPr lang="en-US" sz="2400" b="1" dirty="0" smtClean="0">
                <a:latin typeface="Footlight MT Light" pitchFamily="18" charset="0"/>
                <a:cs typeface="Arial" charset="0"/>
              </a:rPr>
              <a:t>Axon Ending </a:t>
            </a:r>
          </a:p>
          <a:p>
            <a:pPr lvl="1" hangingPunct="0"/>
            <a:r>
              <a:rPr lang="en-US" sz="1800" b="1" dirty="0" smtClean="0">
                <a:latin typeface="Footlight MT Light" pitchFamily="18" charset="0"/>
                <a:cs typeface="Arial" charset="0"/>
              </a:rPr>
              <a:t>a cluster of branches (100’s to 1000’s) </a:t>
            </a:r>
          </a:p>
          <a:p>
            <a:pPr lvl="1" hangingPunct="0"/>
            <a:r>
              <a:rPr lang="en-US" sz="1800" b="1" dirty="0" smtClean="0">
                <a:latin typeface="Footlight MT Light" pitchFamily="18" charset="0"/>
                <a:cs typeface="Arial" charset="0"/>
              </a:rPr>
              <a:t>each with a bulblike synaptic knob </a:t>
            </a:r>
          </a:p>
          <a:p>
            <a:pPr lvl="1" hangingPunct="0"/>
            <a:r>
              <a:rPr lang="en-US" sz="1800" b="1" dirty="0" smtClean="0">
                <a:latin typeface="Footlight MT Light" pitchFamily="18" charset="0"/>
                <a:cs typeface="Arial" charset="0"/>
              </a:rPr>
              <a:t>relays signal to next neuron / effectors cell</a:t>
            </a:r>
          </a:p>
        </p:txBody>
      </p:sp>
      <p:pic>
        <p:nvPicPr>
          <p:cNvPr id="5124" name="Content Placeholder 7" descr="07_F02_nb.jpg"/>
          <p:cNvPicPr>
            <a:picLocks noGrp="1" noChangeAspect="1"/>
          </p:cNvPicPr>
          <p:nvPr>
            <p:ph sz="half" idx="2"/>
          </p:nvPr>
        </p:nvPicPr>
        <p:blipFill>
          <a:blip r:embed="rId2"/>
          <a:srcRect b="6905"/>
          <a:stretch>
            <a:fillRect/>
          </a:stretch>
        </p:blipFill>
        <p:spPr>
          <a:xfrm>
            <a:off x="2286000" y="0"/>
            <a:ext cx="5715000" cy="28956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555625" y="1474788"/>
            <a:ext cx="8026400" cy="3911600"/>
          </a:xfrm>
          <a:prstGeom prst="rect">
            <a:avLst/>
          </a:prstGeom>
          <a:noFill/>
          <a:ln w="9525">
            <a:miter lim="800000"/>
            <a:headEnd/>
            <a:tailEnd/>
          </a:ln>
          <a:effectLst/>
        </p:spPr>
      </p:pic>
      <p:sp>
        <p:nvSpPr>
          <p:cNvPr id="15363" name="Rectangle 3"/>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lgn="ctr"/>
            <a:r>
              <a:rPr lang="en-US" sz="4400">
                <a:solidFill>
                  <a:schemeClr val="tx2"/>
                </a:solidFill>
                <a:latin typeface="Comic Sans MS" pitchFamily="66" charset="0"/>
              </a:rPr>
              <a:t>A Simple Reflex</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4000" b="1">
                <a:latin typeface="Footlight MT Light" pitchFamily="18" charset="0"/>
              </a:rPr>
              <a:t>Sympathetic Nervous System</a:t>
            </a:r>
          </a:p>
        </p:txBody>
      </p:sp>
      <p:sp>
        <p:nvSpPr>
          <p:cNvPr id="44035" name="Rectangle 3"/>
          <p:cNvSpPr>
            <a:spLocks noGrp="1" noChangeArrowheads="1"/>
          </p:cNvSpPr>
          <p:nvPr>
            <p:ph idx="1"/>
          </p:nvPr>
        </p:nvSpPr>
        <p:spPr>
          <a:xfrm>
            <a:off x="685800" y="1981200"/>
            <a:ext cx="7772400" cy="838200"/>
          </a:xfrm>
        </p:spPr>
        <p:txBody>
          <a:bodyPr/>
          <a:lstStyle/>
          <a:p>
            <a:pPr algn="ctr">
              <a:buFontTx/>
              <a:buNone/>
            </a:pPr>
            <a:r>
              <a:rPr lang="en-US" b="1">
                <a:latin typeface="Footlight MT Light" pitchFamily="18" charset="0"/>
              </a:rPr>
              <a:t>Flight or Fight Response</a:t>
            </a:r>
          </a:p>
        </p:txBody>
      </p:sp>
      <p:pic>
        <p:nvPicPr>
          <p:cNvPr id="44036" name="Picture 4" descr="hick_picking_fight_hg_clr"/>
          <p:cNvPicPr>
            <a:picLocks noChangeAspect="1" noChangeArrowheads="1" noCrop="1"/>
          </p:cNvPicPr>
          <p:nvPr/>
        </p:nvPicPr>
        <p:blipFill>
          <a:blip r:embed="rId2"/>
          <a:srcRect/>
          <a:stretch>
            <a:fillRect/>
          </a:stretch>
        </p:blipFill>
        <p:spPr bwMode="auto">
          <a:xfrm>
            <a:off x="914400" y="2895600"/>
            <a:ext cx="1933575" cy="3333750"/>
          </a:xfrm>
          <a:prstGeom prst="rect">
            <a:avLst/>
          </a:prstGeom>
          <a:noFill/>
        </p:spPr>
      </p:pic>
      <p:pic>
        <p:nvPicPr>
          <p:cNvPr id="44038" name="Picture 6" descr="kitty_running_scared_hg_clr"/>
          <p:cNvPicPr>
            <a:picLocks noChangeAspect="1" noChangeArrowheads="1" noCrop="1"/>
          </p:cNvPicPr>
          <p:nvPr/>
        </p:nvPicPr>
        <p:blipFill>
          <a:blip r:embed="rId3"/>
          <a:srcRect/>
          <a:stretch>
            <a:fillRect/>
          </a:stretch>
        </p:blipFill>
        <p:spPr bwMode="auto">
          <a:xfrm>
            <a:off x="4876800" y="2895600"/>
            <a:ext cx="3333750" cy="302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anim calcmode="lin" valueType="num">
                                      <p:cBhvr additive="base">
                                        <p:cTn id="13" dur="500" fill="hold"/>
                                        <p:tgtEl>
                                          <p:spTgt spid="44036"/>
                                        </p:tgtEl>
                                        <p:attrNameLst>
                                          <p:attrName>ppt_x</p:attrName>
                                        </p:attrNameLst>
                                      </p:cBhvr>
                                      <p:tavLst>
                                        <p:tav tm="0">
                                          <p:val>
                                            <p:strVal val="#ppt_x"/>
                                          </p:val>
                                        </p:tav>
                                        <p:tav tm="100000">
                                          <p:val>
                                            <p:strVal val="#ppt_x"/>
                                          </p:val>
                                        </p:tav>
                                      </p:tavLst>
                                    </p:anim>
                                    <p:anim calcmode="lin" valueType="num">
                                      <p:cBhvr additive="base">
                                        <p:cTn id="14"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38"/>
                                        </p:tgtEl>
                                        <p:attrNameLst>
                                          <p:attrName>style.visibility</p:attrName>
                                        </p:attrNameLst>
                                      </p:cBhvr>
                                      <p:to>
                                        <p:strVal val="visible"/>
                                      </p:to>
                                    </p:set>
                                    <p:anim calcmode="lin" valueType="num">
                                      <p:cBhvr additive="base">
                                        <p:cTn id="19" dur="500" fill="hold"/>
                                        <p:tgtEl>
                                          <p:spTgt spid="44038"/>
                                        </p:tgtEl>
                                        <p:attrNameLst>
                                          <p:attrName>ppt_x</p:attrName>
                                        </p:attrNameLst>
                                      </p:cBhvr>
                                      <p:tavLst>
                                        <p:tav tm="0">
                                          <p:val>
                                            <p:strVal val="#ppt_x"/>
                                          </p:val>
                                        </p:tav>
                                        <p:tav tm="100000">
                                          <p:val>
                                            <p:strVal val="#ppt_x"/>
                                          </p:val>
                                        </p:tav>
                                      </p:tavLst>
                                    </p:anim>
                                    <p:anim calcmode="lin" valueType="num">
                                      <p:cBhvr additive="base">
                                        <p:cTn id="20"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524000" y="0"/>
            <a:ext cx="6530975" cy="6858000"/>
          </a:xfrm>
          <a:prstGeom prst="rect">
            <a:avLst/>
          </a:prstGeom>
          <a:noFill/>
          <a:ln w="9525">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Footlight MT Light" pitchFamily="18" charset="0"/>
              </a:rPr>
              <a:t>Neurotransmission</a:t>
            </a:r>
            <a:br>
              <a:rPr lang="en-US" i="1" dirty="0" smtClean="0">
                <a:latin typeface="Footlight MT Light" pitchFamily="18" charset="0"/>
              </a:rPr>
            </a:br>
            <a:endParaRPr lang="en-US" dirty="0">
              <a:latin typeface="Footlight MT Light" pitchFamily="18" charset="0"/>
            </a:endParaRPr>
          </a:p>
        </p:txBody>
      </p:sp>
      <p:sp>
        <p:nvSpPr>
          <p:cNvPr id="3" name="Content Placeholder 2"/>
          <p:cNvSpPr>
            <a:spLocks noGrp="1"/>
          </p:cNvSpPr>
          <p:nvPr>
            <p:ph idx="1"/>
          </p:nvPr>
        </p:nvSpPr>
        <p:spPr/>
        <p:txBody>
          <a:bodyPr>
            <a:normAutofit/>
          </a:bodyPr>
          <a:lstStyle/>
          <a:p>
            <a:r>
              <a:rPr lang="en-US" dirty="0" smtClean="0">
                <a:latin typeface="Footlight MT Light" pitchFamily="18" charset="0"/>
              </a:rPr>
              <a:t>Neurotransmission (or synaptic transmission) is communication between neurons as accomplished by the movement of chemicals or electrical signals across a synapse. For any interneuron, its function is to receive INPUT "information"</a:t>
            </a:r>
            <a:r>
              <a:rPr lang="en-US" i="1" dirty="0" smtClean="0">
                <a:latin typeface="Footlight MT Light" pitchFamily="18" charset="0"/>
              </a:rPr>
              <a:t> from other neurons through synapses</a:t>
            </a:r>
            <a:r>
              <a:rPr lang="en-US" dirty="0" smtClean="0">
                <a:latin typeface="Footlight MT Light" pitchFamily="18" charset="0"/>
              </a:rPr>
              <a:t>, to process that information, then to send "information" as OUTPUT </a:t>
            </a:r>
            <a:r>
              <a:rPr lang="en-US" i="1" dirty="0" smtClean="0">
                <a:latin typeface="Footlight MT Light" pitchFamily="18" charset="0"/>
              </a:rPr>
              <a:t>to other neurons through synapses</a:t>
            </a:r>
            <a:r>
              <a:rPr lang="en-US" dirty="0" smtClean="0">
                <a:latin typeface="Footlight MT Light" pitchFamily="18" charset="0"/>
              </a:rPr>
              <a:t>.</a:t>
            </a:r>
          </a:p>
          <a:p>
            <a:r>
              <a:rPr lang="en-US" dirty="0" smtClean="0">
                <a:latin typeface="Footlight MT Light" pitchFamily="18" charset="0"/>
                <a:hlinkClick r:id="rId2"/>
              </a:rPr>
              <a:t>http://www.mind.ilstu.edu/curriculum/neurons_intro/neurons_intro.php</a:t>
            </a:r>
            <a:endParaRPr lang="en-US" dirty="0">
              <a:latin typeface="Footlight MT Light"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descr="slide04.gif                                                    000784A6Macintosh HD                   BC4DC1A3:"/>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xfrm>
            <a:off x="457200" y="267494"/>
            <a:ext cx="8229600" cy="570706"/>
          </a:xfrm>
          <a:prstGeom prst="rect">
            <a:avLst/>
          </a:prstGeom>
          <a:noFill/>
          <a:ln w="9525">
            <a:noFill/>
            <a:miter lim="800000"/>
            <a:headEnd/>
            <a:tailEnd/>
          </a:ln>
          <a:effectLst/>
        </p:spPr>
        <p:txBody>
          <a:bodyPr anchor="ctr">
            <a:normAutofit fontScale="90000"/>
          </a:bodyPr>
          <a:lstStyle/>
          <a:p>
            <a:pPr algn="ctr"/>
            <a:r>
              <a:rPr lang="en-US" sz="4000" b="1" dirty="0" smtClean="0">
                <a:solidFill>
                  <a:schemeClr val="tx2"/>
                </a:solidFill>
                <a:latin typeface="Footlight MT Light" pitchFamily="18" charset="0"/>
              </a:rPr>
              <a:t>How Neurons Communicate</a:t>
            </a:r>
            <a:r>
              <a:rPr lang="en-US" sz="4000" dirty="0" smtClean="0">
                <a:solidFill>
                  <a:schemeClr val="tx2"/>
                </a:solidFill>
                <a:latin typeface="Times" charset="0"/>
              </a:rPr>
              <a:t/>
            </a:r>
            <a:br>
              <a:rPr lang="en-US" sz="4000" dirty="0" smtClean="0">
                <a:solidFill>
                  <a:schemeClr val="tx2"/>
                </a:solidFill>
                <a:latin typeface="Times" charset="0"/>
              </a:rPr>
            </a:b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0" y="762000"/>
            <a:ext cx="9144000" cy="6096000"/>
          </a:xfrm>
          <a:prstGeom prst="rect">
            <a:avLst/>
          </a:prstGeom>
          <a:noFill/>
          <a:ln w="9525">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638"/>
            <a:ext cx="9144000" cy="563562"/>
          </a:xfrm>
        </p:spPr>
        <p:txBody>
          <a:bodyPr>
            <a:normAutofit fontScale="90000"/>
          </a:bodyPr>
          <a:lstStyle/>
          <a:p>
            <a:pPr hangingPunct="0"/>
            <a:r>
              <a:rPr lang="en-US" sz="3600" b="1" smtClean="0">
                <a:latin typeface="Footlight MT Light" pitchFamily="18" charset="0"/>
                <a:cs typeface="Arial" charset="0"/>
              </a:rPr>
              <a:t>Overview of Transmission of Nerve Impulse</a:t>
            </a:r>
          </a:p>
        </p:txBody>
      </p:sp>
      <p:sp>
        <p:nvSpPr>
          <p:cNvPr id="3" name="Content Placeholder 2"/>
          <p:cNvSpPr>
            <a:spLocks noGrp="1"/>
          </p:cNvSpPr>
          <p:nvPr>
            <p:ph idx="1"/>
          </p:nvPr>
        </p:nvSpPr>
        <p:spPr>
          <a:xfrm>
            <a:off x="457200" y="1143000"/>
            <a:ext cx="8229600" cy="5486400"/>
          </a:xfrm>
        </p:spPr>
        <p:txBody>
          <a:bodyPr rtlCol="0">
            <a:normAutofit/>
          </a:bodyPr>
          <a:lstStyle/>
          <a:p>
            <a:pPr fontAlgn="auto" hangingPunct="0">
              <a:spcAft>
                <a:spcPts val="0"/>
              </a:spcAft>
              <a:buFont typeface="Arial" pitchFamily="34" charset="0"/>
              <a:buChar char="•"/>
              <a:defRPr/>
            </a:pPr>
            <a:r>
              <a:rPr lang="en-US" b="1" dirty="0" smtClean="0">
                <a:latin typeface="Footlight MT Light" pitchFamily="18" charset="0"/>
                <a:cs typeface="Arial" pitchFamily="34" charset="0"/>
              </a:rPr>
              <a:t>Action </a:t>
            </a:r>
            <a:r>
              <a:rPr lang="en-US" b="1" dirty="0">
                <a:latin typeface="Footlight MT Light" pitchFamily="18" charset="0"/>
                <a:cs typeface="Arial" pitchFamily="34" charset="0"/>
              </a:rPr>
              <a:t>potential  </a:t>
            </a:r>
            <a:endParaRPr lang="en-US" b="1" dirty="0" smtClean="0">
              <a:latin typeface="Footlight MT Light" pitchFamily="18" charset="0"/>
              <a:cs typeface="Arial" pitchFamily="34" charset="0"/>
            </a:endParaRPr>
          </a:p>
          <a:p>
            <a:pPr lvl="1" fontAlgn="auto" hangingPunct="0">
              <a:spcAft>
                <a:spcPts val="0"/>
              </a:spcAft>
              <a:buFont typeface="Arial" pitchFamily="34" charset="0"/>
              <a:buNone/>
              <a:defRPr/>
            </a:pPr>
            <a:r>
              <a:rPr lang="en-US" b="1" dirty="0" smtClean="0">
                <a:latin typeface="Footlight MT Light" pitchFamily="18" charset="0"/>
                <a:cs typeface="Arial" pitchFamily="34" charset="0"/>
                <a:sym typeface="Symbol"/>
              </a:rPr>
              <a:t></a:t>
            </a:r>
            <a:r>
              <a:rPr lang="en-US" b="1" dirty="0" smtClean="0">
                <a:latin typeface="Footlight MT Light" pitchFamily="18" charset="0"/>
                <a:cs typeface="Arial" pitchFamily="34" charset="0"/>
              </a:rPr>
              <a:t> </a:t>
            </a:r>
            <a:r>
              <a:rPr lang="en-US" b="1" dirty="0">
                <a:latin typeface="Footlight MT Light" pitchFamily="18" charset="0"/>
                <a:cs typeface="Arial" pitchFamily="34" charset="0"/>
              </a:rPr>
              <a:t>synaptic knob   </a:t>
            </a:r>
            <a:endParaRPr lang="en-US" b="1" dirty="0" smtClean="0">
              <a:latin typeface="Footlight MT Light" pitchFamily="18" charset="0"/>
              <a:cs typeface="Arial" pitchFamily="34" charset="0"/>
            </a:endParaRPr>
          </a:p>
          <a:p>
            <a:pPr lvl="1" fontAlgn="auto" hangingPunct="0">
              <a:spcAft>
                <a:spcPts val="0"/>
              </a:spcAft>
              <a:buFont typeface="Arial" pitchFamily="34" charset="0"/>
              <a:buNone/>
              <a:defRPr/>
            </a:pPr>
            <a:r>
              <a:rPr lang="en-US" b="1" dirty="0" smtClean="0">
                <a:latin typeface="Footlight MT Light" pitchFamily="18" charset="0"/>
                <a:cs typeface="Arial" pitchFamily="34" charset="0"/>
                <a:sym typeface="Symbol"/>
              </a:rPr>
              <a:t></a:t>
            </a:r>
            <a:r>
              <a:rPr lang="en-US" b="1" dirty="0" smtClean="0">
                <a:latin typeface="Footlight MT Light" pitchFamily="18" charset="0"/>
                <a:cs typeface="Arial" pitchFamily="34" charset="0"/>
              </a:rPr>
              <a:t> </a:t>
            </a:r>
            <a:r>
              <a:rPr lang="en-US" b="1" dirty="0">
                <a:latin typeface="Footlight MT Light" pitchFamily="18" charset="0"/>
                <a:cs typeface="Arial" pitchFamily="34" charset="0"/>
              </a:rPr>
              <a:t>opening of Ca</a:t>
            </a:r>
            <a:r>
              <a:rPr lang="en-US" b="1" baseline="30000" dirty="0">
                <a:latin typeface="Footlight MT Light" pitchFamily="18" charset="0"/>
                <a:cs typeface="Arial" pitchFamily="34" charset="0"/>
              </a:rPr>
              <a:t>+ </a:t>
            </a:r>
            <a:r>
              <a:rPr lang="en-US" b="1" dirty="0">
                <a:latin typeface="Footlight MT Light" pitchFamily="18" charset="0"/>
                <a:cs typeface="Arial" pitchFamily="34" charset="0"/>
              </a:rPr>
              <a:t>channels  </a:t>
            </a:r>
            <a:endParaRPr lang="en-US" b="1" dirty="0" smtClean="0">
              <a:latin typeface="Footlight MT Light" pitchFamily="18" charset="0"/>
              <a:cs typeface="Arial" pitchFamily="34" charset="0"/>
            </a:endParaRPr>
          </a:p>
          <a:p>
            <a:pPr lvl="1" fontAlgn="auto" hangingPunct="0">
              <a:spcAft>
                <a:spcPts val="0"/>
              </a:spcAft>
              <a:buFont typeface="Symbol"/>
              <a:buChar char="®"/>
              <a:defRPr/>
            </a:pPr>
            <a:r>
              <a:rPr lang="en-US" b="1" dirty="0" smtClean="0">
                <a:latin typeface="Footlight MT Light" pitchFamily="18" charset="0"/>
                <a:cs typeface="Arial" pitchFamily="34" charset="0"/>
              </a:rPr>
              <a:t>neurotransmitter </a:t>
            </a:r>
            <a:r>
              <a:rPr lang="en-US" b="1" dirty="0">
                <a:latin typeface="Footlight MT Light" pitchFamily="18" charset="0"/>
                <a:cs typeface="Arial" pitchFamily="34" charset="0"/>
              </a:rPr>
              <a:t>vesicles fuse with membrane  </a:t>
            </a:r>
            <a:endParaRPr lang="en-US" b="1" dirty="0" smtClean="0">
              <a:latin typeface="Footlight MT Light" pitchFamily="18" charset="0"/>
              <a:cs typeface="Arial" pitchFamily="34" charset="0"/>
            </a:endParaRPr>
          </a:p>
          <a:p>
            <a:pPr lvl="1" fontAlgn="auto" hangingPunct="0">
              <a:spcAft>
                <a:spcPts val="0"/>
              </a:spcAft>
              <a:buFont typeface="Symbol"/>
              <a:buChar char="®"/>
              <a:defRPr/>
            </a:pPr>
            <a:r>
              <a:rPr lang="en-US" b="1" dirty="0" smtClean="0">
                <a:latin typeface="Footlight MT Light" pitchFamily="18" charset="0"/>
                <a:cs typeface="Arial" pitchFamily="34" charset="0"/>
              </a:rPr>
              <a:t>release </a:t>
            </a:r>
            <a:r>
              <a:rPr lang="en-US" b="1" dirty="0">
                <a:latin typeface="Footlight MT Light" pitchFamily="18" charset="0"/>
                <a:cs typeface="Arial" pitchFamily="34" charset="0"/>
              </a:rPr>
              <a:t>of neurotransmitter into synaptic cleft  </a:t>
            </a:r>
            <a:endParaRPr lang="en-US" b="1" dirty="0" smtClean="0">
              <a:latin typeface="Footlight MT Light" pitchFamily="18" charset="0"/>
              <a:cs typeface="Arial" pitchFamily="34" charset="0"/>
            </a:endParaRPr>
          </a:p>
          <a:p>
            <a:pPr lvl="1" fontAlgn="auto" hangingPunct="0">
              <a:spcAft>
                <a:spcPts val="0"/>
              </a:spcAft>
              <a:buFont typeface="Symbol"/>
              <a:buChar char="®"/>
              <a:defRPr/>
            </a:pPr>
            <a:r>
              <a:rPr lang="en-US" b="1" dirty="0" smtClean="0">
                <a:latin typeface="Footlight MT Light" pitchFamily="18" charset="0"/>
                <a:cs typeface="Arial" pitchFamily="34" charset="0"/>
              </a:rPr>
              <a:t>binding </a:t>
            </a:r>
            <a:r>
              <a:rPr lang="en-US" b="1" dirty="0">
                <a:latin typeface="Footlight MT Light" pitchFamily="18" charset="0"/>
                <a:cs typeface="Arial" pitchFamily="34" charset="0"/>
              </a:rPr>
              <a:t>of neurotransmitter to protein receptor molecules on receiving neuron membrane </a:t>
            </a:r>
          </a:p>
          <a:p>
            <a:pPr lvl="1" fontAlgn="auto" hangingPunct="0">
              <a:spcAft>
                <a:spcPts val="0"/>
              </a:spcAft>
              <a:buFont typeface="Symbol"/>
              <a:buChar char="®"/>
              <a:defRPr/>
            </a:pPr>
            <a:r>
              <a:rPr lang="en-US" b="1" dirty="0" smtClean="0">
                <a:latin typeface="Footlight MT Light" pitchFamily="18" charset="0"/>
                <a:cs typeface="Arial" pitchFamily="34" charset="0"/>
              </a:rPr>
              <a:t>opening </a:t>
            </a:r>
            <a:r>
              <a:rPr lang="en-US" b="1" dirty="0">
                <a:latin typeface="Footlight MT Light" pitchFamily="18" charset="0"/>
                <a:cs typeface="Arial" pitchFamily="34" charset="0"/>
              </a:rPr>
              <a:t>of ion </a:t>
            </a:r>
            <a:r>
              <a:rPr lang="en-US" b="1" dirty="0" smtClean="0">
                <a:latin typeface="Footlight MT Light" pitchFamily="18" charset="0"/>
                <a:cs typeface="Arial" pitchFamily="34" charset="0"/>
              </a:rPr>
              <a:t>channels</a:t>
            </a:r>
          </a:p>
          <a:p>
            <a:pPr lvl="1" fontAlgn="auto" hangingPunct="0">
              <a:spcAft>
                <a:spcPts val="0"/>
              </a:spcAft>
              <a:buFont typeface="Symbol"/>
              <a:buChar char="®"/>
              <a:defRPr/>
            </a:pPr>
            <a:r>
              <a:rPr lang="en-US" b="1" dirty="0" smtClean="0">
                <a:latin typeface="Footlight MT Light" pitchFamily="18" charset="0"/>
                <a:cs typeface="Arial" pitchFamily="34" charset="0"/>
              </a:rPr>
              <a:t>triggering </a:t>
            </a:r>
            <a:r>
              <a:rPr lang="en-US" b="1" dirty="0">
                <a:latin typeface="Footlight MT Light" pitchFamily="18" charset="0"/>
                <a:cs typeface="Arial" pitchFamily="34" charset="0"/>
              </a:rPr>
              <a:t>of new action potential</a:t>
            </a:r>
          </a:p>
          <a:p>
            <a:pPr fontAlgn="auto" hangingPunct="0">
              <a:spcAft>
                <a:spcPts val="0"/>
              </a:spcAft>
              <a:buFont typeface="Arial" pitchFamily="34" charset="0"/>
              <a:buChar char="•"/>
              <a:defRPr/>
            </a:pPr>
            <a:endParaRPr lang="en-US" b="1" dirty="0" smtClean="0">
              <a:latin typeface="Footlight MT Light" pitchFamily="18" charset="0"/>
              <a:cs typeface="Arial" pitchFamily="34" charset="0"/>
            </a:endParaRPr>
          </a:p>
          <a:p>
            <a:pPr fontAlgn="auto" hangingPunct="0">
              <a:spcAft>
                <a:spcPts val="0"/>
              </a:spcAft>
              <a:buFont typeface="Arial" pitchFamily="34" charset="0"/>
              <a:buChar char="•"/>
              <a:defRPr/>
            </a:pPr>
            <a:r>
              <a:rPr lang="en-US" b="1" dirty="0" smtClean="0">
                <a:latin typeface="Footlight MT Light" pitchFamily="18" charset="0"/>
                <a:cs typeface="Arial" pitchFamily="34" charset="0"/>
              </a:rPr>
              <a:t>Neurotransmitter </a:t>
            </a:r>
            <a:r>
              <a:rPr lang="en-US" b="1" dirty="0">
                <a:latin typeface="Footlight MT Light" pitchFamily="18" charset="0"/>
                <a:cs typeface="Arial" pitchFamily="34" charset="0"/>
              </a:rPr>
              <a:t>is broken down by </a:t>
            </a:r>
            <a:r>
              <a:rPr lang="en-US" b="1" dirty="0" smtClean="0">
                <a:latin typeface="Footlight MT Light" pitchFamily="18" charset="0"/>
                <a:cs typeface="Arial" pitchFamily="34" charset="0"/>
              </a:rPr>
              <a:t>enzymes.</a:t>
            </a:r>
            <a:endParaRPr lang="en-US" b="1" dirty="0">
              <a:latin typeface="Footlight MT Light" pitchFamily="18" charset="0"/>
              <a:cs typeface="Arial" pitchFamily="34" charset="0"/>
            </a:endParaRPr>
          </a:p>
          <a:p>
            <a:pPr fontAlgn="auto">
              <a:spcAft>
                <a:spcPts val="0"/>
              </a:spcAft>
              <a:buFont typeface="Arial" pitchFamily="34" charset="0"/>
              <a:buChar char="•"/>
              <a:defRPr/>
            </a:pPr>
            <a:endParaRPr lang="en-US" b="1" dirty="0">
              <a:latin typeface="Footlight MT Light"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0" y="76200"/>
            <a:ext cx="9144000" cy="563563"/>
          </a:xfrm>
        </p:spPr>
        <p:txBody>
          <a:bodyPr>
            <a:normAutofit fontScale="90000"/>
          </a:bodyPr>
          <a:lstStyle/>
          <a:p>
            <a:pPr algn="ctr"/>
            <a:r>
              <a:rPr lang="en-US" sz="3600" b="1" dirty="0" smtClean="0">
                <a:latin typeface="Footlight MT Light" pitchFamily="18" charset="0"/>
                <a:cs typeface="Arial" charset="0"/>
              </a:rPr>
              <a:t>Nerve Impulse</a:t>
            </a:r>
            <a:endParaRPr lang="en-US" sz="3600" b="1" dirty="0" smtClean="0">
              <a:latin typeface="Footlight MT Light" pitchFamily="18" charset="0"/>
            </a:endParaRPr>
          </a:p>
        </p:txBody>
      </p:sp>
      <p:sp>
        <p:nvSpPr>
          <p:cNvPr id="14339" name="Content Placeholder 5"/>
          <p:cNvSpPr>
            <a:spLocks noGrp="1"/>
          </p:cNvSpPr>
          <p:nvPr>
            <p:ph sz="half" idx="1"/>
          </p:nvPr>
        </p:nvSpPr>
        <p:spPr>
          <a:xfrm>
            <a:off x="304800" y="1295400"/>
            <a:ext cx="4038600" cy="4953000"/>
          </a:xfrm>
        </p:spPr>
        <p:txBody>
          <a:bodyPr>
            <a:normAutofit/>
          </a:bodyPr>
          <a:lstStyle/>
          <a:p>
            <a:pPr hangingPunct="0"/>
            <a:r>
              <a:rPr lang="en-US" sz="2400" b="1" smtClean="0">
                <a:latin typeface="Footlight MT Light" pitchFamily="18" charset="0"/>
                <a:cs typeface="Arial" charset="0"/>
              </a:rPr>
              <a:t>Presynaptic neuron</a:t>
            </a:r>
          </a:p>
          <a:p>
            <a:pPr hangingPunct="0"/>
            <a:endParaRPr lang="en-US" sz="2400" b="1" smtClean="0">
              <a:latin typeface="Footlight MT Light" pitchFamily="18" charset="0"/>
              <a:cs typeface="Arial" charset="0"/>
            </a:endParaRPr>
          </a:p>
          <a:p>
            <a:pPr hangingPunct="0"/>
            <a:r>
              <a:rPr lang="en-US" sz="2400" b="1" smtClean="0">
                <a:latin typeface="Footlight MT Light" pitchFamily="18" charset="0"/>
                <a:cs typeface="Arial" charset="0"/>
              </a:rPr>
              <a:t>Vesicles </a:t>
            </a:r>
          </a:p>
          <a:p>
            <a:pPr hangingPunct="0"/>
            <a:endParaRPr lang="en-US" sz="2400" b="1" smtClean="0">
              <a:latin typeface="Footlight MT Light" pitchFamily="18" charset="0"/>
              <a:cs typeface="Arial" charset="0"/>
            </a:endParaRPr>
          </a:p>
          <a:p>
            <a:pPr hangingPunct="0"/>
            <a:r>
              <a:rPr lang="en-US" sz="2400" b="1" smtClean="0">
                <a:latin typeface="Footlight MT Light" pitchFamily="18" charset="0"/>
                <a:cs typeface="Arial" charset="0"/>
              </a:rPr>
              <a:t>[Calcium channels]</a:t>
            </a:r>
          </a:p>
          <a:p>
            <a:pPr hangingPunct="0"/>
            <a:endParaRPr lang="en-US" sz="2400" b="1" smtClean="0">
              <a:latin typeface="Footlight MT Light" pitchFamily="18" charset="0"/>
              <a:cs typeface="Arial" charset="0"/>
            </a:endParaRPr>
          </a:p>
          <a:p>
            <a:pPr hangingPunct="0"/>
            <a:r>
              <a:rPr lang="en-US" sz="2400" b="1" smtClean="0">
                <a:latin typeface="Footlight MT Light" pitchFamily="18" charset="0"/>
                <a:cs typeface="Arial" charset="0"/>
              </a:rPr>
              <a:t>Synaptic cleft</a:t>
            </a:r>
          </a:p>
          <a:p>
            <a:pPr hangingPunct="0"/>
            <a:endParaRPr lang="en-US" sz="2400" b="1" smtClean="0">
              <a:latin typeface="Footlight MT Light" pitchFamily="18" charset="0"/>
              <a:cs typeface="Arial" charset="0"/>
            </a:endParaRPr>
          </a:p>
          <a:p>
            <a:r>
              <a:rPr lang="en-US" sz="2400" b="1" smtClean="0">
                <a:latin typeface="Footlight MT Light" pitchFamily="18" charset="0"/>
                <a:cs typeface="Arial" charset="0"/>
              </a:rPr>
              <a:t>Postsynaptic neuron</a:t>
            </a:r>
          </a:p>
          <a:p>
            <a:endParaRPr lang="en-US" sz="2400" b="1" smtClean="0">
              <a:latin typeface="Footlight MT Light" pitchFamily="18" charset="0"/>
              <a:cs typeface="Arial" charset="0"/>
            </a:endParaRPr>
          </a:p>
          <a:p>
            <a:r>
              <a:rPr lang="en-US" sz="2400" b="1" smtClean="0">
                <a:latin typeface="Footlight MT Light" pitchFamily="18" charset="0"/>
                <a:cs typeface="Arial" charset="0"/>
              </a:rPr>
              <a:t>Neurotransmitter receptor</a:t>
            </a:r>
          </a:p>
        </p:txBody>
      </p:sp>
      <p:pic>
        <p:nvPicPr>
          <p:cNvPr id="14340" name="Content Placeholder 6" descr="07_F06a.jpg"/>
          <p:cNvPicPr>
            <a:picLocks noGrp="1" noChangeAspect="1"/>
          </p:cNvPicPr>
          <p:nvPr>
            <p:ph sz="half" idx="2"/>
          </p:nvPr>
        </p:nvPicPr>
        <p:blipFill>
          <a:blip r:embed="rId2"/>
          <a:srcRect/>
          <a:stretch>
            <a:fillRect/>
          </a:stretch>
        </p:blipFill>
        <p:spPr>
          <a:xfrm>
            <a:off x="4391025" y="990600"/>
            <a:ext cx="4632325" cy="54864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274638"/>
            <a:ext cx="8229600" cy="715962"/>
          </a:xfrm>
        </p:spPr>
        <p:txBody>
          <a:bodyPr/>
          <a:lstStyle/>
          <a:p>
            <a:pPr algn="ctr"/>
            <a:r>
              <a:rPr lang="en-US" sz="4000" b="1" dirty="0" smtClean="0">
                <a:latin typeface="Footlight MT Light" pitchFamily="18" charset="0"/>
                <a:cs typeface="Arial" charset="0"/>
              </a:rPr>
              <a:t>Nerve</a:t>
            </a:r>
            <a:r>
              <a:rPr lang="en-US" sz="4000" dirty="0" smtClean="0">
                <a:latin typeface="Footlight MT Light" pitchFamily="18" charset="0"/>
                <a:cs typeface="Arial" charset="0"/>
              </a:rPr>
              <a:t> </a:t>
            </a:r>
            <a:r>
              <a:rPr lang="en-US" sz="4000" b="1" dirty="0" smtClean="0">
                <a:latin typeface="Footlight MT Light" pitchFamily="18" charset="0"/>
                <a:cs typeface="Arial" charset="0"/>
              </a:rPr>
              <a:t>Impulse</a:t>
            </a:r>
          </a:p>
        </p:txBody>
      </p:sp>
      <p:sp>
        <p:nvSpPr>
          <p:cNvPr id="15363" name="Content Placeholder 4"/>
          <p:cNvSpPr>
            <a:spLocks noGrp="1"/>
          </p:cNvSpPr>
          <p:nvPr>
            <p:ph sz="half" idx="1"/>
          </p:nvPr>
        </p:nvSpPr>
        <p:spPr>
          <a:xfrm>
            <a:off x="152400" y="2057400"/>
            <a:ext cx="4038600" cy="4114800"/>
          </a:xfrm>
        </p:spPr>
        <p:txBody>
          <a:bodyPr/>
          <a:lstStyle/>
          <a:p>
            <a:pPr hangingPunct="0"/>
            <a:r>
              <a:rPr lang="en-US" b="1" dirty="0" smtClean="0">
                <a:latin typeface="Footlight MT Light" pitchFamily="18" charset="0"/>
                <a:cs typeface="Arial" charset="0"/>
              </a:rPr>
              <a:t>Action potential  </a:t>
            </a:r>
          </a:p>
          <a:p>
            <a:pPr lvl="1" hangingPunct="0">
              <a:buFont typeface="Arial" charset="0"/>
              <a:buNone/>
            </a:pPr>
            <a:r>
              <a:rPr lang="en-US" b="1" dirty="0" smtClean="0">
                <a:latin typeface="Footlight MT Light" pitchFamily="18" charset="0"/>
                <a:cs typeface="Arial" charset="0"/>
                <a:sym typeface="Symbol" pitchFamily="18" charset="2"/>
              </a:rPr>
              <a:t></a:t>
            </a:r>
            <a:r>
              <a:rPr lang="en-US" b="1" dirty="0" smtClean="0">
                <a:latin typeface="Footlight MT Light" pitchFamily="18" charset="0"/>
                <a:cs typeface="Arial" charset="0"/>
              </a:rPr>
              <a:t> synaptic knob   </a:t>
            </a:r>
          </a:p>
          <a:p>
            <a:pPr lvl="1" hangingPunct="0">
              <a:buFont typeface="Arial" charset="0"/>
              <a:buNone/>
            </a:pPr>
            <a:r>
              <a:rPr lang="en-US" b="1" dirty="0" smtClean="0">
                <a:latin typeface="Footlight MT Light" pitchFamily="18" charset="0"/>
                <a:cs typeface="Arial" charset="0"/>
                <a:sym typeface="Symbol" pitchFamily="18" charset="2"/>
              </a:rPr>
              <a:t></a:t>
            </a:r>
            <a:r>
              <a:rPr lang="en-US" b="1" dirty="0" smtClean="0">
                <a:latin typeface="Footlight MT Light" pitchFamily="18" charset="0"/>
                <a:cs typeface="Arial" charset="0"/>
              </a:rPr>
              <a:t> opening of Ca</a:t>
            </a:r>
            <a:r>
              <a:rPr lang="en-US" b="1" baseline="30000" dirty="0" smtClean="0">
                <a:latin typeface="Footlight MT Light" pitchFamily="18" charset="0"/>
                <a:cs typeface="Arial" charset="0"/>
              </a:rPr>
              <a:t>+ </a:t>
            </a:r>
            <a:r>
              <a:rPr lang="en-US" b="1" dirty="0" smtClean="0">
                <a:latin typeface="Footlight MT Light" pitchFamily="18" charset="0"/>
                <a:cs typeface="Arial" charset="0"/>
              </a:rPr>
              <a:t>channels  </a:t>
            </a:r>
          </a:p>
          <a:p>
            <a:pPr lvl="1" hangingPunct="0">
              <a:buFont typeface="Symbol" pitchFamily="18" charset="2"/>
              <a:buChar char="®"/>
            </a:pPr>
            <a:r>
              <a:rPr lang="en-US" b="1" dirty="0" smtClean="0">
                <a:latin typeface="Footlight MT Light" pitchFamily="18" charset="0"/>
                <a:cs typeface="Arial" charset="0"/>
              </a:rPr>
              <a:t>neurotransmitter vesicles fuse with membrane  </a:t>
            </a:r>
          </a:p>
          <a:p>
            <a:pPr lvl="1" hangingPunct="0">
              <a:buFont typeface="Symbol" pitchFamily="18" charset="2"/>
              <a:buChar char="®"/>
            </a:pPr>
            <a:r>
              <a:rPr lang="en-US" b="1" dirty="0" smtClean="0">
                <a:latin typeface="Footlight MT Light" pitchFamily="18" charset="0"/>
                <a:cs typeface="Arial" charset="0"/>
              </a:rPr>
              <a:t>release of neurotransmitter into synaptic cleft  </a:t>
            </a:r>
          </a:p>
        </p:txBody>
      </p:sp>
      <p:pic>
        <p:nvPicPr>
          <p:cNvPr id="15364" name="Content Placeholder 6" descr="07_F07_01u.jpg"/>
          <p:cNvPicPr>
            <a:picLocks noGrp="1" noChangeAspect="1"/>
          </p:cNvPicPr>
          <p:nvPr>
            <p:ph sz="half" idx="2"/>
          </p:nvPr>
        </p:nvPicPr>
        <p:blipFill>
          <a:blip r:embed="rId2"/>
          <a:srcRect/>
          <a:stretch>
            <a:fillRect/>
          </a:stretch>
        </p:blipFill>
        <p:spPr>
          <a:xfrm>
            <a:off x="3886200" y="1600200"/>
            <a:ext cx="5181600" cy="4651375"/>
          </a:xfrm>
        </p:spPr>
      </p:pic>
      <p:sp>
        <p:nvSpPr>
          <p:cNvPr id="15365" name="TextBox 5"/>
          <p:cNvSpPr txBox="1">
            <a:spLocks noChangeArrowheads="1"/>
          </p:cNvSpPr>
          <p:nvPr/>
        </p:nvSpPr>
        <p:spPr bwMode="auto">
          <a:xfrm>
            <a:off x="7315200" y="2667000"/>
            <a:ext cx="1219200" cy="461963"/>
          </a:xfrm>
          <a:prstGeom prst="rect">
            <a:avLst/>
          </a:prstGeom>
          <a:noFill/>
          <a:ln w="9525">
            <a:noFill/>
            <a:miter lim="800000"/>
            <a:headEnd/>
            <a:tailEnd/>
          </a:ln>
        </p:spPr>
        <p:txBody>
          <a:bodyPr>
            <a:spAutoFit/>
          </a:bodyPr>
          <a:lstStyle/>
          <a:p>
            <a:r>
              <a:rPr lang="en-US" sz="2400">
                <a:latin typeface="Footlight MT Light" pitchFamily="18" charset="0"/>
                <a:cs typeface="Arial" charset="0"/>
              </a:rPr>
              <a:t>Ca</a:t>
            </a:r>
            <a:r>
              <a:rPr lang="en-US" sz="2400" baseline="30000">
                <a:latin typeface="Footlight MT Light" pitchFamily="18" charset="0"/>
                <a:cs typeface="Arial" charset="0"/>
              </a:rPr>
              <a:t>2+</a:t>
            </a:r>
          </a:p>
        </p:txBody>
      </p:sp>
      <p:cxnSp>
        <p:nvCxnSpPr>
          <p:cNvPr id="9" name="Straight Arrow Connector 8"/>
          <p:cNvCxnSpPr/>
          <p:nvPr/>
        </p:nvCxnSpPr>
        <p:spPr>
          <a:xfrm rot="10800000" flipV="1">
            <a:off x="6477000" y="3048000"/>
            <a:ext cx="990600" cy="914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4"/>
          <p:cNvSpPr>
            <a:spLocks noGrp="1"/>
          </p:cNvSpPr>
          <p:nvPr>
            <p:ph sz="half" idx="1"/>
          </p:nvPr>
        </p:nvSpPr>
        <p:spPr>
          <a:xfrm>
            <a:off x="0" y="1600200"/>
            <a:ext cx="4038600" cy="4525963"/>
          </a:xfrm>
        </p:spPr>
        <p:txBody>
          <a:bodyPr/>
          <a:lstStyle/>
          <a:p>
            <a:pPr hangingPunct="0"/>
            <a:r>
              <a:rPr lang="en-US" b="1" dirty="0" smtClean="0">
                <a:latin typeface="Footlight MT Light" pitchFamily="18" charset="0"/>
                <a:cs typeface="Arial" charset="0"/>
              </a:rPr>
              <a:t>Action potential  </a:t>
            </a:r>
          </a:p>
          <a:p>
            <a:pPr lvl="1" hangingPunct="0">
              <a:buFont typeface="Symbol" pitchFamily="18" charset="2"/>
              <a:buChar char="®"/>
            </a:pPr>
            <a:r>
              <a:rPr lang="en-US" b="1" dirty="0" smtClean="0">
                <a:latin typeface="Footlight MT Light" pitchFamily="18" charset="0"/>
                <a:cs typeface="Arial" charset="0"/>
              </a:rPr>
              <a:t>binding of neurotransmitter to protein receptor molecules on receiving neuron membrane </a:t>
            </a:r>
          </a:p>
          <a:p>
            <a:pPr lvl="1" hangingPunct="0">
              <a:buFont typeface="Symbol" pitchFamily="18" charset="2"/>
              <a:buChar char="®"/>
            </a:pPr>
            <a:r>
              <a:rPr lang="en-US" b="1" dirty="0" smtClean="0">
                <a:latin typeface="Footlight MT Light" pitchFamily="18" charset="0"/>
                <a:cs typeface="Arial" charset="0"/>
              </a:rPr>
              <a:t>opening of sodium channels</a:t>
            </a:r>
          </a:p>
          <a:p>
            <a:pPr lvl="1" hangingPunct="0">
              <a:buFont typeface="Symbol" pitchFamily="18" charset="2"/>
              <a:buChar char="®"/>
            </a:pPr>
            <a:r>
              <a:rPr lang="en-US" b="1" dirty="0" smtClean="0">
                <a:latin typeface="Footlight MT Light" pitchFamily="18" charset="0"/>
                <a:cs typeface="Arial" charset="0"/>
              </a:rPr>
              <a:t>triggering of new action potential</a:t>
            </a:r>
          </a:p>
          <a:p>
            <a:endParaRPr lang="en-US" b="1" dirty="0" smtClean="0">
              <a:latin typeface="Footlight MT Light" pitchFamily="18" charset="0"/>
            </a:endParaRPr>
          </a:p>
        </p:txBody>
      </p:sp>
      <p:pic>
        <p:nvPicPr>
          <p:cNvPr id="17411" name="Content Placeholder 7" descr="07_F07_03_nb.jpg"/>
          <p:cNvPicPr>
            <a:picLocks noGrp="1" noChangeAspect="1"/>
          </p:cNvPicPr>
          <p:nvPr>
            <p:ph sz="half" idx="2"/>
          </p:nvPr>
        </p:nvPicPr>
        <p:blipFill>
          <a:blip r:embed="rId2"/>
          <a:srcRect/>
          <a:stretch>
            <a:fillRect/>
          </a:stretch>
        </p:blipFill>
        <p:spPr>
          <a:xfrm>
            <a:off x="4038600" y="2119313"/>
            <a:ext cx="4933950" cy="3443287"/>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US" b="1" dirty="0">
                <a:latin typeface="Footlight MT Light" pitchFamily="18" charset="0"/>
              </a:rPr>
              <a:t>Neurotransmitters</a:t>
            </a:r>
          </a:p>
        </p:txBody>
      </p:sp>
      <p:sp>
        <p:nvSpPr>
          <p:cNvPr id="30723" name="Rectangle 3"/>
          <p:cNvSpPr>
            <a:spLocks noGrp="1" noChangeArrowheads="1"/>
          </p:cNvSpPr>
          <p:nvPr>
            <p:ph idx="1"/>
          </p:nvPr>
        </p:nvSpPr>
        <p:spPr/>
        <p:txBody>
          <a:bodyPr/>
          <a:lstStyle/>
          <a:p>
            <a:r>
              <a:rPr lang="en-US" sz="4000" b="1">
                <a:latin typeface="Footlight MT Light" pitchFamily="18" charset="0"/>
              </a:rPr>
              <a:t>Chemical messengers released by terminal buttons through the synapse.</a:t>
            </a:r>
          </a:p>
          <a:p>
            <a:r>
              <a:rPr lang="en-US" sz="4000" b="1">
                <a:latin typeface="Footlight MT Light" pitchFamily="18" charset="0"/>
              </a:rPr>
              <a:t>We should know at least 4 types and what they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0"/>
            <a:ext cx="7772400" cy="1143000"/>
          </a:xfrm>
        </p:spPr>
        <p:txBody>
          <a:bodyPr/>
          <a:lstStyle/>
          <a:p>
            <a:r>
              <a:rPr lang="en-US" sz="6000">
                <a:latin typeface="Footlight MT Light" pitchFamily="18" charset="0"/>
              </a:rPr>
              <a:t>Acetylcholine</a:t>
            </a:r>
          </a:p>
        </p:txBody>
      </p:sp>
      <p:sp>
        <p:nvSpPr>
          <p:cNvPr id="31747" name="Rectangle 3"/>
          <p:cNvSpPr>
            <a:spLocks noGrp="1" noChangeArrowheads="1"/>
          </p:cNvSpPr>
          <p:nvPr>
            <p:ph idx="1"/>
          </p:nvPr>
        </p:nvSpPr>
        <p:spPr>
          <a:xfrm>
            <a:off x="762000" y="838200"/>
            <a:ext cx="7772400" cy="1066800"/>
          </a:xfrm>
        </p:spPr>
        <p:txBody>
          <a:bodyPr>
            <a:normAutofit fontScale="92500" lnSpcReduction="20000"/>
          </a:bodyPr>
          <a:lstStyle/>
          <a:p>
            <a:r>
              <a:rPr lang="en-US" sz="4000">
                <a:latin typeface="Footlight MT Light" pitchFamily="18" charset="0"/>
              </a:rPr>
              <a:t>Its function is motor movement and maybe memory.</a:t>
            </a:r>
          </a:p>
          <a:p>
            <a:pPr>
              <a:buFontTx/>
              <a:buNone/>
            </a:pPr>
            <a:endParaRPr lang="en-US" sz="4000">
              <a:latin typeface="Footlight MT Light" pitchFamily="18" charset="0"/>
            </a:endParaRPr>
          </a:p>
          <a:p>
            <a:endParaRPr lang="en-US">
              <a:latin typeface="Footlight MT Light" pitchFamily="18" charset="0"/>
            </a:endParaRPr>
          </a:p>
        </p:txBody>
      </p:sp>
      <p:sp>
        <p:nvSpPr>
          <p:cNvPr id="31748" name="Text Box 4"/>
          <p:cNvSpPr txBox="1">
            <a:spLocks noChangeArrowheads="1"/>
          </p:cNvSpPr>
          <p:nvPr/>
        </p:nvSpPr>
        <p:spPr bwMode="auto">
          <a:xfrm>
            <a:off x="533400" y="3048000"/>
            <a:ext cx="2789353" cy="400110"/>
          </a:xfrm>
          <a:prstGeom prst="rect">
            <a:avLst/>
          </a:prstGeom>
          <a:noFill/>
          <a:ln w="9525">
            <a:noFill/>
            <a:miter lim="800000"/>
            <a:headEnd/>
            <a:tailEnd/>
          </a:ln>
          <a:effectLst/>
        </p:spPr>
        <p:txBody>
          <a:bodyPr wrap="none">
            <a:spAutoFit/>
          </a:bodyPr>
          <a:lstStyle/>
          <a:p>
            <a:r>
              <a:rPr lang="en-US" sz="2000" b="1" dirty="0">
                <a:latin typeface="Footlight MT Light" pitchFamily="18" charset="0"/>
              </a:rPr>
              <a:t>To much and you will….</a:t>
            </a:r>
          </a:p>
        </p:txBody>
      </p:sp>
      <p:sp>
        <p:nvSpPr>
          <p:cNvPr id="31749" name="Text Box 5"/>
          <p:cNvSpPr txBox="1">
            <a:spLocks noChangeArrowheads="1"/>
          </p:cNvSpPr>
          <p:nvPr/>
        </p:nvSpPr>
        <p:spPr bwMode="auto">
          <a:xfrm>
            <a:off x="533400" y="4114800"/>
            <a:ext cx="2821798" cy="369332"/>
          </a:xfrm>
          <a:prstGeom prst="rect">
            <a:avLst/>
          </a:prstGeom>
          <a:noFill/>
          <a:ln w="9525">
            <a:noFill/>
            <a:miter lim="800000"/>
            <a:headEnd/>
            <a:tailEnd/>
          </a:ln>
          <a:effectLst/>
        </p:spPr>
        <p:txBody>
          <a:bodyPr wrap="none">
            <a:spAutoFit/>
          </a:bodyPr>
          <a:lstStyle/>
          <a:p>
            <a:r>
              <a:rPr lang="en-US" b="1" dirty="0">
                <a:latin typeface="Footlight MT Light" pitchFamily="18" charset="0"/>
              </a:rPr>
              <a:t>Not enough and you will….</a:t>
            </a:r>
          </a:p>
        </p:txBody>
      </p:sp>
      <p:sp>
        <p:nvSpPr>
          <p:cNvPr id="31750" name="Text Box 6"/>
          <p:cNvSpPr txBox="1">
            <a:spLocks noChangeArrowheads="1"/>
          </p:cNvSpPr>
          <p:nvPr/>
        </p:nvSpPr>
        <p:spPr bwMode="auto">
          <a:xfrm>
            <a:off x="533400" y="5486400"/>
            <a:ext cx="7254875" cy="369332"/>
          </a:xfrm>
          <a:prstGeom prst="rect">
            <a:avLst/>
          </a:prstGeom>
          <a:noFill/>
          <a:ln w="9525">
            <a:noFill/>
            <a:miter lim="800000"/>
            <a:headEnd/>
            <a:tailEnd/>
          </a:ln>
          <a:effectLst/>
        </p:spPr>
        <p:txBody>
          <a:bodyPr>
            <a:spAutoFit/>
          </a:bodyPr>
          <a:lstStyle/>
          <a:p>
            <a:r>
              <a:rPr lang="en-US" b="1" dirty="0">
                <a:latin typeface="Footlight MT Light" pitchFamily="18" charset="0"/>
              </a:rPr>
              <a:t>Lack of ACH has been linked to Alzheimer’s disease.</a:t>
            </a:r>
          </a:p>
        </p:txBody>
      </p:sp>
      <p:pic>
        <p:nvPicPr>
          <p:cNvPr id="31751" name="Picture 7" descr="duck_head_shaking_yaaa_hg_clr"/>
          <p:cNvPicPr>
            <a:picLocks noChangeAspect="1" noChangeArrowheads="1" noCrop="1"/>
          </p:cNvPicPr>
          <p:nvPr/>
        </p:nvPicPr>
        <p:blipFill>
          <a:blip r:embed="rId2"/>
          <a:srcRect/>
          <a:stretch>
            <a:fillRect/>
          </a:stretch>
        </p:blipFill>
        <p:spPr bwMode="auto">
          <a:xfrm>
            <a:off x="6172200" y="1600200"/>
            <a:ext cx="2209800" cy="2209800"/>
          </a:xfrm>
          <a:prstGeom prst="rect">
            <a:avLst/>
          </a:prstGeom>
          <a:noFill/>
        </p:spPr>
      </p:pic>
      <p:pic>
        <p:nvPicPr>
          <p:cNvPr id="31753" name="Picture 9" descr="cartoon_cow_is_she_dead_hg_clr"/>
          <p:cNvPicPr>
            <a:picLocks noChangeAspect="1" noChangeArrowheads="1" noCrop="1"/>
          </p:cNvPicPr>
          <p:nvPr/>
        </p:nvPicPr>
        <p:blipFill>
          <a:blip r:embed="rId3"/>
          <a:srcRect/>
          <a:stretch>
            <a:fillRect/>
          </a:stretch>
        </p:blipFill>
        <p:spPr bwMode="auto">
          <a:xfrm>
            <a:off x="6096000" y="3581400"/>
            <a:ext cx="2667000" cy="2363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8">
                                            <p:txEl>
                                              <p:pRg st="0" end="0"/>
                                            </p:txEl>
                                          </p:spTgt>
                                        </p:tgtEl>
                                        <p:attrNameLst>
                                          <p:attrName>style.visibility</p:attrName>
                                        </p:attrNameLst>
                                      </p:cBhvr>
                                      <p:to>
                                        <p:strVal val="visible"/>
                                      </p:to>
                                    </p:set>
                                    <p:anim calcmode="lin" valueType="num">
                                      <p:cBhvr additive="base">
                                        <p:cTn id="13"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anim calcmode="lin" valueType="num">
                                      <p:cBhvr additive="base">
                                        <p:cTn id="19" dur="500" fill="hold"/>
                                        <p:tgtEl>
                                          <p:spTgt spid="31751"/>
                                        </p:tgtEl>
                                        <p:attrNameLst>
                                          <p:attrName>ppt_x</p:attrName>
                                        </p:attrNameLst>
                                      </p:cBhvr>
                                      <p:tavLst>
                                        <p:tav tm="0">
                                          <p:val>
                                            <p:strVal val="#ppt_x"/>
                                          </p:val>
                                        </p:tav>
                                        <p:tav tm="100000">
                                          <p:val>
                                            <p:strVal val="#ppt_x"/>
                                          </p:val>
                                        </p:tav>
                                      </p:tavLst>
                                    </p:anim>
                                    <p:anim calcmode="lin" valueType="num">
                                      <p:cBhvr additive="base">
                                        <p:cTn id="20"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9"/>
                                        </p:tgtEl>
                                        <p:attrNameLst>
                                          <p:attrName>style.visibility</p:attrName>
                                        </p:attrNameLst>
                                      </p:cBhvr>
                                      <p:to>
                                        <p:strVal val="visible"/>
                                      </p:to>
                                    </p:set>
                                    <p:anim calcmode="lin" valueType="num">
                                      <p:cBhvr additive="base">
                                        <p:cTn id="25" dur="500" fill="hold"/>
                                        <p:tgtEl>
                                          <p:spTgt spid="31749"/>
                                        </p:tgtEl>
                                        <p:attrNameLst>
                                          <p:attrName>ppt_x</p:attrName>
                                        </p:attrNameLst>
                                      </p:cBhvr>
                                      <p:tavLst>
                                        <p:tav tm="0">
                                          <p:val>
                                            <p:strVal val="#ppt_x"/>
                                          </p:val>
                                        </p:tav>
                                        <p:tav tm="100000">
                                          <p:val>
                                            <p:strVal val="#ppt_x"/>
                                          </p:val>
                                        </p:tav>
                                      </p:tavLst>
                                    </p:anim>
                                    <p:anim calcmode="lin" valueType="num">
                                      <p:cBhvr additive="base">
                                        <p:cTn id="26"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753"/>
                                        </p:tgtEl>
                                        <p:attrNameLst>
                                          <p:attrName>style.visibility</p:attrName>
                                        </p:attrNameLst>
                                      </p:cBhvr>
                                      <p:to>
                                        <p:strVal val="visible"/>
                                      </p:to>
                                    </p:set>
                                    <p:anim calcmode="lin" valueType="num">
                                      <p:cBhvr additive="base">
                                        <p:cTn id="31" dur="500" fill="hold"/>
                                        <p:tgtEl>
                                          <p:spTgt spid="31753"/>
                                        </p:tgtEl>
                                        <p:attrNameLst>
                                          <p:attrName>ppt_x</p:attrName>
                                        </p:attrNameLst>
                                      </p:cBhvr>
                                      <p:tavLst>
                                        <p:tav tm="0">
                                          <p:val>
                                            <p:strVal val="#ppt_x"/>
                                          </p:val>
                                        </p:tav>
                                        <p:tav tm="100000">
                                          <p:val>
                                            <p:strVal val="#ppt_x"/>
                                          </p:val>
                                        </p:tav>
                                      </p:tavLst>
                                    </p:anim>
                                    <p:anim calcmode="lin" valueType="num">
                                      <p:cBhvr additive="base">
                                        <p:cTn id="32"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50"/>
                                        </p:tgtEl>
                                        <p:attrNameLst>
                                          <p:attrName>style.visibility</p:attrName>
                                        </p:attrNameLst>
                                      </p:cBhvr>
                                      <p:to>
                                        <p:strVal val="visible"/>
                                      </p:to>
                                    </p:set>
                                    <p:anim calcmode="lin" valueType="num">
                                      <p:cBhvr additive="base">
                                        <p:cTn id="37" dur="500" fill="hold"/>
                                        <p:tgtEl>
                                          <p:spTgt spid="31750"/>
                                        </p:tgtEl>
                                        <p:attrNameLst>
                                          <p:attrName>ppt_x</p:attrName>
                                        </p:attrNameLst>
                                      </p:cBhvr>
                                      <p:tavLst>
                                        <p:tav tm="0">
                                          <p:val>
                                            <p:strVal val="#ppt_x"/>
                                          </p:val>
                                        </p:tav>
                                        <p:tav tm="100000">
                                          <p:val>
                                            <p:strVal val="#ppt_x"/>
                                          </p:val>
                                        </p:tav>
                                      </p:tavLst>
                                    </p:anim>
                                    <p:anim calcmode="lin" valueType="num">
                                      <p:cBhvr additive="base">
                                        <p:cTn id="38"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1143000"/>
          </a:xfrm>
        </p:spPr>
        <p:txBody>
          <a:bodyPr/>
          <a:lstStyle/>
          <a:p>
            <a:pPr algn="ctr"/>
            <a:r>
              <a:rPr lang="en-US" sz="6000" dirty="0">
                <a:latin typeface="Footlight MT Light" pitchFamily="18" charset="0"/>
              </a:rPr>
              <a:t>Dopamine</a:t>
            </a:r>
          </a:p>
        </p:txBody>
      </p:sp>
      <p:sp>
        <p:nvSpPr>
          <p:cNvPr id="34819" name="Rectangle 3"/>
          <p:cNvSpPr>
            <a:spLocks noGrp="1" noChangeArrowheads="1"/>
          </p:cNvSpPr>
          <p:nvPr>
            <p:ph idx="1"/>
          </p:nvPr>
        </p:nvSpPr>
        <p:spPr>
          <a:xfrm>
            <a:off x="914400" y="838200"/>
            <a:ext cx="7772400" cy="1143000"/>
          </a:xfrm>
        </p:spPr>
        <p:txBody>
          <a:bodyPr>
            <a:normAutofit fontScale="92500" lnSpcReduction="10000"/>
          </a:bodyPr>
          <a:lstStyle/>
          <a:p>
            <a:r>
              <a:rPr lang="en-US" sz="4000" dirty="0">
                <a:latin typeface="Footlight MT Light" pitchFamily="18" charset="0"/>
              </a:rPr>
              <a:t>Its function is motor movement and alertness.</a:t>
            </a:r>
          </a:p>
        </p:txBody>
      </p:sp>
      <p:sp>
        <p:nvSpPr>
          <p:cNvPr id="34820" name="Text Box 4"/>
          <p:cNvSpPr txBox="1">
            <a:spLocks noChangeArrowheads="1"/>
          </p:cNvSpPr>
          <p:nvPr/>
        </p:nvSpPr>
        <p:spPr bwMode="auto">
          <a:xfrm>
            <a:off x="609600" y="2514600"/>
            <a:ext cx="3902075" cy="646331"/>
          </a:xfrm>
          <a:prstGeom prst="rect">
            <a:avLst/>
          </a:prstGeom>
          <a:noFill/>
          <a:ln w="9525">
            <a:noFill/>
            <a:miter lim="800000"/>
            <a:headEnd/>
            <a:tailEnd/>
          </a:ln>
          <a:effectLst/>
        </p:spPr>
        <p:txBody>
          <a:bodyPr>
            <a:spAutoFit/>
          </a:bodyPr>
          <a:lstStyle/>
          <a:p>
            <a:r>
              <a:rPr lang="en-US">
                <a:latin typeface="Footlight MT Light" pitchFamily="18" charset="0"/>
              </a:rPr>
              <a:t>Lack of dopamine is associated with Parkinson’s disease.</a:t>
            </a:r>
          </a:p>
        </p:txBody>
      </p:sp>
      <p:sp>
        <p:nvSpPr>
          <p:cNvPr id="34821" name="Text Box 5"/>
          <p:cNvSpPr txBox="1">
            <a:spLocks noChangeArrowheads="1"/>
          </p:cNvSpPr>
          <p:nvPr/>
        </p:nvSpPr>
        <p:spPr bwMode="auto">
          <a:xfrm>
            <a:off x="533400" y="4724400"/>
            <a:ext cx="3810000" cy="646331"/>
          </a:xfrm>
          <a:prstGeom prst="rect">
            <a:avLst/>
          </a:prstGeom>
          <a:noFill/>
          <a:ln w="9525">
            <a:noFill/>
            <a:miter lim="800000"/>
            <a:headEnd/>
            <a:tailEnd/>
          </a:ln>
          <a:effectLst/>
        </p:spPr>
        <p:txBody>
          <a:bodyPr>
            <a:spAutoFit/>
          </a:bodyPr>
          <a:lstStyle/>
          <a:p>
            <a:r>
              <a:rPr lang="en-US">
                <a:latin typeface="Footlight MT Light" pitchFamily="18" charset="0"/>
              </a:rPr>
              <a:t>Overabundance is associated with schizophrenia.</a:t>
            </a:r>
          </a:p>
        </p:txBody>
      </p:sp>
      <p:pic>
        <p:nvPicPr>
          <p:cNvPr id="34822" name="Picture 6" descr="mohamed_ali"/>
          <p:cNvPicPr>
            <a:picLocks noChangeAspect="1" noChangeArrowheads="1"/>
          </p:cNvPicPr>
          <p:nvPr/>
        </p:nvPicPr>
        <p:blipFill>
          <a:blip r:embed="rId2"/>
          <a:srcRect/>
          <a:stretch>
            <a:fillRect/>
          </a:stretch>
        </p:blipFill>
        <p:spPr bwMode="auto">
          <a:xfrm>
            <a:off x="5410200" y="1524000"/>
            <a:ext cx="2114550" cy="2819400"/>
          </a:xfrm>
          <a:prstGeom prst="rect">
            <a:avLst/>
          </a:prstGeom>
          <a:noFill/>
        </p:spPr>
      </p:pic>
      <p:pic>
        <p:nvPicPr>
          <p:cNvPr id="34824" name="Picture 8" descr="schizo4"/>
          <p:cNvPicPr>
            <a:picLocks noChangeAspect="1" noChangeArrowheads="1"/>
          </p:cNvPicPr>
          <p:nvPr/>
        </p:nvPicPr>
        <p:blipFill>
          <a:blip r:embed="rId3"/>
          <a:srcRect/>
          <a:stretch>
            <a:fillRect/>
          </a:stretch>
        </p:blipFill>
        <p:spPr bwMode="auto">
          <a:xfrm>
            <a:off x="5410200" y="4495800"/>
            <a:ext cx="2181225"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checkerboard(across)">
                                      <p:cBhvr>
                                        <p:cTn id="12" dur="500"/>
                                        <p:tgtEl>
                                          <p:spTgt spid="348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dissolve">
                                      <p:cBhvr>
                                        <p:cTn id="17" dur="500"/>
                                        <p:tgtEl>
                                          <p:spTgt spid="348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21"/>
                                        </p:tgtEl>
                                        <p:attrNameLst>
                                          <p:attrName>style.visibility</p:attrName>
                                        </p:attrNameLst>
                                      </p:cBhvr>
                                      <p:to>
                                        <p:strVal val="visible"/>
                                      </p:to>
                                    </p:set>
                                    <p:animEffect transition="in" filter="blinds(horizontal)">
                                      <p:cBhvr>
                                        <p:cTn id="22" dur="500"/>
                                        <p:tgtEl>
                                          <p:spTgt spid="348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4824"/>
                                        </p:tgtEl>
                                        <p:attrNameLst>
                                          <p:attrName>style.visibility</p:attrName>
                                        </p:attrNameLst>
                                      </p:cBhvr>
                                      <p:to>
                                        <p:strVal val="visible"/>
                                      </p:to>
                                    </p:set>
                                    <p:animEffect transition="in" filter="dissolve">
                                      <p:cBhvr>
                                        <p:cTn id="27"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1143000"/>
          </a:xfrm>
        </p:spPr>
        <p:txBody>
          <a:bodyPr/>
          <a:lstStyle/>
          <a:p>
            <a:pPr algn="ctr"/>
            <a:r>
              <a:rPr lang="en-US" sz="6000" dirty="0">
                <a:latin typeface="Footlight MT Light" pitchFamily="18" charset="0"/>
              </a:rPr>
              <a:t>Serotonin</a:t>
            </a:r>
          </a:p>
        </p:txBody>
      </p:sp>
      <p:sp>
        <p:nvSpPr>
          <p:cNvPr id="37891" name="Rectangle 3"/>
          <p:cNvSpPr>
            <a:spLocks noGrp="1" noChangeArrowheads="1"/>
          </p:cNvSpPr>
          <p:nvPr>
            <p:ph idx="1"/>
          </p:nvPr>
        </p:nvSpPr>
        <p:spPr>
          <a:xfrm>
            <a:off x="533400" y="1143000"/>
            <a:ext cx="7772400" cy="914400"/>
          </a:xfrm>
        </p:spPr>
        <p:txBody>
          <a:bodyPr/>
          <a:lstStyle/>
          <a:p>
            <a:r>
              <a:rPr lang="en-US" sz="4000">
                <a:latin typeface="Footlight MT Light" pitchFamily="18" charset="0"/>
              </a:rPr>
              <a:t>Function deals with mood control.</a:t>
            </a:r>
          </a:p>
        </p:txBody>
      </p:sp>
      <p:sp>
        <p:nvSpPr>
          <p:cNvPr id="37892" name="Text Box 4"/>
          <p:cNvSpPr txBox="1">
            <a:spLocks noChangeArrowheads="1"/>
          </p:cNvSpPr>
          <p:nvPr/>
        </p:nvSpPr>
        <p:spPr bwMode="auto">
          <a:xfrm>
            <a:off x="669925" y="3074988"/>
            <a:ext cx="4435475" cy="1920875"/>
          </a:xfrm>
          <a:prstGeom prst="rect">
            <a:avLst/>
          </a:prstGeom>
          <a:noFill/>
          <a:ln w="9525">
            <a:noFill/>
            <a:miter lim="800000"/>
            <a:headEnd/>
            <a:tailEnd/>
          </a:ln>
          <a:effectLst/>
        </p:spPr>
        <p:txBody>
          <a:bodyPr>
            <a:spAutoFit/>
          </a:bodyPr>
          <a:lstStyle/>
          <a:p>
            <a:r>
              <a:rPr lang="en-US" sz="4000">
                <a:latin typeface="Footlight MT Light" pitchFamily="18" charset="0"/>
              </a:rPr>
              <a:t>Lack of serotonin has been linked to depression.</a:t>
            </a:r>
          </a:p>
        </p:txBody>
      </p:sp>
      <p:pic>
        <p:nvPicPr>
          <p:cNvPr id="37893" name="Picture 5" descr="yellow_guy_sad_hg_clr"/>
          <p:cNvPicPr>
            <a:picLocks noChangeAspect="1" noChangeArrowheads="1" noCrop="1"/>
          </p:cNvPicPr>
          <p:nvPr/>
        </p:nvPicPr>
        <p:blipFill>
          <a:blip r:embed="rId2"/>
          <a:srcRect/>
          <a:stretch>
            <a:fillRect/>
          </a:stretch>
        </p:blipFill>
        <p:spPr bwMode="auto">
          <a:xfrm>
            <a:off x="5334000" y="2133600"/>
            <a:ext cx="3333750" cy="3333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additive="base">
                                        <p:cTn id="13" dur="500" fill="hold"/>
                                        <p:tgtEl>
                                          <p:spTgt spid="37892"/>
                                        </p:tgtEl>
                                        <p:attrNameLst>
                                          <p:attrName>ppt_x</p:attrName>
                                        </p:attrNameLst>
                                      </p:cBhvr>
                                      <p:tavLst>
                                        <p:tav tm="0">
                                          <p:val>
                                            <p:strVal val="#ppt_x"/>
                                          </p:val>
                                        </p:tav>
                                        <p:tav tm="100000">
                                          <p:val>
                                            <p:strVal val="#ppt_x"/>
                                          </p:val>
                                        </p:tav>
                                      </p:tavLst>
                                    </p:anim>
                                    <p:anim calcmode="lin" valueType="num">
                                      <p:cBhvr additive="base">
                                        <p:cTn id="14"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additive="base">
                                        <p:cTn id="19" dur="500" fill="hold"/>
                                        <p:tgtEl>
                                          <p:spTgt spid="37893"/>
                                        </p:tgtEl>
                                        <p:attrNameLst>
                                          <p:attrName>ppt_x</p:attrName>
                                        </p:attrNameLst>
                                      </p:cBhvr>
                                      <p:tavLst>
                                        <p:tav tm="0">
                                          <p:val>
                                            <p:strVal val="#ppt_x"/>
                                          </p:val>
                                        </p:tav>
                                        <p:tav tm="100000">
                                          <p:val>
                                            <p:strVal val="#ppt_x"/>
                                          </p:val>
                                        </p:tav>
                                      </p:tavLst>
                                    </p:anim>
                                    <p:anim calcmode="lin" valueType="num">
                                      <p:cBhvr additive="base">
                                        <p:cTn id="20"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7772400" cy="1143000"/>
          </a:xfrm>
        </p:spPr>
        <p:txBody>
          <a:bodyPr/>
          <a:lstStyle/>
          <a:p>
            <a:pPr algn="ctr"/>
            <a:r>
              <a:rPr lang="en-US" sz="5400" dirty="0">
                <a:latin typeface="Footlight MT Light" pitchFamily="18" charset="0"/>
              </a:rPr>
              <a:t>Endorphins</a:t>
            </a:r>
          </a:p>
        </p:txBody>
      </p:sp>
      <p:sp>
        <p:nvSpPr>
          <p:cNvPr id="38915" name="Rectangle 3"/>
          <p:cNvSpPr>
            <a:spLocks noGrp="1" noChangeArrowheads="1"/>
          </p:cNvSpPr>
          <p:nvPr>
            <p:ph idx="1"/>
          </p:nvPr>
        </p:nvSpPr>
        <p:spPr>
          <a:xfrm>
            <a:off x="0" y="1219200"/>
            <a:ext cx="7772400" cy="1447800"/>
          </a:xfrm>
        </p:spPr>
        <p:txBody>
          <a:bodyPr/>
          <a:lstStyle/>
          <a:p>
            <a:r>
              <a:rPr lang="en-US" sz="4000">
                <a:latin typeface="Footlight MT Light" pitchFamily="18" charset="0"/>
              </a:rPr>
              <a:t>Function deals with pain control.</a:t>
            </a:r>
          </a:p>
        </p:txBody>
      </p:sp>
      <p:sp>
        <p:nvSpPr>
          <p:cNvPr id="38916" name="Text Box 4"/>
          <p:cNvSpPr txBox="1">
            <a:spLocks noChangeArrowheads="1"/>
          </p:cNvSpPr>
          <p:nvPr/>
        </p:nvSpPr>
        <p:spPr bwMode="auto">
          <a:xfrm>
            <a:off x="228600" y="3352800"/>
            <a:ext cx="4816475" cy="646331"/>
          </a:xfrm>
          <a:prstGeom prst="rect">
            <a:avLst/>
          </a:prstGeom>
          <a:noFill/>
          <a:ln w="9525">
            <a:noFill/>
            <a:miter lim="800000"/>
            <a:headEnd/>
            <a:tailEnd/>
          </a:ln>
          <a:effectLst/>
        </p:spPr>
        <p:txBody>
          <a:bodyPr>
            <a:spAutoFit/>
          </a:bodyPr>
          <a:lstStyle/>
          <a:p>
            <a:r>
              <a:rPr lang="en-US">
                <a:latin typeface="Footlight MT Light" pitchFamily="18" charset="0"/>
              </a:rPr>
              <a:t>We become addicted to endorphin causing feelings.</a:t>
            </a:r>
          </a:p>
        </p:txBody>
      </p:sp>
      <p:pic>
        <p:nvPicPr>
          <p:cNvPr id="38917" name="Picture 5" descr="smokingcrack"/>
          <p:cNvPicPr>
            <a:picLocks noChangeAspect="1" noChangeArrowheads="1"/>
          </p:cNvPicPr>
          <p:nvPr/>
        </p:nvPicPr>
        <p:blipFill>
          <a:blip r:embed="rId2"/>
          <a:srcRect/>
          <a:stretch>
            <a:fillRect/>
          </a:stretch>
        </p:blipFill>
        <p:spPr bwMode="auto">
          <a:xfrm>
            <a:off x="3200400" y="4495800"/>
            <a:ext cx="1746250" cy="2095500"/>
          </a:xfrm>
          <a:prstGeom prst="rect">
            <a:avLst/>
          </a:prstGeom>
          <a:noFill/>
        </p:spPr>
      </p:pic>
      <p:pic>
        <p:nvPicPr>
          <p:cNvPr id="38919" name="Picture 7" descr="strongman_oops_hg_clr"/>
          <p:cNvPicPr>
            <a:picLocks noChangeAspect="1" noChangeArrowheads="1" noCrop="1"/>
          </p:cNvPicPr>
          <p:nvPr/>
        </p:nvPicPr>
        <p:blipFill>
          <a:blip r:embed="rId3"/>
          <a:srcRect/>
          <a:stretch>
            <a:fillRect/>
          </a:stretch>
        </p:blipFill>
        <p:spPr bwMode="auto">
          <a:xfrm>
            <a:off x="5562600" y="3200400"/>
            <a:ext cx="3333750" cy="2714625"/>
          </a:xfrm>
          <a:prstGeom prst="rect">
            <a:avLst/>
          </a:prstGeom>
          <a:noFill/>
        </p:spPr>
      </p:pic>
      <p:pic>
        <p:nvPicPr>
          <p:cNvPr id="38921" name="Picture 9" descr="young_lady_running_race_hg_clr"/>
          <p:cNvPicPr>
            <a:picLocks noChangeAspect="1" noChangeArrowheads="1" noCrop="1"/>
          </p:cNvPicPr>
          <p:nvPr/>
        </p:nvPicPr>
        <p:blipFill>
          <a:blip r:embed="rId4"/>
          <a:srcRect/>
          <a:stretch>
            <a:fillRect/>
          </a:stretch>
        </p:blipFill>
        <p:spPr bwMode="auto">
          <a:xfrm>
            <a:off x="6858000" y="0"/>
            <a:ext cx="19812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6">
                                            <p:txEl>
                                              <p:pRg st="0" end="0"/>
                                            </p:txEl>
                                          </p:spTgt>
                                        </p:tgtEl>
                                        <p:attrNameLst>
                                          <p:attrName>style.visibility</p:attrName>
                                        </p:attrNameLst>
                                      </p:cBhvr>
                                      <p:to>
                                        <p:strVal val="visible"/>
                                      </p:to>
                                    </p:set>
                                    <p:anim calcmode="lin" valueType="num">
                                      <p:cBhvr additive="base">
                                        <p:cTn id="13" dur="500" fill="hold"/>
                                        <p:tgtEl>
                                          <p:spTgt spid="389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9"/>
                                        </p:tgtEl>
                                        <p:attrNameLst>
                                          <p:attrName>style.visibility</p:attrName>
                                        </p:attrNameLst>
                                      </p:cBhvr>
                                      <p:to>
                                        <p:strVal val="visible"/>
                                      </p:to>
                                    </p:set>
                                    <p:anim calcmode="lin" valueType="num">
                                      <p:cBhvr additive="base">
                                        <p:cTn id="19" dur="500" fill="hold"/>
                                        <p:tgtEl>
                                          <p:spTgt spid="38919"/>
                                        </p:tgtEl>
                                        <p:attrNameLst>
                                          <p:attrName>ppt_x</p:attrName>
                                        </p:attrNameLst>
                                      </p:cBhvr>
                                      <p:tavLst>
                                        <p:tav tm="0">
                                          <p:val>
                                            <p:strVal val="#ppt_x"/>
                                          </p:val>
                                        </p:tav>
                                        <p:tav tm="100000">
                                          <p:val>
                                            <p:strVal val="#ppt_x"/>
                                          </p:val>
                                        </p:tav>
                                      </p:tavLst>
                                    </p:anim>
                                    <p:anim calcmode="lin" valueType="num">
                                      <p:cBhvr additive="base">
                                        <p:cTn id="20"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21"/>
                                        </p:tgtEl>
                                        <p:attrNameLst>
                                          <p:attrName>style.visibility</p:attrName>
                                        </p:attrNameLst>
                                      </p:cBhvr>
                                      <p:to>
                                        <p:strVal val="visible"/>
                                      </p:to>
                                    </p:set>
                                    <p:anim calcmode="lin" valueType="num">
                                      <p:cBhvr additive="base">
                                        <p:cTn id="25" dur="500" fill="hold"/>
                                        <p:tgtEl>
                                          <p:spTgt spid="38921"/>
                                        </p:tgtEl>
                                        <p:attrNameLst>
                                          <p:attrName>ppt_x</p:attrName>
                                        </p:attrNameLst>
                                      </p:cBhvr>
                                      <p:tavLst>
                                        <p:tav tm="0">
                                          <p:val>
                                            <p:strVal val="#ppt_x"/>
                                          </p:val>
                                        </p:tav>
                                        <p:tav tm="100000">
                                          <p:val>
                                            <p:strVal val="#ppt_x"/>
                                          </p:val>
                                        </p:tav>
                                      </p:tavLst>
                                    </p:anim>
                                    <p:anim calcmode="lin" valueType="num">
                                      <p:cBhvr additive="base">
                                        <p:cTn id="26"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917"/>
                                        </p:tgtEl>
                                        <p:attrNameLst>
                                          <p:attrName>style.visibility</p:attrName>
                                        </p:attrNameLst>
                                      </p:cBhvr>
                                      <p:to>
                                        <p:strVal val="visible"/>
                                      </p:to>
                                    </p:set>
                                    <p:anim calcmode="lin" valueType="num">
                                      <p:cBhvr additive="base">
                                        <p:cTn id="31" dur="500" fill="hold"/>
                                        <p:tgtEl>
                                          <p:spTgt spid="38917"/>
                                        </p:tgtEl>
                                        <p:attrNameLst>
                                          <p:attrName>ppt_x</p:attrName>
                                        </p:attrNameLst>
                                      </p:cBhvr>
                                      <p:tavLst>
                                        <p:tav tm="0">
                                          <p:val>
                                            <p:strVal val="#ppt_x"/>
                                          </p:val>
                                        </p:tav>
                                        <p:tav tm="100000">
                                          <p:val>
                                            <p:strVal val="#ppt_x"/>
                                          </p:val>
                                        </p:tav>
                                      </p:tavLst>
                                    </p:anim>
                                    <p:anim calcmode="lin" valueType="num">
                                      <p:cBhvr additive="base">
                                        <p:cTn id="32"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Central nervous system</a:t>
            </a:r>
            <a:endParaRPr lang="en-US" b="1" dirty="0">
              <a:latin typeface="Footlight MT Light" pitchFamily="18" charset="0"/>
            </a:endParaRPr>
          </a:p>
        </p:txBody>
      </p:sp>
      <p:sp>
        <p:nvSpPr>
          <p:cNvPr id="3" name="Content Placeholder 2"/>
          <p:cNvSpPr>
            <a:spLocks noGrp="1"/>
          </p:cNvSpPr>
          <p:nvPr>
            <p:ph idx="1"/>
          </p:nvPr>
        </p:nvSpPr>
        <p:spPr/>
        <p:txBody>
          <a:bodyPr/>
          <a:lstStyle/>
          <a:p>
            <a:r>
              <a:rPr lang="en-US" b="1" dirty="0" smtClean="0">
                <a:latin typeface="Footlight MT Light" pitchFamily="18" charset="0"/>
              </a:rPr>
              <a:t>It consist of brain and spinal cord</a:t>
            </a:r>
          </a:p>
          <a:p>
            <a:r>
              <a:rPr lang="en-US" b="1" dirty="0" smtClean="0">
                <a:latin typeface="Footlight MT Light" pitchFamily="18" charset="0"/>
              </a:rPr>
              <a:t>Brain composed of 3 main division.</a:t>
            </a:r>
          </a:p>
          <a:p>
            <a:pPr lvl="1"/>
            <a:r>
              <a:rPr lang="en-US" b="1" dirty="0" smtClean="0">
                <a:latin typeface="Footlight MT Light" pitchFamily="18" charset="0"/>
              </a:rPr>
              <a:t>FORE BRAIN</a:t>
            </a:r>
          </a:p>
          <a:p>
            <a:pPr lvl="1"/>
            <a:r>
              <a:rPr lang="en-US" b="1" dirty="0" smtClean="0">
                <a:latin typeface="Footlight MT Light" pitchFamily="18" charset="0"/>
              </a:rPr>
              <a:t>MID BRAIN</a:t>
            </a:r>
          </a:p>
          <a:p>
            <a:pPr lvl="1"/>
            <a:r>
              <a:rPr lang="en-US" b="1" dirty="0" smtClean="0">
                <a:latin typeface="Footlight MT Light" pitchFamily="18" charset="0"/>
              </a:rPr>
              <a:t>HIND BRAIN</a:t>
            </a:r>
            <a:endParaRPr lang="en-US" b="1" dirty="0">
              <a:latin typeface="Footlight MT Ligh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URESH\Desktop\brain-divisions.gif"/>
          <p:cNvPicPr>
            <a:picLocks noGrp="1" noChangeAspect="1" noChangeArrowheads="1"/>
          </p:cNvPicPr>
          <p:nvPr>
            <p:ph idx="1"/>
          </p:nvPr>
        </p:nvPicPr>
        <p:blipFill>
          <a:blip r:embed="rId2"/>
          <a:srcRect/>
          <a:stretch>
            <a:fillRect/>
          </a:stretch>
        </p:blipFill>
        <p:spPr bwMode="auto">
          <a:xfrm>
            <a:off x="533400" y="457200"/>
            <a:ext cx="8153400" cy="60197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2800" b="1" dirty="0" smtClean="0">
                <a:solidFill>
                  <a:srgbClr val="FF0000"/>
                </a:solidFill>
                <a:latin typeface="Footlight MT Light" pitchFamily="18" charset="0"/>
              </a:rPr>
              <a:t>FORE</a:t>
            </a:r>
            <a:r>
              <a:rPr lang="en-US" sz="2800" b="1" dirty="0" smtClean="0">
                <a:latin typeface="Footlight MT Light" pitchFamily="18" charset="0"/>
              </a:rPr>
              <a:t> </a:t>
            </a:r>
            <a:r>
              <a:rPr lang="en-US" sz="2800" b="1" dirty="0" smtClean="0">
                <a:solidFill>
                  <a:srgbClr val="FF0000"/>
                </a:solidFill>
                <a:latin typeface="Footlight MT Light" pitchFamily="18" charset="0"/>
              </a:rPr>
              <a:t>BRAIN</a:t>
            </a:r>
            <a:endParaRPr lang="en-US" sz="2800" b="1" dirty="0">
              <a:solidFill>
                <a:srgbClr val="FF0000"/>
              </a:solidFill>
              <a:latin typeface="Footlight MT Light" pitchFamily="18" charset="0"/>
            </a:endParaRPr>
          </a:p>
        </p:txBody>
      </p:sp>
      <p:sp>
        <p:nvSpPr>
          <p:cNvPr id="3" name="Content Placeholder 2"/>
          <p:cNvSpPr>
            <a:spLocks noGrp="1"/>
          </p:cNvSpPr>
          <p:nvPr>
            <p:ph idx="1"/>
          </p:nvPr>
        </p:nvSpPr>
        <p:spPr/>
        <p:txBody>
          <a:bodyPr/>
          <a:lstStyle/>
          <a:p>
            <a:r>
              <a:rPr lang="en-US" b="1" dirty="0" smtClean="0">
                <a:latin typeface="Footlight MT Light" pitchFamily="18" charset="0"/>
              </a:rPr>
              <a:t>Consist of following parts</a:t>
            </a:r>
          </a:p>
          <a:p>
            <a:pPr lvl="1"/>
            <a:r>
              <a:rPr lang="en-US" b="1" dirty="0" smtClean="0">
                <a:latin typeface="Footlight MT Light" pitchFamily="18" charset="0"/>
              </a:rPr>
              <a:t>Thalamus </a:t>
            </a:r>
          </a:p>
          <a:p>
            <a:pPr lvl="1"/>
            <a:r>
              <a:rPr lang="en-US" b="1" dirty="0" smtClean="0">
                <a:latin typeface="Footlight MT Light" pitchFamily="18" charset="0"/>
              </a:rPr>
              <a:t>Hypothalamus </a:t>
            </a:r>
          </a:p>
          <a:p>
            <a:pPr lvl="1"/>
            <a:r>
              <a:rPr lang="en-US" b="1" dirty="0" smtClean="0">
                <a:latin typeface="Footlight MT Light" pitchFamily="18" charset="0"/>
              </a:rPr>
              <a:t>Limbic system</a:t>
            </a:r>
          </a:p>
          <a:p>
            <a:pPr lvl="1"/>
            <a:r>
              <a:rPr lang="en-US" b="1" dirty="0" smtClean="0">
                <a:latin typeface="Footlight MT Light" pitchFamily="18" charset="0"/>
              </a:rPr>
              <a:t>Cerebral cortex</a:t>
            </a:r>
            <a:endParaRPr lang="en-US" b="1" dirty="0">
              <a:latin typeface="Footlight MT Light"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4000" b="1" dirty="0" smtClean="0">
                <a:solidFill>
                  <a:srgbClr val="FF0000"/>
                </a:solidFill>
              </a:rPr>
              <a:t>Thalamus</a:t>
            </a:r>
            <a:r>
              <a:rPr lang="en-US" dirty="0" smtClean="0"/>
              <a:t> </a:t>
            </a:r>
            <a:br>
              <a:rPr lang="en-US" dirty="0" smtClean="0"/>
            </a:br>
            <a:endParaRPr lang="en-US" dirty="0"/>
          </a:p>
        </p:txBody>
      </p:sp>
      <p:pic>
        <p:nvPicPr>
          <p:cNvPr id="3074" name="Picture 2" descr="C:\Users\SURESH\Desktop\thalamus.jpg"/>
          <p:cNvPicPr>
            <a:picLocks noGrp="1" noChangeAspect="1" noChangeArrowheads="1"/>
          </p:cNvPicPr>
          <p:nvPr>
            <p:ph idx="1"/>
          </p:nvPr>
        </p:nvPicPr>
        <p:blipFill>
          <a:blip r:embed="rId2"/>
          <a:srcRect/>
          <a:stretch>
            <a:fillRect/>
          </a:stretch>
        </p:blipFill>
        <p:spPr bwMode="auto">
          <a:xfrm>
            <a:off x="609600" y="1524000"/>
            <a:ext cx="7315200" cy="4419600"/>
          </a:xfrm>
          <a:prstGeom prst="rect">
            <a:avLst/>
          </a:prstGeom>
          <a:noFill/>
        </p:spPr>
      </p:pic>
      <p:sp>
        <p:nvSpPr>
          <p:cNvPr id="5" name="Rectangle 4"/>
          <p:cNvSpPr/>
          <p:nvPr/>
        </p:nvSpPr>
        <p:spPr>
          <a:xfrm>
            <a:off x="457200" y="5715000"/>
            <a:ext cx="8458200" cy="369332"/>
          </a:xfrm>
          <a:prstGeom prst="rect">
            <a:avLst/>
          </a:prstGeom>
        </p:spPr>
        <p:txBody>
          <a:bodyPr wrap="square">
            <a:spAutoFit/>
          </a:bodyPr>
          <a:lstStyle/>
          <a:p>
            <a:r>
              <a:rPr lang="en-US" dirty="0" smtClean="0"/>
              <a:t>As </a:t>
            </a:r>
            <a:r>
              <a:rPr lang="en-US" dirty="0" smtClean="0">
                <a:hlinkClick r:id="rId3"/>
              </a:rPr>
              <a:t>you'll remember</a:t>
            </a:r>
            <a:r>
              <a:rPr lang="en-US" dirty="0" smtClean="0"/>
              <a:t>, the thalamus is that central yellow structure.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a:latin typeface="Footlight MT Light" pitchFamily="18" charset="0"/>
              </a:rPr>
              <a:t> </a:t>
            </a:r>
            <a:r>
              <a:rPr lang="en-US" b="1" smtClean="0">
                <a:latin typeface="Footlight MT Light" pitchFamily="18" charset="0"/>
              </a:rPr>
              <a:t>The </a:t>
            </a:r>
            <a:r>
              <a:rPr lang="en-US" b="1" dirty="0" smtClean="0">
                <a:latin typeface="Footlight MT Light" pitchFamily="18" charset="0"/>
              </a:rPr>
              <a:t>"</a:t>
            </a:r>
            <a:r>
              <a:rPr lang="en-US" b="1" dirty="0">
                <a:latin typeface="Footlight MT Light" pitchFamily="18" charset="0"/>
              </a:rPr>
              <a:t>hypo-thalamus" (literally, the </a:t>
            </a:r>
            <a:r>
              <a:rPr lang="en-US" b="1" i="1" dirty="0">
                <a:latin typeface="Footlight MT Light" pitchFamily="18" charset="0"/>
              </a:rPr>
              <a:t>under</a:t>
            </a:r>
            <a:r>
              <a:rPr lang="en-US" b="1" dirty="0">
                <a:latin typeface="Footlight MT Light" pitchFamily="18" charset="0"/>
              </a:rPr>
              <a:t>-thalamus)  However, these structures are right in the very center of the </a:t>
            </a:r>
            <a:r>
              <a:rPr lang="en-US" b="1" dirty="0" smtClean="0">
                <a:latin typeface="Footlight MT Light" pitchFamily="18" charset="0"/>
              </a:rPr>
              <a:t>brain.</a:t>
            </a:r>
          </a:p>
          <a:p>
            <a:r>
              <a:rPr lang="en-US" b="1" dirty="0" smtClean="0">
                <a:latin typeface="Footlight MT Light" pitchFamily="18" charset="0"/>
              </a:rPr>
              <a:t>All the sensory impulses pass through thalamus to higher centers, its act as a relay station. And has control over the autonomic nervous system and also plays a role in the control of sleep and alertness.</a:t>
            </a:r>
            <a:endParaRPr lang="en-US" b="1" dirty="0">
              <a:latin typeface="Footlight MT Light"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TotalTime>
  <Words>964</Words>
  <Application>Microsoft Office PowerPoint</Application>
  <PresentationFormat>On-screen Show (4:3)</PresentationFormat>
  <Paragraphs>163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Opulent</vt:lpstr>
      <vt:lpstr>NERVOUS SYSTEM</vt:lpstr>
      <vt:lpstr>Nervous system can be divided into two parts</vt:lpstr>
      <vt:lpstr>Slide 3</vt:lpstr>
      <vt:lpstr>Slide 4</vt:lpstr>
      <vt:lpstr>Central nervous system</vt:lpstr>
      <vt:lpstr>Slide 6</vt:lpstr>
      <vt:lpstr>FORE BRAIN</vt:lpstr>
      <vt:lpstr>Thalamus  </vt:lpstr>
      <vt:lpstr>Slide 9</vt:lpstr>
      <vt:lpstr>Hypothalamus</vt:lpstr>
      <vt:lpstr>Slide 11</vt:lpstr>
      <vt:lpstr>Limbic system</vt:lpstr>
      <vt:lpstr>Slide 13</vt:lpstr>
      <vt:lpstr>Limbic System function</vt:lpstr>
      <vt:lpstr>The Cerebrum</vt:lpstr>
      <vt:lpstr>Here is a visual representation of the cortex</vt:lpstr>
      <vt:lpstr>What do each of these lobes do? </vt:lpstr>
      <vt:lpstr>Slide 18</vt:lpstr>
      <vt:lpstr>Slide 19</vt:lpstr>
      <vt:lpstr>midbrain</vt:lpstr>
      <vt:lpstr>Slide 21</vt:lpstr>
      <vt:lpstr>hindbrain</vt:lpstr>
      <vt:lpstr>Slide 23</vt:lpstr>
      <vt:lpstr>hindbrain</vt:lpstr>
      <vt:lpstr>Slide 25</vt:lpstr>
      <vt:lpstr>Slide 26</vt:lpstr>
      <vt:lpstr>Spinal cord</vt:lpstr>
      <vt:lpstr>Neuron Structure </vt:lpstr>
      <vt:lpstr>Slide 29</vt:lpstr>
      <vt:lpstr>Types of Neurons</vt:lpstr>
      <vt:lpstr>Sensory Neurons (Afferent Neurons)</vt:lpstr>
      <vt:lpstr>Inter Neurons</vt:lpstr>
      <vt:lpstr>Motor Neurons (Efferent Neurons)</vt:lpstr>
      <vt:lpstr>Basic Organization</vt:lpstr>
      <vt:lpstr>Neuron</vt:lpstr>
      <vt:lpstr>Slide 36</vt:lpstr>
      <vt:lpstr>Sympathetic Nervous System</vt:lpstr>
      <vt:lpstr>Slide 38</vt:lpstr>
      <vt:lpstr>Neurotransmission </vt:lpstr>
      <vt:lpstr>How Neurons Communicate </vt:lpstr>
      <vt:lpstr>Overview of Transmission of Nerve Impulse</vt:lpstr>
      <vt:lpstr>Nerve Impulse</vt:lpstr>
      <vt:lpstr>Nerve Impulse</vt:lpstr>
      <vt:lpstr>Slide 44</vt:lpstr>
      <vt:lpstr>Neurotransmitters</vt:lpstr>
      <vt:lpstr>Acetylcholine</vt:lpstr>
      <vt:lpstr>Dopamine</vt:lpstr>
      <vt:lpstr>Serotonin</vt:lpstr>
      <vt:lpstr>Endorphins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SURESH</dc:creator>
  <cp:lastModifiedBy>milan</cp:lastModifiedBy>
  <cp:revision>6</cp:revision>
  <dcterms:created xsi:type="dcterms:W3CDTF">2012-09-21T05:14:27Z</dcterms:created>
  <dcterms:modified xsi:type="dcterms:W3CDTF">2020-08-13T21:50:08Z</dcterms:modified>
</cp:coreProperties>
</file>