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57" r:id="rId3"/>
    <p:sldId id="284" r:id="rId4"/>
    <p:sldId id="258" r:id="rId5"/>
    <p:sldId id="259" r:id="rId6"/>
    <p:sldId id="260" r:id="rId7"/>
    <p:sldId id="261" r:id="rId8"/>
    <p:sldId id="262" r:id="rId9"/>
    <p:sldId id="263" r:id="rId10"/>
    <p:sldId id="264" r:id="rId11"/>
    <p:sldId id="265" r:id="rId12"/>
    <p:sldId id="267" r:id="rId13"/>
    <p:sldId id="266" r:id="rId14"/>
    <p:sldId id="268" r:id="rId15"/>
    <p:sldId id="269" r:id="rId16"/>
    <p:sldId id="270" r:id="rId17"/>
    <p:sldId id="271" r:id="rId18"/>
    <p:sldId id="272" r:id="rId19"/>
    <p:sldId id="273" r:id="rId20"/>
    <p:sldId id="274" r:id="rId21"/>
    <p:sldId id="275" r:id="rId22"/>
    <p:sldId id="277" r:id="rId23"/>
    <p:sldId id="276" r:id="rId24"/>
    <p:sldId id="278" r:id="rId25"/>
    <p:sldId id="279" r:id="rId26"/>
    <p:sldId id="280" r:id="rId27"/>
    <p:sldId id="281" r:id="rId28"/>
    <p:sldId id="282" r:id="rId29"/>
    <p:sldId id="283"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11" r:id="rId55"/>
    <p:sldId id="310" r:id="rId56"/>
    <p:sldId id="312" r:id="rId57"/>
    <p:sldId id="313" r:id="rId58"/>
    <p:sldId id="314" r:id="rId59"/>
    <p:sldId id="315" r:id="rId60"/>
    <p:sldId id="316" r:id="rId61"/>
    <p:sldId id="317" r:id="rId62"/>
    <p:sldId id="318" r:id="rId63"/>
    <p:sldId id="319" r:id="rId64"/>
    <p:sldId id="320" r:id="rId65"/>
    <p:sldId id="321" r:id="rId66"/>
    <p:sldId id="322" r:id="rId67"/>
    <p:sldId id="323" r:id="rId68"/>
    <p:sldId id="324" r:id="rId69"/>
    <p:sldId id="325" r:id="rId70"/>
    <p:sldId id="326" r:id="rId71"/>
    <p:sldId id="327" r:id="rId72"/>
    <p:sldId id="328" r:id="rId73"/>
    <p:sldId id="329" r:id="rId74"/>
    <p:sldId id="330" r:id="rId75"/>
    <p:sldId id="331" r:id="rId76"/>
    <p:sldId id="332" r:id="rId77"/>
    <p:sldId id="333" r:id="rId78"/>
    <p:sldId id="334" r:id="rId79"/>
    <p:sldId id="335" r:id="rId8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33"/>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B6EBCA64-E66D-4569-8E5D-6E35D00EBCBE}" type="datetimeFigureOut">
              <a:rPr lang="en-US" smtClean="0"/>
              <a:pPr/>
              <a:t>8/13/2020</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EB1A90FE-BECE-41BB-A0AB-9A8F06B2934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6EBCA64-E66D-4569-8E5D-6E35D00EBCBE}" type="datetimeFigureOut">
              <a:rPr lang="en-US" smtClean="0"/>
              <a:pPr/>
              <a:t>8/13/2020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1A90FE-BECE-41BB-A0AB-9A8F06B2934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6EBCA64-E66D-4569-8E5D-6E35D00EBCBE}" type="datetimeFigureOut">
              <a:rPr lang="en-US" smtClean="0"/>
              <a:pPr/>
              <a:t>8/13/2020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1A90FE-BECE-41BB-A0AB-9A8F06B2934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6EBCA64-E66D-4569-8E5D-6E35D00EBCBE}" type="datetimeFigureOut">
              <a:rPr lang="en-US" smtClean="0"/>
              <a:pPr/>
              <a:t>8/13/2020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1A90FE-BECE-41BB-A0AB-9A8F06B2934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6EBCA64-E66D-4569-8E5D-6E35D00EBCBE}" type="datetimeFigureOut">
              <a:rPr lang="en-US" smtClean="0"/>
              <a:pPr/>
              <a:t>8/13/2020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1A90FE-BECE-41BB-A0AB-9A8F06B2934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6EBCA64-E66D-4569-8E5D-6E35D00EBCBE}" type="datetimeFigureOut">
              <a:rPr lang="en-US" smtClean="0"/>
              <a:pPr/>
              <a:t>8/13/2020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1A90FE-BECE-41BB-A0AB-9A8F06B2934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B6EBCA64-E66D-4569-8E5D-6E35D00EBCBE}" type="datetimeFigureOut">
              <a:rPr lang="en-US" smtClean="0"/>
              <a:pPr/>
              <a:t>8/13/2020</a:t>
            </a:fld>
            <a:endParaRPr lang="en-US"/>
          </a:p>
        </p:txBody>
      </p:sp>
      <p:sp>
        <p:nvSpPr>
          <p:cNvPr id="27" name="Slide Number Placeholder 26"/>
          <p:cNvSpPr>
            <a:spLocks noGrp="1"/>
          </p:cNvSpPr>
          <p:nvPr>
            <p:ph type="sldNum" sz="quarter" idx="11"/>
          </p:nvPr>
        </p:nvSpPr>
        <p:spPr/>
        <p:txBody>
          <a:bodyPr rtlCol="0"/>
          <a:lstStyle/>
          <a:p>
            <a:fld id="{EB1A90FE-BECE-41BB-A0AB-9A8F06B2934E}"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B6EBCA64-E66D-4569-8E5D-6E35D00EBCBE}" type="datetimeFigureOut">
              <a:rPr lang="en-US" smtClean="0"/>
              <a:pPr/>
              <a:t>8/13/2020</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EB1A90FE-BECE-41BB-A0AB-9A8F06B2934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EBCA64-E66D-4569-8E5D-6E35D00EBCBE}" type="datetimeFigureOut">
              <a:rPr lang="en-US" smtClean="0"/>
              <a:pPr/>
              <a:t>8/13/2020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B1A90FE-BECE-41BB-A0AB-9A8F06B2934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6EBCA64-E66D-4569-8E5D-6E35D00EBCBE}" type="datetimeFigureOut">
              <a:rPr lang="en-US" smtClean="0"/>
              <a:pPr/>
              <a:t>8/13/2020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1A90FE-BECE-41BB-A0AB-9A8F06B2934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6EBCA64-E66D-4569-8E5D-6E35D00EBCBE}" type="datetimeFigureOut">
              <a:rPr lang="en-US" smtClean="0"/>
              <a:pPr/>
              <a:t>8/13/2020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1A90FE-BECE-41BB-A0AB-9A8F06B2934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B6EBCA64-E66D-4569-8E5D-6E35D00EBCBE}" type="datetimeFigureOut">
              <a:rPr lang="en-US" smtClean="0"/>
              <a:pPr/>
              <a:t>8/13/2020</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EB1A90FE-BECE-41BB-A0AB-9A8F06B2934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63775"/>
            <a:ext cx="8458200" cy="1470025"/>
          </a:xfrm>
        </p:spPr>
        <p:txBody>
          <a:bodyPr/>
          <a:lstStyle/>
          <a:p>
            <a:pPr algn="ctr"/>
            <a:r>
              <a:rPr lang="en-US" dirty="0" smtClean="0"/>
              <a:t>Neurotic Disorders</a:t>
            </a:r>
            <a:r>
              <a:rPr lang="cs-CZ" dirty="0" smtClean="0"/>
              <a:t> </a:t>
            </a:r>
            <a:endParaRPr lang="en-US" dirty="0"/>
          </a:p>
        </p:txBody>
      </p:sp>
      <p:pic>
        <p:nvPicPr>
          <p:cNvPr id="1027" name="Picture 3" descr="C:\Users\SURESH\Desktop\images (3).jpg"/>
          <p:cNvPicPr>
            <a:picLocks noChangeAspect="1" noChangeArrowheads="1"/>
          </p:cNvPicPr>
          <p:nvPr/>
        </p:nvPicPr>
        <p:blipFill>
          <a:blip r:embed="rId2"/>
          <a:srcRect/>
          <a:stretch>
            <a:fillRect/>
          </a:stretch>
        </p:blipFill>
        <p:spPr bwMode="auto">
          <a:xfrm>
            <a:off x="2667000" y="228600"/>
            <a:ext cx="3657600" cy="2819400"/>
          </a:xfrm>
          <a:prstGeom prst="rect">
            <a:avLst/>
          </a:prstGeom>
          <a:noFill/>
        </p:spPr>
      </p:pic>
      <p:sp>
        <p:nvSpPr>
          <p:cNvPr id="4" name="Rectangle 3"/>
          <p:cNvSpPr/>
          <p:nvPr/>
        </p:nvSpPr>
        <p:spPr>
          <a:xfrm>
            <a:off x="5562600" y="5105400"/>
            <a:ext cx="3581400" cy="1752600"/>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r>
              <a:rPr lang="en-US" dirty="0"/>
              <a:t>Prepared by: </a:t>
            </a:r>
          </a:p>
          <a:p>
            <a:pPr algn="ctr">
              <a:defRPr/>
            </a:pPr>
            <a:r>
              <a:rPr lang="en-US" dirty="0" smtClean="0"/>
              <a:t>Mrs. </a:t>
            </a:r>
            <a:r>
              <a:rPr lang="en-US" dirty="0" err="1" smtClean="0"/>
              <a:t>Janki</a:t>
            </a:r>
            <a:r>
              <a:rPr lang="en-US" dirty="0" smtClean="0"/>
              <a:t> Patel </a:t>
            </a:r>
            <a:endParaRPr lang="en-US" dirty="0"/>
          </a:p>
          <a:p>
            <a:pPr algn="ctr">
              <a:defRPr/>
            </a:pPr>
            <a:r>
              <a:rPr lang="en-US" dirty="0" smtClean="0"/>
              <a:t>Assistant  </a:t>
            </a:r>
            <a:r>
              <a:rPr lang="en-US" dirty="0"/>
              <a:t>Professor</a:t>
            </a:r>
          </a:p>
          <a:p>
            <a:pPr algn="ctr">
              <a:defRPr/>
            </a:pPr>
            <a:r>
              <a:rPr lang="en-US" sz="1600" dirty="0"/>
              <a:t>Department of Mental health nursing</a:t>
            </a:r>
          </a:p>
          <a:p>
            <a:pPr algn="ctr">
              <a:defRPr/>
            </a:pPr>
            <a:r>
              <a:rPr lang="en-US" sz="1600" dirty="0" err="1"/>
              <a:t>Sumandeep</a:t>
            </a:r>
            <a:r>
              <a:rPr lang="en-US" sz="1600" dirty="0"/>
              <a:t> Nursing college</a:t>
            </a:r>
          </a:p>
          <a:p>
            <a:pPr algn="ctr">
              <a:defRPr/>
            </a:pPr>
            <a:endParaRPr lang="en-US" sz="1600" dirty="0"/>
          </a:p>
        </p:txBody>
      </p:sp>
      <p:pic>
        <p:nvPicPr>
          <p:cNvPr id="5" name="Picture 2"/>
          <p:cNvPicPr>
            <a:picLocks noChangeAspect="1"/>
          </p:cNvPicPr>
          <p:nvPr/>
        </p:nvPicPr>
        <p:blipFill>
          <a:blip r:embed="rId3"/>
          <a:srcRect/>
          <a:stretch>
            <a:fillRect/>
          </a:stretch>
        </p:blipFill>
        <p:spPr bwMode="auto">
          <a:xfrm>
            <a:off x="0" y="0"/>
            <a:ext cx="1733550" cy="1393825"/>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phobias</a:t>
            </a:r>
            <a:endParaRPr lang="en-US" dirty="0"/>
          </a:p>
        </p:txBody>
      </p:sp>
      <p:sp>
        <p:nvSpPr>
          <p:cNvPr id="3" name="Content Placeholder 2"/>
          <p:cNvSpPr>
            <a:spLocks noGrp="1"/>
          </p:cNvSpPr>
          <p:nvPr>
            <p:ph idx="1"/>
          </p:nvPr>
        </p:nvSpPr>
        <p:spPr>
          <a:xfrm>
            <a:off x="457200" y="2438401"/>
            <a:ext cx="8229600" cy="2286000"/>
          </a:xfrm>
        </p:spPr>
        <p:txBody>
          <a:bodyPr/>
          <a:lstStyle/>
          <a:p>
            <a:r>
              <a:rPr lang="en-US" dirty="0" smtClean="0">
                <a:solidFill>
                  <a:srgbClr val="002060"/>
                </a:solidFill>
              </a:rPr>
              <a:t>Simple phobia (Specific phobias)</a:t>
            </a:r>
          </a:p>
          <a:p>
            <a:r>
              <a:rPr lang="en-US" dirty="0" smtClean="0">
                <a:solidFill>
                  <a:srgbClr val="002060"/>
                </a:solidFill>
              </a:rPr>
              <a:t>Social phobia </a:t>
            </a:r>
          </a:p>
          <a:p>
            <a:r>
              <a:rPr lang="en-US" dirty="0" smtClean="0">
                <a:solidFill>
                  <a:srgbClr val="002060"/>
                </a:solidFill>
              </a:rPr>
              <a:t>Agoraphobia</a:t>
            </a:r>
            <a:endParaRPr lang="en-US" dirty="0">
              <a:solidFill>
                <a:srgbClr val="002060"/>
              </a:solidFill>
            </a:endParaRPr>
          </a:p>
        </p:txBody>
      </p:sp>
      <p:pic>
        <p:nvPicPr>
          <p:cNvPr id="3074" name="Picture 2" descr="C:\Users\SURESH\Desktop\images (2).jpg"/>
          <p:cNvPicPr>
            <a:picLocks noChangeAspect="1" noChangeArrowheads="1"/>
          </p:cNvPicPr>
          <p:nvPr/>
        </p:nvPicPr>
        <p:blipFill>
          <a:blip r:embed="rId2"/>
          <a:srcRect/>
          <a:stretch>
            <a:fillRect/>
          </a:stretch>
        </p:blipFill>
        <p:spPr bwMode="auto">
          <a:xfrm>
            <a:off x="3886200" y="2971800"/>
            <a:ext cx="4800600" cy="358140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002060"/>
                </a:solidFill>
              </a:rPr>
              <a:t>Simple phobia</a:t>
            </a:r>
            <a:br>
              <a:rPr lang="en-US" b="1" dirty="0" smtClean="0">
                <a:solidFill>
                  <a:srgbClr val="002060"/>
                </a:solidFill>
              </a:rPr>
            </a:br>
            <a:endParaRPr lang="en-US" b="1" dirty="0"/>
          </a:p>
        </p:txBody>
      </p:sp>
      <p:sp>
        <p:nvSpPr>
          <p:cNvPr id="3" name="Content Placeholder 2"/>
          <p:cNvSpPr>
            <a:spLocks noGrp="1"/>
          </p:cNvSpPr>
          <p:nvPr>
            <p:ph idx="1"/>
          </p:nvPr>
        </p:nvSpPr>
        <p:spPr/>
        <p:txBody>
          <a:bodyPr/>
          <a:lstStyle/>
          <a:p>
            <a:r>
              <a:rPr lang="en-US" dirty="0" smtClean="0"/>
              <a:t>It is an irrational fear of a specific objects or stimulus.</a:t>
            </a:r>
          </a:p>
          <a:p>
            <a:r>
              <a:rPr lang="en-US" dirty="0" smtClean="0"/>
              <a:t>Simple phobias are more common in childhood by early teenage most of the fears are lost. Sometimes they may reappear.</a:t>
            </a:r>
          </a:p>
          <a:p>
            <a:r>
              <a:rPr lang="en-US" dirty="0" smtClean="0"/>
              <a:t>Exposure to the phobic objects often results in panic attack.</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of specific phobias</a:t>
            </a:r>
            <a:endParaRPr lang="en-US" dirty="0"/>
          </a:p>
        </p:txBody>
      </p:sp>
      <p:sp>
        <p:nvSpPr>
          <p:cNvPr id="3" name="Content Placeholder 2"/>
          <p:cNvSpPr>
            <a:spLocks noGrp="1"/>
          </p:cNvSpPr>
          <p:nvPr>
            <p:ph idx="1"/>
          </p:nvPr>
        </p:nvSpPr>
        <p:spPr/>
        <p:txBody>
          <a:bodyPr/>
          <a:lstStyle/>
          <a:p>
            <a:r>
              <a:rPr lang="en-US" dirty="0" smtClean="0"/>
              <a:t>Acrophobia -Height</a:t>
            </a:r>
          </a:p>
          <a:p>
            <a:r>
              <a:rPr lang="en-US" dirty="0" smtClean="0"/>
              <a:t>Claustrophobia -Closed spaces</a:t>
            </a:r>
          </a:p>
          <a:p>
            <a:r>
              <a:rPr lang="en-US" dirty="0" err="1" smtClean="0"/>
              <a:t>Aquaphobia</a:t>
            </a:r>
            <a:r>
              <a:rPr lang="en-US" dirty="0" smtClean="0"/>
              <a:t> -Water</a:t>
            </a:r>
          </a:p>
          <a:p>
            <a:r>
              <a:rPr lang="en-US" dirty="0" err="1" smtClean="0"/>
              <a:t>Nyctophobia</a:t>
            </a:r>
            <a:r>
              <a:rPr lang="en-US" dirty="0" smtClean="0"/>
              <a:t> -Darkness</a:t>
            </a:r>
          </a:p>
          <a:p>
            <a:r>
              <a:rPr lang="en-US" dirty="0" err="1" smtClean="0"/>
              <a:t>Gamophobia</a:t>
            </a:r>
            <a:r>
              <a:rPr lang="en-US" dirty="0" smtClean="0"/>
              <a:t> -Marriage</a:t>
            </a:r>
          </a:p>
          <a:p>
            <a:r>
              <a:rPr lang="en-US" dirty="0" err="1" smtClean="0"/>
              <a:t>Thanatophobia</a:t>
            </a:r>
            <a:r>
              <a:rPr lang="en-US" dirty="0" smtClean="0"/>
              <a:t>- Death</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002060"/>
                </a:solidFill>
              </a:rPr>
              <a:t>Simple phobia’s Signs and symptoms</a:t>
            </a:r>
            <a:endParaRPr lang="en-US" dirty="0"/>
          </a:p>
        </p:txBody>
      </p:sp>
      <p:sp>
        <p:nvSpPr>
          <p:cNvPr id="3" name="Content Placeholder 2"/>
          <p:cNvSpPr>
            <a:spLocks noGrp="1"/>
          </p:cNvSpPr>
          <p:nvPr>
            <p:ph idx="1"/>
          </p:nvPr>
        </p:nvSpPr>
        <p:spPr/>
        <p:txBody>
          <a:bodyPr/>
          <a:lstStyle/>
          <a:p>
            <a:r>
              <a:rPr lang="en-US" dirty="0" smtClean="0"/>
              <a:t>Irrational and persistent fear.</a:t>
            </a:r>
          </a:p>
          <a:p>
            <a:r>
              <a:rPr lang="en-US" dirty="0" smtClean="0"/>
              <a:t>Immediate anxiety  on contact with feared object.</a:t>
            </a:r>
          </a:p>
          <a:p>
            <a:r>
              <a:rPr lang="en-US" dirty="0" smtClean="0"/>
              <a:t> Loss of control, Fainting, Panic response</a:t>
            </a:r>
          </a:p>
          <a:p>
            <a:r>
              <a:rPr lang="en-US" dirty="0" smtClean="0"/>
              <a:t>Avoidance of feared stimuli.</a:t>
            </a:r>
          </a:p>
          <a:p>
            <a:r>
              <a:rPr lang="en-US" dirty="0" smtClean="0"/>
              <a:t>Anxiety when thinking about stimuli. Impairment in social or work functioning.</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609600"/>
          </a:xfrm>
        </p:spPr>
        <p:txBody>
          <a:bodyPr>
            <a:normAutofit fontScale="90000"/>
          </a:bodyPr>
          <a:lstStyle/>
          <a:p>
            <a:pPr algn="ctr"/>
            <a:r>
              <a:rPr lang="en-US" b="1" dirty="0" smtClean="0">
                <a:solidFill>
                  <a:srgbClr val="002060"/>
                </a:solidFill>
              </a:rPr>
              <a:t>Social phobia </a:t>
            </a:r>
            <a:endParaRPr lang="en-US" dirty="0"/>
          </a:p>
        </p:txBody>
      </p:sp>
      <p:sp>
        <p:nvSpPr>
          <p:cNvPr id="3" name="Content Placeholder 2"/>
          <p:cNvSpPr>
            <a:spLocks noGrp="1"/>
          </p:cNvSpPr>
          <p:nvPr>
            <p:ph idx="1"/>
          </p:nvPr>
        </p:nvSpPr>
        <p:spPr>
          <a:xfrm>
            <a:off x="457200" y="1676400"/>
            <a:ext cx="8229600" cy="4876800"/>
          </a:xfrm>
        </p:spPr>
        <p:txBody>
          <a:bodyPr>
            <a:normAutofit lnSpcReduction="10000"/>
          </a:bodyPr>
          <a:lstStyle/>
          <a:p>
            <a:r>
              <a:rPr lang="en-US" b="1" dirty="0" smtClean="0"/>
              <a:t>Social phobia is an excessive fear of situations in which </a:t>
            </a:r>
            <a:r>
              <a:rPr lang="en-US" dirty="0" smtClean="0"/>
              <a:t>a person might do something embarrassing or be evaluated negatively by others. The individual has extreme concerns about being exposed to possible scrutiny by others and fears social or performance situations in which embarrassment may occur.</a:t>
            </a:r>
          </a:p>
          <a:p>
            <a:r>
              <a:rPr lang="en-US" dirty="0" smtClean="0">
                <a:solidFill>
                  <a:srgbClr val="00B0F0"/>
                </a:solidFill>
              </a:rPr>
              <a:t>such as the</a:t>
            </a:r>
          </a:p>
          <a:p>
            <a:r>
              <a:rPr lang="en-US" dirty="0" smtClean="0">
                <a:solidFill>
                  <a:srgbClr val="00B0F0"/>
                </a:solidFill>
              </a:rPr>
              <a:t> Fear of speaking or eating in a public place, fear of using a public restroom, or fear of writing in the presence of others.</a:t>
            </a:r>
            <a:endParaRPr lang="en-US" dirty="0">
              <a:solidFill>
                <a:srgbClr val="00B0F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002060"/>
                </a:solidFill>
              </a:rPr>
              <a:t>Social phobia’s Signs and symptoms</a:t>
            </a:r>
            <a:endParaRPr lang="en-US" dirty="0"/>
          </a:p>
        </p:txBody>
      </p:sp>
      <p:sp>
        <p:nvSpPr>
          <p:cNvPr id="3" name="Content Placeholder 2"/>
          <p:cNvSpPr>
            <a:spLocks noGrp="1"/>
          </p:cNvSpPr>
          <p:nvPr>
            <p:ph idx="1"/>
          </p:nvPr>
        </p:nvSpPr>
        <p:spPr/>
        <p:txBody>
          <a:bodyPr>
            <a:normAutofit/>
          </a:bodyPr>
          <a:lstStyle/>
          <a:p>
            <a:r>
              <a:rPr lang="en-US" dirty="0" smtClean="0"/>
              <a:t>Hyperventilation</a:t>
            </a:r>
          </a:p>
          <a:p>
            <a:r>
              <a:rPr lang="en-US" dirty="0" smtClean="0"/>
              <a:t>Sweating , Cold, and clammy hands</a:t>
            </a:r>
          </a:p>
          <a:p>
            <a:r>
              <a:rPr lang="en-US" dirty="0" smtClean="0"/>
              <a:t>Blushing (Shy)</a:t>
            </a:r>
          </a:p>
          <a:p>
            <a:r>
              <a:rPr lang="en-US" dirty="0" smtClean="0"/>
              <a:t>Palpitation</a:t>
            </a:r>
          </a:p>
          <a:p>
            <a:r>
              <a:rPr lang="en-US" dirty="0" smtClean="0"/>
              <a:t>Confusion</a:t>
            </a:r>
          </a:p>
          <a:p>
            <a:r>
              <a:rPr lang="en-US" dirty="0" smtClean="0"/>
              <a:t>GI symptoms</a:t>
            </a:r>
          </a:p>
          <a:p>
            <a:r>
              <a:rPr lang="en-US" dirty="0" smtClean="0"/>
              <a:t>Trembling hands</a:t>
            </a:r>
          </a:p>
          <a:p>
            <a:r>
              <a:rPr lang="en-US" dirty="0" smtClean="0"/>
              <a:t>Urinary urgency</a:t>
            </a:r>
          </a:p>
          <a:p>
            <a:r>
              <a:rPr lang="en-US" dirty="0" smtClean="0"/>
              <a:t>Fear or embarrassment or Ridicule.</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Agoraphobia</a:t>
            </a:r>
            <a:endParaRPr lang="en-US" dirty="0"/>
          </a:p>
        </p:txBody>
      </p:sp>
      <p:sp>
        <p:nvSpPr>
          <p:cNvPr id="3" name="Content Placeholder 2"/>
          <p:cNvSpPr>
            <a:spLocks noGrp="1"/>
          </p:cNvSpPr>
          <p:nvPr>
            <p:ph idx="1"/>
          </p:nvPr>
        </p:nvSpPr>
        <p:spPr/>
        <p:txBody>
          <a:bodyPr>
            <a:normAutofit/>
          </a:bodyPr>
          <a:lstStyle/>
          <a:p>
            <a:r>
              <a:rPr lang="en-US" dirty="0" smtClean="0"/>
              <a:t>In this disorder, there is a fear of being in places or situations from which escape might be difficult, or in which help might not be available if a limited-symptom attack or panic-like symptoms (rather than full panic attacks) should occur. </a:t>
            </a:r>
          </a:p>
          <a:p>
            <a:pPr algn="ctr">
              <a:buNone/>
            </a:pPr>
            <a:r>
              <a:rPr lang="en-US" dirty="0" smtClean="0"/>
              <a:t>(Or)</a:t>
            </a:r>
          </a:p>
          <a:p>
            <a:r>
              <a:rPr lang="en-US" dirty="0" smtClean="0"/>
              <a:t>An irrational fear of being in the places away from the familiar setting of home.</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838200"/>
            <a:ext cx="8229600" cy="1066800"/>
          </a:xfrm>
        </p:spPr>
        <p:txBody>
          <a:bodyPr>
            <a:normAutofit/>
          </a:bodyPr>
          <a:lstStyle/>
          <a:p>
            <a:r>
              <a:rPr lang="en-US" b="1" dirty="0" smtClean="0">
                <a:solidFill>
                  <a:srgbClr val="002060"/>
                </a:solidFill>
              </a:rPr>
              <a:t>Agoraphobia Signs and symptoms</a:t>
            </a:r>
            <a:endParaRPr lang="en-US" dirty="0"/>
          </a:p>
        </p:txBody>
      </p:sp>
      <p:sp>
        <p:nvSpPr>
          <p:cNvPr id="3" name="Content Placeholder 2"/>
          <p:cNvSpPr>
            <a:spLocks noGrp="1"/>
          </p:cNvSpPr>
          <p:nvPr>
            <p:ph idx="1"/>
          </p:nvPr>
        </p:nvSpPr>
        <p:spPr>
          <a:xfrm>
            <a:off x="457200" y="2438400"/>
            <a:ext cx="8229600" cy="3048000"/>
          </a:xfrm>
        </p:spPr>
        <p:txBody>
          <a:bodyPr/>
          <a:lstStyle/>
          <a:p>
            <a:r>
              <a:rPr lang="en-US" dirty="0" smtClean="0"/>
              <a:t>Fear of open or public places</a:t>
            </a:r>
          </a:p>
          <a:p>
            <a:r>
              <a:rPr lang="en-US" dirty="0" smtClean="0"/>
              <a:t>Panic attack</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Treatement</a:t>
            </a:r>
            <a:r>
              <a:rPr lang="en-US" dirty="0" smtClean="0"/>
              <a:t> </a:t>
            </a:r>
            <a:endParaRPr lang="en-US" dirty="0"/>
          </a:p>
        </p:txBody>
      </p:sp>
      <p:sp>
        <p:nvSpPr>
          <p:cNvPr id="3" name="Content Placeholder 2"/>
          <p:cNvSpPr>
            <a:spLocks noGrp="1"/>
          </p:cNvSpPr>
          <p:nvPr>
            <p:ph idx="1"/>
          </p:nvPr>
        </p:nvSpPr>
        <p:spPr/>
        <p:txBody>
          <a:bodyPr>
            <a:normAutofit/>
          </a:bodyPr>
          <a:lstStyle/>
          <a:p>
            <a:r>
              <a:rPr lang="en-US" dirty="0" smtClean="0"/>
              <a:t>Pharmacotherapy:</a:t>
            </a:r>
          </a:p>
          <a:p>
            <a:pPr lvl="1"/>
            <a:r>
              <a:rPr lang="en-US" dirty="0" smtClean="0">
                <a:solidFill>
                  <a:schemeClr val="tx1"/>
                </a:solidFill>
              </a:rPr>
              <a:t>Benzodiazepines (</a:t>
            </a:r>
            <a:r>
              <a:rPr lang="en-US" dirty="0" err="1" smtClean="0">
                <a:solidFill>
                  <a:schemeClr val="tx1"/>
                </a:solidFill>
              </a:rPr>
              <a:t>Eg</a:t>
            </a:r>
            <a:r>
              <a:rPr lang="en-US" dirty="0" smtClean="0">
                <a:solidFill>
                  <a:schemeClr val="tx1"/>
                </a:solidFill>
              </a:rPr>
              <a:t>: </a:t>
            </a:r>
            <a:r>
              <a:rPr lang="en-US" dirty="0" err="1" smtClean="0">
                <a:solidFill>
                  <a:schemeClr val="tx1"/>
                </a:solidFill>
              </a:rPr>
              <a:t>Alprazolam</a:t>
            </a:r>
            <a:r>
              <a:rPr lang="en-US" dirty="0" smtClean="0">
                <a:solidFill>
                  <a:schemeClr val="tx1"/>
                </a:solidFill>
              </a:rPr>
              <a:t>, </a:t>
            </a:r>
            <a:r>
              <a:rPr lang="en-US" dirty="0" err="1" smtClean="0">
                <a:solidFill>
                  <a:schemeClr val="tx1"/>
                </a:solidFill>
              </a:rPr>
              <a:t>Lorazepam</a:t>
            </a:r>
            <a:r>
              <a:rPr lang="en-US" dirty="0" smtClean="0">
                <a:solidFill>
                  <a:schemeClr val="tx1"/>
                </a:solidFill>
              </a:rPr>
              <a:t>, Diazepam)</a:t>
            </a:r>
          </a:p>
          <a:p>
            <a:pPr lvl="1"/>
            <a:r>
              <a:rPr lang="en-US" dirty="0" smtClean="0">
                <a:solidFill>
                  <a:schemeClr val="tx1"/>
                </a:solidFill>
              </a:rPr>
              <a:t>Antidepressants (</a:t>
            </a:r>
            <a:r>
              <a:rPr lang="en-US" dirty="0" err="1" smtClean="0">
                <a:solidFill>
                  <a:schemeClr val="tx1"/>
                </a:solidFill>
              </a:rPr>
              <a:t>Eg</a:t>
            </a:r>
            <a:r>
              <a:rPr lang="en-US" dirty="0" smtClean="0">
                <a:solidFill>
                  <a:schemeClr val="tx1"/>
                </a:solidFill>
              </a:rPr>
              <a:t>: </a:t>
            </a:r>
            <a:r>
              <a:rPr lang="en-US" dirty="0" err="1" smtClean="0">
                <a:solidFill>
                  <a:schemeClr val="tx1"/>
                </a:solidFill>
              </a:rPr>
              <a:t>Imipramine</a:t>
            </a:r>
            <a:r>
              <a:rPr lang="en-US" dirty="0" smtClean="0">
                <a:solidFill>
                  <a:schemeClr val="tx1"/>
                </a:solidFill>
              </a:rPr>
              <a:t>, </a:t>
            </a:r>
            <a:r>
              <a:rPr lang="en-US" dirty="0" err="1" smtClean="0">
                <a:solidFill>
                  <a:schemeClr val="tx1"/>
                </a:solidFill>
              </a:rPr>
              <a:t>Phenelzine</a:t>
            </a:r>
            <a:r>
              <a:rPr lang="en-US" dirty="0" smtClean="0">
                <a:solidFill>
                  <a:schemeClr val="tx1"/>
                </a:solidFill>
              </a:rPr>
              <a:t>)</a:t>
            </a:r>
          </a:p>
          <a:p>
            <a:r>
              <a:rPr lang="en-US" dirty="0" smtClean="0"/>
              <a:t>Behavior therapy:</a:t>
            </a:r>
          </a:p>
          <a:p>
            <a:pPr lvl="1"/>
            <a:r>
              <a:rPr lang="en-US" dirty="0" smtClean="0">
                <a:solidFill>
                  <a:schemeClr val="tx1"/>
                </a:solidFill>
              </a:rPr>
              <a:t>Desensitization therapy to gradually re </a:t>
            </a:r>
            <a:r>
              <a:rPr lang="en-US" dirty="0" err="1" smtClean="0">
                <a:solidFill>
                  <a:schemeClr val="tx1"/>
                </a:solidFill>
              </a:rPr>
              <a:t>introducen</a:t>
            </a:r>
            <a:r>
              <a:rPr lang="en-US" dirty="0" smtClean="0">
                <a:solidFill>
                  <a:schemeClr val="tx1"/>
                </a:solidFill>
              </a:rPr>
              <a:t> the feared situation</a:t>
            </a:r>
          </a:p>
          <a:p>
            <a:pPr lvl="1"/>
            <a:r>
              <a:rPr lang="en-US" dirty="0" smtClean="0">
                <a:solidFill>
                  <a:schemeClr val="tx1"/>
                </a:solidFill>
              </a:rPr>
              <a:t>Relaxation techniques (progressive muscle relaxation, deep breathing exercise, listening to calming music)</a:t>
            </a:r>
            <a:endParaRPr lang="en-US" dirty="0">
              <a:solidFill>
                <a:schemeClr val="tx1"/>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lstStyle/>
          <a:p>
            <a:r>
              <a:rPr lang="en-US" dirty="0" smtClean="0"/>
              <a:t>Role playing (Allow the patient to rehearse imaginary way to relax)</a:t>
            </a:r>
          </a:p>
          <a:p>
            <a:r>
              <a:rPr lang="en-US" dirty="0" smtClean="0"/>
              <a:t>Assertive training</a:t>
            </a:r>
          </a:p>
          <a:p>
            <a:r>
              <a:rPr lang="en-US" dirty="0" smtClean="0"/>
              <a:t>Modeling behavior (Patient observes someone modeling or demonstrating)</a:t>
            </a:r>
          </a:p>
          <a:p>
            <a:r>
              <a:rPr lang="en-US" dirty="0" smtClean="0"/>
              <a:t>Cognitive behavior technique (Negative thought stopping)</a:t>
            </a:r>
          </a:p>
          <a:p>
            <a:r>
              <a:rPr lang="en-US" b="1" dirty="0" smtClean="0"/>
              <a:t>Psychotherapy:</a:t>
            </a:r>
          </a:p>
          <a:p>
            <a:pPr lvl="1"/>
            <a:r>
              <a:rPr lang="en-US" dirty="0" smtClean="0"/>
              <a:t>Supportive psychotherapy.</a:t>
            </a:r>
            <a:endParaRPr lang="en-US"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a:t>
            </a:r>
            <a:endParaRPr lang="en-US" dirty="0"/>
          </a:p>
        </p:txBody>
      </p:sp>
      <p:sp>
        <p:nvSpPr>
          <p:cNvPr id="3" name="Content Placeholder 2"/>
          <p:cNvSpPr>
            <a:spLocks noGrp="1"/>
          </p:cNvSpPr>
          <p:nvPr>
            <p:ph idx="1"/>
          </p:nvPr>
        </p:nvSpPr>
        <p:spPr/>
        <p:txBody>
          <a:bodyPr/>
          <a:lstStyle/>
          <a:p>
            <a:r>
              <a:rPr lang="en-US" dirty="0" smtClean="0"/>
              <a:t>Neurotic disorder is a less severe form of psychiatric disorder.</a:t>
            </a:r>
          </a:p>
          <a:p>
            <a:r>
              <a:rPr lang="en-US" dirty="0" smtClean="0"/>
              <a:t>Here the patient show either excessive or prolonged emotional reaction to any given stress.</a:t>
            </a:r>
          </a:p>
          <a:p>
            <a:r>
              <a:rPr lang="en-US" dirty="0" smtClean="0"/>
              <a:t>This disorders are not caused by organic disease of the brain and do not involve hallucination and delusions.</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Nursing diagnosis</a:t>
            </a:r>
            <a:endParaRPr lang="en-US" dirty="0"/>
          </a:p>
        </p:txBody>
      </p:sp>
      <p:sp>
        <p:nvSpPr>
          <p:cNvPr id="3" name="Content Placeholder 2"/>
          <p:cNvSpPr>
            <a:spLocks noGrp="1"/>
          </p:cNvSpPr>
          <p:nvPr>
            <p:ph idx="1"/>
          </p:nvPr>
        </p:nvSpPr>
        <p:spPr/>
        <p:txBody>
          <a:bodyPr/>
          <a:lstStyle/>
          <a:p>
            <a:r>
              <a:rPr lang="en-US" dirty="0" smtClean="0"/>
              <a:t>Fear related to specific stimulus or causing Embarrassment to self in front of others.</a:t>
            </a:r>
          </a:p>
          <a:p>
            <a:r>
              <a:rPr lang="en-US" dirty="0" smtClean="0"/>
              <a:t>Social isolation related to fear of being in the places from which one is unable to escape.</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0"/>
            <a:ext cx="8229600" cy="1143000"/>
          </a:xfrm>
        </p:spPr>
        <p:txBody>
          <a:bodyPr/>
          <a:lstStyle/>
          <a:p>
            <a:r>
              <a:rPr lang="en-US" dirty="0" smtClean="0"/>
              <a:t>PANIC DISORDER</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a:t>
            </a:r>
            <a:endParaRPr lang="en-US" dirty="0"/>
          </a:p>
        </p:txBody>
      </p:sp>
      <p:sp>
        <p:nvSpPr>
          <p:cNvPr id="3" name="Content Placeholder 2"/>
          <p:cNvSpPr>
            <a:spLocks noGrp="1"/>
          </p:cNvSpPr>
          <p:nvPr>
            <p:ph idx="1"/>
          </p:nvPr>
        </p:nvSpPr>
        <p:spPr/>
        <p:txBody>
          <a:bodyPr/>
          <a:lstStyle/>
          <a:p>
            <a:r>
              <a:rPr lang="en-US" dirty="0" smtClean="0"/>
              <a:t>This disorder is characterized by recurrent panic attacks, the onset of which is unpredictable, and manifested by intense apprehension, fear, or terror, often associated with feelings of impending doom and accompanied by intense physical discomfort. Serious consequences like heart attack.</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Panic definition</a:t>
            </a:r>
            <a:endParaRPr lang="en-US" dirty="0"/>
          </a:p>
        </p:txBody>
      </p:sp>
      <p:sp>
        <p:nvSpPr>
          <p:cNvPr id="3" name="Content Placeholder 2"/>
          <p:cNvSpPr>
            <a:spLocks noGrp="1"/>
          </p:cNvSpPr>
          <p:nvPr>
            <p:ph idx="1"/>
          </p:nvPr>
        </p:nvSpPr>
        <p:spPr>
          <a:xfrm>
            <a:off x="457200" y="2514601"/>
            <a:ext cx="8229600" cy="2362200"/>
          </a:xfrm>
        </p:spPr>
        <p:txBody>
          <a:bodyPr/>
          <a:lstStyle/>
          <a:p>
            <a:r>
              <a:rPr lang="en-US" dirty="0" smtClean="0"/>
              <a:t>A sudden overwhelming feeling of terror This most severe form of emotional anxiety is usually accompanied by behavioral, cognitive, and physiological signs and symptoms.</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066800"/>
          </a:xfrm>
        </p:spPr>
        <p:txBody>
          <a:bodyPr>
            <a:normAutofit fontScale="90000"/>
          </a:bodyPr>
          <a:lstStyle/>
          <a:p>
            <a:r>
              <a:rPr lang="en-US" b="1" dirty="0" smtClean="0"/>
              <a:t>Etiological Implications for Panic</a:t>
            </a:r>
            <a:br>
              <a:rPr lang="en-US" b="1" dirty="0" smtClean="0"/>
            </a:br>
            <a:r>
              <a:rPr lang="en-US" b="1" dirty="0" smtClean="0"/>
              <a:t>and Generalized Anxiety Disorders</a:t>
            </a:r>
            <a:endParaRPr lang="en-US" dirty="0"/>
          </a:p>
        </p:txBody>
      </p:sp>
      <p:sp>
        <p:nvSpPr>
          <p:cNvPr id="3" name="Content Placeholder 2"/>
          <p:cNvSpPr>
            <a:spLocks noGrp="1"/>
          </p:cNvSpPr>
          <p:nvPr>
            <p:ph idx="1"/>
          </p:nvPr>
        </p:nvSpPr>
        <p:spPr>
          <a:xfrm>
            <a:off x="457200" y="1600200"/>
            <a:ext cx="8229600" cy="4953000"/>
          </a:xfrm>
        </p:spPr>
        <p:txBody>
          <a:bodyPr>
            <a:normAutofit/>
          </a:bodyPr>
          <a:lstStyle/>
          <a:p>
            <a:r>
              <a:rPr lang="en-US" b="1" i="1" dirty="0" smtClean="0"/>
              <a:t>Psychodynamic Theory: </a:t>
            </a:r>
            <a:r>
              <a:rPr lang="en-US" dirty="0" smtClean="0"/>
              <a:t>The psychodynamic view focuses on the inability of the ego to intervene when conflict occurs between the id and the superego, producing anxiety. For various reasons (unsatisfactory parent–child relationship; conditional love or provisional gratification), ego development is delayed.</a:t>
            </a:r>
          </a:p>
          <a:p>
            <a:r>
              <a:rPr lang="en-US" dirty="0" smtClean="0"/>
              <a:t>Overuse or ineffective use of ego defense mechanisms results in maladaptive responses to anxiety.</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983163"/>
          </a:xfrm>
        </p:spPr>
        <p:txBody>
          <a:bodyPr>
            <a:normAutofit/>
          </a:bodyPr>
          <a:lstStyle/>
          <a:p>
            <a:r>
              <a:rPr lang="en-US" b="1" i="1" dirty="0" smtClean="0"/>
              <a:t>Cognitive theory:</a:t>
            </a:r>
          </a:p>
          <a:p>
            <a:pPr lvl="1"/>
            <a:r>
              <a:rPr lang="en-US" dirty="0" smtClean="0"/>
              <a:t>Anxiety is related to negative automatic thoughts.</a:t>
            </a:r>
          </a:p>
          <a:p>
            <a:r>
              <a:rPr lang="en-US" b="1" i="1" dirty="0" smtClean="0"/>
              <a:t>Behavioral theory:</a:t>
            </a:r>
          </a:p>
          <a:p>
            <a:pPr lvl="1"/>
            <a:r>
              <a:rPr lang="en-US" dirty="0" smtClean="0"/>
              <a:t>Anxiety is viewed as the unconditional inherent response of the individual to the painful stimuli.</a:t>
            </a:r>
          </a:p>
          <a:p>
            <a:r>
              <a:rPr lang="en-US" b="1" i="1" dirty="0" smtClean="0"/>
              <a:t>Biological Aspects:</a:t>
            </a:r>
          </a:p>
          <a:p>
            <a:pPr lvl="1"/>
            <a:r>
              <a:rPr lang="en-US" sz="3200" b="1" i="1" dirty="0" smtClean="0"/>
              <a:t>GENETICS: </a:t>
            </a:r>
            <a:r>
              <a:rPr lang="en-US" dirty="0" smtClean="0"/>
              <a:t>Panic disorder has a strong genetic element. The concordance rate for identical twins is 30 percent, and the risk for the disorder in a close relative is 10 to 20 percent.</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lstStyle/>
          <a:p>
            <a:r>
              <a:rPr lang="en-US" b="1" dirty="0" smtClean="0"/>
              <a:t>NEUROCHEMICAL:</a:t>
            </a:r>
          </a:p>
          <a:p>
            <a:pPr lvl="1"/>
            <a:r>
              <a:rPr lang="en-US" dirty="0" smtClean="0"/>
              <a:t>The neurotransmitter </a:t>
            </a:r>
            <a:r>
              <a:rPr lang="en-US" dirty="0" err="1" smtClean="0"/>
              <a:t>norepinephrine</a:t>
            </a:r>
            <a:r>
              <a:rPr lang="en-US" dirty="0" smtClean="0"/>
              <a:t> in the etiology of panic disorder. </a:t>
            </a:r>
            <a:r>
              <a:rPr lang="en-US" dirty="0" err="1" smtClean="0"/>
              <a:t>Norepinephrine</a:t>
            </a:r>
            <a:r>
              <a:rPr lang="en-US" dirty="0" smtClean="0"/>
              <a:t> is known to mediate arousal, and it causes </a:t>
            </a:r>
            <a:r>
              <a:rPr lang="en-US" dirty="0" err="1" smtClean="0"/>
              <a:t>hyperarousal</a:t>
            </a:r>
            <a:r>
              <a:rPr lang="en-US" dirty="0" smtClean="0"/>
              <a:t> and anxiety. </a:t>
            </a:r>
          </a:p>
          <a:p>
            <a:pPr lvl="1"/>
            <a:r>
              <a:rPr lang="en-US" dirty="0" smtClean="0"/>
              <a:t>Alteration in GABA leads to production of clinical anxiety.</a:t>
            </a:r>
          </a:p>
          <a:p>
            <a:r>
              <a:rPr lang="en-US" b="1" dirty="0" smtClean="0"/>
              <a:t>BIOCHEMICAL: </a:t>
            </a:r>
          </a:p>
          <a:p>
            <a:pPr lvl="1"/>
            <a:r>
              <a:rPr lang="en-US" dirty="0" smtClean="0"/>
              <a:t>Abnormal elevations of blood lactate have been noted in clients with panic disorder.</a:t>
            </a:r>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229600" cy="1066800"/>
          </a:xfrm>
        </p:spPr>
        <p:txBody>
          <a:bodyPr>
            <a:normAutofit fontScale="90000"/>
          </a:bodyPr>
          <a:lstStyle/>
          <a:p>
            <a:r>
              <a:rPr lang="en-US" b="1" dirty="0" smtClean="0"/>
              <a:t>Signs and symptoms of panic disorder</a:t>
            </a:r>
            <a:endParaRPr lang="en-US" b="1" dirty="0"/>
          </a:p>
        </p:txBody>
      </p:sp>
      <p:sp>
        <p:nvSpPr>
          <p:cNvPr id="3" name="Content Placeholder 2"/>
          <p:cNvSpPr>
            <a:spLocks noGrp="1"/>
          </p:cNvSpPr>
          <p:nvPr>
            <p:ph idx="1"/>
          </p:nvPr>
        </p:nvSpPr>
        <p:spPr>
          <a:xfrm>
            <a:off x="457200" y="1600200"/>
            <a:ext cx="8229600" cy="4953000"/>
          </a:xfrm>
        </p:spPr>
        <p:txBody>
          <a:bodyPr>
            <a:normAutofit/>
          </a:bodyPr>
          <a:lstStyle/>
          <a:p>
            <a:r>
              <a:rPr lang="en-US" dirty="0" smtClean="0"/>
              <a:t>Shortness of breath</a:t>
            </a:r>
          </a:p>
          <a:p>
            <a:r>
              <a:rPr lang="en-US" dirty="0" smtClean="0"/>
              <a:t>Rapid heart beat</a:t>
            </a:r>
          </a:p>
          <a:p>
            <a:r>
              <a:rPr lang="en-US" dirty="0" smtClean="0"/>
              <a:t>Choking, palpitation</a:t>
            </a:r>
          </a:p>
          <a:p>
            <a:r>
              <a:rPr lang="en-US" dirty="0" smtClean="0"/>
              <a:t>Sweating, dizziness and faintness.</a:t>
            </a:r>
          </a:p>
          <a:p>
            <a:r>
              <a:rPr lang="en-US" dirty="0" smtClean="0"/>
              <a:t>Nausea and abdominal discomfort.</a:t>
            </a:r>
          </a:p>
          <a:p>
            <a:r>
              <a:rPr lang="en-US" dirty="0" smtClean="0"/>
              <a:t>Depersonalization or </a:t>
            </a:r>
            <a:r>
              <a:rPr lang="en-US" dirty="0" err="1" smtClean="0"/>
              <a:t>derealization</a:t>
            </a:r>
            <a:r>
              <a:rPr lang="en-US" dirty="0" smtClean="0"/>
              <a:t>.</a:t>
            </a:r>
          </a:p>
          <a:p>
            <a:r>
              <a:rPr lang="en-US" dirty="0" smtClean="0"/>
              <a:t>Numbness or tingling sensation.</a:t>
            </a:r>
          </a:p>
          <a:p>
            <a:r>
              <a:rPr lang="en-US" dirty="0" smtClean="0"/>
              <a:t>Flushes or chills</a:t>
            </a:r>
          </a:p>
          <a:p>
            <a:r>
              <a:rPr lang="en-US" dirty="0" smtClean="0"/>
              <a:t>Trembling or shaking</a:t>
            </a:r>
          </a:p>
          <a:p>
            <a:r>
              <a:rPr lang="en-US" dirty="0" smtClean="0"/>
              <a:t>Fear of dying</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Treatment Modalities</a:t>
            </a:r>
            <a:endParaRPr lang="en-US" b="1" dirty="0"/>
          </a:p>
        </p:txBody>
      </p:sp>
      <p:sp>
        <p:nvSpPr>
          <p:cNvPr id="3" name="Content Placeholder 2"/>
          <p:cNvSpPr>
            <a:spLocks noGrp="1"/>
          </p:cNvSpPr>
          <p:nvPr>
            <p:ph idx="1"/>
          </p:nvPr>
        </p:nvSpPr>
        <p:spPr/>
        <p:txBody>
          <a:bodyPr>
            <a:normAutofit fontScale="92500" lnSpcReduction="10000"/>
          </a:bodyPr>
          <a:lstStyle/>
          <a:p>
            <a:r>
              <a:rPr lang="en-US" dirty="0" smtClean="0"/>
              <a:t>Pharmacotherapy:</a:t>
            </a:r>
          </a:p>
          <a:p>
            <a:pPr lvl="1"/>
            <a:r>
              <a:rPr lang="en-US" dirty="0" smtClean="0">
                <a:solidFill>
                  <a:schemeClr val="tx1"/>
                </a:solidFill>
              </a:rPr>
              <a:t>Benzodiazepines (</a:t>
            </a:r>
            <a:r>
              <a:rPr lang="en-US" dirty="0" err="1" smtClean="0">
                <a:solidFill>
                  <a:schemeClr val="tx1"/>
                </a:solidFill>
              </a:rPr>
              <a:t>Eg</a:t>
            </a:r>
            <a:r>
              <a:rPr lang="en-US" dirty="0" smtClean="0">
                <a:solidFill>
                  <a:schemeClr val="tx1"/>
                </a:solidFill>
              </a:rPr>
              <a:t>: </a:t>
            </a:r>
            <a:r>
              <a:rPr lang="en-US" dirty="0" err="1" smtClean="0">
                <a:solidFill>
                  <a:schemeClr val="tx1"/>
                </a:solidFill>
              </a:rPr>
              <a:t>Alprazolam</a:t>
            </a:r>
            <a:r>
              <a:rPr lang="en-US" dirty="0" smtClean="0">
                <a:solidFill>
                  <a:schemeClr val="tx1"/>
                </a:solidFill>
              </a:rPr>
              <a:t>, </a:t>
            </a:r>
            <a:r>
              <a:rPr lang="en-US" dirty="0" err="1" smtClean="0">
                <a:solidFill>
                  <a:schemeClr val="tx1"/>
                </a:solidFill>
              </a:rPr>
              <a:t>Lorazepam</a:t>
            </a:r>
            <a:r>
              <a:rPr lang="en-US" dirty="0" smtClean="0">
                <a:solidFill>
                  <a:schemeClr val="tx1"/>
                </a:solidFill>
              </a:rPr>
              <a:t>, Diazepam)</a:t>
            </a:r>
          </a:p>
          <a:p>
            <a:pPr lvl="1"/>
            <a:r>
              <a:rPr lang="en-US" dirty="0" smtClean="0">
                <a:solidFill>
                  <a:schemeClr val="tx1"/>
                </a:solidFill>
              </a:rPr>
              <a:t>Antidepressants (</a:t>
            </a:r>
            <a:r>
              <a:rPr lang="en-US" dirty="0" err="1" smtClean="0">
                <a:solidFill>
                  <a:schemeClr val="tx1"/>
                </a:solidFill>
              </a:rPr>
              <a:t>Eg</a:t>
            </a:r>
            <a:r>
              <a:rPr lang="en-US" dirty="0" smtClean="0">
                <a:solidFill>
                  <a:schemeClr val="tx1"/>
                </a:solidFill>
              </a:rPr>
              <a:t>: </a:t>
            </a:r>
            <a:r>
              <a:rPr lang="en-US" dirty="0" err="1" smtClean="0">
                <a:solidFill>
                  <a:schemeClr val="tx1"/>
                </a:solidFill>
              </a:rPr>
              <a:t>Imipramine</a:t>
            </a:r>
            <a:r>
              <a:rPr lang="en-US" dirty="0" smtClean="0">
                <a:solidFill>
                  <a:schemeClr val="tx1"/>
                </a:solidFill>
              </a:rPr>
              <a:t>, </a:t>
            </a:r>
            <a:r>
              <a:rPr lang="en-US" dirty="0" err="1" smtClean="0">
                <a:solidFill>
                  <a:schemeClr val="tx1"/>
                </a:solidFill>
              </a:rPr>
              <a:t>Phenelzine</a:t>
            </a:r>
            <a:r>
              <a:rPr lang="en-US" dirty="0" smtClean="0">
                <a:solidFill>
                  <a:schemeClr val="tx1"/>
                </a:solidFill>
              </a:rPr>
              <a:t>)</a:t>
            </a:r>
          </a:p>
          <a:p>
            <a:pPr lvl="1"/>
            <a:r>
              <a:rPr lang="en-US" dirty="0" err="1" smtClean="0">
                <a:solidFill>
                  <a:schemeClr val="tx1"/>
                </a:solidFill>
              </a:rPr>
              <a:t>Betablockers</a:t>
            </a:r>
            <a:r>
              <a:rPr lang="en-US" dirty="0" smtClean="0">
                <a:solidFill>
                  <a:schemeClr val="tx1"/>
                </a:solidFill>
              </a:rPr>
              <a:t> to control the severe palpitation (</a:t>
            </a:r>
            <a:r>
              <a:rPr lang="en-US" dirty="0" err="1" smtClean="0">
                <a:solidFill>
                  <a:schemeClr val="tx1"/>
                </a:solidFill>
              </a:rPr>
              <a:t>Eg:Propranolol</a:t>
            </a:r>
            <a:r>
              <a:rPr lang="en-US" dirty="0" smtClean="0">
                <a:solidFill>
                  <a:schemeClr val="tx1"/>
                </a:solidFill>
              </a:rPr>
              <a:t>)</a:t>
            </a:r>
          </a:p>
          <a:p>
            <a:r>
              <a:rPr lang="en-US" dirty="0" smtClean="0"/>
              <a:t>Behavior therapy:</a:t>
            </a:r>
          </a:p>
          <a:p>
            <a:pPr lvl="1"/>
            <a:r>
              <a:rPr lang="en-US" dirty="0" smtClean="0">
                <a:solidFill>
                  <a:schemeClr val="tx1"/>
                </a:solidFill>
              </a:rPr>
              <a:t>Positive verbalization in which the patient elicit peaceful mental image.</a:t>
            </a:r>
          </a:p>
          <a:p>
            <a:pPr lvl="1"/>
            <a:r>
              <a:rPr lang="en-US" dirty="0" smtClean="0">
                <a:solidFill>
                  <a:schemeClr val="tx1"/>
                </a:solidFill>
              </a:rPr>
              <a:t>Relaxation techniques (progressive muscle relaxation, deep breathing exercise, listening to calming music)</a:t>
            </a:r>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Cognitive therapy:</a:t>
            </a:r>
          </a:p>
          <a:p>
            <a:pPr lvl="1"/>
            <a:r>
              <a:rPr lang="en-US" dirty="0" smtClean="0">
                <a:solidFill>
                  <a:schemeClr val="tx1"/>
                </a:solidFill>
              </a:rPr>
              <a:t>Teaches the patient to replace the negative thoughts</a:t>
            </a:r>
          </a:p>
          <a:p>
            <a:pPr lvl="1"/>
            <a:r>
              <a:rPr lang="en-US" dirty="0" smtClean="0">
                <a:solidFill>
                  <a:schemeClr val="tx1"/>
                </a:solidFill>
              </a:rPr>
              <a:t>Help the patient to identify the triggering factor for the panic attack that brought changes in the heart beat. </a:t>
            </a:r>
            <a:endParaRPr lang="en-US" dirty="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SURESH\Desktop\images (4).jpg"/>
          <p:cNvPicPr>
            <a:picLocks noGrp="1" noChangeAspect="1" noChangeArrowheads="1"/>
          </p:cNvPicPr>
          <p:nvPr>
            <p:ph idx="1"/>
          </p:nvPr>
        </p:nvPicPr>
        <p:blipFill>
          <a:blip r:embed="rId2"/>
          <a:srcRect/>
          <a:stretch>
            <a:fillRect/>
          </a:stretch>
        </p:blipFill>
        <p:spPr bwMode="auto">
          <a:xfrm>
            <a:off x="914400" y="1676400"/>
            <a:ext cx="6400800" cy="3276600"/>
          </a:xfrm>
          <a:prstGeom prst="rect">
            <a:avLst/>
          </a:prstGeom>
          <a:noFill/>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124200"/>
            <a:ext cx="8229600" cy="1066800"/>
          </a:xfrm>
        </p:spPr>
        <p:txBody>
          <a:bodyPr/>
          <a:lstStyle/>
          <a:p>
            <a:r>
              <a:rPr lang="en-US" dirty="0" smtClean="0"/>
              <a:t>Generalized anxiety disorder</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Introduction</a:t>
            </a:r>
            <a:endParaRPr lang="en-US" dirty="0"/>
          </a:p>
        </p:txBody>
      </p:sp>
      <p:sp>
        <p:nvSpPr>
          <p:cNvPr id="3" name="Content Placeholder 2"/>
          <p:cNvSpPr>
            <a:spLocks noGrp="1"/>
          </p:cNvSpPr>
          <p:nvPr>
            <p:ph idx="1"/>
          </p:nvPr>
        </p:nvSpPr>
        <p:spPr/>
        <p:txBody>
          <a:bodyPr/>
          <a:lstStyle/>
          <a:p>
            <a:r>
              <a:rPr lang="en-US" dirty="0" smtClean="0"/>
              <a:t>Generalized anxiety disorder is characterized by chronic, unrealistic, and excessive anxiety and worry. The symptoms have existed for 6 months or longer and cannot be attributed to specific organic factors, </a:t>
            </a:r>
            <a:r>
              <a:rPr lang="en-US" smtClean="0"/>
              <a:t>such as caffeine </a:t>
            </a:r>
            <a:r>
              <a:rPr lang="en-US" dirty="0" smtClean="0"/>
              <a:t>intoxication </a:t>
            </a:r>
            <a:r>
              <a:rPr lang="en-US" smtClean="0"/>
              <a:t>or hyperthyroidism.</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066800"/>
          </a:xfrm>
        </p:spPr>
        <p:txBody>
          <a:bodyPr/>
          <a:lstStyle/>
          <a:p>
            <a:pPr algn="ctr"/>
            <a:r>
              <a:rPr lang="en-US" dirty="0" smtClean="0"/>
              <a:t>Epidemiology </a:t>
            </a:r>
            <a:endParaRPr lang="en-US" dirty="0"/>
          </a:p>
        </p:txBody>
      </p:sp>
      <p:sp>
        <p:nvSpPr>
          <p:cNvPr id="3" name="Content Placeholder 2"/>
          <p:cNvSpPr>
            <a:spLocks noGrp="1"/>
          </p:cNvSpPr>
          <p:nvPr>
            <p:ph idx="1"/>
          </p:nvPr>
        </p:nvSpPr>
        <p:spPr>
          <a:xfrm>
            <a:off x="381000" y="2667000"/>
            <a:ext cx="8229600" cy="1752600"/>
          </a:xfrm>
        </p:spPr>
        <p:txBody>
          <a:bodyPr/>
          <a:lstStyle/>
          <a:p>
            <a:r>
              <a:rPr lang="en-US" dirty="0" smtClean="0"/>
              <a:t>Females are more common</a:t>
            </a:r>
          </a:p>
          <a:p>
            <a:r>
              <a:rPr lang="en-US" dirty="0" smtClean="0"/>
              <a:t>Rate of GAD 2.5 to 8%.</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066800"/>
          </a:xfrm>
        </p:spPr>
        <p:txBody>
          <a:bodyPr/>
          <a:lstStyle/>
          <a:p>
            <a:pPr algn="ctr"/>
            <a:r>
              <a:rPr lang="en-US" dirty="0" smtClean="0"/>
              <a:t>Clinical manifestation</a:t>
            </a:r>
            <a:endParaRPr lang="en-US" dirty="0"/>
          </a:p>
        </p:txBody>
      </p:sp>
      <p:sp>
        <p:nvSpPr>
          <p:cNvPr id="3" name="Content Placeholder 2"/>
          <p:cNvSpPr>
            <a:spLocks noGrp="1"/>
          </p:cNvSpPr>
          <p:nvPr>
            <p:ph idx="1"/>
          </p:nvPr>
        </p:nvSpPr>
        <p:spPr/>
        <p:txBody>
          <a:bodyPr/>
          <a:lstStyle/>
          <a:p>
            <a:r>
              <a:rPr lang="en-US" dirty="0" smtClean="0"/>
              <a:t>Symptoms should last for at least 6 months.</a:t>
            </a:r>
          </a:p>
          <a:p>
            <a:r>
              <a:rPr lang="en-US" dirty="0" smtClean="0">
                <a:solidFill>
                  <a:srgbClr val="66FF33"/>
                </a:solidFill>
              </a:rPr>
              <a:t>Psychological:</a:t>
            </a:r>
          </a:p>
          <a:p>
            <a:pPr lvl="1"/>
            <a:r>
              <a:rPr lang="en-US" dirty="0" smtClean="0">
                <a:solidFill>
                  <a:schemeClr val="tx1"/>
                </a:solidFill>
              </a:rPr>
              <a:t>Fearful anticipation</a:t>
            </a:r>
          </a:p>
          <a:p>
            <a:pPr lvl="1"/>
            <a:r>
              <a:rPr lang="en-US" dirty="0" smtClean="0">
                <a:solidFill>
                  <a:schemeClr val="tx1"/>
                </a:solidFill>
              </a:rPr>
              <a:t>Irritability</a:t>
            </a:r>
          </a:p>
          <a:p>
            <a:pPr lvl="1"/>
            <a:r>
              <a:rPr lang="en-US" dirty="0" smtClean="0">
                <a:solidFill>
                  <a:schemeClr val="tx1"/>
                </a:solidFill>
              </a:rPr>
              <a:t>Sensitive to noise</a:t>
            </a:r>
          </a:p>
          <a:p>
            <a:pPr lvl="1"/>
            <a:r>
              <a:rPr lang="en-US" dirty="0" smtClean="0">
                <a:solidFill>
                  <a:schemeClr val="tx1"/>
                </a:solidFill>
              </a:rPr>
              <a:t>Restlessness poor concentration</a:t>
            </a:r>
          </a:p>
          <a:p>
            <a:pPr lvl="1"/>
            <a:r>
              <a:rPr lang="en-US" dirty="0" smtClean="0">
                <a:solidFill>
                  <a:schemeClr val="tx1"/>
                </a:solidFill>
              </a:rPr>
              <a:t>Worrying thoughts.</a:t>
            </a:r>
          </a:p>
          <a:p>
            <a:pPr lvl="1"/>
            <a:endParaRPr lang="en-US" dirty="0">
              <a:solidFill>
                <a:srgbClr val="66FF33"/>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507736"/>
          </a:xfrm>
        </p:spPr>
        <p:txBody>
          <a:bodyPr>
            <a:normAutofit lnSpcReduction="10000"/>
          </a:bodyPr>
          <a:lstStyle/>
          <a:p>
            <a:r>
              <a:rPr lang="en-US" dirty="0" smtClean="0"/>
              <a:t>Physical:</a:t>
            </a:r>
          </a:p>
          <a:p>
            <a:pPr lvl="1"/>
            <a:r>
              <a:rPr lang="en-US" dirty="0" smtClean="0">
                <a:solidFill>
                  <a:schemeClr val="tx1"/>
                </a:solidFill>
              </a:rPr>
              <a:t>GI</a:t>
            </a:r>
            <a:r>
              <a:rPr lang="en-US" dirty="0" smtClean="0"/>
              <a:t>: Dry mouth, difficulty in swallowing, </a:t>
            </a:r>
            <a:r>
              <a:rPr lang="en-US" dirty="0" err="1" smtClean="0"/>
              <a:t>Epigastric</a:t>
            </a:r>
            <a:r>
              <a:rPr lang="en-US" dirty="0" smtClean="0"/>
              <a:t> discomfort and loose motion.</a:t>
            </a:r>
          </a:p>
          <a:p>
            <a:pPr lvl="1"/>
            <a:r>
              <a:rPr lang="en-US" dirty="0" smtClean="0">
                <a:solidFill>
                  <a:schemeClr val="tx1"/>
                </a:solidFill>
              </a:rPr>
              <a:t>Respiratory:</a:t>
            </a:r>
            <a:r>
              <a:rPr lang="en-US" dirty="0" smtClean="0"/>
              <a:t> Constricted chest, difficulty to inhale, over breathing.</a:t>
            </a:r>
          </a:p>
          <a:p>
            <a:pPr lvl="1"/>
            <a:r>
              <a:rPr lang="en-US" dirty="0" smtClean="0">
                <a:solidFill>
                  <a:schemeClr val="tx1"/>
                </a:solidFill>
              </a:rPr>
              <a:t>Cardiovascular:</a:t>
            </a:r>
            <a:r>
              <a:rPr lang="en-US" dirty="0" smtClean="0"/>
              <a:t> Palpitation</a:t>
            </a:r>
          </a:p>
          <a:p>
            <a:pPr lvl="1"/>
            <a:r>
              <a:rPr lang="en-US" dirty="0" smtClean="0">
                <a:solidFill>
                  <a:schemeClr val="tx1"/>
                </a:solidFill>
              </a:rPr>
              <a:t>Genitourinary:</a:t>
            </a:r>
            <a:r>
              <a:rPr lang="en-US" dirty="0" smtClean="0"/>
              <a:t> Frequency and urgent </a:t>
            </a:r>
            <a:r>
              <a:rPr lang="en-US" dirty="0" err="1" smtClean="0"/>
              <a:t>Micturition</a:t>
            </a:r>
            <a:r>
              <a:rPr lang="en-US" dirty="0" smtClean="0"/>
              <a:t>, Failure of erection and amenorrhea.</a:t>
            </a:r>
          </a:p>
          <a:p>
            <a:pPr lvl="1"/>
            <a:r>
              <a:rPr lang="en-US" dirty="0" smtClean="0">
                <a:solidFill>
                  <a:schemeClr val="tx1"/>
                </a:solidFill>
              </a:rPr>
              <a:t>Neuromuscular:</a:t>
            </a:r>
            <a:r>
              <a:rPr lang="en-US" dirty="0" smtClean="0"/>
              <a:t> Tremor, Pricking sensation, Tinnitus, Dizziness and head ache.</a:t>
            </a:r>
          </a:p>
          <a:p>
            <a:pPr lvl="1"/>
            <a:r>
              <a:rPr lang="en-US" dirty="0" smtClean="0">
                <a:solidFill>
                  <a:schemeClr val="tx1"/>
                </a:solidFill>
              </a:rPr>
              <a:t>Sleep disturbances: </a:t>
            </a:r>
            <a:r>
              <a:rPr lang="en-US" dirty="0" smtClean="0"/>
              <a:t>Insomnia and night terror.</a:t>
            </a:r>
          </a:p>
          <a:p>
            <a:pPr lvl="1"/>
            <a:r>
              <a:rPr lang="en-US" dirty="0" smtClean="0">
                <a:solidFill>
                  <a:schemeClr val="tx1"/>
                </a:solidFill>
              </a:rPr>
              <a:t>Other symptoms: </a:t>
            </a:r>
            <a:r>
              <a:rPr lang="en-US" dirty="0" smtClean="0"/>
              <a:t>Depression, Obsession, Depersonalization and </a:t>
            </a:r>
            <a:r>
              <a:rPr lang="en-US" dirty="0" err="1" smtClean="0"/>
              <a:t>derealization</a:t>
            </a:r>
            <a:r>
              <a:rPr lang="en-US" dirty="0" smtClean="0"/>
              <a:t>. </a:t>
            </a:r>
          </a:p>
          <a:p>
            <a:pPr lvl="1"/>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Treatment Modalities</a:t>
            </a:r>
            <a:endParaRPr lang="en-US" dirty="0"/>
          </a:p>
        </p:txBody>
      </p:sp>
      <p:sp>
        <p:nvSpPr>
          <p:cNvPr id="3" name="Content Placeholder 2"/>
          <p:cNvSpPr>
            <a:spLocks noGrp="1"/>
          </p:cNvSpPr>
          <p:nvPr>
            <p:ph idx="1"/>
          </p:nvPr>
        </p:nvSpPr>
        <p:spPr/>
        <p:txBody>
          <a:bodyPr>
            <a:normAutofit lnSpcReduction="10000"/>
          </a:bodyPr>
          <a:lstStyle/>
          <a:p>
            <a:r>
              <a:rPr lang="en-US" dirty="0" smtClean="0"/>
              <a:t>Pharmacotherapy:</a:t>
            </a:r>
          </a:p>
          <a:p>
            <a:pPr lvl="1"/>
            <a:r>
              <a:rPr lang="en-US" dirty="0" err="1" smtClean="0"/>
              <a:t>Antianxiety</a:t>
            </a:r>
            <a:r>
              <a:rPr lang="en-US" dirty="0" smtClean="0"/>
              <a:t>: Benzodiazepines (</a:t>
            </a:r>
            <a:r>
              <a:rPr lang="en-US" dirty="0" err="1" smtClean="0"/>
              <a:t>Alprazolam</a:t>
            </a:r>
            <a:r>
              <a:rPr lang="en-US" dirty="0" smtClean="0"/>
              <a:t>)</a:t>
            </a:r>
          </a:p>
          <a:p>
            <a:pPr lvl="1"/>
            <a:r>
              <a:rPr lang="en-US" dirty="0" smtClean="0"/>
              <a:t>TCAs – </a:t>
            </a:r>
            <a:r>
              <a:rPr lang="en-US" dirty="0" err="1" smtClean="0"/>
              <a:t>Imipramine</a:t>
            </a:r>
            <a:r>
              <a:rPr lang="en-US" dirty="0" smtClean="0"/>
              <a:t> </a:t>
            </a:r>
          </a:p>
          <a:p>
            <a:pPr lvl="1"/>
            <a:r>
              <a:rPr lang="en-US" dirty="0" smtClean="0"/>
              <a:t>SSRIs</a:t>
            </a:r>
          </a:p>
          <a:p>
            <a:pPr lvl="1"/>
            <a:r>
              <a:rPr lang="en-US" dirty="0" smtClean="0"/>
              <a:t> Beta blockers- Control the sever palpitation.</a:t>
            </a:r>
          </a:p>
          <a:p>
            <a:r>
              <a:rPr lang="en-US" dirty="0" smtClean="0"/>
              <a:t> Behavior therapy:</a:t>
            </a:r>
          </a:p>
          <a:p>
            <a:pPr lvl="1"/>
            <a:r>
              <a:rPr lang="en-US" dirty="0" err="1" smtClean="0"/>
              <a:t>Biofeed</a:t>
            </a:r>
            <a:r>
              <a:rPr lang="en-US" dirty="0" smtClean="0"/>
              <a:t> back to decrease physical symptoms of anxiety by teaching the patient how to aware and consciously control various body </a:t>
            </a:r>
            <a:r>
              <a:rPr lang="en-US" dirty="0" err="1" smtClean="0"/>
              <a:t>functionc</a:t>
            </a:r>
            <a:r>
              <a:rPr lang="en-US" dirty="0" smtClean="0"/>
              <a:t> (Bp, Heart rates and Respiratory rates)</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Relaxation therapy</a:t>
            </a:r>
          </a:p>
          <a:p>
            <a:r>
              <a:rPr lang="en-US" dirty="0" smtClean="0"/>
              <a:t>Supportive psychotherapy</a:t>
            </a:r>
          </a:p>
          <a:p>
            <a:r>
              <a:rPr lang="en-US" dirty="0" smtClean="0"/>
              <a:t>Cognitive therapy.</a:t>
            </a: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Nursing Management</a:t>
            </a:r>
            <a:endParaRPr lang="en-US" dirty="0"/>
          </a:p>
        </p:txBody>
      </p:sp>
      <p:sp>
        <p:nvSpPr>
          <p:cNvPr id="3" name="Content Placeholder 2"/>
          <p:cNvSpPr>
            <a:spLocks noGrp="1"/>
          </p:cNvSpPr>
          <p:nvPr>
            <p:ph idx="1"/>
          </p:nvPr>
        </p:nvSpPr>
        <p:spPr/>
        <p:txBody>
          <a:bodyPr/>
          <a:lstStyle/>
          <a:p>
            <a:r>
              <a:rPr lang="en-US" dirty="0" smtClean="0"/>
              <a:t>Panic anxiety related to real or perceived threat to the biological integrity</a:t>
            </a:r>
          </a:p>
          <a:p>
            <a:r>
              <a:rPr lang="en-US" dirty="0" smtClean="0"/>
              <a:t>Powerlessness related to impaired cognition evidenced by verbal expression.</a:t>
            </a: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066800"/>
          </a:xfrm>
        </p:spPr>
        <p:txBody>
          <a:bodyPr/>
          <a:lstStyle/>
          <a:p>
            <a:r>
              <a:rPr lang="en-US" dirty="0" smtClean="0"/>
              <a:t>Obsessive compulsive disorder</a:t>
            </a:r>
            <a:endParaRPr lang="en-US" dirty="0"/>
          </a:p>
        </p:txBody>
      </p:sp>
      <p:sp>
        <p:nvSpPr>
          <p:cNvPr id="3" name="Content Placeholder 2"/>
          <p:cNvSpPr>
            <a:spLocks noGrp="1"/>
          </p:cNvSpPr>
          <p:nvPr>
            <p:ph idx="1"/>
          </p:nvPr>
        </p:nvSpPr>
        <p:spPr>
          <a:xfrm>
            <a:off x="0" y="1371600"/>
            <a:ext cx="9144000" cy="5486400"/>
          </a:xfrm>
        </p:spPr>
        <p:txBody>
          <a:bodyPr>
            <a:normAutofit/>
          </a:bodyPr>
          <a:lstStyle/>
          <a:p>
            <a:r>
              <a:rPr lang="en-US" dirty="0" smtClean="0"/>
              <a:t>The </a:t>
            </a:r>
            <a:r>
              <a:rPr lang="en-US" i="1" dirty="0" smtClean="0"/>
              <a:t>DSM-IV-TR describes obsessive–compulsive disorder</a:t>
            </a:r>
            <a:r>
              <a:rPr lang="en-US" dirty="0" smtClean="0"/>
              <a:t>(OCD) as recurrent obsessions or compulsions that are severe enough to be time consuming or to cause marked distress or significant impairment (APA, 2000). The individual recognizes that the behavior is excessive or unreasonable but, because of the feeling of relief from discomfort that it promotes, he or she is compelled to continue the act. The most common compulsions involve washing and cleaning, counting, checking, requesting or demanding assurances, repeating actions</a:t>
            </a: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229600" cy="5050536"/>
          </a:xfrm>
        </p:spPr>
        <p:txBody>
          <a:bodyPr>
            <a:normAutofit/>
          </a:bodyPr>
          <a:lstStyle/>
          <a:p>
            <a:r>
              <a:rPr lang="en-US" b="1" dirty="0" smtClean="0"/>
              <a:t>Obsessions</a:t>
            </a:r>
          </a:p>
          <a:p>
            <a:r>
              <a:rPr lang="en-US" dirty="0" smtClean="0"/>
              <a:t>Unwanted, intrusive, persistent ideas, thoughts, impulses, or images that cause marked anxiety or distress. The most common ones include repeated thoughts about contamination, repeated doubts, a need to have things in a particular order, aggressive or horrific impulses, and sexual imagery (APA, 2000).</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Phobic anxiety disorder</a:t>
            </a:r>
            <a:endParaRPr lang="en-US" dirty="0"/>
          </a:p>
        </p:txBody>
      </p:sp>
      <p:sp>
        <p:nvSpPr>
          <p:cNvPr id="3" name="Content Placeholder 2"/>
          <p:cNvSpPr>
            <a:spLocks noGrp="1"/>
          </p:cNvSpPr>
          <p:nvPr>
            <p:ph idx="1"/>
          </p:nvPr>
        </p:nvSpPr>
        <p:spPr/>
        <p:txBody>
          <a:bodyPr/>
          <a:lstStyle/>
          <a:p>
            <a:r>
              <a:rPr lang="en-US" dirty="0" smtClean="0"/>
              <a:t>Introduction:</a:t>
            </a:r>
          </a:p>
          <a:p>
            <a:pPr lvl="1"/>
            <a:r>
              <a:rPr lang="en-US" dirty="0" smtClean="0">
                <a:solidFill>
                  <a:schemeClr val="tx1"/>
                </a:solidFill>
              </a:rPr>
              <a:t>Anxiety is normal phenomenon which is characterized by a state of apprehension or uneasiness arising out of anticipation of danger.</a:t>
            </a:r>
          </a:p>
          <a:p>
            <a:pPr lvl="1"/>
            <a:r>
              <a:rPr lang="en-US" dirty="0" smtClean="0">
                <a:solidFill>
                  <a:schemeClr val="tx1"/>
                </a:solidFill>
              </a:rPr>
              <a:t>Normal anxiety becomes pathological when it causes significant subject distress and impairment of functioning of the individual.</a:t>
            </a:r>
            <a:endParaRPr lang="en-US" dirty="0">
              <a:solidFill>
                <a:schemeClr val="tx1"/>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974336"/>
          </a:xfrm>
        </p:spPr>
        <p:txBody>
          <a:bodyPr>
            <a:normAutofit/>
          </a:bodyPr>
          <a:lstStyle/>
          <a:p>
            <a:r>
              <a:rPr lang="en-US" b="1" dirty="0" smtClean="0"/>
              <a:t>Compulsions</a:t>
            </a:r>
          </a:p>
          <a:p>
            <a:r>
              <a:rPr lang="en-US" dirty="0" smtClean="0"/>
              <a:t>Unwanted repetitive behavior patterns or mental acts (e.g., praying, counting, repeating words silently) that are intended to reduce anxiety, not to provide pleasure or gratification (APA, 2000). They may be performed in response to an obsession or in a stereotyped fashion.</a:t>
            </a: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838200"/>
            <a:ext cx="8229600" cy="1066800"/>
          </a:xfrm>
        </p:spPr>
        <p:txBody>
          <a:bodyPr/>
          <a:lstStyle/>
          <a:p>
            <a:pPr algn="ctr"/>
            <a:r>
              <a:rPr lang="en-US" dirty="0" smtClean="0"/>
              <a:t>Etiology</a:t>
            </a:r>
            <a:endParaRPr lang="en-US" dirty="0"/>
          </a:p>
        </p:txBody>
      </p:sp>
      <p:sp>
        <p:nvSpPr>
          <p:cNvPr id="3" name="Content Placeholder 2"/>
          <p:cNvSpPr>
            <a:spLocks noGrp="1"/>
          </p:cNvSpPr>
          <p:nvPr>
            <p:ph idx="1"/>
          </p:nvPr>
        </p:nvSpPr>
        <p:spPr>
          <a:xfrm>
            <a:off x="457200" y="2133600"/>
            <a:ext cx="8229600" cy="4440936"/>
          </a:xfrm>
        </p:spPr>
        <p:txBody>
          <a:bodyPr/>
          <a:lstStyle/>
          <a:p>
            <a:r>
              <a:rPr lang="en-US" b="1" i="1" dirty="0" smtClean="0">
                <a:solidFill>
                  <a:srgbClr val="00B050"/>
                </a:solidFill>
              </a:rPr>
              <a:t>Psychoanalytical Theory</a:t>
            </a:r>
            <a:endParaRPr lang="en-US" dirty="0" smtClean="0">
              <a:solidFill>
                <a:srgbClr val="00B050"/>
              </a:solidFill>
            </a:endParaRPr>
          </a:p>
          <a:p>
            <a:pPr lvl="1"/>
            <a:r>
              <a:rPr lang="en-US" dirty="0" smtClean="0">
                <a:solidFill>
                  <a:schemeClr val="tx1"/>
                </a:solidFill>
              </a:rPr>
              <a:t>The psychoanalytical concept views clients with OCD as having regressed to earlier developmental stages of the infantile superego—the harsh, exacting, punitive characteristics that now reappear as part of the psychopathology.</a:t>
            </a:r>
            <a:endParaRPr lang="en-US" dirty="0">
              <a:solidFill>
                <a:schemeClr val="tx1"/>
              </a:solidFill>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5279136"/>
          </a:xfrm>
        </p:spPr>
        <p:txBody>
          <a:bodyPr/>
          <a:lstStyle/>
          <a:p>
            <a:r>
              <a:rPr lang="en-US" b="1" i="1" dirty="0" smtClean="0">
                <a:solidFill>
                  <a:srgbClr val="00B050"/>
                </a:solidFill>
              </a:rPr>
              <a:t>Learning Theory</a:t>
            </a:r>
          </a:p>
          <a:p>
            <a:pPr lvl="1"/>
            <a:r>
              <a:rPr lang="en-US" dirty="0" smtClean="0">
                <a:solidFill>
                  <a:schemeClr val="tx1"/>
                </a:solidFill>
              </a:rPr>
              <a:t>Learning theorists explain obsessive–compulsive behavior as a conditioned response to a traumatic event. The traumatic event produces anxiety and discomfort, and the individual learns to prevent the anxiety the individual learns to engage in behaviors that provide relief from the anxiety and discomfort associated with the traumatic situation. This type of learning is called </a:t>
            </a:r>
            <a:r>
              <a:rPr lang="en-US" i="1" dirty="0" smtClean="0">
                <a:solidFill>
                  <a:schemeClr val="tx1"/>
                </a:solidFill>
              </a:rPr>
              <a:t>active avoidance.</a:t>
            </a:r>
            <a:endParaRPr lang="en-US" dirty="0">
              <a:solidFill>
                <a:schemeClr val="tx1"/>
              </a:solidFill>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229600" cy="1066800"/>
          </a:xfrm>
        </p:spPr>
        <p:txBody>
          <a:bodyPr>
            <a:normAutofit fontScale="90000"/>
          </a:bodyPr>
          <a:lstStyle/>
          <a:p>
            <a:pPr algn="ctr"/>
            <a:r>
              <a:rPr lang="en-US" b="1" i="1" dirty="0" smtClean="0"/>
              <a:t>Biological Aspects</a:t>
            </a:r>
            <a:br>
              <a:rPr lang="en-US" b="1" i="1" dirty="0" smtClean="0"/>
            </a:br>
            <a:endParaRPr lang="en-US" dirty="0"/>
          </a:p>
        </p:txBody>
      </p:sp>
      <p:sp>
        <p:nvSpPr>
          <p:cNvPr id="3" name="Content Placeholder 2"/>
          <p:cNvSpPr>
            <a:spLocks noGrp="1"/>
          </p:cNvSpPr>
          <p:nvPr>
            <p:ph idx="1"/>
          </p:nvPr>
        </p:nvSpPr>
        <p:spPr>
          <a:xfrm>
            <a:off x="457200" y="1371600"/>
            <a:ext cx="8229600" cy="5202936"/>
          </a:xfrm>
        </p:spPr>
        <p:txBody>
          <a:bodyPr>
            <a:normAutofit fontScale="92500"/>
          </a:bodyPr>
          <a:lstStyle/>
          <a:p>
            <a:r>
              <a:rPr lang="en-US" b="1" dirty="0" err="1" smtClean="0">
                <a:solidFill>
                  <a:srgbClr val="00B050"/>
                </a:solidFill>
              </a:rPr>
              <a:t>Neuroanatomy</a:t>
            </a:r>
            <a:endParaRPr lang="en-US" b="1" dirty="0" smtClean="0">
              <a:solidFill>
                <a:srgbClr val="00B050"/>
              </a:solidFill>
            </a:endParaRPr>
          </a:p>
          <a:p>
            <a:pPr lvl="1"/>
            <a:r>
              <a:rPr lang="en-US" dirty="0" smtClean="0">
                <a:solidFill>
                  <a:schemeClr val="tx1"/>
                </a:solidFill>
              </a:rPr>
              <a:t>Functional </a:t>
            </a:r>
            <a:r>
              <a:rPr lang="en-US" dirty="0" err="1" smtClean="0">
                <a:solidFill>
                  <a:schemeClr val="tx1"/>
                </a:solidFill>
              </a:rPr>
              <a:t>neuroimaging</a:t>
            </a:r>
            <a:r>
              <a:rPr lang="en-US" dirty="0" smtClean="0">
                <a:solidFill>
                  <a:schemeClr val="tx1"/>
                </a:solidFill>
              </a:rPr>
              <a:t> techniques have shown abnormal metabolic rates in the basal ganglia and </a:t>
            </a:r>
            <a:r>
              <a:rPr lang="en-US" dirty="0" err="1" smtClean="0">
                <a:solidFill>
                  <a:schemeClr val="tx1"/>
                </a:solidFill>
              </a:rPr>
              <a:t>orbitalfrontal</a:t>
            </a:r>
            <a:r>
              <a:rPr lang="en-US" dirty="0" smtClean="0">
                <a:solidFill>
                  <a:schemeClr val="tx1"/>
                </a:solidFill>
              </a:rPr>
              <a:t> cortex of individuals with the disorder.</a:t>
            </a:r>
          </a:p>
          <a:p>
            <a:r>
              <a:rPr lang="en-US" b="1" dirty="0" smtClean="0">
                <a:solidFill>
                  <a:srgbClr val="00B050"/>
                </a:solidFill>
              </a:rPr>
              <a:t>Biochemical </a:t>
            </a:r>
          </a:p>
          <a:p>
            <a:pPr lvl="1"/>
            <a:r>
              <a:rPr lang="en-US" dirty="0" smtClean="0">
                <a:solidFill>
                  <a:schemeClr val="tx1"/>
                </a:solidFill>
              </a:rPr>
              <a:t>A number of studies have implicated the neurotransmitter serotonin as influential in the etiology of obsessive–compulsive behaviors. Drugs that have been used successfully in alleviating the symptoms of OCD are </a:t>
            </a:r>
            <a:r>
              <a:rPr lang="en-US" dirty="0" err="1" smtClean="0">
                <a:solidFill>
                  <a:schemeClr val="tx1"/>
                </a:solidFill>
              </a:rPr>
              <a:t>clomipramine</a:t>
            </a:r>
            <a:r>
              <a:rPr lang="en-US" dirty="0" smtClean="0">
                <a:solidFill>
                  <a:schemeClr val="tx1"/>
                </a:solidFill>
              </a:rPr>
              <a:t> and the selective serotonin reuptake inhibitors (SSRIs), all of which are believed to block the neuronal reuptake of serotonin.</a:t>
            </a:r>
            <a:endParaRPr lang="en-US" dirty="0">
              <a:solidFill>
                <a:schemeClr val="tx1"/>
              </a:solidFill>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066800"/>
          </a:xfrm>
        </p:spPr>
        <p:txBody>
          <a:bodyPr/>
          <a:lstStyle/>
          <a:p>
            <a:pPr algn="ctr"/>
            <a:r>
              <a:rPr lang="en-US" dirty="0" smtClean="0"/>
              <a:t>Clinical features</a:t>
            </a:r>
            <a:endParaRPr lang="en-US" dirty="0"/>
          </a:p>
        </p:txBody>
      </p:sp>
      <p:sp>
        <p:nvSpPr>
          <p:cNvPr id="3" name="Content Placeholder 2"/>
          <p:cNvSpPr>
            <a:spLocks noGrp="1"/>
          </p:cNvSpPr>
          <p:nvPr>
            <p:ph idx="1"/>
          </p:nvPr>
        </p:nvSpPr>
        <p:spPr>
          <a:xfrm>
            <a:off x="457200" y="2057400"/>
            <a:ext cx="8229600" cy="4364736"/>
          </a:xfrm>
        </p:spPr>
        <p:txBody>
          <a:bodyPr/>
          <a:lstStyle/>
          <a:p>
            <a:r>
              <a:rPr lang="en-US" dirty="0" err="1" smtClean="0">
                <a:solidFill>
                  <a:srgbClr val="00B050"/>
                </a:solidFill>
              </a:rPr>
              <a:t>Obsessional</a:t>
            </a:r>
            <a:r>
              <a:rPr lang="en-US" dirty="0" smtClean="0">
                <a:solidFill>
                  <a:srgbClr val="00B050"/>
                </a:solidFill>
              </a:rPr>
              <a:t> thoughts</a:t>
            </a:r>
            <a:r>
              <a:rPr lang="en-US" dirty="0" smtClean="0"/>
              <a:t>: Ideas and beliefs that forcibly into the patients mind. They are usually unpleasant and shocking to the patient.</a:t>
            </a:r>
          </a:p>
          <a:p>
            <a:r>
              <a:rPr lang="en-US" dirty="0" err="1" smtClean="0">
                <a:solidFill>
                  <a:srgbClr val="00B050"/>
                </a:solidFill>
              </a:rPr>
              <a:t>Obsessional</a:t>
            </a:r>
            <a:r>
              <a:rPr lang="en-US" dirty="0" smtClean="0">
                <a:solidFill>
                  <a:srgbClr val="00B050"/>
                </a:solidFill>
              </a:rPr>
              <a:t> image:</a:t>
            </a:r>
          </a:p>
          <a:p>
            <a:pPr lvl="1"/>
            <a:r>
              <a:rPr lang="en-US" dirty="0" smtClean="0">
                <a:solidFill>
                  <a:schemeClr val="tx1"/>
                </a:solidFill>
              </a:rPr>
              <a:t>Often viewed imaged scenes involving abnormal sexual practices.</a:t>
            </a:r>
          </a:p>
          <a:p>
            <a:r>
              <a:rPr lang="en-US" dirty="0" err="1" smtClean="0">
                <a:solidFill>
                  <a:srgbClr val="00B050"/>
                </a:solidFill>
              </a:rPr>
              <a:t>Obsessional</a:t>
            </a:r>
            <a:r>
              <a:rPr lang="en-US" dirty="0" smtClean="0">
                <a:solidFill>
                  <a:srgbClr val="00B050"/>
                </a:solidFill>
              </a:rPr>
              <a:t> Rumination:</a:t>
            </a:r>
          </a:p>
          <a:p>
            <a:pPr lvl="1"/>
            <a:r>
              <a:rPr lang="en-US" dirty="0" smtClean="0">
                <a:solidFill>
                  <a:schemeClr val="tx1"/>
                </a:solidFill>
              </a:rPr>
              <a:t>Internal debates in which the Arguments against his action.</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736336"/>
          </a:xfrm>
        </p:spPr>
        <p:txBody>
          <a:bodyPr/>
          <a:lstStyle/>
          <a:p>
            <a:r>
              <a:rPr lang="en-US" dirty="0" err="1" smtClean="0">
                <a:solidFill>
                  <a:srgbClr val="00B050"/>
                </a:solidFill>
              </a:rPr>
              <a:t>Obsessional</a:t>
            </a:r>
            <a:r>
              <a:rPr lang="en-US" dirty="0" smtClean="0">
                <a:solidFill>
                  <a:srgbClr val="00B050"/>
                </a:solidFill>
              </a:rPr>
              <a:t> doubts:</a:t>
            </a:r>
          </a:p>
          <a:p>
            <a:pPr lvl="1"/>
            <a:r>
              <a:rPr lang="en-US" dirty="0" smtClean="0">
                <a:solidFill>
                  <a:schemeClr val="tx1"/>
                </a:solidFill>
              </a:rPr>
              <a:t>They have doubt on their action that may not have been completed adequately.</a:t>
            </a:r>
          </a:p>
          <a:p>
            <a:r>
              <a:rPr lang="en-US" dirty="0" err="1" smtClean="0">
                <a:solidFill>
                  <a:srgbClr val="00B050"/>
                </a:solidFill>
              </a:rPr>
              <a:t>Obsessional</a:t>
            </a:r>
            <a:r>
              <a:rPr lang="en-US" dirty="0" smtClean="0">
                <a:solidFill>
                  <a:srgbClr val="00B050"/>
                </a:solidFill>
              </a:rPr>
              <a:t> impulses:</a:t>
            </a:r>
          </a:p>
          <a:p>
            <a:pPr lvl="1"/>
            <a:r>
              <a:rPr lang="en-US" dirty="0" smtClean="0">
                <a:solidFill>
                  <a:schemeClr val="tx1"/>
                </a:solidFill>
              </a:rPr>
              <a:t>Urge to perform the act.</a:t>
            </a:r>
          </a:p>
          <a:p>
            <a:r>
              <a:rPr lang="en-US" dirty="0" err="1" smtClean="0">
                <a:solidFill>
                  <a:srgbClr val="00B050"/>
                </a:solidFill>
              </a:rPr>
              <a:t>Obsessional</a:t>
            </a:r>
            <a:r>
              <a:rPr lang="en-US" dirty="0" smtClean="0">
                <a:solidFill>
                  <a:srgbClr val="00B050"/>
                </a:solidFill>
              </a:rPr>
              <a:t> Rituals:</a:t>
            </a:r>
          </a:p>
          <a:p>
            <a:pPr lvl="1"/>
            <a:r>
              <a:rPr lang="en-US" dirty="0" smtClean="0">
                <a:solidFill>
                  <a:schemeClr val="tx1"/>
                </a:solidFill>
              </a:rPr>
              <a:t>It includes the both mental activities such as counting repeatedly in a special way or repeating a certain form of words and repeated behavior such as washing the hands more than 20 times per day.</a:t>
            </a:r>
            <a:endParaRPr lang="en-US" dirty="0">
              <a:solidFill>
                <a:schemeClr val="tx1"/>
              </a:solidFill>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Diagnosis</a:t>
            </a:r>
            <a:endParaRPr lang="en-US" dirty="0"/>
          </a:p>
        </p:txBody>
      </p:sp>
      <p:sp>
        <p:nvSpPr>
          <p:cNvPr id="3" name="Content Placeholder 2"/>
          <p:cNvSpPr>
            <a:spLocks noGrp="1"/>
          </p:cNvSpPr>
          <p:nvPr>
            <p:ph idx="1"/>
          </p:nvPr>
        </p:nvSpPr>
        <p:spPr/>
        <p:txBody>
          <a:bodyPr/>
          <a:lstStyle/>
          <a:p>
            <a:r>
              <a:rPr lang="en-US" dirty="0" smtClean="0"/>
              <a:t>Demonstration of rituals behaviour repeatedly.</a:t>
            </a:r>
          </a:p>
          <a:p>
            <a:r>
              <a:rPr lang="en-US" dirty="0" smtClean="0"/>
              <a:t>MRI &amp; CT Scan.</a:t>
            </a:r>
          </a:p>
          <a:p>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229600" cy="1066800"/>
          </a:xfrm>
        </p:spPr>
        <p:txBody>
          <a:bodyPr/>
          <a:lstStyle/>
          <a:p>
            <a:pPr algn="ctr"/>
            <a:r>
              <a:rPr lang="en-US" dirty="0" err="1" smtClean="0"/>
              <a:t>Treatement</a:t>
            </a:r>
            <a:endParaRPr lang="en-US" dirty="0"/>
          </a:p>
        </p:txBody>
      </p:sp>
      <p:sp>
        <p:nvSpPr>
          <p:cNvPr id="3" name="Content Placeholder 2"/>
          <p:cNvSpPr>
            <a:spLocks noGrp="1"/>
          </p:cNvSpPr>
          <p:nvPr>
            <p:ph idx="1"/>
          </p:nvPr>
        </p:nvSpPr>
        <p:spPr>
          <a:xfrm>
            <a:off x="457200" y="1371600"/>
            <a:ext cx="8229600" cy="5202936"/>
          </a:xfrm>
        </p:spPr>
        <p:txBody>
          <a:bodyPr/>
          <a:lstStyle/>
          <a:p>
            <a:r>
              <a:rPr lang="en-US" dirty="0" smtClean="0"/>
              <a:t>Pharmacotherapy:</a:t>
            </a:r>
          </a:p>
          <a:p>
            <a:pPr lvl="1"/>
            <a:r>
              <a:rPr lang="en-US" dirty="0" smtClean="0"/>
              <a:t>Antidepressant</a:t>
            </a:r>
          </a:p>
          <a:p>
            <a:pPr lvl="1"/>
            <a:r>
              <a:rPr lang="en-US" dirty="0" err="1" smtClean="0"/>
              <a:t>Anxiolytics</a:t>
            </a:r>
            <a:endParaRPr lang="en-US" dirty="0" smtClean="0"/>
          </a:p>
          <a:p>
            <a:r>
              <a:rPr lang="en-US" dirty="0" smtClean="0"/>
              <a:t>Behavior therapy:</a:t>
            </a:r>
          </a:p>
          <a:p>
            <a:pPr lvl="1"/>
            <a:r>
              <a:rPr lang="en-US" dirty="0" smtClean="0"/>
              <a:t>Exposure and response prevention.</a:t>
            </a:r>
          </a:p>
          <a:p>
            <a:pPr lvl="1"/>
            <a:r>
              <a:rPr lang="en-US" dirty="0" smtClean="0"/>
              <a:t>Thought stoppage</a:t>
            </a:r>
          </a:p>
          <a:p>
            <a:pPr lvl="1"/>
            <a:r>
              <a:rPr lang="en-US" dirty="0" smtClean="0"/>
              <a:t>Relaxation technique</a:t>
            </a:r>
          </a:p>
          <a:p>
            <a:pPr lvl="1"/>
            <a:r>
              <a:rPr lang="en-US" dirty="0" smtClean="0"/>
              <a:t>Desensitization</a:t>
            </a:r>
          </a:p>
          <a:p>
            <a:pPr lvl="1"/>
            <a:r>
              <a:rPr lang="en-US" dirty="0" smtClean="0"/>
              <a:t>Aversive Conditions.</a:t>
            </a:r>
          </a:p>
          <a:p>
            <a:pPr lvl="1"/>
            <a:r>
              <a:rPr lang="en-US" dirty="0" smtClean="0"/>
              <a:t>Supportive psychotherapy </a:t>
            </a:r>
          </a:p>
          <a:p>
            <a:pPr lvl="1"/>
            <a:r>
              <a:rPr lang="en-US" dirty="0" smtClean="0"/>
              <a:t>ECT</a:t>
            </a:r>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Nursing Diagnosis</a:t>
            </a:r>
            <a:endParaRPr lang="en-US" dirty="0"/>
          </a:p>
        </p:txBody>
      </p:sp>
      <p:sp>
        <p:nvSpPr>
          <p:cNvPr id="3" name="Content Placeholder 2"/>
          <p:cNvSpPr>
            <a:spLocks noGrp="1"/>
          </p:cNvSpPr>
          <p:nvPr>
            <p:ph idx="1"/>
          </p:nvPr>
        </p:nvSpPr>
        <p:spPr/>
        <p:txBody>
          <a:bodyPr/>
          <a:lstStyle/>
          <a:p>
            <a:r>
              <a:rPr lang="en-US" dirty="0" smtClean="0"/>
              <a:t>Ineffective individual coping related to underdeveloped ego or punitive ego evidenced by ritual behavior.</a:t>
            </a:r>
          </a:p>
          <a:p>
            <a:r>
              <a:rPr lang="en-US" dirty="0" smtClean="0"/>
              <a:t>Altered role performance related to the need to perform rituals evidenced by inability to fulfill the usual patterns of responsibility.</a:t>
            </a:r>
          </a:p>
          <a:p>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Posttraumatic Stress Disorder</a:t>
            </a:r>
            <a:endParaRPr lang="en-US" dirty="0"/>
          </a:p>
        </p:txBody>
      </p:sp>
      <p:sp>
        <p:nvSpPr>
          <p:cNvPr id="3" name="Content Placeholder 2"/>
          <p:cNvSpPr>
            <a:spLocks noGrp="1"/>
          </p:cNvSpPr>
          <p:nvPr>
            <p:ph idx="1"/>
          </p:nvPr>
        </p:nvSpPr>
        <p:spPr/>
        <p:txBody>
          <a:bodyPr/>
          <a:lstStyle/>
          <a:p>
            <a:r>
              <a:rPr lang="en-US" dirty="0" smtClean="0"/>
              <a:t>Posttraumatic stress disorder (PTSD) is described by the </a:t>
            </a:r>
            <a:r>
              <a:rPr lang="en-US" i="1" dirty="0" smtClean="0"/>
              <a:t>DSM-IV-TR as the development of characteristic </a:t>
            </a:r>
            <a:r>
              <a:rPr lang="en-US" dirty="0" smtClean="0"/>
              <a:t>symptoms following exposure to an extreme traumatic stressor involving a personal threat to physical </a:t>
            </a:r>
            <a:r>
              <a:rPr lang="en-US" smtClean="0"/>
              <a:t>integrity of </a:t>
            </a:r>
            <a:r>
              <a:rPr lang="en-US" dirty="0" smtClean="0"/>
              <a:t>others.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a:bodyPr>
          <a:lstStyle/>
          <a:p>
            <a:r>
              <a:rPr lang="en-US" b="1" dirty="0" smtClean="0"/>
              <a:t>Anxiety</a:t>
            </a:r>
          </a:p>
          <a:p>
            <a:pPr lvl="1"/>
            <a:r>
              <a:rPr lang="en-US" dirty="0" smtClean="0">
                <a:solidFill>
                  <a:schemeClr val="tx1"/>
                </a:solidFill>
              </a:rPr>
              <a:t>An emotional response (e.g., apprehension, tension, uneasiness) to anticipation of danger, the source of which is largely unknown or unrecognized.</a:t>
            </a:r>
          </a:p>
          <a:p>
            <a:r>
              <a:rPr lang="en-US" b="1" dirty="0" smtClean="0"/>
              <a:t>Phobia</a:t>
            </a:r>
          </a:p>
          <a:p>
            <a:pPr lvl="1"/>
            <a:r>
              <a:rPr lang="en-US" dirty="0" smtClean="0">
                <a:solidFill>
                  <a:schemeClr val="tx1"/>
                </a:solidFill>
              </a:rPr>
              <a:t>Phobia is an unreasonable fear of specific objects, activity or situation</a:t>
            </a:r>
          </a:p>
          <a:p>
            <a:pPr lvl="1"/>
            <a:r>
              <a:rPr lang="en-US" dirty="0" smtClean="0">
                <a:solidFill>
                  <a:schemeClr val="tx1"/>
                </a:solidFill>
              </a:rPr>
              <a:t>Phobic anxiety disorder the individual experiences intermittent anxiety which arises in particular circumstances.</a:t>
            </a:r>
          </a:p>
          <a:p>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49424"/>
            <a:ext cx="8229600" cy="2474976"/>
          </a:xfrm>
        </p:spPr>
        <p:txBody>
          <a:bodyPr/>
          <a:lstStyle/>
          <a:p>
            <a:r>
              <a:rPr lang="en-US" dirty="0" smtClean="0"/>
              <a:t>Symptoms may begin within the first 3 months after the trauma, or there may be a delay of several months or even years.</a:t>
            </a:r>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lstStyle/>
          <a:p>
            <a:pPr algn="ctr"/>
            <a:r>
              <a:rPr lang="en-US" dirty="0" smtClean="0"/>
              <a:t>Etiology</a:t>
            </a:r>
            <a:endParaRPr lang="en-US" dirty="0"/>
          </a:p>
        </p:txBody>
      </p:sp>
      <p:sp>
        <p:nvSpPr>
          <p:cNvPr id="3" name="Content Placeholder 2"/>
          <p:cNvSpPr>
            <a:spLocks noGrp="1"/>
          </p:cNvSpPr>
          <p:nvPr>
            <p:ph idx="1"/>
          </p:nvPr>
        </p:nvSpPr>
        <p:spPr>
          <a:xfrm>
            <a:off x="457200" y="1143000"/>
            <a:ext cx="8229600" cy="5431536"/>
          </a:xfrm>
        </p:spPr>
        <p:txBody>
          <a:bodyPr/>
          <a:lstStyle/>
          <a:p>
            <a:r>
              <a:rPr lang="en-US" b="1" i="1" dirty="0" smtClean="0"/>
              <a:t>Psychosocial Theory</a:t>
            </a:r>
          </a:p>
          <a:p>
            <a:r>
              <a:rPr lang="en-US" dirty="0" smtClean="0"/>
              <a:t>One psychosocial model that has become widely accepted seeks to explain why certain persons exposed to massive trauma develop PTSD and others do not.</a:t>
            </a:r>
          </a:p>
          <a:p>
            <a:r>
              <a:rPr lang="en-US" dirty="0" smtClean="0"/>
              <a:t>Variables include characteristics that relate to </a:t>
            </a:r>
          </a:p>
          <a:p>
            <a:pPr lvl="1"/>
            <a:r>
              <a:rPr lang="en-US" dirty="0" smtClean="0"/>
              <a:t>(1) The traumatic experience, </a:t>
            </a:r>
          </a:p>
          <a:p>
            <a:pPr lvl="1"/>
            <a:r>
              <a:rPr lang="en-US" dirty="0" smtClean="0"/>
              <a:t>(2) The individual, and </a:t>
            </a:r>
          </a:p>
          <a:p>
            <a:pPr lvl="1"/>
            <a:r>
              <a:rPr lang="en-US" dirty="0" smtClean="0"/>
              <a:t>(3) The recovery environment.</a:t>
            </a:r>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5355336"/>
          </a:xfrm>
        </p:spPr>
        <p:txBody>
          <a:bodyPr>
            <a:normAutofit/>
          </a:bodyPr>
          <a:lstStyle/>
          <a:p>
            <a:r>
              <a:rPr lang="en-US" b="1" dirty="0" smtClean="0"/>
              <a:t>THE TRAUMATIC EXPERIENCE.</a:t>
            </a:r>
          </a:p>
          <a:p>
            <a:r>
              <a:rPr lang="en-US" b="1" dirty="0" smtClean="0"/>
              <a:t> </a:t>
            </a:r>
            <a:r>
              <a:rPr lang="en-US" dirty="0" smtClean="0"/>
              <a:t>Specific characteristics relating to the trauma have been identified as</a:t>
            </a:r>
          </a:p>
          <a:p>
            <a:pPr lvl="1">
              <a:buNone/>
            </a:pPr>
            <a:r>
              <a:rPr lang="en-US" dirty="0" smtClean="0"/>
              <a:t>● Severity and duration of the stressor</a:t>
            </a:r>
          </a:p>
          <a:p>
            <a:pPr lvl="1">
              <a:buNone/>
            </a:pPr>
            <a:r>
              <a:rPr lang="en-US" dirty="0" smtClean="0"/>
              <a:t>● Exposure to death</a:t>
            </a:r>
          </a:p>
          <a:p>
            <a:r>
              <a:rPr lang="en-US" b="1" dirty="0" smtClean="0"/>
              <a:t>THE INDIVIDUAL. </a:t>
            </a:r>
          </a:p>
          <a:p>
            <a:r>
              <a:rPr lang="en-US" dirty="0" smtClean="0"/>
              <a:t>Variables that are considered important in determining an individual’s response to trauma include:</a:t>
            </a:r>
          </a:p>
          <a:p>
            <a:pPr lvl="1">
              <a:buNone/>
            </a:pPr>
            <a:r>
              <a:rPr lang="en-US" sz="1800" dirty="0" smtClean="0"/>
              <a:t>● </a:t>
            </a:r>
            <a:r>
              <a:rPr lang="en-US" dirty="0" smtClean="0"/>
              <a:t>Effectiveness of coping resources</a:t>
            </a:r>
          </a:p>
          <a:p>
            <a:pPr lvl="1">
              <a:buNone/>
            </a:pPr>
            <a:r>
              <a:rPr lang="en-US" sz="1800" dirty="0" smtClean="0"/>
              <a:t>● </a:t>
            </a:r>
            <a:r>
              <a:rPr lang="en-US" dirty="0" smtClean="0"/>
              <a:t>Degree of ego strength</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974336"/>
          </a:xfrm>
        </p:spPr>
        <p:txBody>
          <a:bodyPr>
            <a:normAutofit/>
          </a:bodyPr>
          <a:lstStyle/>
          <a:p>
            <a:r>
              <a:rPr lang="en-US" b="1" dirty="0" smtClean="0"/>
              <a:t>THE RECOVERY ENVIRONMENT. </a:t>
            </a:r>
          </a:p>
          <a:p>
            <a:r>
              <a:rPr lang="en-US" dirty="0" smtClean="0"/>
              <a:t>It has been suggested that the quality of the environment </a:t>
            </a:r>
          </a:p>
          <a:p>
            <a:pPr lvl="1">
              <a:buNone/>
            </a:pPr>
            <a:r>
              <a:rPr lang="en-US" dirty="0" smtClean="0"/>
              <a:t>● Availability of social supports</a:t>
            </a:r>
          </a:p>
          <a:p>
            <a:pPr lvl="1">
              <a:buNone/>
            </a:pPr>
            <a:r>
              <a:rPr lang="en-US" dirty="0" smtClean="0"/>
              <a:t>● The cohesiveness and protectiveness of family and friends</a:t>
            </a:r>
          </a:p>
          <a:p>
            <a:pPr lvl="1">
              <a:buNone/>
            </a:pPr>
            <a:r>
              <a:rPr lang="en-US" dirty="0" smtClean="0"/>
              <a:t>● The attitudes of society regarding the experience</a:t>
            </a:r>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Treatment For Posttraumatic Stress Disorder</a:t>
            </a:r>
            <a:endParaRPr lang="en-US" dirty="0"/>
          </a:p>
        </p:txBody>
      </p:sp>
      <p:sp>
        <p:nvSpPr>
          <p:cNvPr id="3" name="Content Placeholder 2"/>
          <p:cNvSpPr>
            <a:spLocks noGrp="1"/>
          </p:cNvSpPr>
          <p:nvPr>
            <p:ph idx="1"/>
          </p:nvPr>
        </p:nvSpPr>
        <p:spPr/>
        <p:txBody>
          <a:bodyPr/>
          <a:lstStyle/>
          <a:p>
            <a:r>
              <a:rPr lang="en-US" b="1" i="1" dirty="0" smtClean="0"/>
              <a:t>Antidepressants</a:t>
            </a:r>
          </a:p>
          <a:p>
            <a:pPr lvl="1"/>
            <a:r>
              <a:rPr lang="en-US" dirty="0" smtClean="0"/>
              <a:t>The SSRIs are now considered first-line treatment of choice for PTSD</a:t>
            </a:r>
          </a:p>
          <a:p>
            <a:r>
              <a:rPr lang="en-US" b="1" i="1" dirty="0" err="1" smtClean="0"/>
              <a:t>Anxiolytics</a:t>
            </a:r>
            <a:endParaRPr lang="en-US" b="1" i="1" dirty="0" smtClean="0"/>
          </a:p>
          <a:p>
            <a:pPr lvl="1"/>
            <a:r>
              <a:rPr lang="en-US" dirty="0" err="1" smtClean="0"/>
              <a:t>Alprazolam</a:t>
            </a:r>
            <a:r>
              <a:rPr lang="en-US" dirty="0" smtClean="0"/>
              <a:t> has been prescribed for PTSD clients for its antidepressant and </a:t>
            </a:r>
            <a:r>
              <a:rPr lang="en-US" dirty="0" err="1" smtClean="0"/>
              <a:t>antipanic</a:t>
            </a:r>
            <a:r>
              <a:rPr lang="en-US" dirty="0" smtClean="0"/>
              <a:t> effects.</a:t>
            </a:r>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Nursing Diagnosis</a:t>
            </a:r>
            <a:endParaRPr lang="en-US" dirty="0"/>
          </a:p>
        </p:txBody>
      </p:sp>
      <p:sp>
        <p:nvSpPr>
          <p:cNvPr id="3" name="Content Placeholder 2"/>
          <p:cNvSpPr>
            <a:spLocks noGrp="1"/>
          </p:cNvSpPr>
          <p:nvPr>
            <p:ph idx="1"/>
          </p:nvPr>
        </p:nvSpPr>
        <p:spPr/>
        <p:txBody>
          <a:bodyPr/>
          <a:lstStyle/>
          <a:p>
            <a:r>
              <a:rPr lang="en-US" dirty="0" smtClean="0"/>
              <a:t>Post trauma syndrome related to distressing event evidenced by flashbacks.</a:t>
            </a:r>
          </a:p>
          <a:p>
            <a:r>
              <a:rPr lang="en-US" dirty="0" smtClean="0"/>
              <a:t>Complicated grieving related to loss of self as perceived before the trauma or other actual or perceived losses incurred during or after the event evidenced by irritability</a:t>
            </a:r>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Dissociative Disorders</a:t>
            </a:r>
            <a:endParaRPr lang="en-US" dirty="0"/>
          </a:p>
        </p:txBody>
      </p:sp>
      <p:sp>
        <p:nvSpPr>
          <p:cNvPr id="3" name="Content Placeholder 2"/>
          <p:cNvSpPr>
            <a:spLocks noGrp="1"/>
          </p:cNvSpPr>
          <p:nvPr>
            <p:ph idx="1"/>
          </p:nvPr>
        </p:nvSpPr>
        <p:spPr/>
        <p:txBody>
          <a:bodyPr/>
          <a:lstStyle/>
          <a:p>
            <a:r>
              <a:rPr lang="en-US" dirty="0" smtClean="0"/>
              <a:t>Dissociative Disorders is the mechanism that allows our mind to separate certain memories from the conscious awareness.</a:t>
            </a:r>
            <a:endParaRPr lang="en-US"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Dissociative Disorders</a:t>
            </a:r>
            <a:endParaRPr lang="en-US" dirty="0"/>
          </a:p>
        </p:txBody>
      </p:sp>
      <p:sp>
        <p:nvSpPr>
          <p:cNvPr id="3" name="Content Placeholder 2"/>
          <p:cNvSpPr>
            <a:spLocks noGrp="1"/>
          </p:cNvSpPr>
          <p:nvPr>
            <p:ph idx="1"/>
          </p:nvPr>
        </p:nvSpPr>
        <p:spPr/>
        <p:txBody>
          <a:bodyPr/>
          <a:lstStyle/>
          <a:p>
            <a:pPr>
              <a:buClr>
                <a:srgbClr val="FFFF66"/>
              </a:buClr>
              <a:buSzPct val="80000"/>
              <a:buFont typeface="Wingdings 3" pitchFamily="18" charset="2"/>
              <a:buChar char="u"/>
            </a:pPr>
            <a:r>
              <a:rPr lang="en-US" dirty="0" smtClean="0"/>
              <a:t>Dissociative Amnesia</a:t>
            </a:r>
          </a:p>
          <a:p>
            <a:pPr>
              <a:buClr>
                <a:srgbClr val="FFFF66"/>
              </a:buClr>
              <a:buSzPct val="80000"/>
              <a:buFont typeface="Wingdings 3" pitchFamily="18" charset="2"/>
              <a:buChar char="u"/>
            </a:pPr>
            <a:r>
              <a:rPr lang="en-US" dirty="0" smtClean="0"/>
              <a:t> Dissociative Fugue</a:t>
            </a:r>
          </a:p>
          <a:p>
            <a:pPr>
              <a:buClr>
                <a:srgbClr val="FFFF66"/>
              </a:buClr>
              <a:buSzPct val="80000"/>
              <a:buFont typeface="Wingdings 3" pitchFamily="18" charset="2"/>
              <a:buChar char="u"/>
            </a:pPr>
            <a:r>
              <a:rPr lang="en-US" dirty="0" smtClean="0"/>
              <a:t> Dissociative Trace Disorder</a:t>
            </a:r>
          </a:p>
          <a:p>
            <a:pPr>
              <a:buClr>
                <a:srgbClr val="FFFF66"/>
              </a:buClr>
              <a:buSzPct val="80000"/>
              <a:buFont typeface="Wingdings 3" pitchFamily="18" charset="2"/>
              <a:buChar char="u"/>
            </a:pPr>
            <a:r>
              <a:rPr lang="en-US" dirty="0" smtClean="0"/>
              <a:t> Dissociative Identity Disorder</a:t>
            </a:r>
            <a:endParaRPr lang="en-US" dirty="0" smtClean="0">
              <a:solidFill>
                <a:schemeClr val="tx2"/>
              </a:solidFill>
            </a:endParaRPr>
          </a:p>
          <a:p>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8229600" cy="1066800"/>
          </a:xfrm>
        </p:spPr>
        <p:txBody>
          <a:bodyPr>
            <a:normAutofit fontScale="90000"/>
          </a:bodyPr>
          <a:lstStyle/>
          <a:p>
            <a:r>
              <a:rPr lang="en-US" b="1" dirty="0" smtClean="0"/>
              <a:t>Dissociative Amnesia</a:t>
            </a:r>
            <a:br>
              <a:rPr lang="en-US" b="1" dirty="0" smtClean="0"/>
            </a:br>
            <a:endParaRPr lang="en-US" dirty="0"/>
          </a:p>
        </p:txBody>
      </p:sp>
      <p:sp>
        <p:nvSpPr>
          <p:cNvPr id="3" name="Content Placeholder 2"/>
          <p:cNvSpPr>
            <a:spLocks noGrp="1"/>
          </p:cNvSpPr>
          <p:nvPr>
            <p:ph idx="1"/>
          </p:nvPr>
        </p:nvSpPr>
        <p:spPr>
          <a:xfrm>
            <a:off x="457200" y="1447800"/>
            <a:ext cx="8229600" cy="5410200"/>
          </a:xfrm>
        </p:spPr>
        <p:txBody>
          <a:bodyPr>
            <a:normAutofit fontScale="70000" lnSpcReduction="20000"/>
          </a:bodyPr>
          <a:lstStyle/>
          <a:p>
            <a:r>
              <a:rPr lang="en-US" dirty="0" smtClean="0"/>
              <a:t>Dissociative amnesia is an inability to recall important personal information, usually of a traumatic or stressful nature.</a:t>
            </a:r>
          </a:p>
          <a:p>
            <a:endParaRPr lang="en-US" b="1" dirty="0" smtClean="0"/>
          </a:p>
          <a:p>
            <a:r>
              <a:rPr lang="en-US" b="1" dirty="0" smtClean="0"/>
              <a:t>Localized Amnesia. </a:t>
            </a:r>
          </a:p>
          <a:p>
            <a:pPr>
              <a:buNone/>
            </a:pPr>
            <a:r>
              <a:rPr lang="en-US" b="1" dirty="0" smtClean="0"/>
              <a:t>		</a:t>
            </a:r>
            <a:r>
              <a:rPr lang="en-US" dirty="0" smtClean="0"/>
              <a:t>The inability to recall all incidents associated with the traumatic event for a specific time period following the event (usually a few hours to a few days).</a:t>
            </a:r>
          </a:p>
          <a:p>
            <a:pPr>
              <a:buNone/>
            </a:pPr>
            <a:r>
              <a:rPr lang="en-US" dirty="0" err="1" smtClean="0"/>
              <a:t>Eg</a:t>
            </a:r>
            <a:r>
              <a:rPr lang="en-US" dirty="0" smtClean="0"/>
              <a:t>:</a:t>
            </a:r>
          </a:p>
          <a:p>
            <a:pPr>
              <a:buNone/>
            </a:pPr>
            <a:r>
              <a:rPr lang="en-US" dirty="0" smtClean="0"/>
              <a:t>	The individual cannot recall events of the automobile accident and events occurring during a period after the accident (a few hours to a few days).</a:t>
            </a:r>
          </a:p>
          <a:p>
            <a:endParaRPr lang="en-US" dirty="0" smtClean="0"/>
          </a:p>
          <a:p>
            <a:r>
              <a:rPr lang="en-US" dirty="0" smtClean="0"/>
              <a:t>2. </a:t>
            </a:r>
            <a:r>
              <a:rPr lang="en-US" b="1" dirty="0" smtClean="0"/>
              <a:t>Selective Amnesia. </a:t>
            </a:r>
          </a:p>
          <a:p>
            <a:pPr lvl="1"/>
            <a:r>
              <a:rPr lang="en-US" dirty="0" smtClean="0">
                <a:solidFill>
                  <a:schemeClr val="tx1"/>
                </a:solidFill>
              </a:rPr>
              <a:t>This type is the inability to recall only certain incidents associated with a traumatic event for a specific period after the event.</a:t>
            </a:r>
          </a:p>
          <a:p>
            <a:pPr>
              <a:buNone/>
            </a:pPr>
            <a:r>
              <a:rPr lang="en-US" dirty="0" err="1" smtClean="0"/>
              <a:t>Eg</a:t>
            </a:r>
            <a:r>
              <a:rPr lang="en-US" dirty="0" smtClean="0"/>
              <a:t>:</a:t>
            </a:r>
          </a:p>
          <a:p>
            <a:r>
              <a:rPr lang="en-US" dirty="0" smtClean="0"/>
              <a:t> The individual may not remember events leading to the impact of the accident but may remember being taken away in the ambulance.</a:t>
            </a:r>
          </a:p>
          <a:p>
            <a:pPr>
              <a:buNone/>
            </a:pPr>
            <a:endParaRPr 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660136"/>
          </a:xfrm>
        </p:spPr>
        <p:txBody>
          <a:bodyPr>
            <a:normAutofit fontScale="92500" lnSpcReduction="10000"/>
          </a:bodyPr>
          <a:lstStyle/>
          <a:p>
            <a:r>
              <a:rPr lang="en-US" dirty="0" smtClean="0"/>
              <a:t>3. </a:t>
            </a:r>
            <a:r>
              <a:rPr lang="en-US" b="1" dirty="0" smtClean="0"/>
              <a:t>Continuous Amnesia. </a:t>
            </a:r>
          </a:p>
          <a:p>
            <a:pPr lvl="1"/>
            <a:r>
              <a:rPr lang="en-US" dirty="0" smtClean="0">
                <a:solidFill>
                  <a:schemeClr val="tx1"/>
                </a:solidFill>
              </a:rPr>
              <a:t>This is the inability to recall events occurring after a specific time up to and including the present.</a:t>
            </a:r>
          </a:p>
          <a:p>
            <a:pPr lvl="1">
              <a:buNone/>
            </a:pPr>
            <a:r>
              <a:rPr lang="en-US" dirty="0" err="1" smtClean="0">
                <a:solidFill>
                  <a:schemeClr val="tx1"/>
                </a:solidFill>
              </a:rPr>
              <a:t>Eg</a:t>
            </a:r>
            <a:r>
              <a:rPr lang="en-US" dirty="0" smtClean="0">
                <a:solidFill>
                  <a:schemeClr val="tx1"/>
                </a:solidFill>
              </a:rPr>
              <a:t>:</a:t>
            </a:r>
          </a:p>
          <a:p>
            <a:r>
              <a:rPr lang="en-US" dirty="0" smtClean="0"/>
              <a:t>The individual cannot remember events associated with the automobile accident and anything that has occurred since. That is, the individual cannot form new memories although he or she is apparently alert and aware.</a:t>
            </a:r>
          </a:p>
          <a:p>
            <a:r>
              <a:rPr lang="en-US" dirty="0" smtClean="0"/>
              <a:t>4. </a:t>
            </a:r>
            <a:r>
              <a:rPr lang="en-US" b="1" dirty="0" smtClean="0"/>
              <a:t>Generalized Amnesia. </a:t>
            </a:r>
          </a:p>
          <a:p>
            <a:endParaRPr lang="en-US" dirty="0" smtClean="0"/>
          </a:p>
          <a:p>
            <a:r>
              <a:rPr lang="en-US" dirty="0" smtClean="0"/>
              <a:t>The rare phenomenon of not being able to recall anything that has happened during the individual’s entire lifetime, including his or her personal identity.</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Etiology</a:t>
            </a:r>
            <a:endParaRPr lang="en-US" dirty="0"/>
          </a:p>
        </p:txBody>
      </p:sp>
      <p:sp>
        <p:nvSpPr>
          <p:cNvPr id="3" name="Content Placeholder 2"/>
          <p:cNvSpPr>
            <a:spLocks noGrp="1"/>
          </p:cNvSpPr>
          <p:nvPr>
            <p:ph idx="1"/>
          </p:nvPr>
        </p:nvSpPr>
        <p:spPr/>
        <p:txBody>
          <a:bodyPr>
            <a:normAutofit/>
          </a:bodyPr>
          <a:lstStyle/>
          <a:p>
            <a:r>
              <a:rPr lang="en-US" dirty="0" smtClean="0"/>
              <a:t>Psychodynamic theory:</a:t>
            </a:r>
          </a:p>
          <a:p>
            <a:pPr lvl="1"/>
            <a:r>
              <a:rPr lang="en-US" dirty="0" smtClean="0">
                <a:solidFill>
                  <a:schemeClr val="tx1"/>
                </a:solidFill>
              </a:rPr>
              <a:t>Anxiety is usually dealt with repression. When the repression get fails to function adequately, other secondary mechanism of ego come into action.</a:t>
            </a:r>
          </a:p>
          <a:p>
            <a:pPr lvl="1"/>
            <a:r>
              <a:rPr lang="en-US" dirty="0" smtClean="0">
                <a:solidFill>
                  <a:schemeClr val="tx1"/>
                </a:solidFill>
              </a:rPr>
              <a:t>In case of phobia , the secondary defense mechanism is displacement. By the displacement anxiety is transferred from a real dangerous to a neutral object.</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Dissociative Fugue</a:t>
            </a:r>
            <a:br>
              <a:rPr lang="en-US" b="1" dirty="0" smtClean="0"/>
            </a:br>
            <a:endParaRPr lang="en-US" dirty="0"/>
          </a:p>
        </p:txBody>
      </p:sp>
      <p:sp>
        <p:nvSpPr>
          <p:cNvPr id="3" name="Content Placeholder 2"/>
          <p:cNvSpPr>
            <a:spLocks noGrp="1"/>
          </p:cNvSpPr>
          <p:nvPr>
            <p:ph idx="1"/>
          </p:nvPr>
        </p:nvSpPr>
        <p:spPr/>
        <p:txBody>
          <a:bodyPr>
            <a:normAutofit/>
          </a:bodyPr>
          <a:lstStyle/>
          <a:p>
            <a:r>
              <a:rPr lang="en-US" dirty="0" smtClean="0"/>
              <a:t>The characteristic feature of dissociative fugue is a sudden, unexpected travel away from home or customary place of daily activities, with inability to recall some or all of one’s past (APA, 2000). An individual in a fugue state cannot recall personal identity and often assumes a new identity.</a:t>
            </a:r>
            <a:endParaRPr 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09600"/>
            <a:ext cx="8229600" cy="685800"/>
          </a:xfrm>
        </p:spPr>
        <p:txBody>
          <a:bodyPr>
            <a:normAutofit fontScale="90000"/>
          </a:bodyPr>
          <a:lstStyle/>
          <a:p>
            <a:r>
              <a:rPr lang="en-US" b="1" dirty="0" smtClean="0"/>
              <a:t>Dissociative Identity Disorder</a:t>
            </a:r>
            <a:br>
              <a:rPr lang="en-US" b="1" dirty="0" smtClean="0"/>
            </a:br>
            <a:endParaRPr lang="en-US" dirty="0"/>
          </a:p>
        </p:txBody>
      </p:sp>
      <p:sp>
        <p:nvSpPr>
          <p:cNvPr id="3" name="Content Placeholder 2"/>
          <p:cNvSpPr>
            <a:spLocks noGrp="1"/>
          </p:cNvSpPr>
          <p:nvPr>
            <p:ph idx="1"/>
          </p:nvPr>
        </p:nvSpPr>
        <p:spPr>
          <a:xfrm>
            <a:off x="457200" y="1066800"/>
            <a:ext cx="8229600" cy="5507736"/>
          </a:xfrm>
        </p:spPr>
        <p:txBody>
          <a:bodyPr>
            <a:normAutofit lnSpcReduction="10000"/>
          </a:bodyPr>
          <a:lstStyle/>
          <a:p>
            <a:r>
              <a:rPr lang="en-US" dirty="0" smtClean="0"/>
              <a:t>Dissociative identity disorder (DID) was formerly called </a:t>
            </a:r>
            <a:r>
              <a:rPr lang="en-US" i="1" dirty="0" smtClean="0"/>
              <a:t>multiple personality disorder. This disorder is characterized </a:t>
            </a:r>
            <a:r>
              <a:rPr lang="en-US" dirty="0" smtClean="0"/>
              <a:t>by the existence of two or more personalities in a single individual. Only one of the personalities is evident at any given moment, and one of them is dominant most of the time over the course of the disorder. Each personality is unique and composed of a complex set of memories, behavior patterns, and social relationships that surface during the dominant interval. The transition from one personality to another is usually sudden, often dramatic, and usually precipitated by stress.</a:t>
            </a:r>
            <a:endParaRPr lang="en-US"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Possession disorder</a:t>
            </a:r>
            <a:endParaRPr lang="en-US" dirty="0"/>
          </a:p>
        </p:txBody>
      </p:sp>
      <p:sp>
        <p:nvSpPr>
          <p:cNvPr id="3" name="Content Placeholder 2"/>
          <p:cNvSpPr>
            <a:spLocks noGrp="1"/>
          </p:cNvSpPr>
          <p:nvPr>
            <p:ph idx="1"/>
          </p:nvPr>
        </p:nvSpPr>
        <p:spPr/>
        <p:txBody>
          <a:bodyPr/>
          <a:lstStyle/>
          <a:p>
            <a:r>
              <a:rPr lang="en-US" dirty="0" smtClean="0"/>
              <a:t>The disorder is very common in </a:t>
            </a:r>
            <a:r>
              <a:rPr lang="en-US" dirty="0" err="1" smtClean="0"/>
              <a:t>india</a:t>
            </a:r>
            <a:r>
              <a:rPr lang="en-US" dirty="0" smtClean="0"/>
              <a:t>. It is characterized by a temporary loss of both the sense of personal identity and full awareness of the persons surroundings.</a:t>
            </a:r>
          </a:p>
          <a:p>
            <a:r>
              <a:rPr lang="en-US" dirty="0" smtClean="0"/>
              <a:t>When the condition is induced by religious rituals, the person may feel taken over by a deity or spirit.</a:t>
            </a:r>
            <a:endParaRPr 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Etiology</a:t>
            </a:r>
            <a:endParaRPr lang="en-US" dirty="0"/>
          </a:p>
        </p:txBody>
      </p:sp>
      <p:sp>
        <p:nvSpPr>
          <p:cNvPr id="3" name="Content Placeholder 2"/>
          <p:cNvSpPr>
            <a:spLocks noGrp="1"/>
          </p:cNvSpPr>
          <p:nvPr>
            <p:ph idx="1"/>
          </p:nvPr>
        </p:nvSpPr>
        <p:spPr/>
        <p:txBody>
          <a:bodyPr>
            <a:normAutofit/>
          </a:bodyPr>
          <a:lstStyle/>
          <a:p>
            <a:r>
              <a:rPr lang="en-US" b="1" i="1" dirty="0" smtClean="0"/>
              <a:t>Psychodynamic Theory</a:t>
            </a:r>
          </a:p>
          <a:p>
            <a:r>
              <a:rPr lang="en-US" dirty="0" smtClean="0"/>
              <a:t>Freud (1962) believed that dissociative behaviors occurred when individuals repressed distressing mental contents from conscious awareness. He believed that the unconscious was a dynamic entity in which repressed mental contents were stored and unavailable to conscious recall.</a:t>
            </a:r>
            <a:endParaRPr lang="en-US"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5279136"/>
          </a:xfrm>
        </p:spPr>
        <p:txBody>
          <a:bodyPr>
            <a:normAutofit lnSpcReduction="10000"/>
          </a:bodyPr>
          <a:lstStyle/>
          <a:p>
            <a:r>
              <a:rPr lang="en-US" b="1" i="1" dirty="0" smtClean="0"/>
              <a:t>Neurobiological</a:t>
            </a:r>
          </a:p>
          <a:p>
            <a:pPr lvl="1"/>
            <a:r>
              <a:rPr lang="en-US" dirty="0" smtClean="0">
                <a:solidFill>
                  <a:schemeClr val="tx1"/>
                </a:solidFill>
              </a:rPr>
              <a:t>Be related to </a:t>
            </a:r>
            <a:r>
              <a:rPr lang="en-US" dirty="0" err="1" smtClean="0">
                <a:solidFill>
                  <a:schemeClr val="tx1"/>
                </a:solidFill>
              </a:rPr>
              <a:t>neurophysiological</a:t>
            </a:r>
            <a:r>
              <a:rPr lang="en-US" dirty="0" smtClean="0">
                <a:solidFill>
                  <a:schemeClr val="tx1"/>
                </a:solidFill>
              </a:rPr>
              <a:t> dysfunction. Areas of the brain that have been associated with memory include the hippocampus, </a:t>
            </a:r>
            <a:r>
              <a:rPr lang="en-US" dirty="0" err="1" smtClean="0">
                <a:solidFill>
                  <a:schemeClr val="tx1"/>
                </a:solidFill>
              </a:rPr>
              <a:t>amydala</a:t>
            </a:r>
            <a:r>
              <a:rPr lang="en-US" dirty="0" smtClean="0">
                <a:solidFill>
                  <a:schemeClr val="tx1"/>
                </a:solidFill>
              </a:rPr>
              <a:t>, fornix, </a:t>
            </a:r>
            <a:r>
              <a:rPr lang="en-US" dirty="0" err="1" smtClean="0">
                <a:solidFill>
                  <a:schemeClr val="tx1"/>
                </a:solidFill>
              </a:rPr>
              <a:t>mammillary</a:t>
            </a:r>
            <a:r>
              <a:rPr lang="en-US" dirty="0" smtClean="0">
                <a:solidFill>
                  <a:schemeClr val="tx1"/>
                </a:solidFill>
              </a:rPr>
              <a:t> bodies, thalamus, and frontal cortex.</a:t>
            </a:r>
          </a:p>
          <a:p>
            <a:r>
              <a:rPr lang="en-US" b="1" i="1" dirty="0" smtClean="0"/>
              <a:t>Psychological Trauma	</a:t>
            </a:r>
          </a:p>
          <a:p>
            <a:pPr lvl="1"/>
            <a:r>
              <a:rPr lang="en-US" dirty="0" smtClean="0">
                <a:solidFill>
                  <a:schemeClr val="tx1"/>
                </a:solidFill>
              </a:rPr>
              <a:t>A growing body of evidence points to the etiology of DID as a set of traumatic experiences that overwhelms the individual’s capacity to cope by any means other than dissociation. These experiences usually take the form of severe physical, sexual, or psychological abuse by a parent or significant other in the child’s life.</a:t>
            </a:r>
            <a:endParaRPr lang="en-US" dirty="0">
              <a:solidFill>
                <a:schemeClr val="tx1"/>
              </a:solidFill>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229600" cy="1066800"/>
          </a:xfrm>
        </p:spPr>
        <p:txBody>
          <a:bodyPr>
            <a:normAutofit fontScale="90000"/>
          </a:bodyPr>
          <a:lstStyle/>
          <a:p>
            <a:r>
              <a:rPr lang="en-US" b="1" dirty="0" smtClean="0"/>
              <a:t>Treatment Modalities for Dissociative Disorders</a:t>
            </a:r>
            <a:endParaRPr lang="en-US" dirty="0"/>
          </a:p>
        </p:txBody>
      </p:sp>
      <p:sp>
        <p:nvSpPr>
          <p:cNvPr id="3" name="Content Placeholder 2"/>
          <p:cNvSpPr>
            <a:spLocks noGrp="1"/>
          </p:cNvSpPr>
          <p:nvPr>
            <p:ph idx="1"/>
          </p:nvPr>
        </p:nvSpPr>
        <p:spPr>
          <a:xfrm>
            <a:off x="457200" y="1371600"/>
            <a:ext cx="8229600" cy="5202936"/>
          </a:xfrm>
        </p:spPr>
        <p:txBody>
          <a:bodyPr>
            <a:normAutofit/>
          </a:bodyPr>
          <a:lstStyle/>
          <a:p>
            <a:endParaRPr lang="en-US" b="1" dirty="0" smtClean="0"/>
          </a:p>
          <a:p>
            <a:r>
              <a:rPr lang="en-US" b="1" dirty="0" smtClean="0"/>
              <a:t>Dissociative Amnesia</a:t>
            </a:r>
          </a:p>
          <a:p>
            <a:pPr lvl="1"/>
            <a:r>
              <a:rPr lang="en-US" dirty="0" smtClean="0"/>
              <a:t>Many cases of dissociative amnesia resolve spontaneously when the individual is removed from the stressful situation. For other, more refractory conditions, </a:t>
            </a:r>
            <a:r>
              <a:rPr lang="en-US" dirty="0" smtClean="0">
                <a:solidFill>
                  <a:srgbClr val="FF0000"/>
                </a:solidFill>
              </a:rPr>
              <a:t>intravenous administration of </a:t>
            </a:r>
            <a:r>
              <a:rPr lang="en-US" dirty="0" err="1" smtClean="0">
                <a:solidFill>
                  <a:srgbClr val="FF0000"/>
                </a:solidFill>
              </a:rPr>
              <a:t>amobarbital</a:t>
            </a:r>
            <a:r>
              <a:rPr lang="en-US" dirty="0" smtClean="0">
                <a:solidFill>
                  <a:srgbClr val="FF0000"/>
                </a:solidFill>
              </a:rPr>
              <a:t> is useful in the retrieval of lost memories</a:t>
            </a:r>
            <a:r>
              <a:rPr lang="en-US" dirty="0" smtClean="0"/>
              <a:t>. Most clinicians recommend supportive psychotherapy also to reinforce adjustment to the psychological impact of the retrieved memories and the emotions associated with them.</a:t>
            </a:r>
            <a:endParaRPr lang="en-US"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583936"/>
          </a:xfrm>
        </p:spPr>
        <p:txBody>
          <a:bodyPr>
            <a:normAutofit/>
          </a:bodyPr>
          <a:lstStyle/>
          <a:p>
            <a:r>
              <a:rPr lang="en-US" b="1" dirty="0" smtClean="0"/>
              <a:t>Dissociative Fugue</a:t>
            </a:r>
          </a:p>
          <a:p>
            <a:r>
              <a:rPr lang="en-US" dirty="0" smtClean="0"/>
              <a:t>Recovery from dissociative fugue is usually rapid, spontaneous, and complete. In some instances, manipulation of the environment or psychotherapeutic support may help to diminish stress or help the client adapt to stress in the future. </a:t>
            </a:r>
            <a:r>
              <a:rPr lang="en-US" dirty="0" smtClean="0">
                <a:solidFill>
                  <a:srgbClr val="FF0000"/>
                </a:solidFill>
              </a:rPr>
              <a:t>When the fugue is prolonged</a:t>
            </a:r>
            <a:r>
              <a:rPr lang="en-US" dirty="0" smtClean="0"/>
              <a:t>, techniques of gentle encouragement, persuasion, or directed association may be helpful, </a:t>
            </a:r>
            <a:r>
              <a:rPr lang="en-US" dirty="0" smtClean="0">
                <a:solidFill>
                  <a:srgbClr val="FF0000"/>
                </a:solidFill>
              </a:rPr>
              <a:t>either alone or in combination with hypnosis or </a:t>
            </a:r>
            <a:r>
              <a:rPr lang="en-US" dirty="0" err="1" smtClean="0">
                <a:solidFill>
                  <a:srgbClr val="FF0000"/>
                </a:solidFill>
              </a:rPr>
              <a:t>amobarbital</a:t>
            </a:r>
            <a:r>
              <a:rPr lang="en-US" dirty="0" smtClean="0">
                <a:solidFill>
                  <a:srgbClr val="FF0000"/>
                </a:solidFill>
              </a:rPr>
              <a:t> interviews.</a:t>
            </a:r>
          </a:p>
          <a:p>
            <a:r>
              <a:rPr lang="en-US" dirty="0" smtClean="0"/>
              <a:t>Cognitive psychotherapy</a:t>
            </a:r>
            <a:endParaRPr lang="en-US"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066800"/>
          </a:xfrm>
        </p:spPr>
        <p:txBody>
          <a:bodyPr>
            <a:normAutofit fontScale="90000"/>
          </a:bodyPr>
          <a:lstStyle/>
          <a:p>
            <a:r>
              <a:rPr lang="en-US" b="1" dirty="0" smtClean="0"/>
              <a:t>Dissociative Identity Disorder</a:t>
            </a:r>
            <a:br>
              <a:rPr lang="en-US" b="1" dirty="0" smtClean="0"/>
            </a:br>
            <a:endParaRPr lang="en-US" dirty="0"/>
          </a:p>
        </p:txBody>
      </p:sp>
      <p:sp>
        <p:nvSpPr>
          <p:cNvPr id="3" name="Content Placeholder 2"/>
          <p:cNvSpPr>
            <a:spLocks noGrp="1"/>
          </p:cNvSpPr>
          <p:nvPr>
            <p:ph idx="1"/>
          </p:nvPr>
        </p:nvSpPr>
        <p:spPr>
          <a:xfrm>
            <a:off x="457200" y="1295400"/>
            <a:ext cx="8229600" cy="5279136"/>
          </a:xfrm>
        </p:spPr>
        <p:txBody>
          <a:bodyPr>
            <a:normAutofit fontScale="92500" lnSpcReduction="10000"/>
          </a:bodyPr>
          <a:lstStyle/>
          <a:p>
            <a:r>
              <a:rPr lang="en-US" dirty="0" smtClean="0"/>
              <a:t>The goal of therapy for the client with DID is to optimize the client’s function and potential.</a:t>
            </a:r>
          </a:p>
          <a:p>
            <a:r>
              <a:rPr lang="en-US" dirty="0" smtClean="0"/>
              <a:t>Intensive, long-term psychotherapy with the DID client is directed toward uncovering the underlying psychological conflicts, helping him or her gain insight into these conflicts, and striving to synthesize the various identities into one integrated personality. </a:t>
            </a:r>
            <a:r>
              <a:rPr lang="en-US" dirty="0" smtClean="0">
                <a:solidFill>
                  <a:srgbClr val="FF0000"/>
                </a:solidFill>
              </a:rPr>
              <a:t>Clients are assisted to recall past traumas in detail. They must mentally re-experience the abuse that caused their illness. This process, called </a:t>
            </a:r>
            <a:r>
              <a:rPr lang="en-US" b="1" dirty="0" smtClean="0">
                <a:solidFill>
                  <a:srgbClr val="FF0000"/>
                </a:solidFill>
              </a:rPr>
              <a:t>abreaction, or “remembering </a:t>
            </a:r>
            <a:r>
              <a:rPr lang="en-US" dirty="0" smtClean="0">
                <a:solidFill>
                  <a:srgbClr val="FF0000"/>
                </a:solidFill>
              </a:rPr>
              <a:t>with feeling,”</a:t>
            </a:r>
            <a:r>
              <a:rPr lang="en-US" dirty="0" smtClean="0"/>
              <a:t> is so painful that clients may actually cry, scream, and feel the pain that they felt at the time of the abuse.</a:t>
            </a:r>
            <a:endParaRPr lang="en-US"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Types of Somatoform Disorders</a:t>
            </a:r>
            <a:endParaRPr lang="en-US" dirty="0"/>
          </a:p>
        </p:txBody>
      </p:sp>
      <p:sp>
        <p:nvSpPr>
          <p:cNvPr id="3" name="Content Placeholder 2"/>
          <p:cNvSpPr>
            <a:spLocks noGrp="1"/>
          </p:cNvSpPr>
          <p:nvPr>
            <p:ph idx="1"/>
          </p:nvPr>
        </p:nvSpPr>
        <p:spPr/>
        <p:txBody>
          <a:bodyPr/>
          <a:lstStyle/>
          <a:p>
            <a:r>
              <a:rPr lang="en-US" b="1" dirty="0" err="1" smtClean="0"/>
              <a:t>Somatization</a:t>
            </a:r>
            <a:r>
              <a:rPr lang="en-US" b="1" dirty="0" smtClean="0"/>
              <a:t> Disorder</a:t>
            </a:r>
          </a:p>
          <a:p>
            <a:r>
              <a:rPr lang="en-US" b="1" dirty="0" smtClean="0"/>
              <a:t>Pain Disorder</a:t>
            </a:r>
          </a:p>
          <a:p>
            <a:r>
              <a:rPr lang="en-US" b="1" dirty="0" err="1" smtClean="0"/>
              <a:t>Hypochondriasis</a:t>
            </a:r>
            <a:endParaRPr lang="en-US" b="1" dirty="0" smtClean="0"/>
          </a:p>
          <a:p>
            <a:r>
              <a:rPr lang="en-US" b="1" dirty="0" smtClean="0"/>
              <a:t>Conversion Disorder</a:t>
            </a:r>
          </a:p>
          <a:p>
            <a:r>
              <a:rPr lang="en-US" b="1" dirty="0" smtClean="0"/>
              <a:t>Body </a:t>
            </a:r>
            <a:r>
              <a:rPr lang="en-US" b="1" dirty="0" err="1" smtClean="0"/>
              <a:t>Dysmorphic</a:t>
            </a:r>
            <a:r>
              <a:rPr lang="en-US" b="1" dirty="0" smtClean="0"/>
              <a:t> Disorder</a:t>
            </a:r>
            <a:endParaRPr lang="en-US"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229600" cy="1066800"/>
          </a:xfrm>
        </p:spPr>
        <p:txBody>
          <a:bodyPr>
            <a:normAutofit fontScale="90000"/>
          </a:bodyPr>
          <a:lstStyle/>
          <a:p>
            <a:r>
              <a:rPr lang="en-US" b="1" dirty="0" err="1" smtClean="0"/>
              <a:t>Somatization</a:t>
            </a:r>
            <a:r>
              <a:rPr lang="en-US" b="1" dirty="0" smtClean="0"/>
              <a:t> Disorder</a:t>
            </a:r>
            <a:br>
              <a:rPr lang="en-US" b="1" dirty="0" smtClean="0"/>
            </a:br>
            <a:endParaRPr lang="en-US" dirty="0"/>
          </a:p>
        </p:txBody>
      </p:sp>
      <p:sp>
        <p:nvSpPr>
          <p:cNvPr id="3" name="Content Placeholder 2"/>
          <p:cNvSpPr>
            <a:spLocks noGrp="1"/>
          </p:cNvSpPr>
          <p:nvPr>
            <p:ph idx="1"/>
          </p:nvPr>
        </p:nvSpPr>
        <p:spPr>
          <a:xfrm>
            <a:off x="457200" y="1295400"/>
            <a:ext cx="8229600" cy="5279136"/>
          </a:xfrm>
        </p:spPr>
        <p:txBody>
          <a:bodyPr>
            <a:normAutofit fontScale="92500" lnSpcReduction="10000"/>
          </a:bodyPr>
          <a:lstStyle/>
          <a:p>
            <a:r>
              <a:rPr lang="en-US" dirty="0" err="1" smtClean="0"/>
              <a:t>Somatization</a:t>
            </a:r>
            <a:r>
              <a:rPr lang="en-US" dirty="0" smtClean="0"/>
              <a:t> disorder is a syndrome of multiple somatic symptoms that cannot be explained medically and are associated with psychosocial distress and long-term seeking of assistance from health-care professionals. Symptoms may be vague, dramatized, or exaggerated in their presentation.</a:t>
            </a:r>
          </a:p>
          <a:p>
            <a:r>
              <a:rPr lang="en-US" dirty="0" smtClean="0">
                <a:solidFill>
                  <a:srgbClr val="0070C0"/>
                </a:solidFill>
              </a:rPr>
              <a:t>The symptoms are identified as pain (in at least four different sites), gastrointestinal  symptoms (e.g., nausea, vomiting, diarrhea), sexual symptoms (e.g., irregular menses, erectile or ejaculatory dysfunction), and symptoms suggestive of a neurological condition (e.g., paralysis, blindness, deafness)</a:t>
            </a:r>
            <a:endParaRPr lang="en-US" dirty="0">
              <a:solidFill>
                <a:srgbClr val="0070C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a:bodyPr>
          <a:lstStyle/>
          <a:p>
            <a:r>
              <a:rPr lang="en-US" dirty="0" smtClean="0"/>
              <a:t>For example,</a:t>
            </a:r>
          </a:p>
          <a:p>
            <a:pPr lvl="1"/>
            <a:r>
              <a:rPr lang="en-US" dirty="0" smtClean="0">
                <a:solidFill>
                  <a:schemeClr val="tx1"/>
                </a:solidFill>
              </a:rPr>
              <a:t>A female child who was sexually abused by an adult male family friend when he was taking her for a ride in his boat grew up with an intense, irrational fear of all water vessels. Psychoanalytical theory postulates that fear of the man was repressed and displaced on to boats. Boats became an unconscious symbol for the feared person, but one that the young girl viewed as safer since her fear of boats prevented her from having to confront the real fear.</a:t>
            </a:r>
          </a:p>
          <a:p>
            <a:endParaRPr lang="en-US"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Pain Disorder</a:t>
            </a:r>
            <a:br>
              <a:rPr lang="en-US" b="1" dirty="0" smtClean="0"/>
            </a:b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essential feature of pain disorder is severe and prolonged pain that causes clinically significant distress or impairment in social, occupational, or other important areas of functioning.</a:t>
            </a:r>
          </a:p>
          <a:p>
            <a:r>
              <a:rPr lang="en-US" dirty="0" smtClean="0">
                <a:solidFill>
                  <a:srgbClr val="0070C0"/>
                </a:solidFill>
              </a:rPr>
              <a:t>Additional psychological implications may be supported by the facts that</a:t>
            </a:r>
          </a:p>
          <a:p>
            <a:r>
              <a:rPr lang="en-US" dirty="0" smtClean="0">
                <a:solidFill>
                  <a:srgbClr val="0070C0"/>
                </a:solidFill>
              </a:rPr>
              <a:t> (1) appearance of the pain enables the client to avoid some unpleasant activity (</a:t>
            </a:r>
            <a:r>
              <a:rPr lang="en-US" b="1" dirty="0" smtClean="0">
                <a:solidFill>
                  <a:srgbClr val="0070C0"/>
                </a:solidFill>
              </a:rPr>
              <a:t>primary gain) </a:t>
            </a:r>
            <a:r>
              <a:rPr lang="en-US" dirty="0" smtClean="0">
                <a:solidFill>
                  <a:srgbClr val="0070C0"/>
                </a:solidFill>
              </a:rPr>
              <a:t>and </a:t>
            </a:r>
          </a:p>
          <a:p>
            <a:r>
              <a:rPr lang="en-US" dirty="0" smtClean="0">
                <a:solidFill>
                  <a:srgbClr val="0070C0"/>
                </a:solidFill>
              </a:rPr>
              <a:t>(2) the pain promotes emotional support or attention that the client might not otherwise receive (</a:t>
            </a:r>
            <a:r>
              <a:rPr lang="en-US" b="1" dirty="0" smtClean="0">
                <a:solidFill>
                  <a:srgbClr val="0070C0"/>
                </a:solidFill>
              </a:rPr>
              <a:t>secondary gain).</a:t>
            </a:r>
            <a:endParaRPr lang="en-US" dirty="0">
              <a:solidFill>
                <a:srgbClr val="0070C0"/>
              </a:solidFill>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066800"/>
          </a:xfrm>
        </p:spPr>
        <p:txBody>
          <a:bodyPr>
            <a:normAutofit fontScale="90000"/>
          </a:bodyPr>
          <a:lstStyle/>
          <a:p>
            <a:pPr algn="ctr"/>
            <a:r>
              <a:rPr lang="en-US" b="1" dirty="0" err="1" smtClean="0"/>
              <a:t>Hypochondriasis</a:t>
            </a:r>
            <a:r>
              <a:rPr lang="en-US" b="1" dirty="0" smtClean="0"/>
              <a:t/>
            </a:r>
            <a:br>
              <a:rPr lang="en-US" b="1" dirty="0" smtClean="0"/>
            </a:br>
            <a:endParaRPr lang="en-US" dirty="0"/>
          </a:p>
        </p:txBody>
      </p:sp>
      <p:sp>
        <p:nvSpPr>
          <p:cNvPr id="3" name="Content Placeholder 2"/>
          <p:cNvSpPr>
            <a:spLocks noGrp="1"/>
          </p:cNvSpPr>
          <p:nvPr>
            <p:ph idx="1"/>
          </p:nvPr>
        </p:nvSpPr>
        <p:spPr>
          <a:xfrm>
            <a:off x="457200" y="1295400"/>
            <a:ext cx="8229600" cy="5279136"/>
          </a:xfrm>
        </p:spPr>
        <p:txBody>
          <a:bodyPr>
            <a:normAutofit fontScale="92500"/>
          </a:bodyPr>
          <a:lstStyle/>
          <a:p>
            <a:r>
              <a:rPr lang="en-US" dirty="0" err="1" smtClean="0"/>
              <a:t>Hypochondriasis</a:t>
            </a:r>
            <a:r>
              <a:rPr lang="en-US" dirty="0" smtClean="0"/>
              <a:t> may be defined as an unrealistic or inaccurate interpretation of physical symptoms or sensations, leading to preoccupation and fear of having a serious disease.</a:t>
            </a:r>
          </a:p>
          <a:p>
            <a:endParaRPr lang="en-US" dirty="0" smtClean="0"/>
          </a:p>
          <a:p>
            <a:r>
              <a:rPr lang="en-US" dirty="0" smtClean="0"/>
              <a:t>The preoccupation may be with a specific organ or disease (e.g., cardiac disease), with bodily functions (e.g., peristalsis or heartbeat).</a:t>
            </a:r>
          </a:p>
          <a:p>
            <a:endParaRPr lang="en-US" dirty="0" smtClean="0"/>
          </a:p>
          <a:p>
            <a:r>
              <a:rPr lang="en-US" dirty="0" smtClean="0"/>
              <a:t>Individuals with </a:t>
            </a:r>
            <a:r>
              <a:rPr lang="en-US" dirty="0" err="1" smtClean="0"/>
              <a:t>hypochondriasis</a:t>
            </a:r>
            <a:r>
              <a:rPr lang="en-US" dirty="0" smtClean="0"/>
              <a:t> often have a long history of “doctor shopping” and are convinced that they are not receiving the proper care.</a:t>
            </a:r>
            <a:endParaRPr lang="en-US"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8229600" cy="1066800"/>
          </a:xfrm>
        </p:spPr>
        <p:txBody>
          <a:bodyPr>
            <a:normAutofit fontScale="90000"/>
          </a:bodyPr>
          <a:lstStyle/>
          <a:p>
            <a:r>
              <a:rPr lang="en-US" b="1" dirty="0" smtClean="0"/>
              <a:t>Conversion Disorder</a:t>
            </a:r>
            <a:br>
              <a:rPr lang="en-US" b="1" dirty="0" smtClean="0"/>
            </a:br>
            <a:endParaRPr lang="en-US" dirty="0"/>
          </a:p>
        </p:txBody>
      </p:sp>
      <p:sp>
        <p:nvSpPr>
          <p:cNvPr id="3" name="Content Placeholder 2"/>
          <p:cNvSpPr>
            <a:spLocks noGrp="1"/>
          </p:cNvSpPr>
          <p:nvPr>
            <p:ph idx="1"/>
          </p:nvPr>
        </p:nvSpPr>
        <p:spPr>
          <a:xfrm>
            <a:off x="457200" y="762000"/>
            <a:ext cx="8229600" cy="5812536"/>
          </a:xfrm>
        </p:spPr>
        <p:txBody>
          <a:bodyPr>
            <a:normAutofit/>
          </a:bodyPr>
          <a:lstStyle/>
          <a:p>
            <a:r>
              <a:rPr lang="en-US" dirty="0" smtClean="0"/>
              <a:t>Conversion disorder is a loss of or change in body function resulting from a psychological conflict, the physical symptoms of which cannot be explained by any known medical disorder or </a:t>
            </a:r>
            <a:r>
              <a:rPr lang="en-US" dirty="0" err="1" smtClean="0"/>
              <a:t>pathophysiological</a:t>
            </a:r>
            <a:r>
              <a:rPr lang="en-US" dirty="0" smtClean="0"/>
              <a:t> mechanism.</a:t>
            </a:r>
          </a:p>
          <a:p>
            <a:r>
              <a:rPr lang="en-US" dirty="0" smtClean="0"/>
              <a:t>Conversion symptoms affect voluntary motor or sensory functioning suggestive of neurological disease and are therefore sometimes called “</a:t>
            </a:r>
            <a:r>
              <a:rPr lang="en-US" dirty="0" err="1" smtClean="0"/>
              <a:t>pseudoneurological</a:t>
            </a:r>
            <a:r>
              <a:rPr lang="en-US" dirty="0" smtClean="0"/>
              <a:t>” (APA, 2000). Examples include paralysis, </a:t>
            </a:r>
            <a:r>
              <a:rPr lang="en-US" b="1" dirty="0" err="1" smtClean="0"/>
              <a:t>aphonia</a:t>
            </a:r>
            <a:r>
              <a:rPr lang="en-US" b="1" dirty="0" smtClean="0"/>
              <a:t>, </a:t>
            </a:r>
            <a:r>
              <a:rPr lang="en-US" dirty="0" smtClean="0"/>
              <a:t>seizures, coordination disturbance, difficulty swallowing, urinary retention.</a:t>
            </a:r>
            <a:endParaRPr lang="en-US"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812536"/>
          </a:xfrm>
        </p:spPr>
        <p:txBody>
          <a:bodyPr>
            <a:normAutofit/>
          </a:bodyPr>
          <a:lstStyle/>
          <a:p>
            <a:r>
              <a:rPr lang="en-US" b="1" dirty="0" err="1" smtClean="0"/>
              <a:t>Pseudocyesis</a:t>
            </a:r>
            <a:r>
              <a:rPr lang="en-US" b="1" dirty="0" smtClean="0"/>
              <a:t> (false pregnancy) is a conversion </a:t>
            </a:r>
            <a:r>
              <a:rPr lang="en-US" dirty="0" smtClean="0"/>
              <a:t>symptom and may represent a strong desire to be pregnant.</a:t>
            </a:r>
          </a:p>
          <a:p>
            <a:endParaRPr lang="en-US" dirty="0" smtClean="0"/>
          </a:p>
          <a:p>
            <a:endParaRPr lang="en-US" dirty="0" smtClean="0"/>
          </a:p>
          <a:p>
            <a:r>
              <a:rPr lang="en-US" dirty="0" smtClean="0"/>
              <a:t>When an individual achieves </a:t>
            </a:r>
            <a:r>
              <a:rPr lang="en-US" i="1" dirty="0" smtClean="0"/>
              <a:t>primary gain, the conversion </a:t>
            </a:r>
            <a:r>
              <a:rPr lang="en-US" dirty="0" smtClean="0"/>
              <a:t>symptoms enable the individual to avoid difficult situations or unpleasant activities about which he or she is anxious. Conversion symptoms promote </a:t>
            </a:r>
            <a:r>
              <a:rPr lang="en-US" i="1" dirty="0" smtClean="0"/>
              <a:t>secondary gain for the individual as a way to obtain attention</a:t>
            </a:r>
            <a:endParaRPr lang="en-US"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066800"/>
          </a:xfrm>
        </p:spPr>
        <p:txBody>
          <a:bodyPr>
            <a:normAutofit fontScale="90000"/>
          </a:bodyPr>
          <a:lstStyle/>
          <a:p>
            <a:r>
              <a:rPr lang="en-US" b="1" dirty="0" smtClean="0"/>
              <a:t>Body </a:t>
            </a:r>
            <a:r>
              <a:rPr lang="en-US" b="1" dirty="0" err="1" smtClean="0"/>
              <a:t>Dysmorphic</a:t>
            </a:r>
            <a:r>
              <a:rPr lang="en-US" b="1" dirty="0" smtClean="0"/>
              <a:t> Disorder</a:t>
            </a:r>
            <a:br>
              <a:rPr lang="en-US" b="1" dirty="0" smtClean="0"/>
            </a:br>
            <a:endParaRPr lang="en-US" dirty="0"/>
          </a:p>
        </p:txBody>
      </p:sp>
      <p:sp>
        <p:nvSpPr>
          <p:cNvPr id="3" name="Content Placeholder 2"/>
          <p:cNvSpPr>
            <a:spLocks noGrp="1"/>
          </p:cNvSpPr>
          <p:nvPr>
            <p:ph idx="1"/>
          </p:nvPr>
        </p:nvSpPr>
        <p:spPr>
          <a:xfrm>
            <a:off x="457200" y="1447800"/>
            <a:ext cx="8229600" cy="5126736"/>
          </a:xfrm>
        </p:spPr>
        <p:txBody>
          <a:bodyPr>
            <a:normAutofit/>
          </a:bodyPr>
          <a:lstStyle/>
          <a:p>
            <a:r>
              <a:rPr lang="en-US" dirty="0" smtClean="0"/>
              <a:t>This disorder, formerly called </a:t>
            </a:r>
            <a:r>
              <a:rPr lang="en-US" i="1" dirty="0" err="1" smtClean="0"/>
              <a:t>dysmorphophobia</a:t>
            </a:r>
            <a:r>
              <a:rPr lang="en-US" i="1" dirty="0" smtClean="0"/>
              <a:t>, is characterized </a:t>
            </a:r>
            <a:r>
              <a:rPr lang="en-US" dirty="0" smtClean="0"/>
              <a:t>by the exaggerated belief that the body is deformed or defective in some specific way. The most common complaints involve imagined or slight flaws of the face or head, such as thinning hair, acne, wrinkles, scars, vascular markings, facial swelling or asymmetry, or excessive facial hair.</a:t>
            </a:r>
            <a:endParaRPr lang="en-US"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0"/>
            <a:ext cx="8229600" cy="1066800"/>
          </a:xfrm>
        </p:spPr>
        <p:txBody>
          <a:bodyPr>
            <a:normAutofit fontScale="90000"/>
          </a:bodyPr>
          <a:lstStyle/>
          <a:p>
            <a:r>
              <a:rPr lang="en-US" b="1" dirty="0" smtClean="0"/>
              <a:t>Etiological Implications for Somatoform Disorders</a:t>
            </a:r>
            <a:endParaRPr lang="en-US" dirty="0"/>
          </a:p>
        </p:txBody>
      </p:sp>
      <p:sp>
        <p:nvSpPr>
          <p:cNvPr id="3" name="Content Placeholder 2"/>
          <p:cNvSpPr>
            <a:spLocks noGrp="1"/>
          </p:cNvSpPr>
          <p:nvPr>
            <p:ph idx="1"/>
          </p:nvPr>
        </p:nvSpPr>
        <p:spPr/>
        <p:txBody>
          <a:bodyPr>
            <a:normAutofit/>
          </a:bodyPr>
          <a:lstStyle/>
          <a:p>
            <a:r>
              <a:rPr lang="en-US" b="1" i="1" dirty="0" smtClean="0"/>
              <a:t>Biochemical</a:t>
            </a:r>
          </a:p>
          <a:p>
            <a:r>
              <a:rPr lang="en-US" dirty="0" smtClean="0"/>
              <a:t>Decreased levels of serotonin and endorphins may play a role in the etiology of pain disorder.</a:t>
            </a:r>
          </a:p>
          <a:p>
            <a:r>
              <a:rPr lang="en-US" b="1" i="1" dirty="0" smtClean="0"/>
              <a:t>Psychodynamic</a:t>
            </a:r>
          </a:p>
          <a:p>
            <a:r>
              <a:rPr lang="en-US" dirty="0" smtClean="0"/>
              <a:t>Some </a:t>
            </a:r>
            <a:r>
              <a:rPr lang="en-US" dirty="0" err="1" smtClean="0"/>
              <a:t>psychodynamicists</a:t>
            </a:r>
            <a:r>
              <a:rPr lang="en-US" dirty="0" smtClean="0"/>
              <a:t> view </a:t>
            </a:r>
            <a:r>
              <a:rPr lang="en-US" dirty="0" err="1" smtClean="0"/>
              <a:t>hypochondriasis</a:t>
            </a:r>
            <a:r>
              <a:rPr lang="en-US" dirty="0" smtClean="0"/>
              <a:t> as an ego defense mechanism. Physical complaints are the expression of low self-esteem and feelings of worthlessness.</a:t>
            </a:r>
            <a:endParaRPr lang="en-US"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5202936"/>
          </a:xfrm>
        </p:spPr>
        <p:txBody>
          <a:bodyPr>
            <a:normAutofit/>
          </a:bodyPr>
          <a:lstStyle/>
          <a:p>
            <a:r>
              <a:rPr lang="en-US" b="1" i="1" dirty="0" smtClean="0"/>
              <a:t>Family Dynamics</a:t>
            </a:r>
          </a:p>
          <a:p>
            <a:r>
              <a:rPr lang="en-US" dirty="0" smtClean="0"/>
              <a:t>Some families have difficulty expressing emotions openly and resolving conflicts verbally.</a:t>
            </a:r>
          </a:p>
          <a:p>
            <a:r>
              <a:rPr lang="en-US" b="1" i="1" dirty="0" smtClean="0"/>
              <a:t>Learning Theory</a:t>
            </a:r>
          </a:p>
          <a:p>
            <a:r>
              <a:rPr lang="en-US" dirty="0" smtClean="0"/>
              <a:t>Somatic complaints are often reinforced when the sick role relieves the individual from the need to deal with  a stressful situation, whether it be within society or within the family.</a:t>
            </a:r>
            <a:endParaRPr lang="en-US"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Treatment Modalities</a:t>
            </a:r>
            <a:br>
              <a:rPr lang="en-US" b="1" dirty="0" smtClean="0"/>
            </a:br>
            <a:r>
              <a:rPr lang="en-US" b="1" dirty="0" smtClean="0"/>
              <a:t>for Somatoform Disorders</a:t>
            </a:r>
            <a:br>
              <a:rPr lang="en-US" b="1" dirty="0" smtClean="0"/>
            </a:br>
            <a:endParaRPr lang="en-US" dirty="0"/>
          </a:p>
        </p:txBody>
      </p:sp>
      <p:sp>
        <p:nvSpPr>
          <p:cNvPr id="3" name="Content Placeholder 2"/>
          <p:cNvSpPr>
            <a:spLocks noGrp="1"/>
          </p:cNvSpPr>
          <p:nvPr>
            <p:ph idx="1"/>
          </p:nvPr>
        </p:nvSpPr>
        <p:spPr/>
        <p:txBody>
          <a:bodyPr>
            <a:normAutofit/>
          </a:bodyPr>
          <a:lstStyle/>
          <a:p>
            <a:r>
              <a:rPr lang="en-US" b="1" dirty="0" smtClean="0"/>
              <a:t>Individual Psychotherapy</a:t>
            </a:r>
          </a:p>
          <a:p>
            <a:r>
              <a:rPr lang="en-US" dirty="0" smtClean="0"/>
              <a:t>The goal of psychotherapy is to help clients develop healthy and adaptive behaviors.</a:t>
            </a:r>
          </a:p>
          <a:p>
            <a:r>
              <a:rPr lang="en-US" b="1" dirty="0" smtClean="0"/>
              <a:t>Group Psychotherapy</a:t>
            </a:r>
          </a:p>
          <a:p>
            <a:r>
              <a:rPr lang="en-US" dirty="0" smtClean="0"/>
              <a:t>Group therapy may be helpful for somatoform disorders because it provides a setting where clients can share their experiences of illness, can learn to verbalize thoughts and feelings.</a:t>
            </a:r>
            <a:endParaRPr lang="en-US"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507736"/>
          </a:xfrm>
        </p:spPr>
        <p:txBody>
          <a:bodyPr/>
          <a:lstStyle/>
          <a:p>
            <a:r>
              <a:rPr lang="en-US" b="1" dirty="0" smtClean="0"/>
              <a:t>Behavior Therapy</a:t>
            </a:r>
          </a:p>
          <a:p>
            <a:r>
              <a:rPr lang="en-US" dirty="0" smtClean="0"/>
              <a:t>Behavior therapy is more likely to be successful in instances when secondary gain is prominent.</a:t>
            </a:r>
          </a:p>
          <a:p>
            <a:r>
              <a:rPr lang="en-US" b="1" dirty="0" smtClean="0"/>
              <a:t>Psychopharmacology</a:t>
            </a:r>
          </a:p>
          <a:p>
            <a:r>
              <a:rPr lang="en-US" dirty="0" smtClean="0"/>
              <a:t>Antidepressants, such as </a:t>
            </a:r>
            <a:r>
              <a:rPr lang="en-US" dirty="0" err="1" smtClean="0"/>
              <a:t>tricyclics</a:t>
            </a:r>
            <a:r>
              <a:rPr lang="en-US" dirty="0" smtClean="0"/>
              <a:t> and selective serotonin reuptake inhibitors (SSRIs), are often used with somatoform pain disorder.</a:t>
            </a:r>
          </a:p>
          <a:p>
            <a:r>
              <a:rPr lang="en-US" dirty="0" smtClean="0"/>
              <a:t>Anticonvulsants such as </a:t>
            </a:r>
            <a:r>
              <a:rPr lang="en-US" dirty="0" err="1" smtClean="0"/>
              <a:t>phenytoin</a:t>
            </a:r>
            <a:r>
              <a:rPr lang="en-US" dirty="0" smtClean="0"/>
              <a:t>.</a:t>
            </a:r>
            <a:endParaRPr lang="en-US"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46546" y="2967335"/>
            <a:ext cx="3932488" cy="923330"/>
          </a:xfrm>
          <a:prstGeom prst="rect">
            <a:avLst/>
          </a:prstGeom>
          <a:noFill/>
        </p:spPr>
        <p:txBody>
          <a:bodyPr wrap="none" lIns="91440" tIns="45720" rIns="91440" bIns="45720">
            <a:spAutoFit/>
          </a:bodyPr>
          <a:lstStyle/>
          <a:p>
            <a:pPr algn="ctr"/>
            <a:r>
              <a:rPr lang="en-US" sz="5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Thank you</a:t>
            </a:r>
            <a:endParaRPr lang="en-US" sz="5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a:bodyPr>
          <a:lstStyle/>
          <a:p>
            <a:r>
              <a:rPr lang="en-US" b="1" i="1" dirty="0" smtClean="0"/>
              <a:t>Learning Theory</a:t>
            </a:r>
          </a:p>
          <a:p>
            <a:pPr lvl="1"/>
            <a:r>
              <a:rPr lang="en-US" dirty="0" smtClean="0">
                <a:solidFill>
                  <a:schemeClr val="tx1"/>
                </a:solidFill>
              </a:rPr>
              <a:t>Classic conditioning in the case of phobias may be explained as follows: </a:t>
            </a:r>
          </a:p>
          <a:p>
            <a:pPr lvl="1"/>
            <a:r>
              <a:rPr lang="en-US" dirty="0" smtClean="0">
                <a:solidFill>
                  <a:schemeClr val="tx1"/>
                </a:solidFill>
              </a:rPr>
              <a:t>A stressful stimulus produces an “unconditioned” response of fear. When the stressful stimulus is repeatedly paired with a harmless object, eventually the harmless object alone produces a “conditioned” response: fear. This becomes a phobia when the individual consciously avoids the harmless object to escape fear.</a:t>
            </a:r>
            <a:endParaRPr lang="en-US" dirty="0">
              <a:solidFill>
                <a:schemeClr val="tx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lnSpcReduction="10000"/>
          </a:bodyPr>
          <a:lstStyle/>
          <a:p>
            <a:r>
              <a:rPr lang="en-US" b="1" i="1" dirty="0" smtClean="0"/>
              <a:t>Cognitive Theory</a:t>
            </a:r>
          </a:p>
          <a:p>
            <a:pPr lvl="1"/>
            <a:r>
              <a:rPr lang="en-US" dirty="0" smtClean="0"/>
              <a:t>Cognitive theorists espouse that anxiety is the product of faulty cognitions or anxiety-inducing self-instructions.</a:t>
            </a:r>
          </a:p>
          <a:p>
            <a:r>
              <a:rPr lang="en-US" dirty="0" smtClean="0"/>
              <a:t>Two types of faulty thinking have been investigated:</a:t>
            </a:r>
          </a:p>
          <a:p>
            <a:pPr lvl="1"/>
            <a:r>
              <a:rPr lang="en-US" dirty="0" smtClean="0"/>
              <a:t>Negative self-statements and irrational beliefs.</a:t>
            </a:r>
          </a:p>
          <a:p>
            <a:r>
              <a:rPr lang="en-US" dirty="0" smtClean="0"/>
              <a:t>Cognitive theorists believe that some individuals engage in negative and irrational thinking that produces anxiety reactions. The individual begins to seek out avoidance behaviors to prevent the anxiety reactions, and phobias result.</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980</TotalTime>
  <Words>3758</Words>
  <Application>Microsoft Office PowerPoint</Application>
  <PresentationFormat>On-screen Show (4:3)</PresentationFormat>
  <Paragraphs>344</Paragraphs>
  <Slides>79</Slides>
  <Notes>0</Notes>
  <HiddenSlides>0</HiddenSlides>
  <MMClips>0</MMClips>
  <ScaleCrop>false</ScaleCrop>
  <HeadingPairs>
    <vt:vector size="4" baseType="variant">
      <vt:variant>
        <vt:lpstr>Theme</vt:lpstr>
      </vt:variant>
      <vt:variant>
        <vt:i4>1</vt:i4>
      </vt:variant>
      <vt:variant>
        <vt:lpstr>Slide Titles</vt:lpstr>
      </vt:variant>
      <vt:variant>
        <vt:i4>79</vt:i4>
      </vt:variant>
    </vt:vector>
  </HeadingPairs>
  <TitlesOfParts>
    <vt:vector size="80" baseType="lpstr">
      <vt:lpstr>Urban</vt:lpstr>
      <vt:lpstr>Neurotic Disorders </vt:lpstr>
      <vt:lpstr>Introduction </vt:lpstr>
      <vt:lpstr>Slide 3</vt:lpstr>
      <vt:lpstr>Phobic anxiety disorder</vt:lpstr>
      <vt:lpstr>Slide 5</vt:lpstr>
      <vt:lpstr>Etiology</vt:lpstr>
      <vt:lpstr>Slide 7</vt:lpstr>
      <vt:lpstr>Slide 8</vt:lpstr>
      <vt:lpstr>Slide 9</vt:lpstr>
      <vt:lpstr>Types of phobias</vt:lpstr>
      <vt:lpstr>Simple phobia </vt:lpstr>
      <vt:lpstr>Examples of specific phobias</vt:lpstr>
      <vt:lpstr>Simple phobia’s Signs and symptoms</vt:lpstr>
      <vt:lpstr>Social phobia </vt:lpstr>
      <vt:lpstr>Social phobia’s Signs and symptoms</vt:lpstr>
      <vt:lpstr>Agoraphobia</vt:lpstr>
      <vt:lpstr>Agoraphobia Signs and symptoms</vt:lpstr>
      <vt:lpstr>Treatement </vt:lpstr>
      <vt:lpstr>Slide 19</vt:lpstr>
      <vt:lpstr>Nursing diagnosis</vt:lpstr>
      <vt:lpstr>PANIC DISORDER</vt:lpstr>
      <vt:lpstr>Introduction </vt:lpstr>
      <vt:lpstr>Panic definition</vt:lpstr>
      <vt:lpstr>Etiological Implications for Panic and Generalized Anxiety Disorders</vt:lpstr>
      <vt:lpstr>Slide 25</vt:lpstr>
      <vt:lpstr>Slide 26</vt:lpstr>
      <vt:lpstr>Signs and symptoms of panic disorder</vt:lpstr>
      <vt:lpstr>Treatment Modalities</vt:lpstr>
      <vt:lpstr>Slide 29</vt:lpstr>
      <vt:lpstr>Generalized anxiety disorder</vt:lpstr>
      <vt:lpstr>Introduction</vt:lpstr>
      <vt:lpstr>Epidemiology </vt:lpstr>
      <vt:lpstr>Clinical manifestation</vt:lpstr>
      <vt:lpstr>Slide 34</vt:lpstr>
      <vt:lpstr>Treatment Modalities</vt:lpstr>
      <vt:lpstr>Slide 36</vt:lpstr>
      <vt:lpstr>Nursing Management</vt:lpstr>
      <vt:lpstr>Obsessive compulsive disorder</vt:lpstr>
      <vt:lpstr>Slide 39</vt:lpstr>
      <vt:lpstr>Slide 40</vt:lpstr>
      <vt:lpstr>Etiology</vt:lpstr>
      <vt:lpstr>Slide 42</vt:lpstr>
      <vt:lpstr>Biological Aspects </vt:lpstr>
      <vt:lpstr>Clinical features</vt:lpstr>
      <vt:lpstr>Slide 45</vt:lpstr>
      <vt:lpstr>Diagnosis</vt:lpstr>
      <vt:lpstr>Treatement</vt:lpstr>
      <vt:lpstr>Nursing Diagnosis</vt:lpstr>
      <vt:lpstr>Posttraumatic Stress Disorder</vt:lpstr>
      <vt:lpstr>Slide 50</vt:lpstr>
      <vt:lpstr>Etiology</vt:lpstr>
      <vt:lpstr>Slide 52</vt:lpstr>
      <vt:lpstr>Slide 53</vt:lpstr>
      <vt:lpstr>Treatment For Posttraumatic Stress Disorder</vt:lpstr>
      <vt:lpstr>Nursing Diagnosis</vt:lpstr>
      <vt:lpstr>Dissociative Disorders</vt:lpstr>
      <vt:lpstr>Dissociative Disorders</vt:lpstr>
      <vt:lpstr>Dissociative Amnesia </vt:lpstr>
      <vt:lpstr>Slide 59</vt:lpstr>
      <vt:lpstr>Dissociative Fugue </vt:lpstr>
      <vt:lpstr>Dissociative Identity Disorder </vt:lpstr>
      <vt:lpstr>Possession disorder</vt:lpstr>
      <vt:lpstr>Etiology</vt:lpstr>
      <vt:lpstr>Slide 64</vt:lpstr>
      <vt:lpstr>Treatment Modalities for Dissociative Disorders</vt:lpstr>
      <vt:lpstr>Slide 66</vt:lpstr>
      <vt:lpstr>Dissociative Identity Disorder </vt:lpstr>
      <vt:lpstr>Types of Somatoform Disorders</vt:lpstr>
      <vt:lpstr>Somatization Disorder </vt:lpstr>
      <vt:lpstr>Pain Disorder </vt:lpstr>
      <vt:lpstr>Hypochondriasis </vt:lpstr>
      <vt:lpstr>Conversion Disorder </vt:lpstr>
      <vt:lpstr>Slide 73</vt:lpstr>
      <vt:lpstr>Body Dysmorphic Disorder </vt:lpstr>
      <vt:lpstr>Etiological Implications for Somatoform Disorders</vt:lpstr>
      <vt:lpstr>Slide 76</vt:lpstr>
      <vt:lpstr>Treatment Modalities for Somatoform Disorders </vt:lpstr>
      <vt:lpstr>Slide 78</vt:lpstr>
      <vt:lpstr>Slide 79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Neurotic Disorders</dc:title>
  <dc:creator>SURESH</dc:creator>
  <cp:lastModifiedBy>milan</cp:lastModifiedBy>
  <cp:revision>155</cp:revision>
  <dcterms:created xsi:type="dcterms:W3CDTF">2012-03-26T09:53:57Z</dcterms:created>
  <dcterms:modified xsi:type="dcterms:W3CDTF">2020-08-13T22:06:13Z</dcterms:modified>
</cp:coreProperties>
</file>