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5" r:id="rId3"/>
    <p:sldId id="257" r:id="rId4"/>
    <p:sldId id="258" r:id="rId5"/>
    <p:sldId id="259" r:id="rId6"/>
    <p:sldId id="260" r:id="rId7"/>
    <p:sldId id="261" r:id="rId8"/>
    <p:sldId id="262" r:id="rId9"/>
    <p:sldId id="263" r:id="rId10"/>
    <p:sldId id="264" r:id="rId11"/>
    <p:sldId id="265" r:id="rId12"/>
    <p:sldId id="266" r:id="rId13"/>
    <p:sldId id="267" r:id="rId14"/>
    <p:sldId id="296" r:id="rId15"/>
    <p:sldId id="268" r:id="rId16"/>
    <p:sldId id="269" r:id="rId17"/>
    <p:sldId id="297" r:id="rId18"/>
    <p:sldId id="271" r:id="rId19"/>
    <p:sldId id="272" r:id="rId20"/>
    <p:sldId id="273" r:id="rId21"/>
    <p:sldId id="274" r:id="rId22"/>
    <p:sldId id="275" r:id="rId23"/>
    <p:sldId id="276" r:id="rId24"/>
    <p:sldId id="277" r:id="rId25"/>
    <p:sldId id="285" r:id="rId26"/>
    <p:sldId id="278" r:id="rId27"/>
    <p:sldId id="286" r:id="rId28"/>
    <p:sldId id="298" r:id="rId29"/>
    <p:sldId id="279" r:id="rId30"/>
    <p:sldId id="287" r:id="rId31"/>
    <p:sldId id="280" r:id="rId32"/>
    <p:sldId id="288" r:id="rId33"/>
    <p:sldId id="281" r:id="rId34"/>
    <p:sldId id="289" r:id="rId35"/>
    <p:sldId id="282" r:id="rId36"/>
    <p:sldId id="283" r:id="rId37"/>
    <p:sldId id="290" r:id="rId38"/>
    <p:sldId id="284" r:id="rId39"/>
    <p:sldId id="291" r:id="rId40"/>
    <p:sldId id="292" r:id="rId41"/>
    <p:sldId id="293" r:id="rId42"/>
    <p:sldId id="294" r:id="rId43"/>
    <p:sldId id="299" r:id="rId44"/>
    <p:sldId id="300" r:id="rId45"/>
    <p:sldId id="301" r:id="rId46"/>
    <p:sldId id="302"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1/5/2010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1/5/2010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1/5/2010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1/5/2010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Posture deviation</a:t>
            </a:r>
            <a:r>
              <a:rPr lang="en-US" dirty="0" smtClean="0"/>
              <a:t/>
            </a:r>
            <a:br>
              <a:rPr lang="en-US" dirty="0" smtClean="0"/>
            </a:br>
            <a:endParaRPr lang="en-US" dirty="0"/>
          </a:p>
        </p:txBody>
      </p:sp>
      <p:sp>
        <p:nvSpPr>
          <p:cNvPr id="3" name="Subtitle 2"/>
          <p:cNvSpPr>
            <a:spLocks noGrp="1"/>
          </p:cNvSpPr>
          <p:nvPr>
            <p:ph type="subTitle" idx="1"/>
          </p:nvPr>
        </p:nvSpPr>
        <p:spPr/>
        <p:txBody>
          <a:bodyPr/>
          <a:lstStyle/>
          <a:p>
            <a:r>
              <a:rPr lang="en-US" dirty="0" smtClean="0"/>
              <a:t>By: Dr Saraswati</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Potential muscle impairment</a:t>
            </a:r>
            <a:endParaRPr lang="en-US" dirty="0"/>
          </a:p>
        </p:txBody>
      </p:sp>
      <p:sp>
        <p:nvSpPr>
          <p:cNvPr id="3" name="Content Placeholder 2"/>
          <p:cNvSpPr>
            <a:spLocks noGrp="1"/>
          </p:cNvSpPr>
          <p:nvPr>
            <p:ph idx="1"/>
          </p:nvPr>
        </p:nvSpPr>
        <p:spPr/>
        <p:txBody>
          <a:bodyPr/>
          <a:lstStyle/>
          <a:p>
            <a:r>
              <a:rPr lang="en-US" u="sng" dirty="0" smtClean="0"/>
              <a:t>Mobility impairment</a:t>
            </a:r>
            <a:r>
              <a:rPr lang="en-US" dirty="0" smtClean="0"/>
              <a:t>: intercostals , muscles of  upper limb originating from thorax </a:t>
            </a:r>
          </a:p>
          <a:p>
            <a:pPr>
              <a:buNone/>
            </a:pPr>
            <a:r>
              <a:rPr lang="en-US" dirty="0" smtClean="0"/>
              <a:t> ( pectoralis major &amp; minor, Latissimus dorsi, serratus anterior)</a:t>
            </a:r>
          </a:p>
          <a:p>
            <a:r>
              <a:rPr lang="en-US" u="sng" dirty="0" smtClean="0"/>
              <a:t>Impaired muscle performance</a:t>
            </a:r>
            <a:r>
              <a:rPr lang="en-US" dirty="0" smtClean="0"/>
              <a:t>: lower cervical, upper thoracic erector spine, rhomboids, middle trapezius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 Flat upper back &amp; neck posture</a:t>
            </a:r>
            <a:endParaRPr lang="en-US" b="1" dirty="0"/>
          </a:p>
        </p:txBody>
      </p:sp>
      <p:sp>
        <p:nvSpPr>
          <p:cNvPr id="3" name="Content Placeholder 2"/>
          <p:cNvSpPr>
            <a:spLocks noGrp="1"/>
          </p:cNvSpPr>
          <p:nvPr>
            <p:ph idx="1"/>
          </p:nvPr>
        </p:nvSpPr>
        <p:spPr>
          <a:xfrm>
            <a:off x="457200" y="1600200"/>
            <a:ext cx="8229600" cy="4876800"/>
          </a:xfrm>
        </p:spPr>
        <p:txBody>
          <a:bodyPr/>
          <a:lstStyle/>
          <a:p>
            <a:r>
              <a:rPr lang="en-US" dirty="0" smtClean="0"/>
              <a:t>Decrease thoracic curve, depressed scapulae, depressed clavicles, decrease cervical lordosis with increased flexion of the occiput on atlas</a:t>
            </a:r>
          </a:p>
          <a:p>
            <a:r>
              <a:rPr lang="en-US" dirty="0" smtClean="0"/>
              <a:t>Not common posture deviation</a:t>
            </a:r>
          </a:p>
          <a:p>
            <a:r>
              <a:rPr lang="en-US" dirty="0" smtClean="0"/>
              <a:t>Military posture</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Potential muscle impairment</a:t>
            </a:r>
            <a:endParaRPr lang="en-US" dirty="0"/>
          </a:p>
        </p:txBody>
      </p:sp>
      <p:sp>
        <p:nvSpPr>
          <p:cNvPr id="3" name="Content Placeholder 2"/>
          <p:cNvSpPr>
            <a:spLocks noGrp="1"/>
          </p:cNvSpPr>
          <p:nvPr>
            <p:ph sz="half" idx="1"/>
          </p:nvPr>
        </p:nvSpPr>
        <p:spPr/>
        <p:txBody>
          <a:bodyPr>
            <a:normAutofit lnSpcReduction="10000"/>
          </a:bodyPr>
          <a:lstStyle/>
          <a:p>
            <a:r>
              <a:rPr lang="en-US" u="sng" dirty="0" smtClean="0"/>
              <a:t>Mobility impairment: </a:t>
            </a:r>
            <a:r>
              <a:rPr lang="en-US" dirty="0" smtClean="0"/>
              <a:t>ant neck muscles, thoracic erector spine muscle, scapular retractors, restricted scapular muscle</a:t>
            </a:r>
          </a:p>
          <a:p>
            <a:r>
              <a:rPr lang="en-US" u="sng" dirty="0" smtClean="0"/>
              <a:t>Impaired muscle performance</a:t>
            </a:r>
            <a:r>
              <a:rPr lang="en-US" dirty="0" smtClean="0"/>
              <a:t>: scapular protractor, intercostals muscles of the anterior thorax</a:t>
            </a:r>
            <a:endParaRPr lang="en-US" dirty="0"/>
          </a:p>
        </p:txBody>
      </p:sp>
      <p:pic>
        <p:nvPicPr>
          <p:cNvPr id="18434" name="Picture 2"/>
          <p:cNvPicPr>
            <a:picLocks noGrp="1" noChangeAspect="1" noChangeArrowheads="1"/>
          </p:cNvPicPr>
          <p:nvPr>
            <p:ph sz="half" idx="2"/>
          </p:nvPr>
        </p:nvPicPr>
        <p:blipFill>
          <a:blip r:embed="rId2" cstate="print"/>
          <a:srcRect/>
          <a:stretch>
            <a:fillRect/>
          </a:stretch>
        </p:blipFill>
        <p:spPr bwMode="auto">
          <a:xfrm>
            <a:off x="6629400" y="1371600"/>
            <a:ext cx="2209800" cy="51241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scoliosis</a:t>
            </a:r>
            <a:endParaRPr lang="en-US" b="1" dirty="0"/>
          </a:p>
        </p:txBody>
      </p:sp>
      <p:sp>
        <p:nvSpPr>
          <p:cNvPr id="3" name="Content Placeholder 2"/>
          <p:cNvSpPr>
            <a:spLocks noGrp="1"/>
          </p:cNvSpPr>
          <p:nvPr>
            <p:ph idx="1"/>
          </p:nvPr>
        </p:nvSpPr>
        <p:spPr/>
        <p:txBody>
          <a:bodyPr/>
          <a:lstStyle/>
          <a:p>
            <a:r>
              <a:rPr lang="en-US" dirty="0" smtClean="0"/>
              <a:t>Lateral curvature of spine</a:t>
            </a:r>
          </a:p>
          <a:p>
            <a:r>
              <a:rPr lang="en-US" dirty="0" smtClean="0"/>
              <a:t>Involves thoracic and lumbar region</a:t>
            </a:r>
          </a:p>
          <a:p>
            <a:r>
              <a:rPr lang="en-US" dirty="0" smtClean="0"/>
              <a:t>S- curve C- curve</a:t>
            </a:r>
          </a:p>
          <a:p>
            <a:r>
              <a:rPr lang="en-US" dirty="0" smtClean="0"/>
              <a:t>In right handed individuals, mild right thoracic, left lumbar S- curve or a mild left thoracolumbar C- curve </a:t>
            </a:r>
          </a:p>
          <a:p>
            <a:r>
              <a:rPr lang="en-US" dirty="0" smtClean="0"/>
              <a:t>Asymmetry in the hips, pelvis and lower extremities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Grp="1" noChangeAspect="1" noChangeArrowheads="1"/>
          </p:cNvPicPr>
          <p:nvPr>
            <p:ph idx="1"/>
          </p:nvPr>
        </p:nvPicPr>
        <p:blipFill>
          <a:blip r:embed="rId2" cstate="print"/>
          <a:srcRect/>
          <a:stretch>
            <a:fillRect/>
          </a:stretch>
        </p:blipFill>
        <p:spPr bwMode="auto">
          <a:xfrm>
            <a:off x="1524000" y="990600"/>
            <a:ext cx="5968397" cy="5283498"/>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r>
              <a:rPr lang="en-US" dirty="0" smtClean="0"/>
              <a:t>Two types</a:t>
            </a:r>
          </a:p>
          <a:p>
            <a:pPr>
              <a:buNone/>
            </a:pPr>
            <a:r>
              <a:rPr lang="en-US" dirty="0" smtClean="0"/>
              <a:t>1 </a:t>
            </a:r>
            <a:r>
              <a:rPr lang="en-US" u="sng" dirty="0" smtClean="0"/>
              <a:t>structural scoliosis </a:t>
            </a:r>
            <a:r>
              <a:rPr lang="en-US" dirty="0" smtClean="0"/>
              <a:t>involve irreversible lateral curvature with fixed rotation of the vertebrae</a:t>
            </a:r>
          </a:p>
          <a:p>
            <a:r>
              <a:rPr lang="en-US" dirty="0" smtClean="0"/>
              <a:t>Rotation towards convexity</a:t>
            </a:r>
          </a:p>
          <a:p>
            <a:pPr>
              <a:buNone/>
            </a:pPr>
            <a:r>
              <a:rPr lang="en-US" dirty="0" smtClean="0"/>
              <a:t>2</a:t>
            </a:r>
            <a:r>
              <a:rPr lang="en-US" u="sng" dirty="0" smtClean="0"/>
              <a:t>. Nonstructural scoliosis</a:t>
            </a:r>
            <a:r>
              <a:rPr lang="en-US" dirty="0" smtClean="0"/>
              <a:t>: reversible, can changed with forward flexion and with positional changes as lying supine, realignment of the pelvis by correction of leg length discrepancy</a:t>
            </a:r>
          </a:p>
          <a:p>
            <a:pPr>
              <a:buNone/>
            </a:pPr>
            <a:r>
              <a:rPr lang="en-US" dirty="0" smtClean="0"/>
              <a:t>Also known as functional or postural scoliosis  </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Potential muscle impairment</a:t>
            </a:r>
            <a:endParaRPr lang="en-US" dirty="0"/>
          </a:p>
        </p:txBody>
      </p:sp>
      <p:sp>
        <p:nvSpPr>
          <p:cNvPr id="3" name="Content Placeholder 2"/>
          <p:cNvSpPr>
            <a:spLocks noGrp="1"/>
          </p:cNvSpPr>
          <p:nvPr>
            <p:ph idx="1"/>
          </p:nvPr>
        </p:nvSpPr>
        <p:spPr/>
        <p:txBody>
          <a:bodyPr/>
          <a:lstStyle/>
          <a:p>
            <a:r>
              <a:rPr lang="en-US" u="sng" dirty="0" smtClean="0"/>
              <a:t>Mobility impairment: </a:t>
            </a:r>
            <a:r>
              <a:rPr lang="en-US" dirty="0" smtClean="0"/>
              <a:t>on concave side</a:t>
            </a:r>
          </a:p>
          <a:p>
            <a:r>
              <a:rPr lang="en-US" u="sng" dirty="0" smtClean="0"/>
              <a:t>Impaired muscle performance: </a:t>
            </a:r>
            <a:r>
              <a:rPr lang="en-US" dirty="0" smtClean="0"/>
              <a:t>due to weakness of muscles of convex side</a:t>
            </a:r>
          </a:p>
          <a:p>
            <a:r>
              <a:rPr lang="en-US" dirty="0" smtClean="0"/>
              <a:t>With advanced structural scoliosis, cardiopulmonary impairment may restrict function</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Intervention</a:t>
            </a:r>
            <a:br>
              <a:rPr lang="en-US" b="1" dirty="0" smtClean="0"/>
            </a:br>
            <a:endParaRPr lang="en-US" b="1" dirty="0"/>
          </a:p>
        </p:txBody>
      </p:sp>
      <p:sp>
        <p:nvSpPr>
          <p:cNvPr id="3" name="Content Placeholder 2"/>
          <p:cNvSpPr>
            <a:spLocks noGrp="1"/>
          </p:cNvSpPr>
          <p:nvPr>
            <p:ph idx="1"/>
          </p:nvPr>
        </p:nvSpPr>
        <p:spPr/>
        <p:txBody>
          <a:bodyPr/>
          <a:lstStyle/>
          <a:p>
            <a:pPr>
              <a:buFont typeface="Wingdings" pitchFamily="2" charset="2"/>
              <a:buChar char="ü"/>
            </a:pPr>
            <a:r>
              <a:rPr lang="en-US" dirty="0" smtClean="0"/>
              <a:t>1. Kinesthetic awareness </a:t>
            </a:r>
          </a:p>
          <a:p>
            <a:pPr>
              <a:buFont typeface="Wingdings" pitchFamily="2" charset="2"/>
              <a:buChar char="ü"/>
            </a:pPr>
            <a:r>
              <a:rPr lang="en-US" dirty="0" smtClean="0"/>
              <a:t>2. Mobility / flexibility exercise</a:t>
            </a:r>
          </a:p>
          <a:p>
            <a:pPr>
              <a:buFont typeface="Wingdings" pitchFamily="2" charset="2"/>
              <a:buChar char="ü"/>
            </a:pPr>
            <a:r>
              <a:rPr lang="en-US" dirty="0" smtClean="0"/>
              <a:t>3. muscle performance: stabilization, muscle endurance &amp; strength training</a:t>
            </a:r>
          </a:p>
          <a:p>
            <a:pPr>
              <a:buNone/>
            </a:pPr>
            <a:endParaRPr lang="en-US" dirty="0" smtClean="0"/>
          </a:p>
          <a:p>
            <a:pPr>
              <a:buFont typeface="Wingdings" pitchFamily="2" charset="2"/>
              <a:buChar char="ü"/>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1. Kinesthetic awareness </a:t>
            </a:r>
            <a:r>
              <a:rPr lang="en-US" dirty="0" smtClean="0"/>
              <a:t>:</a:t>
            </a:r>
            <a:br>
              <a:rPr lang="en-US" dirty="0" smtClean="0"/>
            </a:br>
            <a:endParaRPr lang="en-US" b="1" dirty="0"/>
          </a:p>
        </p:txBody>
      </p:sp>
      <p:sp>
        <p:nvSpPr>
          <p:cNvPr id="3" name="Content Placeholder 2"/>
          <p:cNvSpPr>
            <a:spLocks noGrp="1"/>
          </p:cNvSpPr>
          <p:nvPr>
            <p:ph idx="1"/>
          </p:nvPr>
        </p:nvSpPr>
        <p:spPr>
          <a:xfrm>
            <a:off x="457200" y="1447800"/>
            <a:ext cx="8229600" cy="5105400"/>
          </a:xfrm>
        </p:spPr>
        <p:txBody>
          <a:bodyPr>
            <a:normAutofit/>
          </a:bodyPr>
          <a:lstStyle/>
          <a:p>
            <a:r>
              <a:rPr lang="en-US" dirty="0" smtClean="0"/>
              <a:t>Goal: to develop propreoception of spinal positioning, safe movement &amp; postural control.</a:t>
            </a:r>
          </a:p>
          <a:p>
            <a:r>
              <a:rPr lang="en-US" dirty="0" smtClean="0"/>
              <a:t>Position of symptom relief :</a:t>
            </a:r>
          </a:p>
          <a:p>
            <a:pPr>
              <a:buNone/>
            </a:pPr>
            <a:r>
              <a:rPr lang="en-US" dirty="0" smtClean="0"/>
              <a:t>	Patient must learn how to move the spine and find the range or position in which symptoms  are minimized</a:t>
            </a:r>
          </a:p>
          <a:p>
            <a:r>
              <a:rPr lang="en-US" dirty="0" smtClean="0"/>
              <a:t>The position of symptoms relief is called the </a:t>
            </a:r>
            <a:r>
              <a:rPr lang="en-US" b="1" dirty="0" smtClean="0"/>
              <a:t>position of bias or resting position</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Cervical spine</a:t>
            </a:r>
            <a:endParaRPr lang="en-US" b="1" dirty="0"/>
          </a:p>
        </p:txBody>
      </p:sp>
      <p:sp>
        <p:nvSpPr>
          <p:cNvPr id="3" name="Content Placeholder 2"/>
          <p:cNvSpPr>
            <a:spLocks noGrp="1"/>
          </p:cNvSpPr>
          <p:nvPr>
            <p:ph idx="1"/>
          </p:nvPr>
        </p:nvSpPr>
        <p:spPr/>
        <p:txBody>
          <a:bodyPr/>
          <a:lstStyle/>
          <a:p>
            <a:r>
              <a:rPr lang="en-US" u="sng" dirty="0" smtClean="0"/>
              <a:t>Patient position:</a:t>
            </a:r>
            <a:r>
              <a:rPr lang="en-US" dirty="0" smtClean="0"/>
              <a:t> supine progress to sitting &amp; other functional postures as tolerated </a:t>
            </a:r>
          </a:p>
          <a:p>
            <a:r>
              <a:rPr lang="en-US" dirty="0" smtClean="0"/>
              <a:t>Passively move the head &amp; neck with gentle nodding motion of head in to flexion and extension &amp; rotation to find the most comfortable position for the patient</a:t>
            </a:r>
          </a:p>
          <a:p>
            <a:r>
              <a:rPr lang="en-US" dirty="0" smtClean="0"/>
              <a:t>Describe the mechanics of what you are doing to the patient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cstate="print"/>
          <a:srcRect/>
          <a:stretch>
            <a:fillRect/>
          </a:stretch>
        </p:blipFill>
        <p:spPr bwMode="auto">
          <a:xfrm>
            <a:off x="990600" y="1600200"/>
            <a:ext cx="7010400" cy="4525963"/>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lstStyle/>
          <a:p>
            <a:r>
              <a:rPr lang="en-US" dirty="0" smtClean="0"/>
              <a:t>Have the patient identify the change in symptoms as movement occurs in and out of the position of bias</a:t>
            </a:r>
          </a:p>
          <a:p>
            <a:r>
              <a:rPr lang="en-US" dirty="0" smtClean="0"/>
              <a:t>Have the position practice moving in to and out of that position to develop control</a:t>
            </a:r>
            <a:endParaRPr lang="en-US" dirty="0"/>
          </a:p>
        </p:txBody>
      </p:sp>
      <p:pic>
        <p:nvPicPr>
          <p:cNvPr id="20482" name="Picture 2"/>
          <p:cNvPicPr>
            <a:picLocks noGrp="1" noChangeAspect="1" noChangeArrowheads="1"/>
          </p:cNvPicPr>
          <p:nvPr>
            <p:ph sz="half" idx="2"/>
          </p:nvPr>
        </p:nvPicPr>
        <p:blipFill>
          <a:blip r:embed="rId2" cstate="print"/>
          <a:srcRect/>
          <a:stretch>
            <a:fillRect/>
          </a:stretch>
        </p:blipFill>
        <p:spPr bwMode="auto">
          <a:xfrm>
            <a:off x="5486400" y="1600200"/>
            <a:ext cx="3064043" cy="404453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Lumbar spine </a:t>
            </a:r>
            <a:endParaRPr lang="en-US" b="1" dirty="0"/>
          </a:p>
        </p:txBody>
      </p:sp>
      <p:sp>
        <p:nvSpPr>
          <p:cNvPr id="3" name="Content Placeholder 2"/>
          <p:cNvSpPr>
            <a:spLocks noGrp="1"/>
          </p:cNvSpPr>
          <p:nvPr>
            <p:ph idx="1"/>
          </p:nvPr>
        </p:nvSpPr>
        <p:spPr/>
        <p:txBody>
          <a:bodyPr/>
          <a:lstStyle/>
          <a:p>
            <a:r>
              <a:rPr lang="en-US" u="sng" dirty="0" smtClean="0"/>
              <a:t>Patient position and procedure</a:t>
            </a:r>
            <a:r>
              <a:rPr lang="en-US" dirty="0" smtClean="0"/>
              <a:t>: </a:t>
            </a:r>
          </a:p>
          <a:p>
            <a:r>
              <a:rPr lang="en-US" dirty="0" smtClean="0"/>
              <a:t>Begin supine or hook lying  and progress to sitting, standing and quadruped</a:t>
            </a:r>
          </a:p>
          <a:p>
            <a:r>
              <a:rPr lang="en-US" dirty="0" smtClean="0"/>
              <a:t>Teach the patient to move his or her pelvis into an anterior and posterior pelvic tilt through the range that is comfortable</a:t>
            </a:r>
          </a:p>
          <a:p>
            <a:r>
              <a:rPr lang="en-US" dirty="0" smtClean="0"/>
              <a:t>If active movement and control is not possible, teach passive positioning</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 Mobility / flexibility exercise</a:t>
            </a:r>
            <a:endParaRPr lang="en-US" b="1" dirty="0"/>
          </a:p>
        </p:txBody>
      </p:sp>
      <p:sp>
        <p:nvSpPr>
          <p:cNvPr id="3" name="Content Placeholder 2"/>
          <p:cNvSpPr>
            <a:spLocks noGrp="1"/>
          </p:cNvSpPr>
          <p:nvPr>
            <p:ph idx="1"/>
          </p:nvPr>
        </p:nvSpPr>
        <p:spPr/>
        <p:txBody>
          <a:bodyPr/>
          <a:lstStyle/>
          <a:p>
            <a:r>
              <a:rPr lang="en-US" dirty="0" smtClean="0"/>
              <a:t>Goal: to increase ROM of specific structure that affect alignment and mobility in the neck and trunk</a:t>
            </a:r>
          </a:p>
          <a:p>
            <a:endParaRPr lang="en-US" dirty="0" smtClean="0"/>
          </a:p>
          <a:p>
            <a:r>
              <a:rPr lang="en-US" dirty="0" smtClean="0"/>
              <a:t>Cervical and upper thoracic region- stretching techniques </a:t>
            </a:r>
          </a:p>
          <a:p>
            <a:r>
              <a:rPr lang="en-US" dirty="0" smtClean="0"/>
              <a:t>Techniques to increase thoracic extension:</a:t>
            </a:r>
          </a:p>
          <a:p>
            <a:pPr>
              <a:buNone/>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211763"/>
          </a:xfrm>
        </p:spPr>
        <p:txBody>
          <a:bodyPr/>
          <a:lstStyle/>
          <a:p>
            <a:r>
              <a:rPr lang="en-US" b="1" dirty="0" smtClean="0"/>
              <a:t>Self stretching </a:t>
            </a:r>
            <a:r>
              <a:rPr lang="en-US" dirty="0" smtClean="0"/>
              <a:t>:</a:t>
            </a:r>
          </a:p>
          <a:p>
            <a:r>
              <a:rPr lang="en-US" dirty="0" smtClean="0"/>
              <a:t> Patient position: hook lying, with both arm elevated overhead allows gravity to apply the stretch force</a:t>
            </a:r>
          </a:p>
          <a:p>
            <a:r>
              <a:rPr lang="en-US" dirty="0" smtClean="0"/>
              <a:t>Patient attempts to keep the back flat on the mat while inhaling and expanding the anterior thorax</a:t>
            </a: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3048000" y="4713890"/>
            <a:ext cx="6096000" cy="2144110"/>
          </a:xfrm>
          <a:prstGeom prst="rect">
            <a:avLst/>
          </a:prstGeom>
          <a:noFill/>
          <a:ln w="9525">
            <a:noFill/>
            <a:miter lim="800000"/>
            <a:headEnd/>
            <a:tailEnd/>
          </a:ln>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en-US" dirty="0" smtClean="0"/>
              <a:t> sitting position: sitting on a firm, straight back chair with the hands behind the head or held abducted and externally rotated 90.</a:t>
            </a:r>
          </a:p>
          <a:p>
            <a:pPr>
              <a:buNone/>
            </a:pPr>
            <a:endParaRPr lang="en-US" dirty="0" smtClean="0"/>
          </a:p>
          <a:p>
            <a:r>
              <a:rPr lang="en-US" dirty="0" smtClean="0"/>
              <a:t>Patient then bring the elbows out to the side as the scapulae are adducted and thoracic spine is extended to combine with breathing, have the patient inhale as he or she takes the elbows out to the side &amp; exhale as the elbows are brought in front of the face</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srcRect/>
          <a:stretch>
            <a:fillRect/>
          </a:stretch>
        </p:blipFill>
        <p:spPr bwMode="auto">
          <a:xfrm>
            <a:off x="990600" y="762000"/>
            <a:ext cx="7121471" cy="5031938"/>
          </a:xfrm>
          <a:prstGeom prst="rect">
            <a:avLst/>
          </a:prstGeom>
          <a:noFill/>
          <a:ln w="9525">
            <a:noFill/>
            <a:miter lim="800000"/>
            <a:headEnd/>
            <a:tailEnd/>
          </a:ln>
          <a:effec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Mid &amp; lower thoracic and lumbar regions- stretching</a:t>
            </a:r>
            <a:endParaRPr lang="en-US" dirty="0"/>
          </a:p>
        </p:txBody>
      </p:sp>
      <p:sp>
        <p:nvSpPr>
          <p:cNvPr id="3" name="Content Placeholder 2"/>
          <p:cNvSpPr>
            <a:spLocks noGrp="1"/>
          </p:cNvSpPr>
          <p:nvPr>
            <p:ph idx="1"/>
          </p:nvPr>
        </p:nvSpPr>
        <p:spPr/>
        <p:txBody>
          <a:bodyPr/>
          <a:lstStyle/>
          <a:p>
            <a:r>
              <a:rPr lang="en-US" b="1" dirty="0" smtClean="0"/>
              <a:t>Techniques to increase lumbar flexion</a:t>
            </a:r>
            <a:r>
              <a:rPr lang="en-US" dirty="0" smtClean="0"/>
              <a:t>:</a:t>
            </a:r>
          </a:p>
          <a:p>
            <a:pPr>
              <a:buNone/>
            </a:pPr>
            <a:endParaRPr lang="en-US" dirty="0" smtClean="0"/>
          </a:p>
          <a:p>
            <a:r>
              <a:rPr lang="en-US" dirty="0" smtClean="0"/>
              <a:t>Hook lying position</a:t>
            </a:r>
          </a:p>
          <a:p>
            <a:r>
              <a:rPr lang="en-US" dirty="0" smtClean="0"/>
              <a:t>Have the patient first bring one knee and the other towards the chest.</a:t>
            </a:r>
          </a:p>
          <a:p>
            <a:r>
              <a:rPr lang="en-US" dirty="0" smtClean="0"/>
              <a:t>Clasp the hands around the thighs and pull them to the chest, elevating the sacrum off the mat</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Techniques to increase lumbar flexion</a:t>
            </a:r>
            <a:r>
              <a:rPr lang="en-US" dirty="0" smtClean="0"/>
              <a:t>:</a:t>
            </a:r>
            <a:br>
              <a:rPr lang="en-US" dirty="0" smtClean="0"/>
            </a:br>
            <a:endParaRPr lang="en-US"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1295400" y="1600200"/>
            <a:ext cx="5971977" cy="4777581"/>
          </a:xfrm>
          <a:prstGeom prst="rect">
            <a:avLst/>
          </a:prstGeom>
          <a:noFill/>
          <a:ln w="9525">
            <a:noFill/>
            <a:miter lim="800000"/>
            <a:headEnd/>
            <a:tailEnd/>
          </a:ln>
          <a:effec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Mid and lower thoracic region stretching </a:t>
            </a:r>
            <a:endParaRPr lang="en-US" dirty="0"/>
          </a:p>
        </p:txBody>
      </p:sp>
      <p:pic>
        <p:nvPicPr>
          <p:cNvPr id="21506" name="Picture 2"/>
          <p:cNvPicPr>
            <a:picLocks noGrp="1" noChangeAspect="1" noChangeArrowheads="1"/>
          </p:cNvPicPr>
          <p:nvPr>
            <p:ph idx="1"/>
          </p:nvPr>
        </p:nvPicPr>
        <p:blipFill>
          <a:blip r:embed="rId2" cstate="print"/>
          <a:srcRect/>
          <a:stretch>
            <a:fillRect/>
          </a:stretch>
        </p:blipFill>
        <p:spPr bwMode="auto">
          <a:xfrm>
            <a:off x="1828800" y="1905000"/>
            <a:ext cx="6019800" cy="4334728"/>
          </a:xfrm>
          <a:prstGeom prst="rect">
            <a:avLst/>
          </a:prstGeom>
          <a:noFill/>
          <a:ln w="9525">
            <a:noFill/>
            <a:miter lim="800000"/>
            <a:headEnd/>
            <a:tailEnd/>
          </a:ln>
          <a:effec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Techniques to increase lumbar extension</a:t>
            </a:r>
            <a:endParaRPr lang="en-US" dirty="0"/>
          </a:p>
        </p:txBody>
      </p:sp>
      <p:sp>
        <p:nvSpPr>
          <p:cNvPr id="3" name="Content Placeholder 2"/>
          <p:cNvSpPr>
            <a:spLocks noGrp="1"/>
          </p:cNvSpPr>
          <p:nvPr>
            <p:ph idx="1"/>
          </p:nvPr>
        </p:nvSpPr>
        <p:spPr/>
        <p:txBody>
          <a:bodyPr/>
          <a:lstStyle/>
          <a:p>
            <a:r>
              <a:rPr lang="en-US" dirty="0" smtClean="0"/>
              <a:t>Prone press up : Prone, with hands placed under the shoulder. Have the patient extend the elbows and lift the thorax up off the mat but keep the pelvis down on the mat. </a:t>
            </a:r>
          </a:p>
          <a:p>
            <a:r>
              <a:rPr lang="en-US" dirty="0" smtClean="0"/>
              <a:t>This exercise also stretches the hip flexor muscles and soft tissue anterior to the hip</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a:t>
            </a:r>
            <a:r>
              <a:rPr lang="en-US" dirty="0" smtClean="0"/>
              <a:t> </a:t>
            </a:r>
            <a:r>
              <a:rPr lang="en-US" b="1" dirty="0" smtClean="0"/>
              <a:t>Lordotic posture</a:t>
            </a:r>
            <a:endParaRPr lang="en-US" b="1" dirty="0"/>
          </a:p>
        </p:txBody>
      </p:sp>
      <p:sp>
        <p:nvSpPr>
          <p:cNvPr id="3" name="Content Placeholder 2"/>
          <p:cNvSpPr>
            <a:spLocks noGrp="1"/>
          </p:cNvSpPr>
          <p:nvPr>
            <p:ph sz="half" idx="1"/>
          </p:nvPr>
        </p:nvSpPr>
        <p:spPr>
          <a:xfrm>
            <a:off x="457200" y="1600200"/>
            <a:ext cx="5638800" cy="4525963"/>
          </a:xfrm>
        </p:spPr>
        <p:txBody>
          <a:bodyPr>
            <a:normAutofit lnSpcReduction="10000"/>
          </a:bodyPr>
          <a:lstStyle/>
          <a:p>
            <a:r>
              <a:rPr lang="en-US" dirty="0" smtClean="0"/>
              <a:t>It characterized by increase in lumbosacral </a:t>
            </a:r>
            <a:r>
              <a:rPr lang="en-US" dirty="0" smtClean="0"/>
              <a:t>angle and </a:t>
            </a:r>
            <a:r>
              <a:rPr lang="en-US" dirty="0" smtClean="0"/>
              <a:t>increase in lumber </a:t>
            </a:r>
            <a:r>
              <a:rPr lang="en-US" dirty="0" smtClean="0"/>
              <a:t>lordosis</a:t>
            </a:r>
          </a:p>
          <a:p>
            <a:pPr>
              <a:buNone/>
            </a:pPr>
            <a:endParaRPr lang="en-US" dirty="0" smtClean="0"/>
          </a:p>
          <a:p>
            <a:r>
              <a:rPr lang="en-US" dirty="0" smtClean="0"/>
              <a:t>Increase in the anterior pelvic tilt and hip </a:t>
            </a:r>
            <a:r>
              <a:rPr lang="en-US" dirty="0" smtClean="0"/>
              <a:t>flexion</a:t>
            </a:r>
          </a:p>
          <a:p>
            <a:pPr>
              <a:buNone/>
            </a:pPr>
            <a:endParaRPr lang="en-US" dirty="0" smtClean="0"/>
          </a:p>
          <a:p>
            <a:r>
              <a:rPr lang="en-US" dirty="0" smtClean="0"/>
              <a:t>Often seen with increase thoracic kyphosis and forward head: kypholordotic posture </a:t>
            </a:r>
          </a:p>
        </p:txBody>
      </p:sp>
      <p:pic>
        <p:nvPicPr>
          <p:cNvPr id="5" name="Picture 2"/>
          <p:cNvPicPr>
            <a:picLocks noGrp="1" noChangeAspect="1" noChangeArrowheads="1"/>
          </p:cNvPicPr>
          <p:nvPr>
            <p:ph sz="half" idx="2"/>
          </p:nvPr>
        </p:nvPicPr>
        <p:blipFill>
          <a:blip r:embed="rId2" cstate="print"/>
          <a:srcRect/>
          <a:stretch>
            <a:fillRect/>
          </a:stretch>
        </p:blipFill>
        <p:spPr bwMode="auto">
          <a:xfrm>
            <a:off x="6324600" y="1752600"/>
            <a:ext cx="2500313" cy="4038599"/>
          </a:xfrm>
          <a:prstGeom prst="rect">
            <a:avLst/>
          </a:prstGeom>
          <a:noFill/>
          <a:ln w="9525">
            <a:noFill/>
            <a:miter lim="800000"/>
            <a:headEnd/>
            <a:tailEnd/>
          </a:ln>
          <a:effec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Techniques to increase lumbar extension</a:t>
            </a:r>
            <a:endParaRPr lang="en-US" dirty="0"/>
          </a:p>
        </p:txBody>
      </p:sp>
      <p:pic>
        <p:nvPicPr>
          <p:cNvPr id="4098" name="Picture 2"/>
          <p:cNvPicPr>
            <a:picLocks noGrp="1" noChangeAspect="1" noChangeArrowheads="1"/>
          </p:cNvPicPr>
          <p:nvPr>
            <p:ph idx="1"/>
          </p:nvPr>
        </p:nvPicPr>
        <p:blipFill>
          <a:blip r:embed="rId2" cstate="print"/>
          <a:srcRect/>
          <a:stretch>
            <a:fillRect/>
          </a:stretch>
        </p:blipFill>
        <p:spPr bwMode="auto">
          <a:xfrm>
            <a:off x="533400" y="2057400"/>
            <a:ext cx="4087781" cy="3505200"/>
          </a:xfrm>
          <a:prstGeom prst="rect">
            <a:avLst/>
          </a:prstGeom>
          <a:noFill/>
          <a:ln w="9525">
            <a:noFill/>
            <a:miter lim="800000"/>
            <a:headEnd/>
            <a:tailEnd/>
          </a:ln>
          <a:effectLst/>
        </p:spPr>
      </p:pic>
      <p:pic>
        <p:nvPicPr>
          <p:cNvPr id="4099" name="Picture 3"/>
          <p:cNvPicPr>
            <a:picLocks noChangeAspect="1" noChangeArrowheads="1"/>
          </p:cNvPicPr>
          <p:nvPr/>
        </p:nvPicPr>
        <p:blipFill>
          <a:blip r:embed="rId3" cstate="print"/>
          <a:srcRect/>
          <a:stretch>
            <a:fillRect/>
          </a:stretch>
        </p:blipFill>
        <p:spPr bwMode="auto">
          <a:xfrm>
            <a:off x="4800600" y="2057400"/>
            <a:ext cx="4156028" cy="3581400"/>
          </a:xfrm>
          <a:prstGeom prst="rect">
            <a:avLst/>
          </a:prstGeom>
          <a:noFill/>
          <a:ln w="9525">
            <a:noFill/>
            <a:miter lim="800000"/>
            <a:headEnd/>
            <a:tailEnd/>
          </a:ln>
          <a:effec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Techniques to increase lateral flexibility</a:t>
            </a:r>
            <a:endParaRPr lang="en-US" dirty="0"/>
          </a:p>
        </p:txBody>
      </p:sp>
      <p:sp>
        <p:nvSpPr>
          <p:cNvPr id="3" name="Content Placeholder 2"/>
          <p:cNvSpPr>
            <a:spLocks noGrp="1"/>
          </p:cNvSpPr>
          <p:nvPr>
            <p:ph idx="1"/>
          </p:nvPr>
        </p:nvSpPr>
        <p:spPr/>
        <p:txBody>
          <a:bodyPr/>
          <a:lstStyle/>
          <a:p>
            <a:r>
              <a:rPr lang="en-US" dirty="0" smtClean="0"/>
              <a:t>Patient position and procedure: </a:t>
            </a:r>
          </a:p>
          <a:p>
            <a:r>
              <a:rPr lang="en-US" dirty="0" smtClean="0"/>
              <a:t>Side lying over the edge of a mat table with rolled towel at the apex of the curve and the top arm stretched overhead.</a:t>
            </a:r>
          </a:p>
          <a:p>
            <a:r>
              <a:rPr lang="en-US" dirty="0" smtClean="0"/>
              <a:t>Stabilize the iliac crest </a:t>
            </a:r>
          </a:p>
          <a:p>
            <a:r>
              <a:rPr lang="en-US" dirty="0" smtClean="0"/>
              <a:t>Hold this head down position as long as possible</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Techniques to increase lateral flexibility</a:t>
            </a:r>
            <a:endParaRPr lang="en-US" dirty="0"/>
          </a:p>
        </p:txBody>
      </p:sp>
      <p:pic>
        <p:nvPicPr>
          <p:cNvPr id="5122" name="Picture 2"/>
          <p:cNvPicPr>
            <a:picLocks noGrp="1" noChangeAspect="1" noChangeArrowheads="1"/>
          </p:cNvPicPr>
          <p:nvPr>
            <p:ph idx="1"/>
          </p:nvPr>
        </p:nvPicPr>
        <p:blipFill>
          <a:blip r:embed="rId2" cstate="print"/>
          <a:srcRect/>
          <a:stretch>
            <a:fillRect/>
          </a:stretch>
        </p:blipFill>
        <p:spPr bwMode="auto">
          <a:xfrm>
            <a:off x="1295400" y="1676400"/>
            <a:ext cx="6129608" cy="4343400"/>
          </a:xfrm>
          <a:prstGeom prst="rect">
            <a:avLst/>
          </a:prstGeom>
          <a:noFill/>
          <a:ln w="9525">
            <a:noFill/>
            <a:miter lim="800000"/>
            <a:headEnd/>
            <a:tailEnd/>
          </a:ln>
          <a:effec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Stabilization training</a:t>
            </a:r>
            <a:endParaRPr lang="en-US" dirty="0"/>
          </a:p>
        </p:txBody>
      </p:sp>
      <p:sp>
        <p:nvSpPr>
          <p:cNvPr id="3" name="Content Placeholder 2"/>
          <p:cNvSpPr>
            <a:spLocks noGrp="1"/>
          </p:cNvSpPr>
          <p:nvPr>
            <p:ph idx="1"/>
          </p:nvPr>
        </p:nvSpPr>
        <p:spPr/>
        <p:txBody>
          <a:bodyPr/>
          <a:lstStyle/>
          <a:p>
            <a:r>
              <a:rPr lang="en-US" dirty="0" smtClean="0"/>
              <a:t> isometric exercise &amp; dynamic exercise</a:t>
            </a:r>
          </a:p>
          <a:p>
            <a:pPr>
              <a:buNone/>
            </a:pPr>
            <a:r>
              <a:rPr lang="en-US" u="sng" dirty="0" smtClean="0"/>
              <a:t>A. Cervical region</a:t>
            </a:r>
            <a:r>
              <a:rPr lang="en-US" dirty="0" smtClean="0"/>
              <a:t>:</a:t>
            </a:r>
          </a:p>
          <a:p>
            <a:pPr>
              <a:buNone/>
            </a:pPr>
            <a:r>
              <a:rPr lang="en-US" dirty="0" smtClean="0"/>
              <a:t>1. </a:t>
            </a:r>
            <a:r>
              <a:rPr lang="en-US" b="1" dirty="0" smtClean="0"/>
              <a:t>Isometric – self resistance</a:t>
            </a:r>
          </a:p>
          <a:p>
            <a:r>
              <a:rPr lang="en-US" dirty="0" smtClean="0"/>
              <a:t>Position of patient: sitting</a:t>
            </a:r>
          </a:p>
          <a:p>
            <a:r>
              <a:rPr lang="en-US" dirty="0" smtClean="0"/>
              <a:t>Have the patient place both hands on forehead and press the forehead into the palms in nodding fashion while not moving</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Cervical Isometric – self resistance</a:t>
            </a:r>
            <a:endParaRPr lang="en-US" dirty="0"/>
          </a:p>
        </p:txBody>
      </p:sp>
      <p:pic>
        <p:nvPicPr>
          <p:cNvPr id="6146" name="Picture 2"/>
          <p:cNvPicPr>
            <a:picLocks noGrp="1" noChangeAspect="1" noChangeArrowheads="1"/>
          </p:cNvPicPr>
          <p:nvPr>
            <p:ph idx="1"/>
          </p:nvPr>
        </p:nvPicPr>
        <p:blipFill>
          <a:blip r:embed="rId2" cstate="print"/>
          <a:srcRect/>
          <a:stretch>
            <a:fillRect/>
          </a:stretch>
        </p:blipFill>
        <p:spPr bwMode="auto">
          <a:xfrm>
            <a:off x="1066800" y="1905000"/>
            <a:ext cx="6153150" cy="4114800"/>
          </a:xfrm>
          <a:prstGeom prst="rect">
            <a:avLst/>
          </a:prstGeom>
          <a:noFill/>
          <a:ln w="9525">
            <a:noFill/>
            <a:miter lim="800000"/>
            <a:headEnd/>
            <a:tailEnd/>
          </a:ln>
          <a:effec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r>
              <a:rPr lang="en-US" dirty="0" smtClean="0"/>
              <a:t>2. </a:t>
            </a:r>
            <a:r>
              <a:rPr lang="en-US" b="1" dirty="0" smtClean="0"/>
              <a:t>Dynamic cervical flexion</a:t>
            </a:r>
            <a:r>
              <a:rPr lang="en-US" dirty="0" smtClean="0"/>
              <a:t>:</a:t>
            </a:r>
          </a:p>
          <a:p>
            <a:r>
              <a:rPr lang="en-US" dirty="0" smtClean="0"/>
              <a:t>Position of the patient: supine or lying on the wedge</a:t>
            </a:r>
          </a:p>
          <a:p>
            <a:r>
              <a:rPr lang="en-US" dirty="0" smtClean="0"/>
              <a:t>Have the patient practice tucking the chin and curling the head up</a:t>
            </a:r>
            <a:endParaRPr lang="en-US" dirty="0"/>
          </a:p>
        </p:txBody>
      </p:sp>
      <p:pic>
        <p:nvPicPr>
          <p:cNvPr id="7170" name="Picture 2"/>
          <p:cNvPicPr>
            <a:picLocks noChangeAspect="1" noChangeArrowheads="1"/>
          </p:cNvPicPr>
          <p:nvPr/>
        </p:nvPicPr>
        <p:blipFill>
          <a:blip r:embed="rId2" cstate="print"/>
          <a:srcRect/>
          <a:stretch>
            <a:fillRect/>
          </a:stretch>
        </p:blipFill>
        <p:spPr bwMode="auto">
          <a:xfrm>
            <a:off x="1371600" y="3352800"/>
            <a:ext cx="5334000" cy="3048000"/>
          </a:xfrm>
          <a:prstGeom prst="rect">
            <a:avLst/>
          </a:prstGeom>
          <a:noFill/>
          <a:ln w="9525">
            <a:noFill/>
            <a:miter lim="800000"/>
            <a:headEnd/>
            <a:tailEnd/>
          </a:ln>
          <a:effec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Thoracic and lumbar region</a:t>
            </a:r>
            <a:endParaRPr lang="en-US" dirty="0"/>
          </a:p>
        </p:txBody>
      </p:sp>
      <p:sp>
        <p:nvSpPr>
          <p:cNvPr id="3" name="Content Placeholder 2"/>
          <p:cNvSpPr>
            <a:spLocks noGrp="1"/>
          </p:cNvSpPr>
          <p:nvPr>
            <p:ph idx="1"/>
          </p:nvPr>
        </p:nvSpPr>
        <p:spPr>
          <a:xfrm>
            <a:off x="457200" y="1295400"/>
            <a:ext cx="8229600" cy="4830763"/>
          </a:xfrm>
        </p:spPr>
        <p:txBody>
          <a:bodyPr/>
          <a:lstStyle/>
          <a:p>
            <a:r>
              <a:rPr lang="en-US" dirty="0" smtClean="0"/>
              <a:t>Dynamic strengthening : </a:t>
            </a:r>
          </a:p>
          <a:p>
            <a:r>
              <a:rPr lang="en-US" b="1" dirty="0" smtClean="0"/>
              <a:t>Trunk flexion:</a:t>
            </a:r>
          </a:p>
          <a:p>
            <a:r>
              <a:rPr lang="en-US" dirty="0" smtClean="0"/>
              <a:t>Supine or hook lying with the lumbar spine neutral</a:t>
            </a:r>
          </a:p>
          <a:p>
            <a:r>
              <a:rPr lang="en-US" dirty="0" smtClean="0"/>
              <a:t>Spine should not be allowed to go into an increased lordosis during exercise</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Trunk flexion</a:t>
            </a:r>
            <a:endParaRPr lang="en-US" dirty="0"/>
          </a:p>
        </p:txBody>
      </p:sp>
      <p:pic>
        <p:nvPicPr>
          <p:cNvPr id="9218" name="Picture 2"/>
          <p:cNvPicPr>
            <a:picLocks noGrp="1" noChangeAspect="1" noChangeArrowheads="1"/>
          </p:cNvPicPr>
          <p:nvPr>
            <p:ph idx="1"/>
          </p:nvPr>
        </p:nvPicPr>
        <p:blipFill>
          <a:blip r:embed="rId2" cstate="print"/>
          <a:srcRect/>
          <a:stretch>
            <a:fillRect/>
          </a:stretch>
        </p:blipFill>
        <p:spPr bwMode="auto">
          <a:xfrm>
            <a:off x="533400" y="2057400"/>
            <a:ext cx="4038600" cy="3733800"/>
          </a:xfrm>
          <a:prstGeom prst="rect">
            <a:avLst/>
          </a:prstGeom>
          <a:noFill/>
          <a:ln w="9525">
            <a:noFill/>
            <a:miter lim="800000"/>
            <a:headEnd/>
            <a:tailEnd/>
          </a:ln>
          <a:effectLst/>
        </p:spPr>
      </p:pic>
      <p:pic>
        <p:nvPicPr>
          <p:cNvPr id="9219" name="Picture 3"/>
          <p:cNvPicPr>
            <a:picLocks noChangeAspect="1" noChangeArrowheads="1"/>
          </p:cNvPicPr>
          <p:nvPr/>
        </p:nvPicPr>
        <p:blipFill>
          <a:blip r:embed="rId3" cstate="print"/>
          <a:srcRect/>
          <a:stretch>
            <a:fillRect/>
          </a:stretch>
        </p:blipFill>
        <p:spPr bwMode="auto">
          <a:xfrm>
            <a:off x="4876800" y="2057400"/>
            <a:ext cx="4267200" cy="3657600"/>
          </a:xfrm>
          <a:prstGeom prst="rect">
            <a:avLst/>
          </a:prstGeom>
          <a:noFill/>
          <a:ln w="9525">
            <a:noFill/>
            <a:miter lim="800000"/>
            <a:headEnd/>
            <a:tailEnd/>
          </a:ln>
          <a:effec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a:buNone/>
            </a:pPr>
            <a:r>
              <a:rPr lang="en-US" dirty="0" smtClean="0"/>
              <a:t>Progress to exercise on unstable surface like gym ball </a:t>
            </a:r>
          </a:p>
          <a:p>
            <a:r>
              <a:rPr lang="en-US" b="1" dirty="0" smtClean="0"/>
              <a:t>Trunk extension </a:t>
            </a:r>
          </a:p>
          <a:p>
            <a:r>
              <a:rPr lang="en-US" dirty="0" smtClean="0"/>
              <a:t>Thoracic elevation. Begin with the arms at the side , progress to behind the head as strength improves.</a:t>
            </a:r>
          </a:p>
          <a:p>
            <a:r>
              <a:rPr lang="en-US" dirty="0" smtClean="0"/>
              <a:t>Have the patient tuck in the chin and lift the head and thorax.</a:t>
            </a:r>
          </a:p>
          <a:p>
            <a:r>
              <a:rPr lang="en-US" dirty="0" smtClean="0"/>
              <a:t>The lower extremities must be stabilize</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Trunk extension </a:t>
            </a:r>
            <a:br>
              <a:rPr lang="en-US" b="1" dirty="0" smtClean="0"/>
            </a:br>
            <a:endParaRPr lang="en-US" dirty="0"/>
          </a:p>
        </p:txBody>
      </p:sp>
      <p:pic>
        <p:nvPicPr>
          <p:cNvPr id="10242" name="Picture 2"/>
          <p:cNvPicPr>
            <a:picLocks noGrp="1" noChangeAspect="1" noChangeArrowheads="1"/>
          </p:cNvPicPr>
          <p:nvPr>
            <p:ph idx="1"/>
          </p:nvPr>
        </p:nvPicPr>
        <p:blipFill>
          <a:blip r:embed="rId2" cstate="print"/>
          <a:srcRect/>
          <a:stretch>
            <a:fillRect/>
          </a:stretch>
        </p:blipFill>
        <p:spPr bwMode="auto">
          <a:xfrm>
            <a:off x="1371600" y="1752600"/>
            <a:ext cx="5867400" cy="4126108"/>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Potential muscle impairment</a:t>
            </a:r>
            <a:endParaRPr lang="en-US" dirty="0"/>
          </a:p>
        </p:txBody>
      </p:sp>
      <p:sp>
        <p:nvSpPr>
          <p:cNvPr id="3" name="Content Placeholder 2"/>
          <p:cNvSpPr>
            <a:spLocks noGrp="1"/>
          </p:cNvSpPr>
          <p:nvPr>
            <p:ph sz="half" idx="1"/>
          </p:nvPr>
        </p:nvSpPr>
        <p:spPr>
          <a:xfrm>
            <a:off x="304800" y="1447800"/>
            <a:ext cx="5181600" cy="4678363"/>
          </a:xfrm>
        </p:spPr>
        <p:txBody>
          <a:bodyPr>
            <a:normAutofit lnSpcReduction="10000"/>
          </a:bodyPr>
          <a:lstStyle/>
          <a:p>
            <a:r>
              <a:rPr lang="en-US" b="1" dirty="0" smtClean="0"/>
              <a:t>Common cause: sustained faulty posture, pregnancy, </a:t>
            </a:r>
            <a:r>
              <a:rPr lang="en-US" b="1" dirty="0" smtClean="0"/>
              <a:t>obesity</a:t>
            </a:r>
          </a:p>
          <a:p>
            <a:pPr>
              <a:buNone/>
            </a:pPr>
            <a:endParaRPr lang="en-US" b="1" dirty="0" smtClean="0"/>
          </a:p>
          <a:p>
            <a:r>
              <a:rPr lang="en-US" u="sng" dirty="0" smtClean="0"/>
              <a:t>Mobility impairment(tightness)</a:t>
            </a:r>
            <a:r>
              <a:rPr lang="en-US" dirty="0" smtClean="0"/>
              <a:t>: </a:t>
            </a:r>
            <a:r>
              <a:rPr lang="en-US" dirty="0" smtClean="0"/>
              <a:t>hip flexors and lumbar </a:t>
            </a:r>
            <a:r>
              <a:rPr lang="en-US" dirty="0" smtClean="0"/>
              <a:t>extensor</a:t>
            </a:r>
          </a:p>
          <a:p>
            <a:pPr>
              <a:buNone/>
            </a:pPr>
            <a:endParaRPr lang="en-US" dirty="0" smtClean="0"/>
          </a:p>
          <a:p>
            <a:r>
              <a:rPr lang="en-US" u="sng" dirty="0" smtClean="0"/>
              <a:t>Impaired muscle </a:t>
            </a:r>
            <a:r>
              <a:rPr lang="en-US" u="sng" dirty="0" smtClean="0"/>
              <a:t>performance (weakness)</a:t>
            </a:r>
            <a:r>
              <a:rPr lang="en-US" dirty="0" smtClean="0"/>
              <a:t>:  due </a:t>
            </a:r>
            <a:r>
              <a:rPr lang="en-US" dirty="0" smtClean="0"/>
              <a:t>to stretched and weak </a:t>
            </a:r>
            <a:r>
              <a:rPr lang="en-US" dirty="0" smtClean="0"/>
              <a:t>abdominals</a:t>
            </a:r>
          </a:p>
          <a:p>
            <a:pPr>
              <a:buNone/>
            </a:pPr>
            <a:endParaRPr lang="en-US" dirty="0" smtClean="0"/>
          </a:p>
        </p:txBody>
      </p:sp>
      <p:pic>
        <p:nvPicPr>
          <p:cNvPr id="14338" name="Picture 2"/>
          <p:cNvPicPr>
            <a:picLocks noGrp="1" noChangeAspect="1" noChangeArrowheads="1"/>
          </p:cNvPicPr>
          <p:nvPr>
            <p:ph sz="half" idx="2"/>
          </p:nvPr>
        </p:nvPicPr>
        <p:blipFill>
          <a:blip r:embed="rId2" cstate="print"/>
          <a:srcRect/>
          <a:stretch>
            <a:fillRect/>
          </a:stretch>
        </p:blipFill>
        <p:spPr bwMode="auto">
          <a:xfrm>
            <a:off x="5867400" y="1295400"/>
            <a:ext cx="2971800" cy="4953423"/>
          </a:xfrm>
          <a:prstGeom prst="rect">
            <a:avLst/>
          </a:prstGeom>
          <a:noFill/>
          <a:ln w="9525">
            <a:noFill/>
            <a:miter lim="800000"/>
            <a:headEnd/>
            <a:tailEnd/>
          </a:ln>
          <a:effectLst/>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Preparation for functional activities </a:t>
            </a:r>
            <a:endParaRPr lang="en-US" dirty="0"/>
          </a:p>
        </p:txBody>
      </p:sp>
      <p:sp>
        <p:nvSpPr>
          <p:cNvPr id="3" name="Content Placeholder 2"/>
          <p:cNvSpPr>
            <a:spLocks noGrp="1"/>
          </p:cNvSpPr>
          <p:nvPr>
            <p:ph idx="1"/>
          </p:nvPr>
        </p:nvSpPr>
        <p:spPr/>
        <p:txBody>
          <a:bodyPr/>
          <a:lstStyle/>
          <a:p>
            <a:r>
              <a:rPr lang="en-US" dirty="0" smtClean="0"/>
              <a:t>Modified bridging </a:t>
            </a:r>
            <a:endParaRPr lang="en-US" dirty="0"/>
          </a:p>
        </p:txBody>
      </p:sp>
      <p:pic>
        <p:nvPicPr>
          <p:cNvPr id="11268" name="Picture 4"/>
          <p:cNvPicPr>
            <a:picLocks noChangeAspect="1" noChangeArrowheads="1"/>
          </p:cNvPicPr>
          <p:nvPr/>
        </p:nvPicPr>
        <p:blipFill>
          <a:blip r:embed="rId2" cstate="print"/>
          <a:srcRect/>
          <a:stretch>
            <a:fillRect/>
          </a:stretch>
        </p:blipFill>
        <p:spPr bwMode="auto">
          <a:xfrm>
            <a:off x="990600" y="2362200"/>
            <a:ext cx="4372303" cy="1981200"/>
          </a:xfrm>
          <a:prstGeom prst="rect">
            <a:avLst/>
          </a:prstGeom>
          <a:noFill/>
          <a:ln w="9525">
            <a:noFill/>
            <a:miter lim="800000"/>
            <a:headEnd/>
            <a:tailEnd/>
          </a:ln>
          <a:effectLst/>
        </p:spPr>
      </p:pic>
      <p:pic>
        <p:nvPicPr>
          <p:cNvPr id="11269" name="Picture 5"/>
          <p:cNvPicPr>
            <a:picLocks noChangeAspect="1" noChangeArrowheads="1"/>
          </p:cNvPicPr>
          <p:nvPr/>
        </p:nvPicPr>
        <p:blipFill>
          <a:blip r:embed="rId3" cstate="print"/>
          <a:srcRect/>
          <a:stretch>
            <a:fillRect/>
          </a:stretch>
        </p:blipFill>
        <p:spPr bwMode="auto">
          <a:xfrm>
            <a:off x="4876800" y="4343400"/>
            <a:ext cx="4114800" cy="2362200"/>
          </a:xfrm>
          <a:prstGeom prst="rect">
            <a:avLst/>
          </a:prstGeom>
          <a:noFill/>
          <a:ln w="9525">
            <a:noFill/>
            <a:miter lim="800000"/>
            <a:headEnd/>
            <a:tailEnd/>
          </a:ln>
          <a:effectLst/>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Push ups with trunk stabilization</a:t>
            </a:r>
            <a:endParaRPr lang="en-US" b="1" dirty="0"/>
          </a:p>
        </p:txBody>
      </p:sp>
      <p:pic>
        <p:nvPicPr>
          <p:cNvPr id="12290" name="Picture 2"/>
          <p:cNvPicPr>
            <a:picLocks noChangeAspect="1" noChangeArrowheads="1"/>
          </p:cNvPicPr>
          <p:nvPr/>
        </p:nvPicPr>
        <p:blipFill>
          <a:blip r:embed="rId2" cstate="print"/>
          <a:srcRect/>
          <a:stretch>
            <a:fillRect/>
          </a:stretch>
        </p:blipFill>
        <p:spPr bwMode="auto">
          <a:xfrm>
            <a:off x="990600" y="1981200"/>
            <a:ext cx="7043739" cy="3886200"/>
          </a:xfrm>
          <a:prstGeom prst="rect">
            <a:avLst/>
          </a:prstGeom>
          <a:noFill/>
          <a:ln w="9525">
            <a:noFill/>
            <a:miter lim="800000"/>
            <a:headEnd/>
            <a:tailEnd/>
          </a:ln>
          <a:effec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Wall slides </a:t>
            </a:r>
            <a:endParaRPr lang="en-US" b="1" dirty="0"/>
          </a:p>
        </p:txBody>
      </p:sp>
      <p:pic>
        <p:nvPicPr>
          <p:cNvPr id="13314" name="Picture 2"/>
          <p:cNvPicPr>
            <a:picLocks noChangeAspect="1" noChangeArrowheads="1"/>
          </p:cNvPicPr>
          <p:nvPr/>
        </p:nvPicPr>
        <p:blipFill>
          <a:blip r:embed="rId2" cstate="print"/>
          <a:srcRect/>
          <a:stretch>
            <a:fillRect/>
          </a:stretch>
        </p:blipFill>
        <p:spPr bwMode="auto">
          <a:xfrm>
            <a:off x="1219200" y="1600200"/>
            <a:ext cx="6248400" cy="4376327"/>
          </a:xfrm>
          <a:prstGeom prst="rect">
            <a:avLst/>
          </a:prstGeom>
          <a:noFill/>
          <a:ln w="9525">
            <a:noFill/>
            <a:miter lim="800000"/>
            <a:headEnd/>
            <a:tailEnd/>
          </a:ln>
          <a:effectLst/>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90800"/>
            <a:ext cx="8229600" cy="3535363"/>
          </a:xfrm>
        </p:spPr>
        <p:txBody>
          <a:bodyPr>
            <a:normAutofit/>
          </a:bodyPr>
          <a:lstStyle/>
          <a:p>
            <a:pPr algn="ctr">
              <a:buNone/>
            </a:pPr>
            <a:r>
              <a:rPr lang="en-US" sz="7200" b="1" dirty="0" smtClean="0"/>
              <a:t>Thank you</a:t>
            </a:r>
          </a:p>
          <a:p>
            <a:pPr algn="ctr">
              <a:buNone/>
            </a:pPr>
            <a:endParaRPr lang="en-US" sz="7200" b="1"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MCQs</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1. The causes of lordotic posture</a:t>
            </a:r>
          </a:p>
          <a:p>
            <a:pPr marL="514350" indent="-514350">
              <a:buAutoNum type="alphaUcParenR"/>
            </a:pPr>
            <a:r>
              <a:rPr lang="en-US" dirty="0" smtClean="0"/>
              <a:t>Sustained faulty posture</a:t>
            </a:r>
          </a:p>
          <a:p>
            <a:pPr marL="514350" indent="-514350">
              <a:buAutoNum type="alphaUcParenR"/>
            </a:pPr>
            <a:r>
              <a:rPr lang="en-US" dirty="0" smtClean="0"/>
              <a:t>Pregnancy</a:t>
            </a:r>
          </a:p>
          <a:p>
            <a:pPr marL="514350" indent="-514350">
              <a:buAutoNum type="alphaUcParenR"/>
            </a:pPr>
            <a:r>
              <a:rPr lang="en-US" dirty="0" smtClean="0"/>
              <a:t>Obesity</a:t>
            </a:r>
          </a:p>
          <a:p>
            <a:pPr marL="514350" indent="-514350">
              <a:buAutoNum type="alphaUcParenR"/>
            </a:pPr>
            <a:r>
              <a:rPr lang="en-US" dirty="0" smtClean="0"/>
              <a:t>All of the above</a:t>
            </a:r>
          </a:p>
          <a:p>
            <a:pPr marL="514350" indent="-514350">
              <a:buNone/>
            </a:pPr>
            <a:endParaRPr lang="en-US" dirty="0" smtClean="0"/>
          </a:p>
          <a:p>
            <a:pPr marL="514350" indent="-514350">
              <a:buNone/>
            </a:pPr>
            <a:r>
              <a:rPr lang="en-US" dirty="0" smtClean="0"/>
              <a:t>2. Non structural scoliosis is irreversible</a:t>
            </a:r>
          </a:p>
          <a:p>
            <a:pPr marL="514350" indent="-514350">
              <a:buAutoNum type="alphaLcParenR"/>
            </a:pPr>
            <a:r>
              <a:rPr lang="en-US" dirty="0" smtClean="0"/>
              <a:t>True</a:t>
            </a:r>
          </a:p>
          <a:p>
            <a:pPr marL="514350" indent="-514350">
              <a:buAutoNum type="alphaLcParenR"/>
            </a:pPr>
            <a:r>
              <a:rPr lang="en-US" dirty="0" smtClean="0"/>
              <a:t>False </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20000"/>
          </a:bodyPr>
          <a:lstStyle/>
          <a:p>
            <a:pPr>
              <a:buNone/>
            </a:pPr>
            <a:r>
              <a:rPr lang="en-US" dirty="0" smtClean="0"/>
              <a:t>3. In which faulty posture entire pelvic segment shifts anterior ?</a:t>
            </a:r>
          </a:p>
          <a:p>
            <a:pPr marL="514350" indent="-514350">
              <a:buAutoNum type="alphaLcParenR"/>
            </a:pPr>
            <a:r>
              <a:rPr lang="en-US" dirty="0" smtClean="0"/>
              <a:t>Flat back</a:t>
            </a:r>
          </a:p>
          <a:p>
            <a:pPr marL="514350" indent="-514350">
              <a:buAutoNum type="alphaLcParenR"/>
            </a:pPr>
            <a:r>
              <a:rPr lang="en-US" dirty="0" smtClean="0"/>
              <a:t>Lordotic posture</a:t>
            </a:r>
          </a:p>
          <a:p>
            <a:pPr marL="514350" indent="-514350">
              <a:buAutoNum type="alphaLcParenR"/>
            </a:pPr>
            <a:r>
              <a:rPr lang="en-US" dirty="0" smtClean="0"/>
              <a:t>Slouched posture</a:t>
            </a:r>
          </a:p>
          <a:p>
            <a:pPr marL="514350" indent="-514350">
              <a:buAutoNum type="alphaLcParenR"/>
            </a:pPr>
            <a:r>
              <a:rPr lang="en-US" dirty="0" smtClean="0"/>
              <a:t>Scoliosis </a:t>
            </a:r>
          </a:p>
          <a:p>
            <a:pPr marL="514350" indent="-514350">
              <a:buNone/>
            </a:pPr>
            <a:endParaRPr lang="en-US" dirty="0" smtClean="0"/>
          </a:p>
          <a:p>
            <a:pPr marL="514350" indent="-514350">
              <a:buNone/>
            </a:pPr>
            <a:r>
              <a:rPr lang="en-US" dirty="0" smtClean="0"/>
              <a:t>4. In lordotic posture pelvic is in </a:t>
            </a:r>
            <a:r>
              <a:rPr lang="en-US" u="sng" dirty="0" smtClean="0"/>
              <a:t>         </a:t>
            </a:r>
            <a:r>
              <a:rPr lang="en-US" dirty="0" smtClean="0"/>
              <a:t> position</a:t>
            </a:r>
          </a:p>
          <a:p>
            <a:pPr marL="514350" indent="-514350">
              <a:buAutoNum type="alphaLcParenR"/>
            </a:pPr>
            <a:r>
              <a:rPr lang="en-US" dirty="0" smtClean="0"/>
              <a:t>Anterior pelvic tilt</a:t>
            </a:r>
          </a:p>
          <a:p>
            <a:pPr marL="514350" indent="-514350">
              <a:buAutoNum type="alphaLcParenR"/>
            </a:pPr>
            <a:r>
              <a:rPr lang="en-US" dirty="0" smtClean="0"/>
              <a:t>Posterior pelvic tilt</a:t>
            </a:r>
          </a:p>
          <a:p>
            <a:pPr marL="514350" indent="-514350">
              <a:buAutoNum type="alphaLcParenR"/>
            </a:pPr>
            <a:r>
              <a:rPr lang="en-US" dirty="0" smtClean="0"/>
              <a:t>Lateral pelvic tilt</a:t>
            </a:r>
          </a:p>
          <a:p>
            <a:pPr marL="514350" indent="-514350">
              <a:buAutoNum type="alphaLcParenR"/>
            </a:pPr>
            <a:r>
              <a:rPr lang="en-US" dirty="0" smtClean="0"/>
              <a:t>None of the above</a:t>
            </a:r>
          </a:p>
          <a:p>
            <a:pPr marL="514350" indent="-514350">
              <a:buAutoNum type="alphaLcParenR"/>
            </a:pP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pPr>
              <a:buNone/>
            </a:pPr>
            <a:r>
              <a:rPr lang="en-US" dirty="0" smtClean="0"/>
              <a:t>5. For correction of faulty posture which exercises are beneficial ?</a:t>
            </a:r>
          </a:p>
          <a:p>
            <a:pPr marL="514350" indent="-514350">
              <a:buAutoNum type="alphaLcParenR"/>
            </a:pPr>
            <a:r>
              <a:rPr lang="en-US" dirty="0" smtClean="0"/>
              <a:t>Kinesthetic awareness </a:t>
            </a:r>
          </a:p>
          <a:p>
            <a:pPr marL="514350" indent="-514350">
              <a:buAutoNum type="alphaLcParenR"/>
            </a:pPr>
            <a:r>
              <a:rPr lang="en-US" dirty="0" smtClean="0"/>
              <a:t>Flexibility exercise</a:t>
            </a:r>
          </a:p>
          <a:p>
            <a:pPr marL="514350" indent="-514350">
              <a:buAutoNum type="alphaLcParenR"/>
            </a:pPr>
            <a:r>
              <a:rPr lang="en-US" dirty="0" smtClean="0"/>
              <a:t>Muscle endurance exercise</a:t>
            </a:r>
          </a:p>
          <a:p>
            <a:pPr marL="514350" indent="-514350">
              <a:buAutoNum type="alphaLcParenR"/>
            </a:pPr>
            <a:r>
              <a:rPr lang="en-US" dirty="0" smtClean="0"/>
              <a:t>Strength training</a:t>
            </a:r>
          </a:p>
          <a:p>
            <a:pPr marL="514350" indent="-514350">
              <a:buAutoNum type="alphaLcParenR"/>
            </a:pPr>
            <a:r>
              <a:rPr lang="en-US" dirty="0" smtClean="0"/>
              <a:t>All of the above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 Slouched posture</a:t>
            </a:r>
            <a:endParaRPr lang="en-US" b="1" dirty="0"/>
          </a:p>
        </p:txBody>
      </p:sp>
      <p:sp>
        <p:nvSpPr>
          <p:cNvPr id="3" name="Content Placeholder 2"/>
          <p:cNvSpPr>
            <a:spLocks noGrp="1"/>
          </p:cNvSpPr>
          <p:nvPr>
            <p:ph sz="half" idx="1"/>
          </p:nvPr>
        </p:nvSpPr>
        <p:spPr>
          <a:xfrm>
            <a:off x="381000" y="1447800"/>
            <a:ext cx="5867400" cy="5029200"/>
          </a:xfrm>
        </p:spPr>
        <p:txBody>
          <a:bodyPr>
            <a:normAutofit lnSpcReduction="10000"/>
          </a:bodyPr>
          <a:lstStyle/>
          <a:p>
            <a:r>
              <a:rPr lang="en-US" dirty="0" smtClean="0"/>
              <a:t>Also known as </a:t>
            </a:r>
            <a:r>
              <a:rPr lang="en-US" b="1" dirty="0" smtClean="0"/>
              <a:t>sway back</a:t>
            </a:r>
          </a:p>
          <a:p>
            <a:r>
              <a:rPr lang="en-US" dirty="0" smtClean="0"/>
              <a:t>usually </a:t>
            </a:r>
            <a:r>
              <a:rPr lang="en-US" dirty="0" smtClean="0"/>
              <a:t>shifting of the entire pelvic segment anteriorly, resulting hip extension</a:t>
            </a:r>
          </a:p>
          <a:p>
            <a:r>
              <a:rPr lang="en-US" dirty="0" smtClean="0"/>
              <a:t> shifting of thoracic segment posteriorly, resulting in fexion of the thorax on the upper lumbar spine</a:t>
            </a:r>
          </a:p>
          <a:p>
            <a:r>
              <a:rPr lang="en-US" dirty="0" smtClean="0"/>
              <a:t>Increase lordosis in lower lumbar region</a:t>
            </a:r>
          </a:p>
          <a:p>
            <a:r>
              <a:rPr lang="en-US" dirty="0" smtClean="0"/>
              <a:t>Increase khyphosis in thoracic region </a:t>
            </a:r>
          </a:p>
          <a:p>
            <a:r>
              <a:rPr lang="en-US" dirty="0" smtClean="0"/>
              <a:t>Forward head</a:t>
            </a:r>
          </a:p>
          <a:p>
            <a:endParaRPr lang="en-US" dirty="0"/>
          </a:p>
        </p:txBody>
      </p:sp>
      <p:pic>
        <p:nvPicPr>
          <p:cNvPr id="5" name="Picture 2"/>
          <p:cNvPicPr>
            <a:picLocks noGrp="1" noChangeAspect="1" noChangeArrowheads="1"/>
          </p:cNvPicPr>
          <p:nvPr>
            <p:ph sz="half" idx="2"/>
          </p:nvPr>
        </p:nvPicPr>
        <p:blipFill>
          <a:blip r:embed="rId2" cstate="print"/>
          <a:srcRect/>
          <a:stretch>
            <a:fillRect/>
          </a:stretch>
        </p:blipFill>
        <p:spPr bwMode="auto">
          <a:xfrm>
            <a:off x="6629400" y="1752600"/>
            <a:ext cx="2185988" cy="4571999"/>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Potential muscle impairment</a:t>
            </a:r>
            <a:endParaRPr lang="en-US" dirty="0"/>
          </a:p>
        </p:txBody>
      </p:sp>
      <p:sp>
        <p:nvSpPr>
          <p:cNvPr id="3" name="Content Placeholder 2"/>
          <p:cNvSpPr>
            <a:spLocks noGrp="1"/>
          </p:cNvSpPr>
          <p:nvPr>
            <p:ph sz="half" idx="1"/>
          </p:nvPr>
        </p:nvSpPr>
        <p:spPr>
          <a:xfrm>
            <a:off x="457200" y="1447800"/>
            <a:ext cx="6400800" cy="4678363"/>
          </a:xfrm>
        </p:spPr>
        <p:txBody>
          <a:bodyPr>
            <a:normAutofit/>
          </a:bodyPr>
          <a:lstStyle/>
          <a:p>
            <a:r>
              <a:rPr lang="en-US" b="1" dirty="0" smtClean="0"/>
              <a:t>Causes: attitudinal, fatigue, muscle weakness</a:t>
            </a:r>
          </a:p>
          <a:p>
            <a:r>
              <a:rPr lang="en-US" u="sng" dirty="0" smtClean="0"/>
              <a:t>Mobility impairment (tightness):</a:t>
            </a:r>
            <a:r>
              <a:rPr lang="en-US" dirty="0" smtClean="0"/>
              <a:t> </a:t>
            </a:r>
            <a:r>
              <a:rPr lang="en-US" dirty="0" smtClean="0"/>
              <a:t>upper abdominal muscles, intercostals, hip extensor and lower lumbar extensors</a:t>
            </a:r>
          </a:p>
          <a:p>
            <a:r>
              <a:rPr lang="en-US" u="sng" dirty="0" smtClean="0"/>
              <a:t>Impaired muscle </a:t>
            </a:r>
            <a:r>
              <a:rPr lang="en-US" u="sng" dirty="0" smtClean="0"/>
              <a:t>performance (weakness):</a:t>
            </a:r>
            <a:r>
              <a:rPr lang="en-US" dirty="0" smtClean="0"/>
              <a:t> </a:t>
            </a:r>
            <a:r>
              <a:rPr lang="en-US" dirty="0" smtClean="0"/>
              <a:t>stretched and week lower abdominals, extensor muscles of lower thoracic &amp; hip flexors</a:t>
            </a:r>
          </a:p>
          <a:p>
            <a:endParaRPr lang="en-US" dirty="0"/>
          </a:p>
        </p:txBody>
      </p:sp>
      <p:pic>
        <p:nvPicPr>
          <p:cNvPr id="15362" name="Picture 2"/>
          <p:cNvPicPr>
            <a:picLocks noGrp="1" noChangeAspect="1" noChangeArrowheads="1"/>
          </p:cNvPicPr>
          <p:nvPr>
            <p:ph sz="half" idx="2"/>
          </p:nvPr>
        </p:nvPicPr>
        <p:blipFill>
          <a:blip r:embed="rId2" cstate="print"/>
          <a:srcRect/>
          <a:stretch>
            <a:fillRect/>
          </a:stretch>
        </p:blipFill>
        <p:spPr bwMode="auto">
          <a:xfrm>
            <a:off x="6781800" y="1600200"/>
            <a:ext cx="2057400" cy="5045364"/>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Flat low back posture</a:t>
            </a:r>
            <a:endParaRPr lang="en-US" dirty="0"/>
          </a:p>
        </p:txBody>
      </p:sp>
      <p:sp>
        <p:nvSpPr>
          <p:cNvPr id="3" name="Content Placeholder 2"/>
          <p:cNvSpPr>
            <a:spLocks noGrp="1"/>
          </p:cNvSpPr>
          <p:nvPr>
            <p:ph sz="half" idx="1"/>
          </p:nvPr>
        </p:nvSpPr>
        <p:spPr>
          <a:xfrm>
            <a:off x="457200" y="1600200"/>
            <a:ext cx="5562600" cy="4525963"/>
          </a:xfrm>
        </p:spPr>
        <p:txBody>
          <a:bodyPr>
            <a:normAutofit/>
          </a:bodyPr>
          <a:lstStyle/>
          <a:p>
            <a:r>
              <a:rPr lang="en-US" dirty="0" smtClean="0"/>
              <a:t>Decreased lumbo sacral angle</a:t>
            </a:r>
          </a:p>
          <a:p>
            <a:r>
              <a:rPr lang="en-US" dirty="0" smtClean="0"/>
              <a:t>Decreased lumbar lordosis , hip extension</a:t>
            </a:r>
          </a:p>
          <a:p>
            <a:r>
              <a:rPr lang="en-US" dirty="0" smtClean="0"/>
              <a:t>Posterior tilt of pelvis</a:t>
            </a:r>
          </a:p>
          <a:p>
            <a:r>
              <a:rPr lang="en-US" b="1" dirty="0" smtClean="0"/>
              <a:t>Causes: </a:t>
            </a:r>
            <a:endParaRPr lang="en-US" b="1" dirty="0" smtClean="0"/>
          </a:p>
          <a:p>
            <a:r>
              <a:rPr lang="en-US" dirty="0" smtClean="0"/>
              <a:t>continued </a:t>
            </a:r>
            <a:r>
              <a:rPr lang="en-US" dirty="0" smtClean="0"/>
              <a:t>slouching or flexing in sitting or standing posture</a:t>
            </a:r>
          </a:p>
          <a:p>
            <a:r>
              <a:rPr lang="en-US" dirty="0" smtClean="0"/>
              <a:t>Over emphasis on flexion exercise in general exercise program</a:t>
            </a:r>
            <a:endParaRPr lang="en-US" dirty="0"/>
          </a:p>
        </p:txBody>
      </p:sp>
      <p:pic>
        <p:nvPicPr>
          <p:cNvPr id="5" name="Picture 2"/>
          <p:cNvPicPr>
            <a:picLocks noGrp="1" noChangeAspect="1" noChangeArrowheads="1"/>
          </p:cNvPicPr>
          <p:nvPr>
            <p:ph sz="half" idx="2"/>
          </p:nvPr>
        </p:nvPicPr>
        <p:blipFill>
          <a:blip r:embed="rId2" cstate="print"/>
          <a:srcRect/>
          <a:stretch>
            <a:fillRect/>
          </a:stretch>
        </p:blipFill>
        <p:spPr bwMode="auto">
          <a:xfrm>
            <a:off x="6248400" y="1600200"/>
            <a:ext cx="2514600" cy="4419600"/>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Potential muscle impairment</a:t>
            </a:r>
            <a:endParaRPr lang="en-US" dirty="0"/>
          </a:p>
        </p:txBody>
      </p:sp>
      <p:sp>
        <p:nvSpPr>
          <p:cNvPr id="3" name="Content Placeholder 2"/>
          <p:cNvSpPr>
            <a:spLocks noGrp="1"/>
          </p:cNvSpPr>
          <p:nvPr>
            <p:ph sz="half" idx="1"/>
          </p:nvPr>
        </p:nvSpPr>
        <p:spPr>
          <a:xfrm>
            <a:off x="457200" y="1600200"/>
            <a:ext cx="5943600" cy="4525963"/>
          </a:xfrm>
        </p:spPr>
        <p:txBody>
          <a:bodyPr/>
          <a:lstStyle/>
          <a:p>
            <a:r>
              <a:rPr lang="en-US" u="sng" dirty="0" smtClean="0"/>
              <a:t>Mobility impairment:</a:t>
            </a:r>
            <a:r>
              <a:rPr lang="en-US" dirty="0" smtClean="0"/>
              <a:t> trunk flexors </a:t>
            </a:r>
          </a:p>
          <a:p>
            <a:pPr>
              <a:buNone/>
            </a:pPr>
            <a:r>
              <a:rPr lang="en-US" dirty="0" smtClean="0"/>
              <a:t>	( rectus abdominis, intercostals), hip extensors</a:t>
            </a:r>
          </a:p>
          <a:p>
            <a:endParaRPr lang="en-US" dirty="0" smtClean="0"/>
          </a:p>
          <a:p>
            <a:pPr>
              <a:buNone/>
            </a:pPr>
            <a:endParaRPr lang="en-US" dirty="0" smtClean="0"/>
          </a:p>
          <a:p>
            <a:r>
              <a:rPr lang="en-US" u="sng" dirty="0" smtClean="0"/>
              <a:t>Impaired muscle performance:</a:t>
            </a:r>
            <a:r>
              <a:rPr lang="en-US" dirty="0" smtClean="0"/>
              <a:t>  weak lumbar extensor and hip flexors</a:t>
            </a:r>
            <a:endParaRPr lang="en-US" dirty="0"/>
          </a:p>
        </p:txBody>
      </p:sp>
      <p:pic>
        <p:nvPicPr>
          <p:cNvPr id="17410" name="Picture 2"/>
          <p:cNvPicPr>
            <a:picLocks noGrp="1" noChangeAspect="1" noChangeArrowheads="1"/>
          </p:cNvPicPr>
          <p:nvPr>
            <p:ph sz="half" idx="2"/>
          </p:nvPr>
        </p:nvPicPr>
        <p:blipFill>
          <a:blip r:embed="rId2" cstate="print"/>
          <a:srcRect/>
          <a:stretch>
            <a:fillRect/>
          </a:stretch>
        </p:blipFill>
        <p:spPr bwMode="auto">
          <a:xfrm>
            <a:off x="6858000" y="1524000"/>
            <a:ext cx="1981200" cy="4800600"/>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Cervical &amp; thoracic region</a:t>
            </a:r>
            <a:endParaRPr lang="en-US" dirty="0"/>
          </a:p>
        </p:txBody>
      </p:sp>
      <p:sp>
        <p:nvSpPr>
          <p:cNvPr id="3" name="Content Placeholder 2"/>
          <p:cNvSpPr>
            <a:spLocks noGrp="1"/>
          </p:cNvSpPr>
          <p:nvPr>
            <p:ph idx="1"/>
          </p:nvPr>
        </p:nvSpPr>
        <p:spPr>
          <a:xfrm>
            <a:off x="457200" y="1676400"/>
            <a:ext cx="8229600" cy="4525963"/>
          </a:xfrm>
        </p:spPr>
        <p:txBody>
          <a:bodyPr/>
          <a:lstStyle/>
          <a:p>
            <a:pPr marL="514350" indent="-514350">
              <a:buAutoNum type="arabicPeriod"/>
            </a:pPr>
            <a:r>
              <a:rPr lang="en-US" b="1" dirty="0" smtClean="0"/>
              <a:t>Round back:</a:t>
            </a:r>
          </a:p>
          <a:p>
            <a:pPr marL="514350" indent="-514350">
              <a:buNone/>
            </a:pPr>
            <a:r>
              <a:rPr lang="en-US" dirty="0" smtClean="0"/>
              <a:t> </a:t>
            </a:r>
          </a:p>
          <a:p>
            <a:pPr marL="514350" indent="-514350"/>
            <a:r>
              <a:rPr lang="en-US" dirty="0" smtClean="0"/>
              <a:t>Rounded back with forward head posture is characterized by an increased thoracic curve, protected scapulae ( round shoulder) &amp; forward head </a:t>
            </a:r>
          </a:p>
          <a:p>
            <a:pPr marL="514350" indent="-514350"/>
            <a:r>
              <a:rPr lang="en-US" dirty="0" smtClean="0"/>
              <a:t>Increased flexion of the lower cervical &amp; upper thoracic region</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2954571</TotalTime>
  <Words>1295</Words>
  <Application>Microsoft Office PowerPoint</Application>
  <PresentationFormat>On-screen Show (4:3)</PresentationFormat>
  <Paragraphs>172</Paragraphs>
  <Slides>46</Slides>
  <Notes>0</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Office Theme</vt:lpstr>
      <vt:lpstr>Posture deviation </vt:lpstr>
      <vt:lpstr>Slide 2</vt:lpstr>
      <vt:lpstr>1. Lordotic posture</vt:lpstr>
      <vt:lpstr>Potential muscle impairment</vt:lpstr>
      <vt:lpstr>2. Slouched posture</vt:lpstr>
      <vt:lpstr>Potential muscle impairment</vt:lpstr>
      <vt:lpstr>3. Flat low back posture</vt:lpstr>
      <vt:lpstr>Potential muscle impairment</vt:lpstr>
      <vt:lpstr>Cervical &amp; thoracic region</vt:lpstr>
      <vt:lpstr>Potential muscle impairment</vt:lpstr>
      <vt:lpstr>2. Flat upper back &amp; neck posture</vt:lpstr>
      <vt:lpstr>Potential muscle impairment</vt:lpstr>
      <vt:lpstr>scoliosis</vt:lpstr>
      <vt:lpstr>Slide 14</vt:lpstr>
      <vt:lpstr>Slide 15</vt:lpstr>
      <vt:lpstr>Potential muscle impairment</vt:lpstr>
      <vt:lpstr>Intervention </vt:lpstr>
      <vt:lpstr>1. Kinesthetic awareness : </vt:lpstr>
      <vt:lpstr>Cervical spine</vt:lpstr>
      <vt:lpstr>Slide 20</vt:lpstr>
      <vt:lpstr>Lumbar spine </vt:lpstr>
      <vt:lpstr>2. Mobility / flexibility exercise</vt:lpstr>
      <vt:lpstr>Slide 23</vt:lpstr>
      <vt:lpstr>Slide 24</vt:lpstr>
      <vt:lpstr>Slide 25</vt:lpstr>
      <vt:lpstr>Mid &amp; lower thoracic and lumbar regions- stretching</vt:lpstr>
      <vt:lpstr> Techniques to increase lumbar flexion: </vt:lpstr>
      <vt:lpstr>Mid and lower thoracic region stretching </vt:lpstr>
      <vt:lpstr>Techniques to increase lumbar extension</vt:lpstr>
      <vt:lpstr>Techniques to increase lumbar extension</vt:lpstr>
      <vt:lpstr>Techniques to increase lateral flexibility</vt:lpstr>
      <vt:lpstr>Techniques to increase lateral flexibility</vt:lpstr>
      <vt:lpstr>3. Stabilization training</vt:lpstr>
      <vt:lpstr>Cervical Isometric – self resistance</vt:lpstr>
      <vt:lpstr>Slide 35</vt:lpstr>
      <vt:lpstr>Thoracic and lumbar region</vt:lpstr>
      <vt:lpstr>Trunk flexion</vt:lpstr>
      <vt:lpstr>Slide 38</vt:lpstr>
      <vt:lpstr>Trunk extension  </vt:lpstr>
      <vt:lpstr>Preparation for functional activities </vt:lpstr>
      <vt:lpstr>Push ups with trunk stabilization</vt:lpstr>
      <vt:lpstr>Wall slides </vt:lpstr>
      <vt:lpstr>Slide 43</vt:lpstr>
      <vt:lpstr>MCQs</vt:lpstr>
      <vt:lpstr>Slide 45</vt:lpstr>
      <vt:lpstr>Slide 46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Chetan</dc:creator>
  <cp:lastModifiedBy>sony</cp:lastModifiedBy>
  <cp:revision>162</cp:revision>
  <dcterms:created xsi:type="dcterms:W3CDTF">2006-08-16T00:00:00Z</dcterms:created>
  <dcterms:modified xsi:type="dcterms:W3CDTF">2015-08-18T20:05:05Z</dcterms:modified>
</cp:coreProperties>
</file>