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97151-7CF6-412A-A808-B66C2DFCDDC3}"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AA1F2F-572A-4C91-88BF-A15322D7C2D8}" type="slidenum">
              <a:rPr lang="en-US" smtClean="0"/>
              <a:pPr/>
              <a:t>‹#›</a:t>
            </a:fld>
            <a:endParaRPr lang="en-US"/>
          </a:p>
        </p:txBody>
      </p:sp>
    </p:spTree>
    <p:extLst>
      <p:ext uri="{BB962C8B-B14F-4D97-AF65-F5344CB8AC3E}">
        <p14:creationId xmlns="" xmlns:p14="http://schemas.microsoft.com/office/powerpoint/2010/main" val="4119938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C550C3D9-2B38-45E0-B7BC-2C1632E8BBEC}" type="slidenum">
              <a:rPr lang="en-PH"/>
              <a:pPr/>
              <a:t>31</a:t>
            </a:fld>
            <a:endParaRPr lang="en-PH"/>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878AF5C7-A5DE-47C4-BBB9-0C71C2330FFB}" type="slidenum">
              <a:rPr lang="en-PH">
                <a:solidFill>
                  <a:prstClr val="black"/>
                </a:solidFill>
              </a:rPr>
              <a:pPr/>
              <a:t>33</a:t>
            </a:fld>
            <a:endParaRPr lang="en-PH">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D2639F6-239D-4AA2-A7BA-8A90ABEACA74}" type="slidenum">
              <a:rPr lang="en-US" smtClean="0">
                <a:solidFill>
                  <a:prstClr val="black"/>
                </a:solidFill>
              </a:rPr>
              <a:pPr/>
              <a:t>36</a:t>
            </a:fld>
            <a:endParaRPr lang="en-US"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AD627C4F-9A2E-42CC-A080-E6C73502B89C}" type="slidenum">
              <a:rPr lang="en-PH">
                <a:solidFill>
                  <a:prstClr val="black"/>
                </a:solidFill>
              </a:rPr>
              <a:pPr/>
              <a:t>39</a:t>
            </a:fld>
            <a:endParaRPr lang="en-PH">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 xmlns:p14="http://schemas.microsoft.com/office/powerpoint/2010/main" val="428723573"/>
      </p:ext>
    </p:extLst>
  </p:cSld>
  <p:clrMapOvr>
    <a:masterClrMapping/>
  </p:clrMapOvr>
  <p:transition spd="med">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7" name="Footer Placeholder 6"/>
          <p:cNvSpPr>
            <a:spLocks noGrp="1"/>
          </p:cNvSpPr>
          <p:nvPr>
            <p:ph type="ftr" sz="quarter" idx="11"/>
          </p:nvPr>
        </p:nvSpPr>
        <p:spPr/>
        <p:txBody>
          <a:bodyPr/>
          <a:lstStyle/>
          <a:p>
            <a:endParaRPr lang="en-IN" dirty="0">
              <a:solidFill>
                <a:srgbClr val="9A5315"/>
              </a:solidFill>
            </a:endParaRPr>
          </a:p>
        </p:txBody>
      </p:sp>
      <p:sp>
        <p:nvSpPr>
          <p:cNvPr id="8" name="Slide Number Placeholder 7"/>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grpSp>
        <p:nvGrpSpPr>
          <p:cNvPr id="2"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grpSp>
        <p:nvGrpSpPr>
          <p:cNvPr id="3"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grpSp>
        <p:nvGrpSpPr>
          <p:cNvPr id="4" name="Group 111"/>
          <p:cNvGrpSpPr/>
          <p:nvPr/>
        </p:nvGrpSpPr>
        <p:grpSpPr>
          <a:xfrm>
            <a:off x="3991867" y="34361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1514805595"/>
      </p:ext>
    </p:extLst>
  </p:cSld>
  <p:clrMapOvr>
    <a:masterClrMapping/>
  </p:clrMapOvr>
  <p:transition spd="med">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633799" y="3555523"/>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056708" y="6019801"/>
            <a:ext cx="1047195" cy="228600"/>
          </a:xfrm>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6" name="Footer Placeholder 5"/>
          <p:cNvSpPr>
            <a:spLocks noGrp="1"/>
          </p:cNvSpPr>
          <p:nvPr>
            <p:ph type="ftr" sz="quarter" idx="11"/>
          </p:nvPr>
        </p:nvSpPr>
        <p:spPr/>
        <p:txBody>
          <a:bodyPr/>
          <a:lstStyle/>
          <a:p>
            <a:endParaRPr lang="en-IN" dirty="0">
              <a:solidFill>
                <a:srgbClr val="9A5315"/>
              </a:solidFill>
            </a:endParaRP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3879C186-4B21-4F9C-A9A8-8B068FF835E3}" type="slidenum">
              <a:rPr lang="en-IN" smtClean="0">
                <a:solidFill>
                  <a:srgbClr val="9A5315"/>
                </a:solidFill>
              </a:rPr>
              <a:pPr/>
              <a:t>‹#›</a:t>
            </a:fld>
            <a:endParaRPr lang="en-IN" dirty="0">
              <a:solidFill>
                <a:srgbClr val="9A5315"/>
              </a:solidFill>
            </a:endParaRPr>
          </a:p>
        </p:txBody>
      </p:sp>
    </p:spTree>
    <p:extLst>
      <p:ext uri="{BB962C8B-B14F-4D97-AF65-F5344CB8AC3E}">
        <p14:creationId xmlns="" xmlns:p14="http://schemas.microsoft.com/office/powerpoint/2010/main" val="2872252539"/>
      </p:ext>
    </p:extLst>
  </p:cSld>
  <p:clrMapOvr>
    <a:masterClrMapping/>
  </p:clrMapOvr>
  <p:transition spd="med">
    <p:wipe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2" name="Title 1"/>
          <p:cNvSpPr>
            <a:spLocks noGrp="1"/>
          </p:cNvSpPr>
          <p:nvPr>
            <p:ph type="title"/>
          </p:nvPr>
        </p:nvSpPr>
        <p:spPr>
          <a:xfrm>
            <a:off x="5619668" y="1330347"/>
            <a:ext cx="288036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8/13/2020</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Tree>
    <p:extLst>
      <p:ext uri="{BB962C8B-B14F-4D97-AF65-F5344CB8AC3E}">
        <p14:creationId xmlns="" xmlns:p14="http://schemas.microsoft.com/office/powerpoint/2010/main" val="2265745450"/>
      </p:ext>
    </p:extLst>
  </p:cSld>
  <p:clrMapOvr>
    <a:masterClrMapping/>
  </p:clrMapOvr>
  <p:transition spd="med">
    <p:wipe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5" name="Footer Placeholder 4"/>
          <p:cNvSpPr>
            <a:spLocks noGrp="1"/>
          </p:cNvSpPr>
          <p:nvPr>
            <p:ph type="ftr" sz="quarter" idx="11"/>
          </p:nvPr>
        </p:nvSpPr>
        <p:spPr/>
        <p:txBody>
          <a:bodyPr/>
          <a:lstStyle/>
          <a:p>
            <a:endParaRPr lang="en-IN" dirty="0">
              <a:solidFill>
                <a:srgbClr val="9A5315"/>
              </a:solidFill>
            </a:endParaRPr>
          </a:p>
        </p:txBody>
      </p:sp>
      <p:sp>
        <p:nvSpPr>
          <p:cNvPr id="6" name="Slide Number Placeholder 5"/>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spTree>
    <p:extLst>
      <p:ext uri="{BB962C8B-B14F-4D97-AF65-F5344CB8AC3E}">
        <p14:creationId xmlns="" xmlns:p14="http://schemas.microsoft.com/office/powerpoint/2010/main" val="2736995032"/>
      </p:ext>
    </p:extLst>
  </p:cSld>
  <p:clrMapOvr>
    <a:masterClrMapping/>
  </p:clrMapOvr>
  <p:transition spd="med">
    <p:wipe dir="u"/>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5" name="Footer Placeholder 4"/>
          <p:cNvSpPr>
            <a:spLocks noGrp="1"/>
          </p:cNvSpPr>
          <p:nvPr>
            <p:ph type="ftr" sz="quarter" idx="11"/>
          </p:nvPr>
        </p:nvSpPr>
        <p:spPr/>
        <p:txBody>
          <a:bodyPr/>
          <a:lstStyle/>
          <a:p>
            <a:endParaRPr lang="en-IN" dirty="0">
              <a:solidFill>
                <a:srgbClr val="9A5315"/>
              </a:solidFill>
            </a:endParaRPr>
          </a:p>
        </p:txBody>
      </p:sp>
      <p:sp>
        <p:nvSpPr>
          <p:cNvPr id="6" name="Slide Number Placeholder 5"/>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spTree>
    <p:extLst>
      <p:ext uri="{BB962C8B-B14F-4D97-AF65-F5344CB8AC3E}">
        <p14:creationId xmlns="" xmlns:p14="http://schemas.microsoft.com/office/powerpoint/2010/main" val="2155379842"/>
      </p:ext>
    </p:extLst>
  </p:cSld>
  <p:clrMapOvr>
    <a:masterClrMapping/>
  </p:clrMapOvr>
  <p:transition spd="med">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5" name="Footer Placeholder 4"/>
          <p:cNvSpPr>
            <a:spLocks noGrp="1"/>
          </p:cNvSpPr>
          <p:nvPr>
            <p:ph type="ftr" sz="quarter" idx="11"/>
          </p:nvPr>
        </p:nvSpPr>
        <p:spPr/>
        <p:txBody>
          <a:bodyPr/>
          <a:lstStyle/>
          <a:p>
            <a:endParaRPr lang="en-IN" dirty="0">
              <a:solidFill>
                <a:srgbClr val="9A5315"/>
              </a:solidFill>
            </a:endParaRPr>
          </a:p>
        </p:txBody>
      </p:sp>
      <p:sp>
        <p:nvSpPr>
          <p:cNvPr id="6" name="Slide Number Placeholder 5"/>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spTree>
    <p:extLst>
      <p:ext uri="{BB962C8B-B14F-4D97-AF65-F5344CB8AC3E}">
        <p14:creationId xmlns="" xmlns:p14="http://schemas.microsoft.com/office/powerpoint/2010/main" val="854974994"/>
      </p:ext>
    </p:extLst>
  </p:cSld>
  <p:clrMapOvr>
    <a:masterClrMapping/>
  </p:clrMapOvr>
  <p:transition spd="med">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3717536491"/>
      </p:ext>
    </p:extLst>
  </p:cSld>
  <p:clrMapOvr>
    <a:masterClrMapping/>
  </p:clrMapOvr>
  <p:transition spd="med">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6" name="Footer Placeholder 5"/>
          <p:cNvSpPr>
            <a:spLocks noGrp="1"/>
          </p:cNvSpPr>
          <p:nvPr>
            <p:ph type="ftr" sz="quarter" idx="11"/>
          </p:nvPr>
        </p:nvSpPr>
        <p:spPr/>
        <p:txBody>
          <a:bodyPr/>
          <a:lstStyle/>
          <a:p>
            <a:endParaRPr lang="en-IN" dirty="0">
              <a:solidFill>
                <a:srgbClr val="9A5315"/>
              </a:solidFill>
            </a:endParaRPr>
          </a:p>
        </p:txBody>
      </p:sp>
      <p:sp>
        <p:nvSpPr>
          <p:cNvPr id="7" name="Slide Number Placeholder 6"/>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spTree>
    <p:extLst>
      <p:ext uri="{BB962C8B-B14F-4D97-AF65-F5344CB8AC3E}">
        <p14:creationId xmlns="" xmlns:p14="http://schemas.microsoft.com/office/powerpoint/2010/main" val="3177492287"/>
      </p:ext>
    </p:extLst>
  </p:cSld>
  <p:clrMapOvr>
    <a:masterClrMapping/>
  </p:clrMapOvr>
  <p:transition spd="med">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8" name="Footer Placeholder 7"/>
          <p:cNvSpPr>
            <a:spLocks noGrp="1"/>
          </p:cNvSpPr>
          <p:nvPr>
            <p:ph type="ftr" sz="quarter" idx="11"/>
          </p:nvPr>
        </p:nvSpPr>
        <p:spPr/>
        <p:txBody>
          <a:bodyPr/>
          <a:lstStyle/>
          <a:p>
            <a:endParaRPr lang="en-IN" dirty="0">
              <a:solidFill>
                <a:srgbClr val="9A5315"/>
              </a:solidFill>
            </a:endParaRPr>
          </a:p>
        </p:txBody>
      </p:sp>
      <p:sp>
        <p:nvSpPr>
          <p:cNvPr id="9" name="Slide Number Placeholder 8"/>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spTree>
    <p:extLst>
      <p:ext uri="{BB962C8B-B14F-4D97-AF65-F5344CB8AC3E}">
        <p14:creationId xmlns="" xmlns:p14="http://schemas.microsoft.com/office/powerpoint/2010/main" val="2878619190"/>
      </p:ext>
    </p:extLst>
  </p:cSld>
  <p:clrMapOvr>
    <a:masterClrMapping/>
  </p:clrMapOvr>
  <p:transition spd="med">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4" name="Footer Placeholder 3"/>
          <p:cNvSpPr>
            <a:spLocks noGrp="1"/>
          </p:cNvSpPr>
          <p:nvPr>
            <p:ph type="ftr" sz="quarter" idx="11"/>
          </p:nvPr>
        </p:nvSpPr>
        <p:spPr/>
        <p:txBody>
          <a:bodyPr/>
          <a:lstStyle/>
          <a:p>
            <a:endParaRPr lang="en-IN" dirty="0">
              <a:solidFill>
                <a:srgbClr val="9A5315"/>
              </a:solidFill>
            </a:endParaRPr>
          </a:p>
        </p:txBody>
      </p:sp>
      <p:sp>
        <p:nvSpPr>
          <p:cNvPr id="5" name="Slide Number Placeholder 4"/>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spTree>
    <p:extLst>
      <p:ext uri="{BB962C8B-B14F-4D97-AF65-F5344CB8AC3E}">
        <p14:creationId xmlns="" xmlns:p14="http://schemas.microsoft.com/office/powerpoint/2010/main" val="4133392731"/>
      </p:ext>
    </p:extLst>
  </p:cSld>
  <p:clrMapOvr>
    <a:masterClrMapping/>
  </p:clrMapOvr>
  <p:transition spd="med">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3" name="Footer Placeholder 2"/>
          <p:cNvSpPr>
            <a:spLocks noGrp="1"/>
          </p:cNvSpPr>
          <p:nvPr>
            <p:ph type="ftr" sz="quarter" idx="11"/>
          </p:nvPr>
        </p:nvSpPr>
        <p:spPr/>
        <p:txBody>
          <a:bodyPr/>
          <a:lstStyle/>
          <a:p>
            <a:endParaRPr lang="en-IN" dirty="0">
              <a:solidFill>
                <a:srgbClr val="9A5315"/>
              </a:solidFill>
            </a:endParaRPr>
          </a:p>
        </p:txBody>
      </p:sp>
      <p:sp>
        <p:nvSpPr>
          <p:cNvPr id="4" name="Slide Number Placeholder 3"/>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spTree>
    <p:extLst>
      <p:ext uri="{BB962C8B-B14F-4D97-AF65-F5344CB8AC3E}">
        <p14:creationId xmlns="" xmlns:p14="http://schemas.microsoft.com/office/powerpoint/2010/main" val="316975609"/>
      </p:ext>
    </p:extLst>
  </p:cSld>
  <p:clrMapOvr>
    <a:masterClrMapping/>
  </p:clrMapOvr>
  <p:transition spd="med">
    <p:wipe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7" name="Footer Placeholder 6"/>
          <p:cNvSpPr>
            <a:spLocks noGrp="1"/>
          </p:cNvSpPr>
          <p:nvPr>
            <p:ph type="ftr" sz="quarter" idx="11"/>
          </p:nvPr>
        </p:nvSpPr>
        <p:spPr/>
        <p:txBody>
          <a:bodyPr/>
          <a:lstStyle/>
          <a:p>
            <a:endParaRPr lang="en-IN" dirty="0">
              <a:solidFill>
                <a:srgbClr val="9A5315"/>
              </a:solidFill>
            </a:endParaRPr>
          </a:p>
        </p:txBody>
      </p:sp>
      <p:sp>
        <p:nvSpPr>
          <p:cNvPr id="8" name="Slide Number Placeholder 7"/>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grpSp>
        <p:nvGrpSpPr>
          <p:cNvPr id="2" name="Group 8"/>
          <p:cNvGrpSpPr/>
          <p:nvPr/>
        </p:nvGrpSpPr>
        <p:grpSpPr>
          <a:xfrm>
            <a:off x="430824" y="724620"/>
            <a:ext cx="3989234"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grpSp>
        <p:nvGrpSpPr>
          <p:cNvPr id="3" name="Group 21"/>
          <p:cNvGrpSpPr/>
          <p:nvPr/>
        </p:nvGrpSpPr>
        <p:grpSpPr>
          <a:xfrm>
            <a:off x="4713841" y="724620"/>
            <a:ext cx="3989234"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3556246715"/>
      </p:ext>
    </p:extLst>
  </p:cSld>
  <p:clrMapOvr>
    <a:masterClrMapping/>
  </p:clrMapOvr>
  <p:transition spd="med">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7" name="Footer Placeholder 6"/>
          <p:cNvSpPr>
            <a:spLocks noGrp="1"/>
          </p:cNvSpPr>
          <p:nvPr>
            <p:ph type="ftr" sz="quarter" idx="11"/>
          </p:nvPr>
        </p:nvSpPr>
        <p:spPr/>
        <p:txBody>
          <a:bodyPr/>
          <a:lstStyle/>
          <a:p>
            <a:endParaRPr lang="en-IN" dirty="0">
              <a:solidFill>
                <a:srgbClr val="9A5315"/>
              </a:solidFill>
            </a:endParaRPr>
          </a:p>
        </p:txBody>
      </p:sp>
      <p:sp>
        <p:nvSpPr>
          <p:cNvPr id="8" name="Slide Number Placeholder 7"/>
          <p:cNvSpPr>
            <a:spLocks noGrp="1"/>
          </p:cNvSpPr>
          <p:nvPr>
            <p:ph type="sldNum" sz="quarter" idx="12"/>
          </p:nvPr>
        </p:nvSpPr>
        <p:spPr/>
        <p:txBody>
          <a:bodyPr/>
          <a:lstStyle/>
          <a:p>
            <a:fld id="{3879C186-4B21-4F9C-A9A8-8B068FF835E3}" type="slidenum">
              <a:rPr lang="en-IN" smtClean="0">
                <a:solidFill>
                  <a:srgbClr val="9A5315"/>
                </a:solidFill>
              </a:rPr>
              <a:pPr/>
              <a:t>‹#›</a:t>
            </a:fld>
            <a:endParaRPr lang="en-IN" dirty="0">
              <a:solidFill>
                <a:srgbClr val="9A5315"/>
              </a:solidFill>
            </a:endParaRPr>
          </a:p>
        </p:txBody>
      </p:sp>
      <p:grpSp>
        <p:nvGrpSpPr>
          <p:cNvPr id="2"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grpSp>
        <p:nvGrpSpPr>
          <p:cNvPr id="3"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grpSp>
        <p:nvGrpSpPr>
          <p:cNvPr id="4"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1467380017"/>
      </p:ext>
    </p:extLst>
  </p:cSld>
  <p:clrMapOvr>
    <a:masterClrMapping/>
  </p:clrMapOvr>
  <p:transition spd="med">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798910" y="1752600"/>
            <a:ext cx="75438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1000">
                <a:solidFill>
                  <a:schemeClr val="tx1"/>
                </a:solidFill>
              </a:defRPr>
            </a:lvl1pPr>
          </a:lstStyle>
          <a:p>
            <a:fld id="{23C107D2-E1D3-422A-8245-826A39E4D315}" type="datetimeFigureOut">
              <a:rPr lang="en-IN" smtClean="0">
                <a:solidFill>
                  <a:srgbClr val="9A5315"/>
                </a:solidFill>
              </a:rPr>
              <a:pPr/>
              <a:t>13-08-2020</a:t>
            </a:fld>
            <a:endParaRPr lang="en-IN" dirty="0">
              <a:solidFill>
                <a:srgbClr val="9A5315"/>
              </a:solidFill>
            </a:endParaRPr>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1000">
                <a:solidFill>
                  <a:schemeClr val="tx1"/>
                </a:solidFill>
              </a:defRPr>
            </a:lvl1pPr>
          </a:lstStyle>
          <a:p>
            <a:endParaRPr lang="en-IN" dirty="0">
              <a:solidFill>
                <a:srgbClr val="9A5315"/>
              </a:solidFill>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1000">
                <a:solidFill>
                  <a:schemeClr val="tx1"/>
                </a:solidFill>
              </a:defRPr>
            </a:lvl1pPr>
          </a:lstStyle>
          <a:p>
            <a:fld id="{3879C186-4B21-4F9C-A9A8-8B068FF835E3}" type="slidenum">
              <a:rPr lang="en-IN" smtClean="0">
                <a:solidFill>
                  <a:srgbClr val="9A5315"/>
                </a:solidFill>
              </a:rPr>
              <a:pPr/>
              <a:t>‹#›</a:t>
            </a:fld>
            <a:endParaRPr lang="en-IN" dirty="0">
              <a:solidFill>
                <a:srgbClr val="9A5315"/>
              </a:solidFill>
            </a:endParaRPr>
          </a:p>
        </p:txBody>
      </p:sp>
    </p:spTree>
    <p:extLst>
      <p:ext uri="{BB962C8B-B14F-4D97-AF65-F5344CB8AC3E}">
        <p14:creationId xmlns="" xmlns:p14="http://schemas.microsoft.com/office/powerpoint/2010/main" val="715478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spd="med">
    <p:wipe dir="u"/>
  </p:transition>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04416"/>
            <a:ext cx="7406640" cy="1472184"/>
          </a:xfrm>
        </p:spPr>
        <p:txBody>
          <a:bodyPr>
            <a:noAutofit/>
          </a:bodyPr>
          <a:lstStyle/>
          <a:p>
            <a:pPr algn="ctr"/>
            <a:r>
              <a:rPr lang="gu-IN" sz="8000" b="1" dirty="0" smtClean="0">
                <a:latin typeface="Algerian" panose="04020705040A02060702" pitchFamily="82" charset="0"/>
              </a:rPr>
              <a:t>PERSONALITY</a:t>
            </a:r>
            <a:endParaRPr lang="en-US" sz="8000" b="1" dirty="0">
              <a:latin typeface="Algerian" panose="04020705040A02060702" pitchFamily="82" charset="0"/>
            </a:endParaRPr>
          </a:p>
        </p:txBody>
      </p:sp>
      <p:pic>
        <p:nvPicPr>
          <p:cNvPr id="3" name="Picture 2"/>
          <p:cNvPicPr>
            <a:picLocks noChangeAspect="1"/>
          </p:cNvPicPr>
          <p:nvPr/>
        </p:nvPicPr>
        <p:blipFill>
          <a:blip r:embed="rId2"/>
          <a:srcRect/>
          <a:stretch>
            <a:fillRect/>
          </a:stretch>
        </p:blipFill>
        <p:spPr bwMode="auto">
          <a:xfrm>
            <a:off x="19050" y="-22225"/>
            <a:ext cx="1733550" cy="1393825"/>
          </a:xfrm>
          <a:prstGeom prst="rect">
            <a:avLst/>
          </a:prstGeom>
          <a:noFill/>
          <a:ln w="9525">
            <a:noFill/>
            <a:miter lim="800000"/>
            <a:headEnd/>
            <a:tailEnd/>
          </a:ln>
        </p:spPr>
      </p:pic>
      <p:sp>
        <p:nvSpPr>
          <p:cNvPr id="4" name="Rectangle 3"/>
          <p:cNvSpPr/>
          <p:nvPr/>
        </p:nvSpPr>
        <p:spPr>
          <a:xfrm>
            <a:off x="5029200" y="4572000"/>
            <a:ext cx="3657600" cy="19050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t>Prepared by: </a:t>
            </a:r>
          </a:p>
          <a:p>
            <a:pPr algn="ctr">
              <a:defRPr/>
            </a:pPr>
            <a:r>
              <a:rPr lang="en-US" dirty="0"/>
              <a:t>Mr. </a:t>
            </a:r>
            <a:r>
              <a:rPr lang="en-US" dirty="0" smtClean="0"/>
              <a:t>Ismail P.A.</a:t>
            </a:r>
            <a:endParaRPr lang="en-US" dirty="0"/>
          </a:p>
          <a:p>
            <a:pPr algn="ctr">
              <a:defRPr/>
            </a:pPr>
            <a:r>
              <a:rPr lang="en-US" dirty="0" smtClean="0"/>
              <a:t>Lecturer</a:t>
            </a:r>
            <a:endParaRPr lang="en-US" dirty="0"/>
          </a:p>
          <a:p>
            <a:pPr algn="ctr">
              <a:defRPr/>
            </a:pPr>
            <a:r>
              <a:rPr lang="en-US" sz="1600" dirty="0"/>
              <a:t>Department of Mental health nursing</a:t>
            </a:r>
          </a:p>
          <a:p>
            <a:pPr algn="ctr">
              <a:defRPr/>
            </a:pPr>
            <a:r>
              <a:rPr lang="en-US" sz="1600" dirty="0" err="1"/>
              <a:t>Sumandeep</a:t>
            </a:r>
            <a:r>
              <a:rPr lang="en-US" sz="1600" dirty="0"/>
              <a:t> Nursing college</a:t>
            </a:r>
          </a:p>
          <a:p>
            <a:pPr algn="ctr">
              <a:defRPr/>
            </a:pPr>
            <a:endParaRPr lang="en-US" sz="1600" dirty="0"/>
          </a:p>
        </p:txBody>
      </p:sp>
    </p:spTree>
    <p:extLst>
      <p:ext uri="{BB962C8B-B14F-4D97-AF65-F5344CB8AC3E}">
        <p14:creationId xmlns="" xmlns:p14="http://schemas.microsoft.com/office/powerpoint/2010/main" val="4131875183"/>
      </p:ext>
    </p:extLst>
  </p:cSld>
  <p:clrMapOvr>
    <a:masterClrMapping/>
  </p:clrMapOvr>
  <p:transition spd="med">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38250"/>
          </a:xfrm>
        </p:spPr>
        <p:txBody>
          <a:bodyPr>
            <a:normAutofit/>
          </a:bodyPr>
          <a:lstStyle/>
          <a:p>
            <a:pPr algn="ctr"/>
            <a:r>
              <a:rPr lang="en-US" sz="3200" b="1" dirty="0" smtClean="0">
                <a:solidFill>
                  <a:schemeClr val="accent3">
                    <a:lumMod val="50000"/>
                  </a:schemeClr>
                </a:solidFill>
                <a:latin typeface="Lucida Calligraphy" pitchFamily="66" charset="0"/>
              </a:rPr>
              <a:t>BASIC CONCEPT OF PSYCHOANALYTICAL MODEL </a:t>
            </a:r>
            <a:endParaRPr lang="en-IN" sz="3200" b="1" dirty="0">
              <a:solidFill>
                <a:schemeClr val="accent3">
                  <a:lumMod val="50000"/>
                </a:schemeClr>
              </a:solidFill>
              <a:latin typeface="Lucida Calligraphy" pitchFamily="66" charset="0"/>
            </a:endParaRPr>
          </a:p>
        </p:txBody>
      </p:sp>
      <p:sp>
        <p:nvSpPr>
          <p:cNvPr id="3" name="Content Placeholder 2"/>
          <p:cNvSpPr>
            <a:spLocks noGrp="1"/>
          </p:cNvSpPr>
          <p:nvPr>
            <p:ph idx="1"/>
          </p:nvPr>
        </p:nvSpPr>
        <p:spPr>
          <a:xfrm>
            <a:off x="357158" y="1752600"/>
            <a:ext cx="8319298" cy="4533920"/>
          </a:xfrm>
        </p:spPr>
        <p:txBody>
          <a:bodyPr>
            <a:normAutofit/>
          </a:bodyPr>
          <a:lstStyle/>
          <a:p>
            <a:pPr algn="just">
              <a:buFont typeface="Wingdings" pitchFamily="2" charset="2"/>
              <a:buChar char="q"/>
            </a:pPr>
            <a:endParaRPr lang="en-IN" sz="3200" b="1" dirty="0" smtClean="0">
              <a:solidFill>
                <a:srgbClr val="C00000"/>
              </a:solidFill>
              <a:cs typeface="Times New Roman" pitchFamily="18" charset="0"/>
            </a:endParaRPr>
          </a:p>
          <a:p>
            <a:pPr algn="just">
              <a:buFont typeface="Wingdings" pitchFamily="2" charset="2"/>
              <a:buChar char="q"/>
            </a:pPr>
            <a:r>
              <a:rPr lang="en-IN" sz="3200" b="1" dirty="0" smtClean="0">
                <a:solidFill>
                  <a:srgbClr val="C00000"/>
                </a:solidFill>
                <a:cs typeface="Times New Roman" pitchFamily="18" charset="0"/>
              </a:rPr>
              <a:t>Structure of personality </a:t>
            </a:r>
          </a:p>
          <a:p>
            <a:pPr algn="just">
              <a:buFont typeface="Wingdings" pitchFamily="2" charset="2"/>
              <a:buChar char="q"/>
            </a:pPr>
            <a:r>
              <a:rPr lang="en-IN" sz="3200" b="1" dirty="0" smtClean="0">
                <a:solidFill>
                  <a:srgbClr val="C00000"/>
                </a:solidFill>
                <a:cs typeface="Times New Roman" pitchFamily="18" charset="0"/>
              </a:rPr>
              <a:t>Topography of mind </a:t>
            </a:r>
          </a:p>
          <a:p>
            <a:pPr algn="just">
              <a:buFont typeface="Wingdings" pitchFamily="2" charset="2"/>
              <a:buChar char="q"/>
            </a:pPr>
            <a:r>
              <a:rPr lang="en-IN" sz="3200" b="1" dirty="0" smtClean="0">
                <a:solidFill>
                  <a:srgbClr val="C00000"/>
                </a:solidFill>
                <a:cs typeface="Times New Roman" pitchFamily="18" charset="0"/>
              </a:rPr>
              <a:t>Dynamics of personality</a:t>
            </a:r>
          </a:p>
          <a:p>
            <a:pPr algn="just">
              <a:buFont typeface="Wingdings" pitchFamily="2" charset="2"/>
              <a:buChar char="q"/>
            </a:pPr>
            <a:r>
              <a:rPr lang="en-IN" sz="3200" b="1" dirty="0" smtClean="0">
                <a:solidFill>
                  <a:srgbClr val="C00000"/>
                </a:solidFill>
                <a:cs typeface="Times New Roman" pitchFamily="18" charset="0"/>
              </a:rPr>
              <a:t>Stages of psychosexual development </a:t>
            </a:r>
          </a:p>
          <a:p>
            <a:pPr algn="just">
              <a:buNone/>
            </a:pPr>
            <a:endParaRPr lang="en-IN" sz="3200" b="1" dirty="0">
              <a:solidFill>
                <a:srgbClr val="C00000"/>
              </a:solidFill>
              <a:cs typeface="Times New Roman" pitchFamily="18" charset="0"/>
            </a:endParaRPr>
          </a:p>
        </p:txBody>
      </p:sp>
    </p:spTree>
    <p:extLst>
      <p:ext uri="{BB962C8B-B14F-4D97-AF65-F5344CB8AC3E}">
        <p14:creationId xmlns="" xmlns:p14="http://schemas.microsoft.com/office/powerpoint/2010/main" val="305953064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09622"/>
          </a:xfrm>
        </p:spPr>
        <p:txBody>
          <a:bodyPr>
            <a:noAutofit/>
          </a:bodyPr>
          <a:lstStyle/>
          <a:p>
            <a:pPr algn="ctr"/>
            <a:r>
              <a:rPr lang="en-US" sz="2800" b="1" dirty="0">
                <a:solidFill>
                  <a:schemeClr val="accent3">
                    <a:lumMod val="50000"/>
                  </a:schemeClr>
                </a:solidFill>
                <a:latin typeface="Lucida Handwriting" pitchFamily="66" charset="0"/>
              </a:rPr>
              <a:t>THE STRUCTURAL THEORY OF </a:t>
            </a:r>
            <a:r>
              <a:rPr lang="en-US" sz="2800" b="1" dirty="0" smtClean="0">
                <a:solidFill>
                  <a:schemeClr val="accent3">
                    <a:lumMod val="50000"/>
                  </a:schemeClr>
                </a:solidFill>
                <a:latin typeface="Lucida Handwriting" pitchFamily="66" charset="0"/>
              </a:rPr>
              <a:t>MIND :</a:t>
            </a:r>
            <a:r>
              <a:rPr lang="en-US" sz="2800" dirty="0" smtClean="0"/>
              <a:t> </a:t>
            </a:r>
            <a:r>
              <a:rPr lang="en-US" dirty="0" smtClean="0"/>
              <a:t/>
            </a:r>
            <a:br>
              <a:rPr lang="en-US" dirty="0" smtClean="0"/>
            </a:br>
            <a:endParaRPr lang="en-IN" b="1" dirty="0">
              <a:solidFill>
                <a:schemeClr val="accent3">
                  <a:lumMod val="50000"/>
                </a:schemeClr>
              </a:solidFill>
              <a:latin typeface="Lucida Handwriting" pitchFamily="66" charset="0"/>
            </a:endParaRPr>
          </a:p>
        </p:txBody>
      </p:sp>
      <p:sp>
        <p:nvSpPr>
          <p:cNvPr id="3" name="Content Placeholder 2"/>
          <p:cNvSpPr>
            <a:spLocks noGrp="1"/>
          </p:cNvSpPr>
          <p:nvPr>
            <p:ph sz="half" idx="1"/>
          </p:nvPr>
        </p:nvSpPr>
        <p:spPr>
          <a:xfrm>
            <a:off x="0" y="1214422"/>
            <a:ext cx="5500694" cy="5500726"/>
          </a:xfrm>
        </p:spPr>
        <p:txBody>
          <a:bodyPr>
            <a:normAutofit lnSpcReduction="10000"/>
          </a:bodyPr>
          <a:lstStyle/>
          <a:p>
            <a:pPr marL="274320" indent="-274320">
              <a:buClr>
                <a:schemeClr val="accent3"/>
              </a:buClr>
              <a:defRPr/>
            </a:pPr>
            <a:r>
              <a:rPr lang="en-US" sz="2600" b="1" dirty="0" smtClean="0"/>
              <a:t>The Id  </a:t>
            </a:r>
          </a:p>
          <a:p>
            <a:pPr marL="274320" indent="-274320">
              <a:buClr>
                <a:schemeClr val="accent3"/>
              </a:buClr>
              <a:buNone/>
              <a:defRPr/>
            </a:pPr>
            <a:r>
              <a:rPr lang="en-US" dirty="0" smtClean="0"/>
              <a:t>Biological component</a:t>
            </a:r>
          </a:p>
          <a:p>
            <a:pPr marL="274320" indent="-274320">
              <a:buClr>
                <a:schemeClr val="accent3"/>
              </a:buClr>
              <a:buNone/>
              <a:defRPr/>
            </a:pPr>
            <a:endParaRPr lang="en-US" dirty="0" smtClean="0"/>
          </a:p>
          <a:p>
            <a:pPr marL="274320" indent="-274320">
              <a:buClr>
                <a:schemeClr val="accent3"/>
              </a:buClr>
              <a:defRPr/>
            </a:pPr>
            <a:r>
              <a:rPr lang="en-US" sz="2600" b="1" dirty="0" smtClean="0"/>
              <a:t>The Ego  </a:t>
            </a:r>
          </a:p>
          <a:p>
            <a:pPr marL="274320" indent="-274320">
              <a:buClr>
                <a:schemeClr val="accent3"/>
              </a:buClr>
              <a:buNone/>
              <a:defRPr/>
            </a:pPr>
            <a:r>
              <a:rPr lang="en-US" sz="2800" dirty="0" smtClean="0"/>
              <a:t> controls and regulates the personality.</a:t>
            </a:r>
          </a:p>
          <a:p>
            <a:pPr marL="274320" indent="-274320">
              <a:buClr>
                <a:schemeClr val="accent3"/>
              </a:buClr>
              <a:buNone/>
              <a:defRPr/>
            </a:pPr>
            <a:endParaRPr lang="en-US" sz="2800" dirty="0" smtClean="0"/>
          </a:p>
          <a:p>
            <a:pPr marL="274320" indent="-274320">
              <a:buClr>
                <a:schemeClr val="accent3"/>
              </a:buClr>
              <a:defRPr/>
            </a:pPr>
            <a:r>
              <a:rPr lang="en-US" sz="2600" b="1" dirty="0" smtClean="0"/>
              <a:t>The Superego</a:t>
            </a:r>
          </a:p>
          <a:p>
            <a:pPr marL="274320" indent="-274320">
              <a:buClr>
                <a:schemeClr val="accent3"/>
              </a:buClr>
              <a:buNone/>
              <a:defRPr/>
            </a:pPr>
            <a:r>
              <a:rPr lang="en-US" dirty="0" smtClean="0"/>
              <a:t>The judicial branch of personality.</a:t>
            </a:r>
          </a:p>
          <a:p>
            <a:pPr marL="274320" indent="-274320">
              <a:buClr>
                <a:schemeClr val="accent3"/>
              </a:buClr>
              <a:buNone/>
              <a:defRPr/>
            </a:pPr>
            <a:r>
              <a:rPr lang="en-US" dirty="0" smtClean="0"/>
              <a:t> moral codes , right or wrong.  </a:t>
            </a:r>
          </a:p>
          <a:p>
            <a:pPr>
              <a:buNone/>
            </a:pPr>
            <a:endParaRPr lang="en-IN" dirty="0">
              <a:solidFill>
                <a:schemeClr val="tx2"/>
              </a:solidFill>
              <a:latin typeface="Times New Roman" pitchFamily="18" charset="0"/>
              <a:cs typeface="Times New Roman" pitchFamily="18" charset="0"/>
            </a:endParaRPr>
          </a:p>
        </p:txBody>
      </p:sp>
      <p:pic>
        <p:nvPicPr>
          <p:cNvPr id="5" name="Picture 6" descr="iceberg"/>
          <p:cNvPicPr>
            <a:picLocks noGrp="1" noChangeAspect="1" noChangeArrowheads="1"/>
          </p:cNvPicPr>
          <p:nvPr>
            <p:ph sz="half" idx="2"/>
          </p:nvPr>
        </p:nvPicPr>
        <p:blipFill>
          <a:blip r:embed="rId2"/>
          <a:srcRect/>
          <a:stretch>
            <a:fillRect/>
          </a:stretch>
        </p:blipFill>
        <p:spPr bwMode="auto">
          <a:xfrm>
            <a:off x="5286380" y="928670"/>
            <a:ext cx="3786182" cy="5929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42247426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ox(i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PH" sz="4400" b="1" dirty="0" smtClean="0"/>
              <a:t> ID</a:t>
            </a:r>
          </a:p>
        </p:txBody>
      </p:sp>
      <p:sp>
        <p:nvSpPr>
          <p:cNvPr id="13315" name="Content Placeholder 2"/>
          <p:cNvSpPr>
            <a:spLocks noGrp="1"/>
          </p:cNvSpPr>
          <p:nvPr>
            <p:ph idx="1"/>
          </p:nvPr>
        </p:nvSpPr>
        <p:spPr>
          <a:xfrm>
            <a:off x="457200" y="1798638"/>
            <a:ext cx="8229600" cy="4525962"/>
          </a:xfrm>
        </p:spPr>
        <p:txBody>
          <a:bodyPr/>
          <a:lstStyle/>
          <a:p>
            <a:r>
              <a:rPr lang="en-PH" b="1" dirty="0" smtClean="0"/>
              <a:t>Completely unconscious</a:t>
            </a:r>
          </a:p>
          <a:p>
            <a:r>
              <a:rPr lang="en-PH" b="1" dirty="0" smtClean="0"/>
              <a:t>No contact with reality</a:t>
            </a:r>
          </a:p>
          <a:p>
            <a:r>
              <a:rPr lang="en-PH" b="1" dirty="0" smtClean="0"/>
              <a:t>illogical</a:t>
            </a:r>
          </a:p>
          <a:p>
            <a:r>
              <a:rPr lang="en-PH" b="1" dirty="0" smtClean="0"/>
              <a:t>The infant seeks gratification of need without regard for what is possible or what is proper.</a:t>
            </a:r>
          </a:p>
          <a:p>
            <a:endParaRPr lang="en-PH" b="1" dirty="0" smtClean="0"/>
          </a:p>
          <a:p>
            <a:r>
              <a:rPr lang="en-PH" b="1" i="1" dirty="0" smtClean="0"/>
              <a:t>Pleasure principle</a:t>
            </a:r>
          </a:p>
        </p:txBody>
      </p:sp>
      <p:pic>
        <p:nvPicPr>
          <p:cNvPr id="13316" name="Picture 2" descr="http://3.bp.blogspot.com/_Kct3DqC5k0o/SnK8Ya-xQ8I/AAAAAAAAAL8/dDDUxwpC4tw/s320/angry_child.jpg"/>
          <p:cNvPicPr>
            <a:picLocks noChangeAspect="1" noChangeArrowheads="1"/>
          </p:cNvPicPr>
          <p:nvPr/>
        </p:nvPicPr>
        <p:blipFill>
          <a:blip r:embed="rId2"/>
          <a:srcRect/>
          <a:stretch>
            <a:fillRect/>
          </a:stretch>
        </p:blipFill>
        <p:spPr bwMode="auto">
          <a:xfrm>
            <a:off x="5715000" y="533400"/>
            <a:ext cx="3048000" cy="2762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29420502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2" dur="500"/>
                                        <p:tgtEl>
                                          <p:spTgt spid="1331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5" dur="500"/>
                                        <p:tgtEl>
                                          <p:spTgt spid="13315">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8" dur="500"/>
                                        <p:tgtEl>
                                          <p:spTgt spid="13315">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21" dur="500"/>
                                        <p:tgtEl>
                                          <p:spTgt spid="13315">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24" dur="500"/>
                                        <p:tgtEl>
                                          <p:spTgt spid="1331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3316"/>
                                        </p:tgtEl>
                                        <p:attrNameLst>
                                          <p:attrName>style.visibility</p:attrName>
                                        </p:attrNameLst>
                                      </p:cBhvr>
                                      <p:to>
                                        <p:strVal val="visible"/>
                                      </p:to>
                                    </p:set>
                                    <p:animEffect transition="in" filter="blinds(horizontal)">
                                      <p:cBhvr>
                                        <p:cTn id="2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damediere.ro/files/2012/03/Mediation-Logo-Purple-100810.jpg"/>
          <p:cNvPicPr>
            <a:picLocks noChangeAspect="1" noChangeArrowheads="1"/>
          </p:cNvPicPr>
          <p:nvPr/>
        </p:nvPicPr>
        <p:blipFill>
          <a:blip r:embed="rId2"/>
          <a:srcRect/>
          <a:stretch>
            <a:fillRect/>
          </a:stretch>
        </p:blipFill>
        <p:spPr bwMode="auto">
          <a:xfrm>
            <a:off x="4786314" y="1142984"/>
            <a:ext cx="3889402" cy="2500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39" name="Title 1"/>
          <p:cNvSpPr>
            <a:spLocks noGrp="1"/>
          </p:cNvSpPr>
          <p:nvPr>
            <p:ph type="title"/>
          </p:nvPr>
        </p:nvSpPr>
        <p:spPr>
          <a:xfrm>
            <a:off x="0" y="304800"/>
            <a:ext cx="8342711" cy="695308"/>
          </a:xfrm>
        </p:spPr>
        <p:txBody>
          <a:bodyPr/>
          <a:lstStyle/>
          <a:p>
            <a:pPr algn="ctr"/>
            <a:r>
              <a:rPr lang="en-PH" b="1" dirty="0" smtClean="0"/>
              <a:t> Ego</a:t>
            </a:r>
          </a:p>
        </p:txBody>
      </p:sp>
      <p:sp>
        <p:nvSpPr>
          <p:cNvPr id="3" name="Content Placeholder 2"/>
          <p:cNvSpPr>
            <a:spLocks noGrp="1"/>
          </p:cNvSpPr>
          <p:nvPr>
            <p:ph sz="half" idx="1"/>
          </p:nvPr>
        </p:nvSpPr>
        <p:spPr>
          <a:xfrm>
            <a:off x="214282" y="1142984"/>
            <a:ext cx="4300569" cy="5500726"/>
          </a:xfrm>
        </p:spPr>
        <p:txBody>
          <a:bodyPr rtlCol="0">
            <a:normAutofit/>
          </a:bodyPr>
          <a:lstStyle/>
          <a:p>
            <a:pPr fontAlgn="auto">
              <a:spcAft>
                <a:spcPts val="0"/>
              </a:spcAft>
              <a:buFont typeface="Arial" pitchFamily="34" charset="0"/>
              <a:buChar char="•"/>
              <a:defRPr/>
            </a:pPr>
            <a:r>
              <a:rPr lang="en-PH" b="1" dirty="0" smtClean="0"/>
              <a:t>The only region of the mind in contact with reality.</a:t>
            </a:r>
          </a:p>
          <a:p>
            <a:pPr>
              <a:defRPr/>
            </a:pPr>
            <a:r>
              <a:rPr lang="en-PH" b="1" dirty="0" smtClean="0"/>
              <a:t>Consider unrealistic demands of id and </a:t>
            </a:r>
            <a:r>
              <a:rPr lang="en-PH" b="1" dirty="0" smtClean="0">
                <a:latin typeface="+mj-lt"/>
              </a:rPr>
              <a:t>superego.</a:t>
            </a:r>
            <a:r>
              <a:rPr lang="en-US" b="1" dirty="0" smtClean="0">
                <a:solidFill>
                  <a:srgbClr val="C00000"/>
                </a:solidFill>
                <a:latin typeface="+mj-lt"/>
                <a:cs typeface="Times New Roman" pitchFamily="18" charset="0"/>
              </a:rPr>
              <a:t> Ego maintains a balance between id and super ego on one hand and the reality on the other</a:t>
            </a:r>
            <a:r>
              <a:rPr lang="en-US" b="1" dirty="0" smtClean="0">
                <a:solidFill>
                  <a:srgbClr val="C00000"/>
                </a:solidFill>
                <a:latin typeface="Times New Roman" pitchFamily="18" charset="0"/>
                <a:cs typeface="Times New Roman" pitchFamily="18" charset="0"/>
              </a:rPr>
              <a:t>.</a:t>
            </a:r>
            <a:endParaRPr lang="en-PH" b="1" dirty="0" smtClean="0"/>
          </a:p>
          <a:p>
            <a:pPr fontAlgn="auto">
              <a:spcAft>
                <a:spcPts val="0"/>
              </a:spcAft>
              <a:buFont typeface="Arial" pitchFamily="34" charset="0"/>
              <a:buChar char="•"/>
              <a:defRPr/>
            </a:pPr>
            <a:r>
              <a:rPr lang="en-PH" b="1" i="1" dirty="0" smtClean="0"/>
              <a:t>Reality principle</a:t>
            </a:r>
          </a:p>
          <a:p>
            <a:pPr fontAlgn="auto">
              <a:spcAft>
                <a:spcPts val="0"/>
              </a:spcAft>
              <a:buFont typeface="Arial" pitchFamily="34" charset="0"/>
              <a:buChar char="•"/>
              <a:defRPr/>
            </a:pPr>
            <a:r>
              <a:rPr lang="en-PH" b="1" i="1" dirty="0" smtClean="0"/>
              <a:t>Develop at 4-6 months </a:t>
            </a:r>
          </a:p>
        </p:txBody>
      </p:sp>
    </p:spTree>
    <p:extLst>
      <p:ext uri="{BB962C8B-B14F-4D97-AF65-F5344CB8AC3E}">
        <p14:creationId xmlns="" xmlns:p14="http://schemas.microsoft.com/office/powerpoint/2010/main" val="2571513474"/>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checkerboard(across)">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4338"/>
                                        </p:tgtEl>
                                        <p:attrNameLst>
                                          <p:attrName>style.visibility</p:attrName>
                                        </p:attrNameLst>
                                      </p:cBhvr>
                                      <p:to>
                                        <p:strVal val="visible"/>
                                      </p:to>
                                    </p:set>
                                    <p:animEffect transition="in" filter="checkerboard(across)">
                                      <p:cBhvr>
                                        <p:cTn id="26"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0" y="304800"/>
            <a:ext cx="8342711" cy="838184"/>
          </a:xfrm>
        </p:spPr>
        <p:txBody>
          <a:bodyPr>
            <a:normAutofit/>
          </a:bodyPr>
          <a:lstStyle/>
          <a:p>
            <a:pPr algn="ctr"/>
            <a:r>
              <a:rPr lang="en-PH" b="1" dirty="0" smtClean="0"/>
              <a:t>SUPEREGO</a:t>
            </a:r>
          </a:p>
        </p:txBody>
      </p:sp>
      <p:sp>
        <p:nvSpPr>
          <p:cNvPr id="15364" name="Content Placeholder 2"/>
          <p:cNvSpPr>
            <a:spLocks noGrp="1"/>
          </p:cNvSpPr>
          <p:nvPr>
            <p:ph idx="1"/>
          </p:nvPr>
        </p:nvSpPr>
        <p:spPr>
          <a:xfrm>
            <a:off x="214282" y="1071546"/>
            <a:ext cx="8929718" cy="5786454"/>
          </a:xfrm>
        </p:spPr>
        <p:txBody>
          <a:bodyPr>
            <a:normAutofit/>
          </a:bodyPr>
          <a:lstStyle/>
          <a:p>
            <a:r>
              <a:rPr lang="en-US" sz="3200" b="1" dirty="0" smtClean="0">
                <a:solidFill>
                  <a:srgbClr val="C00000"/>
                </a:solidFill>
                <a:cs typeface="Times New Roman" pitchFamily="18" charset="0"/>
              </a:rPr>
              <a:t>Super ego referred to as a </a:t>
            </a:r>
            <a:r>
              <a:rPr lang="en-US" sz="3200" b="1" dirty="0" smtClean="0">
                <a:solidFill>
                  <a:schemeClr val="tx2"/>
                </a:solidFill>
                <a:cs typeface="Times New Roman" pitchFamily="18" charset="0"/>
              </a:rPr>
              <a:t>perfection principle </a:t>
            </a:r>
          </a:p>
          <a:p>
            <a:r>
              <a:rPr lang="en-PH" sz="3200" b="1" dirty="0" smtClean="0"/>
              <a:t>The moral and ideal aspects of personality.</a:t>
            </a:r>
          </a:p>
          <a:p>
            <a:r>
              <a:rPr lang="en-PH" sz="3200" b="1" dirty="0" smtClean="0"/>
              <a:t>Develop at 3- 6 years .</a:t>
            </a:r>
          </a:p>
          <a:p>
            <a:r>
              <a:rPr lang="en-PH" sz="3200" b="1" i="1" dirty="0" smtClean="0"/>
              <a:t>Moralistic/ idealistic principles.</a:t>
            </a:r>
          </a:p>
          <a:p>
            <a:endParaRPr lang="en-PH" sz="3200" b="1" dirty="0" smtClean="0"/>
          </a:p>
          <a:p>
            <a:r>
              <a:rPr lang="en-PH" sz="3200" b="1" dirty="0" smtClean="0"/>
              <a:t>Composed of the conscience and ego- ideal</a:t>
            </a:r>
            <a:endParaRPr lang="en-US" sz="3200" b="1" dirty="0" smtClean="0">
              <a:solidFill>
                <a:srgbClr val="C00000"/>
              </a:solidFill>
              <a:cs typeface="Times New Roman" pitchFamily="18" charset="0"/>
            </a:endParaRPr>
          </a:p>
          <a:p>
            <a:endParaRPr lang="en-PH" sz="3200" b="1" dirty="0" smtClean="0"/>
          </a:p>
        </p:txBody>
      </p:sp>
      <p:pic>
        <p:nvPicPr>
          <p:cNvPr id="6" name="Picture 2" descr="Angel emoticon by yayayoyo - Stock Vector"/>
          <p:cNvPicPr>
            <a:picLocks noChangeAspect="1" noChangeArrowheads="1"/>
          </p:cNvPicPr>
          <p:nvPr/>
        </p:nvPicPr>
        <p:blipFill>
          <a:blip r:embed="rId2"/>
          <a:srcRect/>
          <a:stretch>
            <a:fillRect/>
          </a:stretch>
        </p:blipFill>
        <p:spPr bwMode="auto">
          <a:xfrm>
            <a:off x="6500824" y="1857364"/>
            <a:ext cx="2643176" cy="2149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176153289"/>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amond(in)">
                                      <p:cBhvr>
                                        <p:cTn id="7" dur="20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diamond(in)">
                                      <p:cBhvr>
                                        <p:cTn id="12" dur="2000"/>
                                        <p:tgtEl>
                                          <p:spTgt spid="15364">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5364">
                                            <p:txEl>
                                              <p:pRg st="1" end="1"/>
                                            </p:txEl>
                                          </p:spTgt>
                                        </p:tgtEl>
                                        <p:attrNameLst>
                                          <p:attrName>style.visibility</p:attrName>
                                        </p:attrNameLst>
                                      </p:cBhvr>
                                      <p:to>
                                        <p:strVal val="visible"/>
                                      </p:to>
                                    </p:set>
                                    <p:animEffect transition="in" filter="diamond(in)">
                                      <p:cBhvr>
                                        <p:cTn id="15" dur="2000"/>
                                        <p:tgtEl>
                                          <p:spTgt spid="15364">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5364">
                                            <p:txEl>
                                              <p:pRg st="2" end="2"/>
                                            </p:txEl>
                                          </p:spTgt>
                                        </p:tgtEl>
                                        <p:attrNameLst>
                                          <p:attrName>style.visibility</p:attrName>
                                        </p:attrNameLst>
                                      </p:cBhvr>
                                      <p:to>
                                        <p:strVal val="visible"/>
                                      </p:to>
                                    </p:set>
                                    <p:animEffect transition="in" filter="diamond(in)">
                                      <p:cBhvr>
                                        <p:cTn id="18" dur="2000"/>
                                        <p:tgtEl>
                                          <p:spTgt spid="15364">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5364">
                                            <p:txEl>
                                              <p:pRg st="3" end="3"/>
                                            </p:txEl>
                                          </p:spTgt>
                                        </p:tgtEl>
                                        <p:attrNameLst>
                                          <p:attrName>style.visibility</p:attrName>
                                        </p:attrNameLst>
                                      </p:cBhvr>
                                      <p:to>
                                        <p:strVal val="visible"/>
                                      </p:to>
                                    </p:set>
                                    <p:animEffect transition="in" filter="diamond(in)">
                                      <p:cBhvr>
                                        <p:cTn id="21" dur="2000"/>
                                        <p:tgtEl>
                                          <p:spTgt spid="15364">
                                            <p:txEl>
                                              <p:pRg st="3" end="3"/>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5364">
                                            <p:txEl>
                                              <p:pRg st="5" end="5"/>
                                            </p:txEl>
                                          </p:spTgt>
                                        </p:tgtEl>
                                        <p:attrNameLst>
                                          <p:attrName>style.visibility</p:attrName>
                                        </p:attrNameLst>
                                      </p:cBhvr>
                                      <p:to>
                                        <p:strVal val="visible"/>
                                      </p:to>
                                    </p:set>
                                    <p:animEffect transition="in" filter="diamond(in)">
                                      <p:cBhvr>
                                        <p:cTn id="24" dur="2000"/>
                                        <p:tgtEl>
                                          <p:spTgt spid="1536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50000"/>
                  </a:schemeClr>
                </a:solidFill>
                <a:latin typeface="Lucida Handwriting" pitchFamily="66" charset="0"/>
              </a:rPr>
              <a:t>BEHAVIORAL EXAMPLES</a:t>
            </a:r>
            <a:r>
              <a:rPr lang="en-IN" dirty="0" smtClean="0">
                <a:solidFill>
                  <a:schemeClr val="accent3">
                    <a:lumMod val="50000"/>
                  </a:schemeClr>
                </a:solidFill>
                <a:latin typeface="Lucida Handwriting" pitchFamily="66" charset="0"/>
              </a:rPr>
              <a:t/>
            </a:r>
            <a:br>
              <a:rPr lang="en-IN" dirty="0" smtClean="0">
                <a:solidFill>
                  <a:schemeClr val="accent3">
                    <a:lumMod val="50000"/>
                  </a:schemeClr>
                </a:solidFill>
                <a:latin typeface="Lucida Handwriting" pitchFamily="66" charset="0"/>
              </a:rPr>
            </a:br>
            <a:endParaRPr lang="en-IN" dirty="0">
              <a:solidFill>
                <a:schemeClr val="accent3">
                  <a:lumMod val="50000"/>
                </a:schemeClr>
              </a:solidFill>
              <a:latin typeface="Lucida Handwriting" pitchFamily="66" charset="0"/>
            </a:endParaRPr>
          </a:p>
        </p:txBody>
      </p:sp>
      <p:graphicFrame>
        <p:nvGraphicFramePr>
          <p:cNvPr id="4" name="Content Placeholder 3"/>
          <p:cNvGraphicFramePr>
            <a:graphicFrameLocks noGrp="1"/>
          </p:cNvGraphicFramePr>
          <p:nvPr>
            <p:ph idx="1"/>
          </p:nvPr>
        </p:nvGraphicFramePr>
        <p:xfrm>
          <a:off x="179511" y="1700808"/>
          <a:ext cx="8784978" cy="4896544"/>
        </p:xfrm>
        <a:graphic>
          <a:graphicData uri="http://schemas.openxmlformats.org/drawingml/2006/table">
            <a:tbl>
              <a:tblPr firstRow="1" bandRow="1">
                <a:tableStyleId>{5C22544A-7EE6-4342-B048-85BDC9FD1C3A}</a:tableStyleId>
              </a:tblPr>
              <a:tblGrid>
                <a:gridCol w="2928326"/>
                <a:gridCol w="2928326"/>
                <a:gridCol w="2928326"/>
              </a:tblGrid>
              <a:tr h="735410">
                <a:tc>
                  <a:txBody>
                    <a:bodyPr/>
                    <a:lstStyle/>
                    <a:p>
                      <a:pPr algn="ctr"/>
                      <a:r>
                        <a:rPr lang="en-US" sz="2400" b="1" dirty="0" smtClean="0"/>
                        <a:t>ID</a:t>
                      </a:r>
                      <a:endParaRPr lang="en-IN" sz="2400" dirty="0"/>
                    </a:p>
                  </a:txBody>
                  <a:tcPr/>
                </a:tc>
                <a:tc>
                  <a:txBody>
                    <a:bodyPr/>
                    <a:lstStyle/>
                    <a:p>
                      <a:pPr algn="ctr"/>
                      <a:r>
                        <a:rPr lang="en-US" sz="2400" dirty="0" smtClean="0"/>
                        <a:t>EGO</a:t>
                      </a:r>
                      <a:endParaRPr lang="en-IN" sz="2400" dirty="0"/>
                    </a:p>
                  </a:txBody>
                  <a:tcPr/>
                </a:tc>
                <a:tc>
                  <a:txBody>
                    <a:bodyPr/>
                    <a:lstStyle/>
                    <a:p>
                      <a:pPr algn="ctr"/>
                      <a:r>
                        <a:rPr lang="en-US" sz="2400" dirty="0" smtClean="0"/>
                        <a:t>SUPER EGO</a:t>
                      </a:r>
                      <a:endParaRPr lang="en-IN" sz="2400" dirty="0"/>
                    </a:p>
                  </a:txBody>
                  <a:tcPr/>
                </a:tc>
              </a:tr>
              <a:tr h="4161134">
                <a:tc>
                  <a:txBody>
                    <a:bodyPr/>
                    <a:lstStyle/>
                    <a:p>
                      <a:pPr algn="ctr"/>
                      <a:r>
                        <a:rPr lang="en-US" sz="2800" b="1" dirty="0" smtClean="0">
                          <a:solidFill>
                            <a:srgbClr val="C00000"/>
                          </a:solidFill>
                          <a:latin typeface="Times New Roman" pitchFamily="18" charset="0"/>
                          <a:cs typeface="Times New Roman" pitchFamily="18" charset="0"/>
                        </a:rPr>
                        <a:t>“I found this wallet; I will keep the money.”</a:t>
                      </a:r>
                      <a:endParaRPr lang="en-IN" sz="2800" b="1" dirty="0">
                        <a:solidFill>
                          <a:srgbClr val="C00000"/>
                        </a:solidFill>
                        <a:latin typeface="Times New Roman" pitchFamily="18" charset="0"/>
                        <a:cs typeface="Times New Roman" pitchFamily="18" charset="0"/>
                      </a:endParaRPr>
                    </a:p>
                  </a:txBody>
                  <a:tcPr/>
                </a:tc>
                <a:tc>
                  <a:txBody>
                    <a:bodyPr/>
                    <a:lstStyle/>
                    <a:p>
                      <a:pPr algn="ctr"/>
                      <a:r>
                        <a:rPr lang="en-US" sz="2800" b="1" dirty="0" smtClean="0">
                          <a:solidFill>
                            <a:srgbClr val="C00000"/>
                          </a:solidFill>
                          <a:latin typeface="Times New Roman" pitchFamily="18" charset="0"/>
                          <a:cs typeface="Times New Roman" pitchFamily="18" charset="0"/>
                        </a:rPr>
                        <a:t>– “I already have money. This money doesn’t belong to me. Maybe the person who owns this wallet doesn’t have any money”.</a:t>
                      </a:r>
                      <a:endParaRPr lang="en-IN" sz="2800" b="1" dirty="0">
                        <a:solidFill>
                          <a:srgbClr val="C00000"/>
                        </a:solidFill>
                        <a:latin typeface="Times New Roman" pitchFamily="18" charset="0"/>
                        <a:cs typeface="Times New Roman" pitchFamily="18" charset="0"/>
                      </a:endParaRPr>
                    </a:p>
                  </a:txBody>
                  <a:tcPr/>
                </a:tc>
                <a:tc>
                  <a:txBody>
                    <a:bodyPr/>
                    <a:lstStyle/>
                    <a:p>
                      <a:pPr algn="ctr"/>
                      <a:r>
                        <a:rPr lang="en-US" sz="2800" b="1" dirty="0" smtClean="0">
                          <a:solidFill>
                            <a:srgbClr val="C00000"/>
                          </a:solidFill>
                          <a:latin typeface="Times New Roman" pitchFamily="18" charset="0"/>
                          <a:cs typeface="Times New Roman" pitchFamily="18" charset="0"/>
                        </a:rPr>
                        <a:t>– “It is never right to take something that doesn’t belong to you”.</a:t>
                      </a:r>
                      <a:endParaRPr lang="en-IN" sz="2800" b="1" dirty="0" smtClean="0">
                        <a:solidFill>
                          <a:srgbClr val="C00000"/>
                        </a:solidFill>
                        <a:latin typeface="Times New Roman" pitchFamily="18" charset="0"/>
                        <a:cs typeface="Times New Roman" pitchFamily="18" charset="0"/>
                      </a:endParaRPr>
                    </a:p>
                    <a:p>
                      <a:pPr algn="ctr"/>
                      <a:r>
                        <a:rPr lang="en-US" sz="2800" b="1" dirty="0" smtClean="0">
                          <a:solidFill>
                            <a:srgbClr val="C00000"/>
                          </a:solidFill>
                          <a:latin typeface="Times New Roman" pitchFamily="18" charset="0"/>
                          <a:cs typeface="Times New Roman" pitchFamily="18" charset="0"/>
                        </a:rPr>
                        <a:t> </a:t>
                      </a:r>
                      <a:endParaRPr lang="en-IN" sz="2800" b="1" dirty="0">
                        <a:solidFill>
                          <a:srgbClr val="C00000"/>
                        </a:solidFill>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982488433"/>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229600" cy="1143000"/>
          </a:xfrm>
        </p:spPr>
        <p:txBody>
          <a:bodyPr/>
          <a:lstStyle/>
          <a:p>
            <a:pPr algn="l"/>
            <a:r>
              <a:rPr lang="en-PH" b="1" dirty="0" smtClean="0"/>
              <a:t>TOPOGRAPHY OF MIND </a:t>
            </a:r>
          </a:p>
        </p:txBody>
      </p:sp>
      <p:pic>
        <p:nvPicPr>
          <p:cNvPr id="8195" name="Picture 3"/>
          <p:cNvPicPr>
            <a:picLocks noChangeAspect="1" noChangeArrowheads="1"/>
          </p:cNvPicPr>
          <p:nvPr/>
        </p:nvPicPr>
        <p:blipFill>
          <a:blip r:embed="rId2"/>
          <a:srcRect/>
          <a:stretch>
            <a:fillRect/>
          </a:stretch>
        </p:blipFill>
        <p:spPr bwMode="auto">
          <a:xfrm>
            <a:off x="304800" y="1104900"/>
            <a:ext cx="8839200" cy="5753100"/>
          </a:xfrm>
          <a:prstGeom prst="rect">
            <a:avLst/>
          </a:prstGeom>
          <a:noFill/>
          <a:ln w="9525">
            <a:noFill/>
            <a:miter lim="800000"/>
            <a:headEnd/>
            <a:tailEnd/>
          </a:ln>
        </p:spPr>
      </p:pic>
    </p:spTree>
    <p:extLst>
      <p:ext uri="{BB962C8B-B14F-4D97-AF65-F5344CB8AC3E}">
        <p14:creationId xmlns="" xmlns:p14="http://schemas.microsoft.com/office/powerpoint/2010/main" val="59715975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76200"/>
            <a:ext cx="8229600" cy="1143000"/>
          </a:xfrm>
        </p:spPr>
        <p:txBody>
          <a:bodyPr/>
          <a:lstStyle/>
          <a:p>
            <a:pPr algn="l"/>
            <a:r>
              <a:rPr lang="en-PH" b="1" dirty="0" smtClean="0"/>
              <a:t>LEVELS OF MENTAL LIFE</a:t>
            </a:r>
          </a:p>
        </p:txBody>
      </p:sp>
      <p:sp>
        <p:nvSpPr>
          <p:cNvPr id="3" name="Content Placeholder 2"/>
          <p:cNvSpPr>
            <a:spLocks noGrp="1"/>
          </p:cNvSpPr>
          <p:nvPr>
            <p:ph idx="1"/>
          </p:nvPr>
        </p:nvSpPr>
        <p:spPr>
          <a:xfrm>
            <a:off x="304800" y="1371600"/>
            <a:ext cx="7162800" cy="5105400"/>
          </a:xfrm>
        </p:spPr>
        <p:txBody>
          <a:bodyPr rtlCol="0">
            <a:normAutofit/>
          </a:bodyPr>
          <a:lstStyle/>
          <a:p>
            <a:pPr marL="514350" indent="-514350" fontAlgn="auto">
              <a:spcAft>
                <a:spcPts val="0"/>
              </a:spcAft>
              <a:buFont typeface="Wingdings" pitchFamily="2" charset="2"/>
              <a:buChar char="§"/>
              <a:defRPr/>
            </a:pPr>
            <a:r>
              <a:rPr lang="en-PH" b="1" dirty="0" smtClean="0"/>
              <a:t>Indicates both a location and a process.</a:t>
            </a:r>
          </a:p>
          <a:p>
            <a:pPr marL="514350" indent="-514350" fontAlgn="auto">
              <a:spcAft>
                <a:spcPts val="0"/>
              </a:spcAft>
              <a:buFont typeface="Arial" pitchFamily="34" charset="0"/>
              <a:buNone/>
              <a:defRPr/>
            </a:pPr>
            <a:endParaRPr lang="en-PH" b="1" dirty="0" smtClean="0"/>
          </a:p>
          <a:p>
            <a:pPr marL="514350" indent="-514350" fontAlgn="auto">
              <a:spcAft>
                <a:spcPts val="0"/>
              </a:spcAft>
              <a:buFont typeface="+mj-lt"/>
              <a:buAutoNum type="arabicPeriod"/>
              <a:defRPr/>
            </a:pPr>
            <a:r>
              <a:rPr lang="en-PH" b="1" dirty="0" smtClean="0"/>
              <a:t>Consciousness</a:t>
            </a:r>
          </a:p>
          <a:p>
            <a:pPr marL="514350" indent="-514350" fontAlgn="auto">
              <a:spcAft>
                <a:spcPts val="0"/>
              </a:spcAft>
              <a:buFont typeface="+mj-lt"/>
              <a:buAutoNum type="arabicPeriod"/>
              <a:defRPr/>
            </a:pPr>
            <a:r>
              <a:rPr lang="en-PH" b="1" dirty="0" smtClean="0"/>
              <a:t>Unconsciousness</a:t>
            </a:r>
          </a:p>
          <a:p>
            <a:pPr marL="514350" indent="-514350" fontAlgn="auto">
              <a:spcAft>
                <a:spcPts val="0"/>
              </a:spcAft>
              <a:buFont typeface="+mj-lt"/>
              <a:buAutoNum type="arabicPeriod"/>
              <a:defRPr/>
            </a:pPr>
            <a:r>
              <a:rPr lang="en-PH" b="1" dirty="0" smtClean="0"/>
              <a:t>Preconsciousness</a:t>
            </a:r>
          </a:p>
          <a:p>
            <a:pPr marL="914400" lvl="1" indent="-514350" fontAlgn="auto">
              <a:spcAft>
                <a:spcPts val="0"/>
              </a:spcAft>
              <a:buFont typeface="Arial" pitchFamily="34" charset="0"/>
              <a:buNone/>
              <a:defRPr/>
            </a:pPr>
            <a:endParaRPr lang="en-PH" b="1" dirty="0" smtClean="0"/>
          </a:p>
          <a:p>
            <a:pPr marL="914400" lvl="1" indent="-514350" fontAlgn="auto">
              <a:spcAft>
                <a:spcPts val="0"/>
              </a:spcAft>
              <a:buFont typeface="Arial" pitchFamily="34" charset="0"/>
              <a:buNone/>
              <a:defRPr/>
            </a:pPr>
            <a:endParaRPr lang="en-PH" b="1" dirty="0" smtClean="0"/>
          </a:p>
        </p:txBody>
      </p:sp>
    </p:spTree>
    <p:extLst>
      <p:ext uri="{BB962C8B-B14F-4D97-AF65-F5344CB8AC3E}">
        <p14:creationId xmlns="" xmlns:p14="http://schemas.microsoft.com/office/powerpoint/2010/main" val="3627379535"/>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218"/>
                                        </p:tgtEl>
                                      </p:cBhvr>
                                    </p:animEffect>
                                    <p:set>
                                      <p:cBhvr>
                                        <p:cTn id="7" dur="1" fill="hold">
                                          <p:stCondLst>
                                            <p:cond delay="499"/>
                                          </p:stCondLst>
                                        </p:cTn>
                                        <p:tgtEl>
                                          <p:spTgt spid="92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3">
                                            <p:txEl>
                                              <p:pRg st="2" end="2"/>
                                            </p:txEl>
                                          </p:spTgt>
                                        </p:tgtEl>
                                      </p:cBhvr>
                                    </p:animEffect>
                                    <p:set>
                                      <p:cBhvr>
                                        <p:cTn id="15" dur="1" fill="hold">
                                          <p:stCondLst>
                                            <p:cond delay="499"/>
                                          </p:stCondLst>
                                        </p:cTn>
                                        <p:tgtEl>
                                          <p:spTgt spid="3">
                                            <p:txEl>
                                              <p:pRg st="2" end="2"/>
                                            </p:txEl>
                                          </p:spTgt>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3">
                                            <p:txEl>
                                              <p:pRg st="3" end="3"/>
                                            </p:txEl>
                                          </p:spTgt>
                                        </p:tgtEl>
                                      </p:cBhvr>
                                    </p:animEffect>
                                    <p:set>
                                      <p:cBhvr>
                                        <p:cTn id="18" dur="1" fill="hold">
                                          <p:stCondLst>
                                            <p:cond delay="499"/>
                                          </p:stCondLst>
                                        </p:cTn>
                                        <p:tgtEl>
                                          <p:spTgt spid="3">
                                            <p:txEl>
                                              <p:pRg st="3" end="3"/>
                                            </p:txEl>
                                          </p:spTgt>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3">
                                            <p:txEl>
                                              <p:pRg st="4" end="4"/>
                                            </p:txEl>
                                          </p:spTgt>
                                        </p:tgtEl>
                                      </p:cBhvr>
                                    </p:animEffect>
                                    <p:set>
                                      <p:cBhvr>
                                        <p:cTn id="21"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42852"/>
            <a:ext cx="7543802" cy="1219200"/>
          </a:xfrm>
        </p:spPr>
        <p:txBody>
          <a:bodyPr/>
          <a:lstStyle/>
          <a:p>
            <a:pPr algn="ctr"/>
            <a:r>
              <a:rPr lang="en-US" b="1" dirty="0" smtClean="0">
                <a:solidFill>
                  <a:schemeClr val="tx2"/>
                </a:solidFill>
              </a:rPr>
              <a:t>CONSCIOUSNESS </a:t>
            </a:r>
            <a:br>
              <a:rPr lang="en-US" b="1" dirty="0" smtClean="0">
                <a:solidFill>
                  <a:schemeClr val="tx2"/>
                </a:solidFill>
              </a:rPr>
            </a:br>
            <a:endParaRPr lang="en-US" dirty="0"/>
          </a:p>
        </p:txBody>
      </p:sp>
      <p:sp>
        <p:nvSpPr>
          <p:cNvPr id="3" name="Content Placeholder 2"/>
          <p:cNvSpPr>
            <a:spLocks noGrp="1"/>
          </p:cNvSpPr>
          <p:nvPr>
            <p:ph idx="1"/>
          </p:nvPr>
        </p:nvSpPr>
        <p:spPr>
          <a:xfrm>
            <a:off x="285720" y="928670"/>
            <a:ext cx="8643998" cy="4462482"/>
          </a:xfrm>
        </p:spPr>
        <p:txBody>
          <a:bodyPr>
            <a:noAutofit/>
          </a:bodyPr>
          <a:lstStyle/>
          <a:p>
            <a:pPr>
              <a:defRPr/>
            </a:pPr>
            <a:r>
              <a:rPr lang="en-US" sz="3200" b="1" dirty="0" smtClean="0"/>
              <a:t>Freud believed that everything we are aware of  is stored in our conscious. Our conscious makes up a very small part of who we are. </a:t>
            </a:r>
          </a:p>
          <a:p>
            <a:pPr>
              <a:defRPr/>
            </a:pPr>
            <a:r>
              <a:rPr lang="en-US" sz="3200" b="1" dirty="0" smtClean="0"/>
              <a:t>This is the aspect of our mental processing that we can think and talk about rationally.  A part of this includes our memory, which is not always part of consciousness but can be retrieved easily at any time and brought into our awareness.</a:t>
            </a:r>
          </a:p>
          <a:p>
            <a:pPr>
              <a:defRPr/>
            </a:pPr>
            <a:endParaRPr lang="en-US" sz="3200" b="1" dirty="0" smtClean="0"/>
          </a:p>
          <a:p>
            <a:endParaRPr lang="en-US" sz="3200" b="1" dirty="0"/>
          </a:p>
        </p:txBody>
      </p:sp>
    </p:spTree>
    <p:extLst>
      <p:ext uri="{BB962C8B-B14F-4D97-AF65-F5344CB8AC3E}">
        <p14:creationId xmlns="" xmlns:p14="http://schemas.microsoft.com/office/powerpoint/2010/main" val="1509019399"/>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274638"/>
            <a:ext cx="8229600" cy="1143000"/>
          </a:xfrm>
        </p:spPr>
        <p:txBody>
          <a:bodyPr/>
          <a:lstStyle/>
          <a:p>
            <a:pPr algn="ctr"/>
            <a:r>
              <a:rPr lang="en-PH" b="1" dirty="0" smtClean="0"/>
              <a:t>PRECONSCIOUS</a:t>
            </a:r>
          </a:p>
        </p:txBody>
      </p:sp>
      <p:sp>
        <p:nvSpPr>
          <p:cNvPr id="11267" name="Content Placeholder 2"/>
          <p:cNvSpPr>
            <a:spLocks noGrp="1"/>
          </p:cNvSpPr>
          <p:nvPr>
            <p:ph idx="1"/>
          </p:nvPr>
        </p:nvSpPr>
        <p:spPr>
          <a:xfrm>
            <a:off x="152400" y="1600200"/>
            <a:ext cx="5334000" cy="5257800"/>
          </a:xfrm>
        </p:spPr>
        <p:txBody>
          <a:bodyPr>
            <a:noAutofit/>
          </a:bodyPr>
          <a:lstStyle/>
          <a:p>
            <a:r>
              <a:rPr lang="en-PH" sz="2800" b="1" dirty="0" smtClean="0"/>
              <a:t>Contains all those elements that are not conscious but can become conscious either readily or with difficulty.</a:t>
            </a:r>
          </a:p>
          <a:p>
            <a:endParaRPr lang="en-PH" sz="2800" b="1" dirty="0" smtClean="0"/>
          </a:p>
          <a:p>
            <a:r>
              <a:rPr lang="en-PH" sz="2800" b="1" dirty="0" smtClean="0"/>
              <a:t>Its sources are conscious perception and the unconscious, often transformed or disguised.</a:t>
            </a:r>
          </a:p>
        </p:txBody>
      </p:sp>
      <p:pic>
        <p:nvPicPr>
          <p:cNvPr id="11268" name="Picture 6" descr="Sources of questions"/>
          <p:cNvPicPr>
            <a:picLocks noChangeAspect="1" noChangeArrowheads="1"/>
          </p:cNvPicPr>
          <p:nvPr/>
        </p:nvPicPr>
        <p:blipFill>
          <a:blip r:embed="rId2"/>
          <a:srcRect/>
          <a:stretch>
            <a:fillRect/>
          </a:stretch>
        </p:blipFill>
        <p:spPr bwMode="auto">
          <a:xfrm>
            <a:off x="5410200" y="1905000"/>
            <a:ext cx="3733800" cy="4953000"/>
          </a:xfrm>
          <a:prstGeom prst="rect">
            <a:avLst/>
          </a:prstGeom>
          <a:noFill/>
          <a:ln w="9525">
            <a:noFill/>
            <a:miter lim="800000"/>
            <a:headEnd/>
            <a:tailEnd/>
          </a:ln>
        </p:spPr>
      </p:pic>
    </p:spTree>
    <p:extLst>
      <p:ext uri="{BB962C8B-B14F-4D97-AF65-F5344CB8AC3E}">
        <p14:creationId xmlns="" xmlns:p14="http://schemas.microsoft.com/office/powerpoint/2010/main" val="4019524039"/>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t>DEFINITION </a:t>
            </a:r>
            <a:endParaRPr lang="en-US" dirty="0"/>
          </a:p>
        </p:txBody>
      </p:sp>
      <p:sp>
        <p:nvSpPr>
          <p:cNvPr id="3" name="Content Placeholder 2"/>
          <p:cNvSpPr>
            <a:spLocks noGrp="1"/>
          </p:cNvSpPr>
          <p:nvPr>
            <p:ph idx="1"/>
          </p:nvPr>
        </p:nvSpPr>
        <p:spPr/>
        <p:txBody>
          <a:bodyPr/>
          <a:lstStyle/>
          <a:p>
            <a:r>
              <a:rPr lang="en-IN" b="1" dirty="0"/>
              <a:t>Personality</a:t>
            </a:r>
            <a:r>
              <a:rPr lang="en-IN" dirty="0"/>
              <a:t> refers to individual differences in characteristic patterns of thinking, feeling and behaving</a:t>
            </a:r>
            <a:r>
              <a:rPr lang="en-IN" dirty="0" smtClean="0"/>
              <a:t>.</a:t>
            </a:r>
            <a:endParaRPr lang="gu-IN" dirty="0" smtClean="0"/>
          </a:p>
          <a:p>
            <a:r>
              <a:rPr lang="en-IN" dirty="0"/>
              <a:t>Personality psychology is a branch of psychology that studies personality and its variation among individuals.</a:t>
            </a:r>
            <a:endParaRPr lang="en-US" dirty="0"/>
          </a:p>
        </p:txBody>
      </p:sp>
    </p:spTree>
    <p:extLst>
      <p:ext uri="{BB962C8B-B14F-4D97-AF65-F5344CB8AC3E}">
        <p14:creationId xmlns="" xmlns:p14="http://schemas.microsoft.com/office/powerpoint/2010/main" val="1593990838"/>
      </p:ext>
    </p:extLst>
  </p:cSld>
  <p:clrMapOvr>
    <a:masterClrMapping/>
  </p:clrMapOvr>
  <p:transition spd="med">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algn="ctr"/>
            <a:r>
              <a:rPr lang="en-PH" b="1" dirty="0" smtClean="0"/>
              <a:t> UNCONSCIOUS</a:t>
            </a:r>
          </a:p>
        </p:txBody>
      </p:sp>
      <p:sp>
        <p:nvSpPr>
          <p:cNvPr id="10243" name="Content Placeholder 2"/>
          <p:cNvSpPr>
            <a:spLocks noGrp="1"/>
          </p:cNvSpPr>
          <p:nvPr>
            <p:ph idx="1"/>
          </p:nvPr>
        </p:nvSpPr>
        <p:spPr>
          <a:xfrm>
            <a:off x="685800" y="1219200"/>
            <a:ext cx="8229600" cy="5410200"/>
          </a:xfrm>
        </p:spPr>
        <p:txBody>
          <a:bodyPr>
            <a:noAutofit/>
          </a:bodyPr>
          <a:lstStyle/>
          <a:p>
            <a:r>
              <a:rPr lang="en-PH" sz="2800" b="1" dirty="0" smtClean="0"/>
              <a:t>Drives, urges, instincts beyond awareness but nevertheless motivate most of our words, feelings, and actions. </a:t>
            </a:r>
          </a:p>
          <a:p>
            <a:r>
              <a:rPr lang="en-PH" sz="2800" b="1" dirty="0" smtClean="0"/>
              <a:t>It explains the meaning behind dreams, slips of tongue, and repression.</a:t>
            </a:r>
          </a:p>
          <a:p>
            <a:endParaRPr lang="en-PH" sz="2800" b="1" dirty="0" smtClean="0"/>
          </a:p>
          <a:p>
            <a:r>
              <a:rPr lang="en-PH" sz="2800" b="1" i="1" dirty="0" err="1" smtClean="0"/>
              <a:t>Phylogenetic</a:t>
            </a:r>
            <a:r>
              <a:rPr lang="en-PH" sz="2800" b="1" i="1" dirty="0" smtClean="0"/>
              <a:t> endowment</a:t>
            </a:r>
          </a:p>
          <a:p>
            <a:pPr lvl="1"/>
            <a:r>
              <a:rPr lang="en-PH" sz="2400" b="1" i="1" dirty="0" smtClean="0"/>
              <a:t>Obtained from previous ancestors </a:t>
            </a:r>
          </a:p>
          <a:p>
            <a:pPr lvl="1"/>
            <a:r>
              <a:rPr lang="en-PH" sz="2400" b="1" i="1" dirty="0" smtClean="0"/>
              <a:t>(collective unconscious)</a:t>
            </a:r>
          </a:p>
        </p:txBody>
      </p:sp>
      <p:pic>
        <p:nvPicPr>
          <p:cNvPr id="10244" name="Picture 2" descr="http://ts4.mm.bing.net/th?id=H.4788399760148727&amp;pid=15.1"/>
          <p:cNvPicPr>
            <a:picLocks noChangeAspect="1" noChangeArrowheads="1"/>
          </p:cNvPicPr>
          <p:nvPr/>
        </p:nvPicPr>
        <p:blipFill>
          <a:blip r:embed="rId2"/>
          <a:srcRect/>
          <a:stretch>
            <a:fillRect/>
          </a:stretch>
        </p:blipFill>
        <p:spPr bwMode="auto">
          <a:xfrm>
            <a:off x="6786579" y="3657860"/>
            <a:ext cx="2357454" cy="3200163"/>
          </a:xfrm>
          <a:prstGeom prst="rect">
            <a:avLst/>
          </a:prstGeom>
          <a:noFill/>
          <a:ln w="9525">
            <a:noFill/>
            <a:miter lim="800000"/>
            <a:headEnd/>
            <a:tailEnd/>
          </a:ln>
        </p:spPr>
      </p:pic>
    </p:spTree>
    <p:extLst>
      <p:ext uri="{BB962C8B-B14F-4D97-AF65-F5344CB8AC3E}">
        <p14:creationId xmlns="" xmlns:p14="http://schemas.microsoft.com/office/powerpoint/2010/main" val="183039476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 calcmode="lin" valueType="num">
                                      <p:cBhvr additive="base">
                                        <p:cTn id="1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 calcmode="lin" valueType="num">
                                      <p:cBhvr additive="base">
                                        <p:cTn id="21"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43">
                                            <p:txEl>
                                              <p:pRg st="5" end="5"/>
                                            </p:txEl>
                                          </p:spTgt>
                                        </p:tgtEl>
                                        <p:attrNameLst>
                                          <p:attrName>style.visibility</p:attrName>
                                        </p:attrNameLst>
                                      </p:cBhvr>
                                      <p:to>
                                        <p:strVal val="visible"/>
                                      </p:to>
                                    </p:set>
                                    <p:anim calcmode="lin" valueType="num">
                                      <p:cBhvr additive="base">
                                        <p:cTn id="2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44"/>
                                        </p:tgtEl>
                                        <p:attrNameLst>
                                          <p:attrName>style.visibility</p:attrName>
                                        </p:attrNameLst>
                                      </p:cBhvr>
                                      <p:to>
                                        <p:strVal val="visible"/>
                                      </p:to>
                                    </p:set>
                                    <p:anim calcmode="lin" valueType="num">
                                      <p:cBhvr additive="base">
                                        <p:cTn id="35" dur="500" fill="hold"/>
                                        <p:tgtEl>
                                          <p:spTgt spid="10244"/>
                                        </p:tgtEl>
                                        <p:attrNameLst>
                                          <p:attrName>ppt_x</p:attrName>
                                        </p:attrNameLst>
                                      </p:cBhvr>
                                      <p:tavLst>
                                        <p:tav tm="0">
                                          <p:val>
                                            <p:strVal val="#ppt_x"/>
                                          </p:val>
                                        </p:tav>
                                        <p:tav tm="100000">
                                          <p:val>
                                            <p:strVal val="#ppt_x"/>
                                          </p:val>
                                        </p:tav>
                                      </p:tavLst>
                                    </p:anim>
                                    <p:anim calcmode="lin" valueType="num">
                                      <p:cBhvr additive="base">
                                        <p:cTn id="36"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28"/>
            <a:ext cx="8572560" cy="928694"/>
          </a:xfrm>
        </p:spPr>
        <p:txBody>
          <a:bodyPr>
            <a:normAutofit fontScale="90000"/>
          </a:bodyPr>
          <a:lstStyle/>
          <a:p>
            <a:pPr algn="ctr"/>
            <a:r>
              <a:rPr lang="en-US" sz="4400" b="1" dirty="0" smtClean="0">
                <a:solidFill>
                  <a:schemeClr val="accent3">
                    <a:lumMod val="50000"/>
                  </a:schemeClr>
                </a:solidFill>
              </a:rPr>
              <a:t>DYNAMICS OF PERSONALITY </a:t>
            </a:r>
            <a:r>
              <a:rPr lang="en-IN" b="1" dirty="0" smtClean="0">
                <a:solidFill>
                  <a:schemeClr val="accent3">
                    <a:lumMod val="50000"/>
                  </a:schemeClr>
                </a:solidFill>
              </a:rPr>
              <a:t/>
            </a:r>
            <a:br>
              <a:rPr lang="en-IN" b="1" dirty="0" smtClean="0">
                <a:solidFill>
                  <a:schemeClr val="accent3">
                    <a:lumMod val="50000"/>
                  </a:schemeClr>
                </a:solidFill>
              </a:rPr>
            </a:br>
            <a:endParaRPr lang="en-IN" b="1" dirty="0">
              <a:solidFill>
                <a:schemeClr val="accent3">
                  <a:lumMod val="50000"/>
                </a:schemeClr>
              </a:solidFill>
            </a:endParaRPr>
          </a:p>
        </p:txBody>
      </p:sp>
      <p:sp>
        <p:nvSpPr>
          <p:cNvPr id="3" name="Content Placeholder 2"/>
          <p:cNvSpPr>
            <a:spLocks noGrp="1"/>
          </p:cNvSpPr>
          <p:nvPr>
            <p:ph idx="1"/>
          </p:nvPr>
        </p:nvSpPr>
        <p:spPr>
          <a:xfrm>
            <a:off x="179512" y="785794"/>
            <a:ext cx="8712968" cy="5400600"/>
          </a:xfrm>
        </p:spPr>
        <p:txBody>
          <a:bodyPr>
            <a:noAutofit/>
          </a:bodyPr>
          <a:lstStyle/>
          <a:p>
            <a:pPr lvl="0"/>
            <a:r>
              <a:rPr lang="en-IN" sz="3600" b="1" dirty="0" smtClean="0"/>
              <a:t>Freud believed that </a:t>
            </a:r>
            <a:r>
              <a:rPr lang="en-IN" sz="3600" b="1" i="1" dirty="0" smtClean="0"/>
              <a:t>psychic energy </a:t>
            </a:r>
            <a:r>
              <a:rPr lang="en-IN" sz="3600" b="1" dirty="0" smtClean="0"/>
              <a:t>is the force or impetus required for mental functioning. </a:t>
            </a:r>
          </a:p>
          <a:p>
            <a:pPr lvl="0"/>
            <a:r>
              <a:rPr lang="en-IN" sz="3600" b="1" dirty="0" smtClean="0"/>
              <a:t>Originating in the id, it instinctually </a:t>
            </a:r>
            <a:r>
              <a:rPr lang="en-IN" sz="3600" b="1" dirty="0" err="1" smtClean="0"/>
              <a:t>fulfills</a:t>
            </a:r>
            <a:r>
              <a:rPr lang="en-IN" sz="3600" b="1" dirty="0" smtClean="0"/>
              <a:t> basic physiological needs.</a:t>
            </a:r>
          </a:p>
          <a:p>
            <a:pPr lvl="0"/>
            <a:r>
              <a:rPr lang="en-IN" sz="3600" b="1" dirty="0" smtClean="0"/>
              <a:t>Freud called this psychic energy (or the drive to fulfil basic physiological needs such as hunger, thirst, and sex) the libido. </a:t>
            </a:r>
          </a:p>
          <a:p>
            <a:pPr algn="just">
              <a:buFont typeface="Wingdings" pitchFamily="2" charset="2"/>
              <a:buChar char="q"/>
            </a:pPr>
            <a:endParaRPr lang="en-IN" sz="3600" b="1" dirty="0">
              <a:solidFill>
                <a:schemeClr val="tx2"/>
              </a:solidFill>
              <a:cs typeface="Times New Roman" pitchFamily="18" charset="0"/>
            </a:endParaRPr>
          </a:p>
        </p:txBody>
      </p:sp>
    </p:spTree>
    <p:extLst>
      <p:ext uri="{BB962C8B-B14F-4D97-AF65-F5344CB8AC3E}">
        <p14:creationId xmlns="" xmlns:p14="http://schemas.microsoft.com/office/powerpoint/2010/main" val="250415847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IN" sz="3200" b="1" dirty="0"/>
              <a:t>Freud used the terms </a:t>
            </a:r>
            <a:r>
              <a:rPr lang="en-IN" sz="3200" b="1" i="1" dirty="0"/>
              <a:t>cathexis </a:t>
            </a:r>
            <a:r>
              <a:rPr lang="en-IN" sz="3200" b="1" dirty="0"/>
              <a:t>and </a:t>
            </a:r>
            <a:r>
              <a:rPr lang="en-IN" sz="3200" b="1" i="1" dirty="0" err="1"/>
              <a:t>anticathexis</a:t>
            </a:r>
            <a:r>
              <a:rPr lang="en-IN" sz="3200" b="1" i="1" dirty="0"/>
              <a:t> </a:t>
            </a:r>
            <a:r>
              <a:rPr lang="en-IN" sz="3200" b="1" dirty="0"/>
              <a:t>to describe the forces within the id, ego, and superego that are used to invest psychic energy in external sources to satisfy needs. </a:t>
            </a:r>
          </a:p>
          <a:p>
            <a:endParaRPr lang="en-US" sz="3200" dirty="0"/>
          </a:p>
        </p:txBody>
      </p:sp>
    </p:spTree>
    <p:extLst>
      <p:ext uri="{BB962C8B-B14F-4D97-AF65-F5344CB8AC3E}">
        <p14:creationId xmlns="" xmlns:p14="http://schemas.microsoft.com/office/powerpoint/2010/main" val="2745044439"/>
      </p:ext>
    </p:extLst>
  </p:cSld>
  <p:clrMapOvr>
    <a:masterClrMapping/>
  </p:clrMapOvr>
  <p:transition spd="med">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910" y="357166"/>
            <a:ext cx="7543800" cy="4229100"/>
          </a:xfrm>
        </p:spPr>
        <p:txBody>
          <a:bodyPr>
            <a:noAutofit/>
          </a:bodyPr>
          <a:lstStyle/>
          <a:p>
            <a:pPr lvl="0" algn="just"/>
            <a:r>
              <a:rPr lang="en-IN" sz="3200" b="1" dirty="0" err="1" smtClean="0"/>
              <a:t>Cathexis</a:t>
            </a:r>
            <a:r>
              <a:rPr lang="en-IN" sz="3200" b="1" dirty="0" smtClean="0"/>
              <a:t> is the process by which the id invests energy into an object in an attempt to achieve gratification. </a:t>
            </a:r>
          </a:p>
          <a:p>
            <a:pPr lvl="0" algn="just"/>
            <a:r>
              <a:rPr lang="en-IN" sz="3200" b="1" dirty="0" smtClean="0"/>
              <a:t>An example is the individual who instinctively turns to alcohol to relieve stress. </a:t>
            </a:r>
          </a:p>
          <a:p>
            <a:pPr algn="just"/>
            <a:r>
              <a:rPr lang="en-IN" sz="3200" b="1" dirty="0" err="1" smtClean="0"/>
              <a:t>Anticathexis</a:t>
            </a:r>
            <a:r>
              <a:rPr lang="en-IN" sz="3200" b="1" dirty="0" smtClean="0"/>
              <a:t> is the use of psychic energy by the ego and the superego to control id impulses. </a:t>
            </a:r>
            <a:endParaRPr lang="en-IN" sz="3200" b="1" dirty="0"/>
          </a:p>
        </p:txBody>
      </p:sp>
    </p:spTree>
    <p:extLst>
      <p:ext uri="{BB962C8B-B14F-4D97-AF65-F5344CB8AC3E}">
        <p14:creationId xmlns="" xmlns:p14="http://schemas.microsoft.com/office/powerpoint/2010/main" val="3825018113"/>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a:r>
              <a:rPr lang="en-IN" sz="3200" b="1" dirty="0"/>
              <a:t>Freud believed that an imbalance between cathexis and </a:t>
            </a:r>
            <a:r>
              <a:rPr lang="en-IN" sz="3200" b="1" dirty="0" err="1"/>
              <a:t>anticathexis</a:t>
            </a:r>
            <a:r>
              <a:rPr lang="en-IN" sz="3200" b="1" dirty="0"/>
              <a:t> resulted in internal conflicts, producing tension and anxiety within the individual. </a:t>
            </a:r>
          </a:p>
          <a:p>
            <a:pPr algn="just"/>
            <a:endParaRPr lang="en-US" sz="3200" dirty="0"/>
          </a:p>
        </p:txBody>
      </p:sp>
    </p:spTree>
    <p:extLst>
      <p:ext uri="{BB962C8B-B14F-4D97-AF65-F5344CB8AC3E}">
        <p14:creationId xmlns="" xmlns:p14="http://schemas.microsoft.com/office/powerpoint/2010/main" val="463751580"/>
      </p:ext>
    </p:extLst>
  </p:cSld>
  <p:clrMapOvr>
    <a:masterClrMapping/>
  </p:clrMapOvr>
  <p:transition spd="med">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3429000"/>
            <a:ext cx="7543802" cy="1219200"/>
          </a:xfrm>
        </p:spPr>
        <p:txBody>
          <a:bodyPr>
            <a:noAutofit/>
          </a:bodyPr>
          <a:lstStyle/>
          <a:p>
            <a:r>
              <a:rPr lang="en-IN" sz="6000" b="1" dirty="0" smtClean="0">
                <a:solidFill>
                  <a:schemeClr val="accent3">
                    <a:lumMod val="60000"/>
                    <a:lumOff val="40000"/>
                  </a:schemeClr>
                </a:solidFill>
              </a:rPr>
              <a:t>Freud’s Stages of Personality Development</a:t>
            </a:r>
            <a:br>
              <a:rPr lang="en-IN" sz="6000" b="1" dirty="0" smtClean="0">
                <a:solidFill>
                  <a:schemeClr val="accent3">
                    <a:lumMod val="60000"/>
                    <a:lumOff val="40000"/>
                  </a:schemeClr>
                </a:solidFill>
              </a:rPr>
            </a:br>
            <a:endParaRPr lang="en-IN" sz="6000" b="1" dirty="0">
              <a:solidFill>
                <a:schemeClr val="accent3">
                  <a:lumMod val="60000"/>
                  <a:lumOff val="40000"/>
                </a:schemeClr>
              </a:solidFill>
            </a:endParaRPr>
          </a:p>
        </p:txBody>
      </p:sp>
    </p:spTree>
    <p:extLst>
      <p:ext uri="{BB962C8B-B14F-4D97-AF65-F5344CB8AC3E}">
        <p14:creationId xmlns="" xmlns:p14="http://schemas.microsoft.com/office/powerpoint/2010/main" val="2460907703"/>
      </p:ext>
    </p:extLst>
  </p:cSld>
  <p:clrMapOvr>
    <a:masterClrMapping/>
  </p:clrMapOvr>
  <p:transition spd="med">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14282" y="71414"/>
            <a:ext cx="5286412" cy="6000767"/>
          </a:xfrm>
        </p:spPr>
        <p:txBody>
          <a:bodyPr>
            <a:noAutofit/>
          </a:bodyPr>
          <a:lstStyle/>
          <a:p>
            <a:pPr marL="514350" indent="-514350">
              <a:buNone/>
            </a:pPr>
            <a:r>
              <a:rPr lang="en-PH" b="1" dirty="0" smtClean="0"/>
              <a:t>ORAL STAGE (0-10 months) </a:t>
            </a:r>
          </a:p>
          <a:p>
            <a:pPr marL="514350" indent="-514350">
              <a:buNone/>
            </a:pPr>
            <a:r>
              <a:rPr lang="en-PH" b="1" dirty="0" smtClean="0"/>
              <a:t>mouth is the first organ to provide pleasure.</a:t>
            </a:r>
          </a:p>
          <a:p>
            <a:pPr marL="514350" indent="-514350">
              <a:buNone/>
            </a:pPr>
            <a:r>
              <a:rPr lang="en-US" b="1" dirty="0" smtClean="0"/>
              <a:t>Infant feels sense of attachment</a:t>
            </a:r>
          </a:p>
          <a:p>
            <a:pPr marL="514350" indent="-514350">
              <a:buNone/>
            </a:pPr>
            <a:r>
              <a:rPr lang="en-IN" b="1" dirty="0" smtClean="0"/>
              <a:t>With the beginning of development of the ego at age 4 to 6 months, the infant starts to view the self as separate from the mothering figure. </a:t>
            </a:r>
          </a:p>
          <a:p>
            <a:pPr marL="514350" indent="-514350">
              <a:buNone/>
            </a:pPr>
            <a:r>
              <a:rPr lang="en-IN" b="1" dirty="0" smtClean="0"/>
              <a:t>A sense of security and the ability to trust others are derived out of gratification from fulfilment of basic needs during this stage</a:t>
            </a:r>
            <a:endParaRPr lang="en-US" b="1" dirty="0" smtClean="0"/>
          </a:p>
          <a:p>
            <a:pPr marL="514350" indent="-514350">
              <a:buFont typeface="Calibri" pitchFamily="34" charset="0"/>
              <a:buAutoNum type="arabicPeriod"/>
            </a:pPr>
            <a:endParaRPr lang="en-PH" b="1" dirty="0" smtClean="0"/>
          </a:p>
        </p:txBody>
      </p:sp>
      <p:sp>
        <p:nvSpPr>
          <p:cNvPr id="23556" name="AutoShape 2"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3557" name="AutoShape 4"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3558" name="AutoShape 6"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pic>
        <p:nvPicPr>
          <p:cNvPr id="36872" name="Picture 8" descr="http://us.123rf.com/400wm/400/400/mik122/mik1220911/mik122091100029/5853897-looking-baby-drinking-juice-form-bottle-close-up.jpg"/>
          <p:cNvPicPr>
            <a:picLocks noChangeAspect="1" noChangeArrowheads="1"/>
          </p:cNvPicPr>
          <p:nvPr/>
        </p:nvPicPr>
        <p:blipFill>
          <a:blip r:embed="rId2"/>
          <a:srcRect/>
          <a:stretch>
            <a:fillRect/>
          </a:stretch>
        </p:blipFill>
        <p:spPr bwMode="auto">
          <a:xfrm>
            <a:off x="5572132" y="857232"/>
            <a:ext cx="3786214" cy="2330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70207" y="3581400"/>
            <a:ext cx="2673793"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803178919"/>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5" dur="500"/>
                                        <p:tgtEl>
                                          <p:spTgt spid="2355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8" dur="500"/>
                                        <p:tgtEl>
                                          <p:spTgt spid="2355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1" dur="500"/>
                                        <p:tgtEl>
                                          <p:spTgt spid="2355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6872"/>
                                        </p:tgtEl>
                                        <p:attrNameLst>
                                          <p:attrName>style.visibility</p:attrName>
                                        </p:attrNameLst>
                                      </p:cBhvr>
                                      <p:to>
                                        <p:strVal val="visible"/>
                                      </p:to>
                                    </p:set>
                                    <p:animEffect transition="in" filter="blinds(horizontal)">
                                      <p:cBhvr>
                                        <p:cTn id="26"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85776"/>
            <a:ext cx="8342711" cy="1000132"/>
          </a:xfrm>
        </p:spPr>
        <p:txBody>
          <a:bodyPr/>
          <a:lstStyle/>
          <a:p>
            <a:r>
              <a:rPr lang="en-PH" dirty="0" smtClean="0"/>
              <a:t> </a:t>
            </a:r>
            <a:r>
              <a:rPr lang="en-PH" b="1" dirty="0" smtClean="0"/>
              <a:t>ANAL STAGE </a:t>
            </a:r>
            <a:r>
              <a:rPr lang="en-PH" sz="1600" b="1" dirty="0" smtClean="0"/>
              <a:t>(</a:t>
            </a:r>
            <a:r>
              <a:rPr lang="en-PH" sz="2000" b="1" dirty="0" smtClean="0"/>
              <a:t>18month-3 years</a:t>
            </a:r>
            <a:r>
              <a:rPr lang="en-PH" sz="1600" b="1" dirty="0" smtClean="0"/>
              <a:t>)</a:t>
            </a:r>
            <a:endParaRPr lang="en-US" sz="1600" dirty="0"/>
          </a:p>
        </p:txBody>
      </p:sp>
      <p:sp>
        <p:nvSpPr>
          <p:cNvPr id="24579" name="Content Placeholder 2"/>
          <p:cNvSpPr>
            <a:spLocks noGrp="1"/>
          </p:cNvSpPr>
          <p:nvPr>
            <p:ph sz="half" idx="1"/>
          </p:nvPr>
        </p:nvSpPr>
        <p:spPr>
          <a:xfrm>
            <a:off x="0" y="214290"/>
            <a:ext cx="5286380" cy="6643710"/>
          </a:xfrm>
        </p:spPr>
        <p:txBody>
          <a:bodyPr>
            <a:normAutofit fontScale="92500" lnSpcReduction="10000"/>
          </a:bodyPr>
          <a:lstStyle/>
          <a:p>
            <a:pPr marL="514350" indent="-514350">
              <a:buFont typeface="Arial" charset="0"/>
              <a:buNone/>
            </a:pPr>
            <a:endParaRPr lang="en-PH" sz="2800" b="1" dirty="0" smtClean="0"/>
          </a:p>
          <a:p>
            <a:pPr marL="514350" indent="-514350">
              <a:buFont typeface="Arial" charset="0"/>
              <a:buNone/>
            </a:pPr>
            <a:r>
              <a:rPr lang="en-PH" sz="2800" b="1" dirty="0" smtClean="0"/>
              <a:t>    anus as the sexually pleasurable zone; toilet training.</a:t>
            </a:r>
            <a:endParaRPr lang="en-US" sz="2800" b="1" dirty="0" smtClean="0"/>
          </a:p>
          <a:p>
            <a:r>
              <a:rPr lang="en-US" sz="2800" b="1" dirty="0" smtClean="0"/>
              <a:t> A child who had received a strict treatment from his parent during the anal stage could develop into an </a:t>
            </a:r>
            <a:r>
              <a:rPr lang="en-US" sz="2800" b="1" i="1" dirty="0" smtClean="0"/>
              <a:t>anal expulsive personality</a:t>
            </a:r>
            <a:r>
              <a:rPr lang="en-US" sz="2800" b="1" dirty="0" smtClean="0"/>
              <a:t> and grow up to be messy and irresponsible. Alternatively, the child could develop into an </a:t>
            </a:r>
            <a:r>
              <a:rPr lang="en-US" sz="2800" b="1" i="1" dirty="0" smtClean="0"/>
              <a:t>anal retentive personality</a:t>
            </a:r>
            <a:r>
              <a:rPr lang="en-US" sz="2800" b="1" dirty="0" smtClean="0"/>
              <a:t>, growing up to be obstinate, over-orderly, and righteous.</a:t>
            </a:r>
          </a:p>
        </p:txBody>
      </p:sp>
      <p:sp>
        <p:nvSpPr>
          <p:cNvPr id="24580" name="AutoShape 2"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4581" name="AutoShape 4"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4582" name="AutoShape 6"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pic>
        <p:nvPicPr>
          <p:cNvPr id="37892" name="Picture 4" descr="http://www.falloutwiki.com/images/f/fe/Hoarder.png"/>
          <p:cNvPicPr>
            <a:picLocks noChangeAspect="1" noChangeArrowheads="1"/>
          </p:cNvPicPr>
          <p:nvPr/>
        </p:nvPicPr>
        <p:blipFill>
          <a:blip r:embed="rId2"/>
          <a:srcRect/>
          <a:stretch>
            <a:fillRect/>
          </a:stretch>
        </p:blipFill>
        <p:spPr bwMode="auto">
          <a:xfrm>
            <a:off x="6021139" y="3428976"/>
            <a:ext cx="3122861" cy="3429024"/>
          </a:xfrm>
          <a:prstGeom prst="rect">
            <a:avLst/>
          </a:prstGeom>
          <a:noFill/>
          <a:ln w="9525">
            <a:noFill/>
            <a:miter lim="800000"/>
            <a:headEnd/>
            <a:tailEnd/>
          </a:ln>
        </p:spPr>
      </p:pic>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0694" y="428604"/>
            <a:ext cx="3643306" cy="30718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8898797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1+#ppt_w/2"/>
                                          </p:val>
                                        </p:tav>
                                        <p:tav tm="100000">
                                          <p:val>
                                            <p:strVal val="#ppt_x"/>
                                          </p:val>
                                        </p:tav>
                                      </p:tavLst>
                                    </p:anim>
                                    <p:anim calcmode="lin" valueType="num">
                                      <p:cBhvr additive="base">
                                        <p:cTn id="8" dur="500" fill="hold"/>
                                        <p:tgtEl>
                                          <p:spTgt spid="3789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8" dur="500"/>
                                        <p:tgtEl>
                                          <p:spTgt spid="24579">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21"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8342711" cy="928670"/>
          </a:xfrm>
        </p:spPr>
        <p:txBody>
          <a:bodyPr>
            <a:normAutofit/>
          </a:bodyPr>
          <a:lstStyle/>
          <a:p>
            <a:r>
              <a:rPr lang="en-PH" sz="3200" b="1" dirty="0" smtClean="0"/>
              <a:t>PHALLIC STAGE </a:t>
            </a:r>
            <a:r>
              <a:rPr lang="en-PH" sz="1800" b="1" dirty="0" smtClean="0"/>
              <a:t>(3-6 years)</a:t>
            </a:r>
            <a:endParaRPr lang="en-PH" sz="3200" b="1" dirty="0" smtClean="0"/>
          </a:p>
        </p:txBody>
      </p:sp>
      <p:sp>
        <p:nvSpPr>
          <p:cNvPr id="3" name="Content Placeholder 2"/>
          <p:cNvSpPr>
            <a:spLocks noGrp="1"/>
          </p:cNvSpPr>
          <p:nvPr>
            <p:ph sz="half" idx="1"/>
          </p:nvPr>
        </p:nvSpPr>
        <p:spPr>
          <a:xfrm>
            <a:off x="0" y="1214422"/>
            <a:ext cx="5000628" cy="5643578"/>
          </a:xfrm>
        </p:spPr>
        <p:txBody>
          <a:bodyPr rtlCol="0">
            <a:normAutofit/>
          </a:bodyPr>
          <a:lstStyle/>
          <a:p>
            <a:r>
              <a:rPr lang="en-PH" sz="2800" dirty="0" smtClean="0"/>
              <a:t> genital area as the sexually pleasurable zone; male and female distinction;</a:t>
            </a:r>
            <a:r>
              <a:rPr lang="en-US" sz="2800" dirty="0" smtClean="0"/>
              <a:t> </a:t>
            </a:r>
          </a:p>
          <a:p>
            <a:r>
              <a:rPr lang="en-US" sz="2800" dirty="0" smtClean="0"/>
              <a:t>Oedipus Complex (son love his mother)</a:t>
            </a:r>
          </a:p>
          <a:p>
            <a:r>
              <a:rPr lang="en-US" sz="2800" dirty="0" smtClean="0"/>
              <a:t>Elektra complex (daughter love her father)</a:t>
            </a:r>
          </a:p>
          <a:p>
            <a:endParaRPr lang="en-US" sz="2800" dirty="0" smtClean="0"/>
          </a:p>
          <a:p>
            <a:pPr marL="514350" indent="-514350" fontAlgn="auto">
              <a:spcAft>
                <a:spcPts val="0"/>
              </a:spcAft>
              <a:buFont typeface="Arial" pitchFamily="34" charset="0"/>
              <a:buNone/>
              <a:defRPr/>
            </a:pPr>
            <a:endParaRPr lang="en-PH" sz="2800" dirty="0" smtClean="0"/>
          </a:p>
        </p:txBody>
      </p:sp>
      <p:pic>
        <p:nvPicPr>
          <p:cNvPr id="14" name="Picture 3"/>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tretch>
            <a:fillRect/>
          </a:stretch>
        </p:blipFill>
        <p:spPr bwMode="auto">
          <a:xfrm>
            <a:off x="5715008" y="3643314"/>
            <a:ext cx="3214710" cy="2562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25604" name="AutoShape 2"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5605" name="AutoShape 4"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5606" name="AutoShape 6"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43570" y="642918"/>
            <a:ext cx="3214710" cy="2741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82378750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8342711" cy="695308"/>
          </a:xfrm>
        </p:spPr>
        <p:txBody>
          <a:bodyPr>
            <a:normAutofit/>
          </a:bodyPr>
          <a:lstStyle/>
          <a:p>
            <a:r>
              <a:rPr lang="en-PH" sz="3200" b="1" dirty="0" smtClean="0"/>
              <a:t>LATENCY STAGE  </a:t>
            </a:r>
            <a:r>
              <a:rPr lang="en-PH" sz="1600" b="1" dirty="0" smtClean="0"/>
              <a:t>(6-12 years)</a:t>
            </a:r>
            <a:endParaRPr lang="en-PH" sz="3200" b="1" dirty="0" smtClean="0"/>
          </a:p>
        </p:txBody>
      </p:sp>
      <p:sp>
        <p:nvSpPr>
          <p:cNvPr id="3" name="Content Placeholder 2"/>
          <p:cNvSpPr>
            <a:spLocks noGrp="1"/>
          </p:cNvSpPr>
          <p:nvPr>
            <p:ph sz="half" idx="1"/>
          </p:nvPr>
        </p:nvSpPr>
        <p:spPr>
          <a:xfrm>
            <a:off x="285720" y="1071546"/>
            <a:ext cx="5000660" cy="5572164"/>
          </a:xfrm>
        </p:spPr>
        <p:txBody>
          <a:bodyPr rtlCol="0">
            <a:normAutofit lnSpcReduction="10000"/>
          </a:bodyPr>
          <a:lstStyle/>
          <a:p>
            <a:pPr marL="514350" indent="-514350">
              <a:buFont typeface="Wingdings" pitchFamily="2" charset="2"/>
              <a:buChar char="q"/>
              <a:defRPr/>
            </a:pPr>
            <a:r>
              <a:rPr lang="en-US" sz="2800" dirty="0" smtClean="0"/>
              <a:t>During this period the libido interests are suppressed. This stage is defined as a period of calm. At six years old the child enters into school and becomes more interested in developing relationships. </a:t>
            </a:r>
          </a:p>
          <a:p>
            <a:pPr marL="514350" indent="-514350" fontAlgn="auto">
              <a:spcAft>
                <a:spcPts val="0"/>
              </a:spcAft>
              <a:buFont typeface="Wingdings" pitchFamily="2" charset="2"/>
              <a:buChar char="q"/>
              <a:defRPr/>
            </a:pPr>
            <a:r>
              <a:rPr lang="en-PH" sz="2800" dirty="0" smtClean="0"/>
              <a:t>parents punish their children to prevent sexual activity.</a:t>
            </a:r>
          </a:p>
        </p:txBody>
      </p:sp>
      <p:sp>
        <p:nvSpPr>
          <p:cNvPr id="26628" name="AutoShape 2"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6629" name="AutoShape 4"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6630" name="AutoShape 6"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pic>
        <p:nvPicPr>
          <p:cNvPr id="26631" name="Picture 2" descr="http://www.scotland.gov.uk/Resource/Img/54357/0010484.gif"/>
          <p:cNvPicPr>
            <a:picLocks noChangeAspect="1" noChangeArrowheads="1"/>
          </p:cNvPicPr>
          <p:nvPr/>
        </p:nvPicPr>
        <p:blipFill>
          <a:blip r:embed="rId2"/>
          <a:srcRect/>
          <a:stretch>
            <a:fillRect/>
          </a:stretch>
        </p:blipFill>
        <p:spPr bwMode="auto">
          <a:xfrm>
            <a:off x="5572132" y="928670"/>
            <a:ext cx="3156535" cy="2714620"/>
          </a:xfrm>
          <a:prstGeom prst="rect">
            <a:avLst/>
          </a:prstGeom>
          <a:noFill/>
          <a:ln w="9525">
            <a:noFill/>
            <a:miter lim="800000"/>
            <a:headEnd/>
            <a:tailEnd/>
          </a:ln>
        </p:spPr>
      </p:pic>
      <p:pic>
        <p:nvPicPr>
          <p:cNvPr id="10" name="Picture 2"/>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5572132" y="3786190"/>
            <a:ext cx="3571868" cy="2500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0536869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gu-IN" b="1" dirty="0" smtClean="0">
                <a:latin typeface="Baskerville Old Face" panose="02020602080505020303" pitchFamily="18" charset="0"/>
              </a:rPr>
              <a:t>TOPOGRAPHY OF PERSONALITY </a:t>
            </a:r>
            <a:endParaRPr lang="en-US" b="1" dirty="0">
              <a:latin typeface="Baskerville Old Face" panose="02020602080505020303" pitchFamily="18" charset="0"/>
            </a:endParaRPr>
          </a:p>
        </p:txBody>
      </p:sp>
      <p:sp>
        <p:nvSpPr>
          <p:cNvPr id="3" name="Content Placeholder 2"/>
          <p:cNvSpPr>
            <a:spLocks noGrp="1"/>
          </p:cNvSpPr>
          <p:nvPr>
            <p:ph idx="1"/>
          </p:nvPr>
        </p:nvSpPr>
        <p:spPr/>
        <p:txBody>
          <a:bodyPr/>
          <a:lstStyle/>
          <a:p>
            <a:r>
              <a:rPr lang="en-US" dirty="0" smtClean="0"/>
              <a:t>O</a:t>
            </a:r>
            <a:r>
              <a:rPr lang="gu-IN" dirty="0" smtClean="0"/>
              <a:t>ne of the most important characteristics of personality is that it is a product of heredity and environment. </a:t>
            </a:r>
          </a:p>
          <a:p>
            <a:r>
              <a:rPr lang="en-US" dirty="0" smtClean="0"/>
              <a:t>T</a:t>
            </a:r>
            <a:r>
              <a:rPr lang="gu-IN" dirty="0" smtClean="0"/>
              <a:t>he social and cultural factors as well as the varios experiences influence the development of personality.</a:t>
            </a:r>
          </a:p>
          <a:p>
            <a:r>
              <a:rPr lang="en-US" dirty="0" smtClean="0"/>
              <a:t>I</a:t>
            </a:r>
            <a:r>
              <a:rPr lang="gu-IN" dirty="0" smtClean="0"/>
              <a:t>t includes the cognitive, affective, and psychomotor behaviours and covers all the conscious, sub-conscious and unconscious also.</a:t>
            </a:r>
            <a:endParaRPr lang="en-US" dirty="0"/>
          </a:p>
        </p:txBody>
      </p:sp>
    </p:spTree>
    <p:extLst>
      <p:ext uri="{BB962C8B-B14F-4D97-AF65-F5344CB8AC3E}">
        <p14:creationId xmlns="" xmlns:p14="http://schemas.microsoft.com/office/powerpoint/2010/main" val="695017232"/>
      </p:ext>
    </p:extLst>
  </p:cSld>
  <p:clrMapOvr>
    <a:masterClrMapping/>
  </p:clrMapOvr>
  <p:transition spd="med">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4282" y="0"/>
            <a:ext cx="8472518" cy="785794"/>
          </a:xfrm>
        </p:spPr>
        <p:txBody>
          <a:bodyPr/>
          <a:lstStyle/>
          <a:p>
            <a:r>
              <a:rPr lang="en-PH" b="1" dirty="0" smtClean="0"/>
              <a:t>GENITAL STAGE   </a:t>
            </a:r>
            <a:r>
              <a:rPr lang="en-PH" sz="1800" b="1" dirty="0" smtClean="0"/>
              <a:t>(13-20 years)</a:t>
            </a:r>
            <a:endParaRPr lang="en-PH" b="1" dirty="0" smtClean="0"/>
          </a:p>
        </p:txBody>
      </p:sp>
      <p:sp>
        <p:nvSpPr>
          <p:cNvPr id="27651" name="Content Placeholder 2"/>
          <p:cNvSpPr>
            <a:spLocks noGrp="1"/>
          </p:cNvSpPr>
          <p:nvPr>
            <p:ph idx="1"/>
          </p:nvPr>
        </p:nvSpPr>
        <p:spPr>
          <a:xfrm>
            <a:off x="457200" y="1143000"/>
            <a:ext cx="8458200" cy="1295400"/>
          </a:xfrm>
        </p:spPr>
        <p:txBody>
          <a:bodyPr>
            <a:normAutofit lnSpcReduction="10000"/>
          </a:bodyPr>
          <a:lstStyle/>
          <a:p>
            <a:pPr marL="514350" indent="-514350">
              <a:buFont typeface="Arial" charset="0"/>
              <a:buNone/>
            </a:pPr>
            <a:r>
              <a:rPr lang="en-PH" sz="2800" dirty="0" smtClean="0"/>
              <a:t>reawakening of the sexual aim; sexual energy is focused on others; reproductive capability</a:t>
            </a:r>
          </a:p>
        </p:txBody>
      </p:sp>
      <p:sp>
        <p:nvSpPr>
          <p:cNvPr id="27652" name="AutoShape 2"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7653" name="AutoShape 4"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sp>
        <p:nvSpPr>
          <p:cNvPr id="27654" name="AutoShape 6" descr="data:image/jpeg;base64,/9j/4AAQSkZJRgABAQAAAQABAAD/2wCEAAkGBhISEBQUEhQUEhQUFA8QFBUUEA8PFBUSFBAVFBUQFRQXHCYeFxkkGRQUHy8gIycpLCwsFR4xNTAqNSYrLCkBCQoKDgwOFw8PFykcHBwpKSkpLCkpKSkpKSkpKSwsLCkpLCwpKSwsKSkpKSkpKSkpKSwpKSkpKSwsKSwpKSkpKf/AABEIALAA8AMBIgACEQEDEQH/xAAbAAACAwEBAQAAAAAAAAAAAAADBAECBQYAB//EADkQAAICAQIDBQYFAwMFAQAAAAABAgMRBCEFEjEGQVFhcRMiMoGRsRRSocHRYuHwM0JyI0OSovEH/8QAGgEAAwEBAQEAAAAAAAAAAAAAAAECAwQFBv/EACIRAQEAAgICAgMBAQAAAAAAAAABAhEhMQMSBEETMlFhsf/aAAwDAQACEQMRAD8AG9bX1flv6dC8r4Wrb6kVyhjEkgimsYrjj+rGDx/xTXtP+vsMrcJrKyz+aDt07xsX0+oa6bl69Lnrv5dw7Vw9d4vwy/sWfy8r+k0C9bN7JJf+zAyolL4n/nojUVCW3T5F46cvHx4Y9RzXLO91jrQ/05+X9gkNA+5JG5VphiGkLZ719sKGjmW/D2rvX0yb/wCHKS04es/h/kynVc3rtBZZHDa9cYMymi+j/bzR8VudlKgE6QmEnEb4fMzx4vMY9Gp510wFjEcs0i7thdxxsL19eIz8nl/JluBNEYwFTKTBlQnEjAVx2KYGzV5gc7C1jFLJjKK3WiVkwlkhKywZyBX2GXfaMam0ytRcORVoWpuOh7P6X2dTm1/1LMPzUX8Mfpv8znuHaV33wgk2s80v+K3efU+j6HhXLvLdv9NuiNf1jlyvtSmj4e2+aXXu8jVhVgLGnBZoy7Mu0VkgsgcwBbSaHP8Ac1KtGkF09K7h6usl17L06XHqHVbD11hIRDQuRZacLVQMKAxXAqYouYVVIZVBI1hFEr1ZXMD2YKURwDZEeimRKyACURyyAtJEaXLsvJC19efXuHJwBTrH2Oqy4slINqtP3r5oXjMzs01l2hspJlnIFNjRQ7JCV8g1s8CF1o1SB3TM7U2BrrDL1WoGqwDV6gFwvhVmqnyw2S+KT6RX7vyGuD8Fnq7MLaCxzy8PJeLPpHDuFwpgoQjypfV+bfey+nPlSfBez9enhywW/wDuk/ik/Fs1PZhUiGJnsGSBSYWYFiAUgUw7ATQGb0+ql3r9Wvuaentz0/YiGjj4YCqnAtNvYaAxBC0Z+oWueCtJtMqBdIFG1FnMpmYjInmFfag/bhstHOYpJiyvDQlkOz6VnEXs2HUhHWzFVY1n6nU7nqdRkV1EHJvAvU3F4JaXR3W7LK7jFlq1zbdHv8zpKYcy6eRma7gkVHvTTbT/AGfkO47Eyk4JKzYHOwXnNxeHsDnaRpaupsM66wYtYldIbSQnqLRfQcMnqbVCGy6yl3Rj4hXVKycYQWZSeEv39Dv+CcGjRWord9Zy75S/jwGyzy0NwvhkKa4wgsRX1b75N97HeUIonpRKcwaiDsCgpyEQMwUwkmCmIwpApdArYKQCOnrfjuMKvIhTaMRvBpV5VlGi/OeUclEpGYT2hHsgqq/zA9J2AVwOKsn8OhyF7Fq4MYgW9iW9mGit2iczK1c8j97M+b3y+4mtMeFo0KMcswuJ8TrhNRk1zPovLxGdbbfamqko9ffnnlXnhbsxdH2OhXN2zcr7ZNtzsb5V6R6fcavvl2nBY+6m/kOXVJmNwe2WXHwRscwW8I1qs+7s9RN5lHf/AJSX6Iz+I9mqkvdzB+rkvozajLmZldpOKxp5U93J8qws7pZJrTGW3UcPrJOMnF9U8CNUJ3T5K1lvq98RXixq2p6jURitufPM/BRe7+31O2p08KoKFcVFdNlv5t+LFP62ytjL7P8AZqNLc8uc2sczxsu9RXdk6FRK0xWAw3Lf9DaKyCSAyY0VScgTCOJSTAAyQOQZoDJbkgGQKbC2MDICbS9f2C84kri8L2vNeYNdno3jEZmZ7ffoM1yf+dfoBHHb4hIWCqkEgytpp1SDRYjXaHjYVKnRnBDRSMgiDY0DOrINaJPqNMjIj5Lz0iFrOHpj8iuCbVQpp9FGPRBpoNyg7AqozNVZKGWlnyOX4jo79VPKi4KKaTksbvq/0OxtSBR22F21mVx5jm+FcGlRFKTWU284z167/L9BvTT55yfhsvkF41bit469PmwXDoYjgL/CuVs3WlCJOSEQNjUykBxuXaByY4l6TBNFikhkHPqDmwk2AkSYdgGQaQGSAL12NP8AzKDq7/6LUWpvfr9MjDrx0JjSmapp79RyuK7mZ9TwN1zXUZGsNehH4jBKs2B2gQ9dqDK8zIXY6pjNcv8AEGz00qrQ3tRGuWAvtBjRmMy3MLKZaMw2NGCQUZk84FpacgNkz07AEpCVIpYLW3YDTmJaiImkrJ45qfhXjOP8j+gfuruOY4za/awXcpfrjY6XRP3fIL2d6PNnslXI9kpiswcizkCskMlZIFMJzA5saKFIHJhJMFIQUkCkXkslJgZGy9YQzp+IprGTLvT3KUzafQzdHrt0em1KecsNG/fCWfRNmfwbTOyzC6dZPwSOv/G06aH+2KXf3t/dhsvTn+s2pTS3jLH/ABkM16ZyWcNeqa+5Szt1p18UnFePJLH2H9NxqFkcwkpJ9GmmHtDy8WUnWmdZp2nueqihzWTTEkmimclnZyLCJgK2ETAL5J5ypVgYysIlMGebAJlME2TKQKTBTzFtRLYvZYI6m/YRsbX6bnU/Fbr1W5o8LvzBNd6QrN4TAcCv2nH8sn9HugK/bovaEqzYDBhEimNe5ismekQyi5UyVbPFXEC0rKQGUgskAmIaRkpJ7FmgcwNjqWd/Etyd4lRdhIcrsIrqjpeAvkotsS97f9F/LENNoZ32c1rz4LfC8ku4f7NWKcZ1ZSzuvmsGgtK63uTr7bePLW5Oyl3YmE/JGHxuyGicYad5mven4Y8GvM7v8S/Zv0OD0vDXZZKc1nmk2/qGWl+PLLL9rxGvHjqdUZtdUn/Y3tBOu+pSjjw9Gu45OyPvcqXux2JjVdCWaJOLfVLdN+aJx3B5PFMp/HUOpxeGETB6X2zrj7VLmxuehcnnxWz8n4FbclxFyeyV5iGytpq2SrkRkq5BstIcgc5npSFrLBWq0pdcZ+otCai9Iy9RqSdq0La8oS0c+S/ymsfNdC0dYhPiGpSxJdYtP6FSjTr65ZRdzA8LhK2KcVs0nnuwzYp4Wl8W/wChUY5cMxTK+0NafC4Pu+jf8gbeDR816PP3L0ncZvORKaG3wpeMl9BLU6OcN/iXkv2FocKylsBmVdpV2AelmwciXIpnYCZnaLg7onzx/wBOT3/pb7vQWonlH0biOgVkcSSa3zlZXofPOK8Llppbf6bb5X+V/lf7Et5kJTq5VtSi910/hnYcG7QQ1C5JbS8/ujglPKJrnKMk4vDXRk2NpqvqFMXF8su/p4Mtp+BzWVGOU87l+w98r6FZallScY9/RbyOwrSNsPF7TdcXl+XcMrjjHOaLsolvPlb8MZNKrgkF0jFekUjUKtm/48Z9OLL5PkyvNY0+Cz5m+ZNemBDV9mJSs54yisrDTTWd+p0+SpH4sDnyfJPtyFvCbY9Yt+a3+wvKtrqmvVHbvBSzTqS6J/JE3wT6rSfKv3HEZBzsOq1XBa59Vh+K2/sYfEuzNqWamrOu3wy8vJmWXiyjfH5GGX+Ma69GbqdcV1ml1Kk4+ysz4KDf2I0/Y/XW/wDb9mvGySj88df0M/W36dG8ZN2xm6jXGbfqW/47zvNH/wDl+6d9zx+WuLXy5pfwdXwrsxpdPvVUlL88vfn/AOT6fIvHw29ss/lYTrl8Xj2c181zVae6S67xcU/TmwU4LoL7NbXp9TRZT8U588XFOEFlpPvy8LY+/SZlcae0fV/b+5pfFJGGPycsstdM2OEkopJLCSSSSPe2wDwV5dwWNC3cspgMFktikr2NdwrdPBN88Iy79X1yKqinEKozWVs1l5MaM8hJcUTk0n34S8xZS95+pG23rfs1FnmUjIhyBNj6DOGxhca4fGyDi1lPZm6mBur2HUY3T4tq4T09rrn6xf5o/wAoZovz5HWdsez6uht8Ucyg/B+D8mcNw3VKMuWzZxklJd+z3RNjfHJ9v7IpQ01Uf6E3nGcy3OppnscloY8uORe7GMUvJY2/Q6TSWZSZ1YdaeT5e7T6YLGCWyUaMkpZRRomUvMjmZOjVbLRkRJFeVi5PhZMrOJXJbIBGc+pZPxKtZJUhhbZlWj0oEJiCskYvGJZkvT9zcZkcZrw4v1RGfTXxfszOV+BDpZdTfdF/YtzPwa+WTGV10vKLJb2LWTa+JbeK/cpJ5KIrqehga+zBs6yeDnuKWe634J/YVaYdsLhEZNyliKTlJ5w89RqqzMpeorpNdGMMd+OnmE0UfEjbqzsacXsS2DgyZCYvoVbLSYtXYMRkaRjYR1OnTTPmHbXgyrtjbHZOcI2bbYcsKX8n1m7wK6ThdcnzSSlh9Gk1nxaHJyVy1jtrcL00VSl4pfYLpbeXbpjKFKtaovD28O/P8C+sk+bKfU23pxWbroIXphMmZoXsjUSyiozodktiI2B/ZlPw4chHMSmecCMBsPSRU9IjIbN7JZkOJWLwT0a8Zdx6SIaIU+5j2FkvqZfEbsvlXd9zRlHPkZeo0rj5rxJy6aeLW+QEeSLJENGbpUkhOzSpbx28u4ckL2yFTjK1qeNzj+0GoUVy5+J4X7nY6+3Znzvj1LnZzP4UsR8vMlrLrkGqvc0qdjk49olVPllmUfzLu9UdHw/iddizGSf6P6CuNhzyS9NOEiVIEpkTuSRKt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PH">
              <a:latin typeface="Calibri" pitchFamily="34" charset="0"/>
            </a:endParaRPr>
          </a:p>
        </p:txBody>
      </p:sp>
      <p:pic>
        <p:nvPicPr>
          <p:cNvPr id="27655" name="Picture 2" descr="http://us.123rf.com/400wm/400/400/lenm/lenm1101/lenm110100154/8635546-illustration-of-a-stick-figure-couple-holding-hands-while-walking.jpg"/>
          <p:cNvPicPr>
            <a:picLocks noChangeAspect="1" noChangeArrowheads="1"/>
          </p:cNvPicPr>
          <p:nvPr/>
        </p:nvPicPr>
        <p:blipFill>
          <a:blip r:embed="rId2"/>
          <a:srcRect/>
          <a:stretch>
            <a:fillRect/>
          </a:stretch>
        </p:blipFill>
        <p:spPr bwMode="auto">
          <a:xfrm>
            <a:off x="685800" y="3214686"/>
            <a:ext cx="3511550" cy="3338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6" name="Picture 6" descr="http://www.posihd.com/HypnoBirthing%20related/Articles/images/9866-Hypno.gif"/>
          <p:cNvPicPr>
            <a:picLocks noChangeAspect="1" noChangeArrowheads="1"/>
          </p:cNvPicPr>
          <p:nvPr/>
        </p:nvPicPr>
        <p:blipFill>
          <a:blip r:embed="rId3"/>
          <a:srcRect/>
          <a:stretch>
            <a:fillRect/>
          </a:stretch>
        </p:blipFill>
        <p:spPr bwMode="auto">
          <a:xfrm>
            <a:off x="5643570" y="2857496"/>
            <a:ext cx="2809875" cy="3333750"/>
          </a:xfrm>
          <a:prstGeom prst="rect">
            <a:avLst/>
          </a:prstGeom>
          <a:noFill/>
          <a:ln w="9525">
            <a:noFill/>
            <a:miter lim="800000"/>
            <a:headEnd/>
            <a:tailEnd/>
          </a:ln>
        </p:spPr>
      </p:pic>
    </p:spTree>
    <p:extLst>
      <p:ext uri="{BB962C8B-B14F-4D97-AF65-F5344CB8AC3E}">
        <p14:creationId xmlns="" xmlns:p14="http://schemas.microsoft.com/office/powerpoint/2010/main" val="275546686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12" dur="5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5"/>
                                        </p:tgtEl>
                                        <p:attrNameLst>
                                          <p:attrName>style.visibility</p:attrName>
                                        </p:attrNameLst>
                                      </p:cBhvr>
                                      <p:to>
                                        <p:strVal val="visible"/>
                                      </p:to>
                                    </p:set>
                                    <p:animEffect transition="in" filter="blinds(horizontal)">
                                      <p:cBhvr>
                                        <p:cTn id="17" dur="500"/>
                                        <p:tgtEl>
                                          <p:spTgt spid="276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blinds(horizontal)">
                                      <p:cBhvr>
                                        <p:cTn id="2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7575" y="1857364"/>
            <a:ext cx="8226425" cy="1350963"/>
          </a:xfrm>
        </p:spPr>
        <p:txBody>
          <a:bodyPr>
            <a:noAutofit/>
          </a:bodyPr>
          <a:lstStyle/>
          <a:p>
            <a:pPr eaLnBrk="1" hangingPunct="1"/>
            <a:r>
              <a:rPr lang="en-PH" sz="5000" b="1" dirty="0" smtClean="0">
                <a:latin typeface="Matura MT Script Capitals" pitchFamily="66" charset="0"/>
              </a:rPr>
              <a:t>Erik Erikson’s psycho-social</a:t>
            </a:r>
            <a:br>
              <a:rPr lang="en-PH" sz="5000" b="1" dirty="0" smtClean="0">
                <a:latin typeface="Matura MT Script Capitals" pitchFamily="66" charset="0"/>
              </a:rPr>
            </a:br>
            <a:r>
              <a:rPr lang="en-PH" sz="5000" b="1" dirty="0" smtClean="0">
                <a:latin typeface="Matura MT Script Capitals" pitchFamily="66" charset="0"/>
              </a:rPr>
              <a:t>           Theory of </a:t>
            </a:r>
            <a:br>
              <a:rPr lang="en-PH" sz="5000" b="1" dirty="0" smtClean="0">
                <a:latin typeface="Matura MT Script Capitals" pitchFamily="66" charset="0"/>
              </a:rPr>
            </a:br>
            <a:r>
              <a:rPr lang="en-PH" sz="5000" b="1" dirty="0" smtClean="0">
                <a:latin typeface="Matura MT Script Capitals" pitchFamily="66" charset="0"/>
              </a:rPr>
              <a:t>         Development</a:t>
            </a:r>
          </a:p>
        </p:txBody>
      </p:sp>
    </p:spTree>
    <p:extLst>
      <p:ext uri="{BB962C8B-B14F-4D97-AF65-F5344CB8AC3E}">
        <p14:creationId xmlns="" xmlns:p14="http://schemas.microsoft.com/office/powerpoint/2010/main" val="1379782511"/>
      </p:ext>
    </p:extLst>
  </p:cSld>
  <p:clrMapOvr>
    <a:masterClrMapping/>
  </p:clrMapOvr>
  <p:transition spd="med">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PH" smtClean="0">
                <a:latin typeface="Matura MT Script Capitals" pitchFamily="66" charset="0"/>
              </a:rPr>
              <a:t>Objectives:</a:t>
            </a:r>
          </a:p>
        </p:txBody>
      </p:sp>
      <p:sp>
        <p:nvSpPr>
          <p:cNvPr id="4099" name="Rectangle 3"/>
          <p:cNvSpPr>
            <a:spLocks noGrp="1" noChangeArrowheads="1"/>
          </p:cNvSpPr>
          <p:nvPr>
            <p:ph idx="1"/>
          </p:nvPr>
        </p:nvSpPr>
        <p:spPr/>
        <p:txBody>
          <a:bodyPr>
            <a:normAutofit lnSpcReduction="10000"/>
          </a:bodyPr>
          <a:lstStyle/>
          <a:p>
            <a:pPr eaLnBrk="1" hangingPunct="1"/>
            <a:r>
              <a:rPr lang="en-PH" sz="3600" b="1" dirty="0" smtClean="0">
                <a:latin typeface="Monotype Corsiva" pitchFamily="66" charset="0"/>
              </a:rPr>
              <a:t>Describe the eight (8) stages of Erikson’s Theory of Development,</a:t>
            </a:r>
          </a:p>
          <a:p>
            <a:pPr eaLnBrk="1" hangingPunct="1"/>
            <a:r>
              <a:rPr lang="en-PH" sz="3600" b="1" dirty="0" smtClean="0">
                <a:latin typeface="Monotype Corsiva" pitchFamily="66" charset="0"/>
              </a:rPr>
              <a:t>differentiate the psychosocial crisis in different life stages and;</a:t>
            </a:r>
          </a:p>
          <a:p>
            <a:pPr eaLnBrk="1" hangingPunct="1"/>
            <a:r>
              <a:rPr lang="en-PH" sz="3600" b="1" dirty="0" smtClean="0">
                <a:latin typeface="Monotype Corsiva" pitchFamily="66" charset="0"/>
              </a:rPr>
              <a:t>value the importance of the virtue and maladaptation</a:t>
            </a:r>
            <a:r>
              <a:rPr lang="gu-IN" sz="3600" b="1" dirty="0" smtClean="0">
                <a:latin typeface="Monotype Corsiva" pitchFamily="66" charset="0"/>
              </a:rPr>
              <a:t> </a:t>
            </a:r>
            <a:r>
              <a:rPr lang="en-PH" sz="3600" b="1" dirty="0" smtClean="0">
                <a:latin typeface="Monotype Corsiva" pitchFamily="66" charset="0"/>
              </a:rPr>
              <a:t>/malignancy in every stages of Psycho-social development.</a:t>
            </a:r>
          </a:p>
          <a:p>
            <a:pPr eaLnBrk="1" hangingPunct="1"/>
            <a:endParaRPr lang="en-PH" dirty="0" smtClean="0"/>
          </a:p>
        </p:txBody>
      </p:sp>
    </p:spTree>
    <p:extLst>
      <p:ext uri="{BB962C8B-B14F-4D97-AF65-F5344CB8AC3E}">
        <p14:creationId xmlns="" xmlns:p14="http://schemas.microsoft.com/office/powerpoint/2010/main" val="4136265144"/>
      </p:ext>
    </p:extLst>
  </p:cSld>
  <p:clrMapOvr>
    <a:masterClrMapping/>
  </p:clrMapOvr>
  <p:transition spd="med">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effectLst>
            <a:outerShdw dist="17961" dir="2700000" algn="ctr" rotWithShape="0">
              <a:srgbClr val="000000"/>
            </a:outerShdw>
          </a:effectLst>
        </p:spPr>
        <p:txBody>
          <a:bodyPr/>
          <a:lstStyle/>
          <a:p>
            <a:pPr eaLnBrk="1" hangingPunct="1"/>
            <a:r>
              <a:rPr lang="en-PH" smtClean="0">
                <a:latin typeface="Matura MT Script Capitals" pitchFamily="66" charset="0"/>
              </a:rPr>
              <a:t>Stage 1.</a:t>
            </a:r>
            <a:r>
              <a:rPr lang="en-PH" smtClean="0"/>
              <a:t> </a:t>
            </a:r>
            <a:r>
              <a:rPr lang="en-PH" smtClean="0">
                <a:latin typeface="Monotype Corsiva" pitchFamily="66" charset="0"/>
              </a:rPr>
              <a:t>Infancy (birth to 18 months)</a:t>
            </a:r>
          </a:p>
        </p:txBody>
      </p:sp>
    </p:spTree>
    <p:extLst>
      <p:ext uri="{BB962C8B-B14F-4D97-AF65-F5344CB8AC3E}">
        <p14:creationId xmlns="" xmlns:p14="http://schemas.microsoft.com/office/powerpoint/2010/main" val="3167737984"/>
      </p:ext>
    </p:extLst>
  </p:cSld>
  <p:clrMapOvr>
    <a:masterClrMapping/>
  </p:clrMapOvr>
  <p:transition spd="med">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00042"/>
            <a:ext cx="8572560" cy="5357850"/>
          </a:xfrm>
        </p:spPr>
        <p:txBody>
          <a:bodyPr>
            <a:noAutofit/>
          </a:bodyPr>
          <a:lstStyle/>
          <a:p>
            <a:pPr lvl="0"/>
            <a:r>
              <a:rPr lang="en-IN" sz="4000" b="1" dirty="0" smtClean="0"/>
              <a:t>Trust Versus Mistrust: Birth to 18 Months</a:t>
            </a:r>
          </a:p>
          <a:p>
            <a:pPr lvl="0">
              <a:buFont typeface="Wingdings" pitchFamily="2" charset="2"/>
              <a:buChar char="v"/>
            </a:pPr>
            <a:r>
              <a:rPr lang="en-IN" sz="4000" i="1" dirty="0" smtClean="0"/>
              <a:t>Major Developmental Task</a:t>
            </a:r>
            <a:endParaRPr lang="en-IN" sz="4000" dirty="0" smtClean="0"/>
          </a:p>
          <a:p>
            <a:pPr lvl="0">
              <a:buNone/>
            </a:pPr>
            <a:r>
              <a:rPr lang="en-IN" sz="4000" dirty="0" smtClean="0"/>
              <a:t>- In this stage, the major task is to develop a basic trust in the mothering figure and be able to generalize it to others.</a:t>
            </a:r>
          </a:p>
          <a:p>
            <a:endParaRPr lang="en-IN" sz="4000" b="1" dirty="0"/>
          </a:p>
        </p:txBody>
      </p:sp>
    </p:spTree>
    <p:extLst>
      <p:ext uri="{BB962C8B-B14F-4D97-AF65-F5344CB8AC3E}">
        <p14:creationId xmlns="" xmlns:p14="http://schemas.microsoft.com/office/powerpoint/2010/main" val="3754896348"/>
      </p:ext>
    </p:extLst>
  </p:cSld>
  <p:clrMapOvr>
    <a:masterClrMapping/>
  </p:clrMapOvr>
  <p:transition spd="med">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90" y="357166"/>
            <a:ext cx="8715404" cy="4229100"/>
          </a:xfrm>
        </p:spPr>
        <p:txBody>
          <a:bodyPr>
            <a:noAutofit/>
          </a:bodyPr>
          <a:lstStyle/>
          <a:p>
            <a:r>
              <a:rPr lang="en-IN" sz="3600" dirty="0" smtClean="0"/>
              <a:t>Achievement of the task results in self-confidence, optimism, faith in the gratification of needs and desires, and hope for the future. The infant learns to trust when basic needs are met consistently.</a:t>
            </a:r>
          </a:p>
          <a:p>
            <a:r>
              <a:rPr lang="en-IN" sz="3600" dirty="0" smtClean="0"/>
              <a:t>Non</a:t>
            </a:r>
            <a:r>
              <a:rPr lang="gu-IN" sz="3600" dirty="0" smtClean="0"/>
              <a:t> </a:t>
            </a:r>
            <a:r>
              <a:rPr lang="en-IN" sz="3600" dirty="0" smtClean="0"/>
              <a:t>achievement results in emotional dissatisfaction with the self and others, suspiciousness, and difficulty with interpersonal relationships.</a:t>
            </a:r>
            <a:endParaRPr lang="en-IN" sz="3600" dirty="0"/>
          </a:p>
        </p:txBody>
      </p:sp>
    </p:spTree>
    <p:extLst>
      <p:ext uri="{BB962C8B-B14F-4D97-AF65-F5344CB8AC3E}">
        <p14:creationId xmlns="" xmlns:p14="http://schemas.microsoft.com/office/powerpoint/2010/main" val="358485037"/>
      </p:ext>
    </p:extLst>
  </p:cSld>
  <p:clrMapOvr>
    <a:masterClrMapping/>
  </p:clrMapOvr>
  <p:transition spd="med">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ctrTitle"/>
          </p:nvPr>
        </p:nvSpPr>
        <p:spPr>
          <a:xfrm>
            <a:off x="2214610" y="1247771"/>
            <a:ext cx="9144000" cy="1609725"/>
          </a:xfrm>
          <a:noFill/>
        </p:spPr>
        <p:txBody>
          <a:bodyPr/>
          <a:lstStyle/>
          <a:p>
            <a:pPr eaLnBrk="1" hangingPunct="1"/>
            <a:r>
              <a:rPr lang="en-US" sz="4800" b="1" dirty="0" smtClean="0">
                <a:latin typeface="Matura MT Script Capitals" pitchFamily="66" charset="0"/>
              </a:rPr>
              <a:t>   		Stage 2. </a:t>
            </a:r>
            <a:br>
              <a:rPr lang="en-US" sz="4800" b="1" dirty="0" smtClean="0">
                <a:latin typeface="Matura MT Script Capitals" pitchFamily="66" charset="0"/>
              </a:rPr>
            </a:br>
            <a:r>
              <a:rPr lang="en-US" sz="4800" b="1" dirty="0" smtClean="0">
                <a:latin typeface="Matura MT Script Capitals" pitchFamily="66" charset="0"/>
              </a:rPr>
              <a:t>Early Childhood (toddler)</a:t>
            </a:r>
          </a:p>
        </p:txBody>
      </p:sp>
      <p:sp>
        <p:nvSpPr>
          <p:cNvPr id="3075" name="Rectangle 9"/>
          <p:cNvSpPr>
            <a:spLocks noGrp="1" noChangeArrowheads="1"/>
          </p:cNvSpPr>
          <p:nvPr>
            <p:ph type="subTitle" idx="1"/>
          </p:nvPr>
        </p:nvSpPr>
        <p:spPr>
          <a:xfrm>
            <a:off x="3100422" y="2947990"/>
            <a:ext cx="6400800" cy="838200"/>
          </a:xfrm>
          <a:noFill/>
        </p:spPr>
        <p:txBody>
          <a:bodyPr>
            <a:normAutofit fontScale="92500" lnSpcReduction="10000"/>
          </a:bodyPr>
          <a:lstStyle/>
          <a:p>
            <a:pPr eaLnBrk="1" hangingPunct="1"/>
            <a:r>
              <a:rPr lang="en-US" sz="5400" b="1" dirty="0" smtClean="0">
                <a:latin typeface="Monotype Corsiva" pitchFamily="66" charset="0"/>
              </a:rPr>
              <a:t>18 months to 3 years</a:t>
            </a:r>
          </a:p>
        </p:txBody>
      </p:sp>
    </p:spTree>
    <p:extLst>
      <p:ext uri="{BB962C8B-B14F-4D97-AF65-F5344CB8AC3E}">
        <p14:creationId xmlns="" xmlns:p14="http://schemas.microsoft.com/office/powerpoint/2010/main" val="3678221235"/>
      </p:ext>
    </p:extLst>
  </p:cSld>
  <p:clrMapOvr>
    <a:masterClrMapping/>
  </p:clrMapOvr>
  <p:transition spd="med">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609600"/>
            <a:ext cx="8229600" cy="6019800"/>
          </a:xfrm>
        </p:spPr>
        <p:txBody>
          <a:bodyPr>
            <a:normAutofit/>
          </a:bodyPr>
          <a:lstStyle/>
          <a:p>
            <a:pPr lvl="0"/>
            <a:r>
              <a:rPr lang="en-IN" sz="4000" b="1" dirty="0" smtClean="0"/>
              <a:t>Autonomy Versus Shame and Doubt: 18 Months to 3 Years</a:t>
            </a:r>
          </a:p>
          <a:p>
            <a:pPr lvl="0">
              <a:buFont typeface="Wingdings" pitchFamily="2" charset="2"/>
              <a:buChar char="v"/>
            </a:pPr>
            <a:r>
              <a:rPr lang="en-IN" sz="4000" i="1" dirty="0" smtClean="0"/>
              <a:t>Major Developmental Task</a:t>
            </a:r>
            <a:endParaRPr lang="en-IN" sz="4000" dirty="0" smtClean="0"/>
          </a:p>
          <a:p>
            <a:pPr lvl="0">
              <a:buNone/>
            </a:pPr>
            <a:r>
              <a:rPr lang="en-IN" sz="4000" dirty="0" smtClean="0"/>
              <a:t>- The major task in this stage is to gain some self-control and independence within the environment.</a:t>
            </a:r>
          </a:p>
          <a:p>
            <a:pPr eaLnBrk="1" hangingPunct="1">
              <a:buFontTx/>
              <a:buNone/>
            </a:pPr>
            <a:endParaRPr lang="en-US" sz="4000" b="1" dirty="0" smtClean="0">
              <a:latin typeface="Monotype Corsiva" pitchFamily="66" charset="0"/>
            </a:endParaRPr>
          </a:p>
        </p:txBody>
      </p:sp>
    </p:spTree>
    <p:extLst>
      <p:ext uri="{BB962C8B-B14F-4D97-AF65-F5344CB8AC3E}">
        <p14:creationId xmlns="" xmlns:p14="http://schemas.microsoft.com/office/powerpoint/2010/main" val="3859853773"/>
      </p:ext>
    </p:extLst>
  </p:cSld>
  <p:clrMapOvr>
    <a:masterClrMapping/>
  </p:clrMapOvr>
  <p:transition spd="med">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981700"/>
          </a:xfrm>
        </p:spPr>
        <p:txBody>
          <a:bodyPr>
            <a:noAutofit/>
          </a:bodyPr>
          <a:lstStyle/>
          <a:p>
            <a:r>
              <a:rPr lang="en-IN" sz="3200" dirty="0" smtClean="0"/>
              <a:t>Autonomy is achieved when parents encourage and provide opportunities for independent activities.</a:t>
            </a:r>
          </a:p>
          <a:p>
            <a:r>
              <a:rPr lang="en-IN" sz="3200" dirty="0" smtClean="0"/>
              <a:t>Non</a:t>
            </a:r>
            <a:r>
              <a:rPr lang="gu-IN" sz="3200" dirty="0" smtClean="0"/>
              <a:t> </a:t>
            </a:r>
            <a:r>
              <a:rPr lang="en-IN" sz="3200" dirty="0" smtClean="0"/>
              <a:t>achievement results in a lack of self-confidence, a lack of pride in the ability to perform, a sense of being controlled by others, and a rage against the self. </a:t>
            </a:r>
          </a:p>
          <a:p>
            <a:r>
              <a:rPr lang="en-IN" sz="3200" dirty="0" smtClean="0"/>
              <a:t>The task remains unresolved when primary caregivers restrict independent </a:t>
            </a:r>
            <a:r>
              <a:rPr lang="en-IN" sz="3200" dirty="0" err="1" smtClean="0"/>
              <a:t>behaviors</a:t>
            </a:r>
            <a:r>
              <a:rPr lang="en-IN" sz="3200" dirty="0" smtClean="0"/>
              <a:t>, both physically and verbally, or set the child up for failure with unrealistic expectations.</a:t>
            </a:r>
          </a:p>
          <a:p>
            <a:pPr>
              <a:buNone/>
            </a:pPr>
            <a:endParaRPr lang="en-IN" sz="3200" dirty="0" smtClean="0"/>
          </a:p>
          <a:p>
            <a:endParaRPr lang="en-IN" sz="3200" dirty="0"/>
          </a:p>
        </p:txBody>
      </p:sp>
    </p:spTree>
    <p:extLst>
      <p:ext uri="{BB962C8B-B14F-4D97-AF65-F5344CB8AC3E}">
        <p14:creationId xmlns="" xmlns:p14="http://schemas.microsoft.com/office/powerpoint/2010/main" val="4239851979"/>
      </p:ext>
    </p:extLst>
  </p:cSld>
  <p:clrMapOvr>
    <a:masterClrMapping/>
  </p:clrMapOvr>
  <p:transition spd="med">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effectLst>
            <a:outerShdw dist="28398" dir="3806097" algn="ctr" rotWithShape="0">
              <a:srgbClr val="FFFFFF"/>
            </a:outerShdw>
          </a:effectLst>
        </p:spPr>
        <p:txBody>
          <a:bodyPr>
            <a:noAutofit/>
          </a:bodyPr>
          <a:lstStyle/>
          <a:p>
            <a:pPr eaLnBrk="1" hangingPunct="1">
              <a:defRPr/>
            </a:pPr>
            <a:r>
              <a:rPr lang="en-PH" sz="7200" dirty="0" smtClean="0">
                <a:latin typeface="Matura MT Script Capitals" pitchFamily="66" charset="0"/>
              </a:rPr>
              <a:t> Stage 3. Preschool</a:t>
            </a:r>
          </a:p>
        </p:txBody>
      </p:sp>
      <p:sp>
        <p:nvSpPr>
          <p:cNvPr id="3075" name="Rectangle 9"/>
          <p:cNvSpPr>
            <a:spLocks noGrp="1" noChangeArrowheads="1"/>
          </p:cNvSpPr>
          <p:nvPr>
            <p:ph type="subTitle" idx="1"/>
          </p:nvPr>
        </p:nvSpPr>
        <p:spPr>
          <a:xfrm>
            <a:off x="3814802" y="3595694"/>
            <a:ext cx="6400800" cy="762000"/>
          </a:xfrm>
          <a:noFill/>
        </p:spPr>
        <p:txBody>
          <a:bodyPr>
            <a:normAutofit fontScale="92500" lnSpcReduction="20000"/>
          </a:bodyPr>
          <a:lstStyle/>
          <a:p>
            <a:pPr eaLnBrk="1" hangingPunct="1"/>
            <a:r>
              <a:rPr lang="en-PH" sz="5400" b="1" dirty="0" smtClean="0">
                <a:latin typeface="Monotype Corsiva" pitchFamily="66" charset="0"/>
              </a:rPr>
              <a:t>3 to 6 years</a:t>
            </a:r>
          </a:p>
        </p:txBody>
      </p:sp>
    </p:spTree>
    <p:extLst>
      <p:ext uri="{BB962C8B-B14F-4D97-AF65-F5344CB8AC3E}">
        <p14:creationId xmlns="" xmlns:p14="http://schemas.microsoft.com/office/powerpoint/2010/main" val="4027667260"/>
      </p:ext>
    </p:extLst>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a:t>
            </a:r>
            <a:r>
              <a:rPr lang="gu-IN" dirty="0" smtClean="0"/>
              <a:t>t is specific and unique for each and every individual.</a:t>
            </a:r>
          </a:p>
          <a:p>
            <a:r>
              <a:rPr lang="en-US" dirty="0" smtClean="0"/>
              <a:t>I</a:t>
            </a:r>
            <a:r>
              <a:rPr lang="gu-IN" dirty="0" smtClean="0"/>
              <a:t>t is not static but dyanamic in nature. </a:t>
            </a:r>
            <a:endParaRPr lang="en-US" dirty="0"/>
          </a:p>
        </p:txBody>
      </p:sp>
    </p:spTree>
    <p:extLst>
      <p:ext uri="{BB962C8B-B14F-4D97-AF65-F5344CB8AC3E}">
        <p14:creationId xmlns="" xmlns:p14="http://schemas.microsoft.com/office/powerpoint/2010/main" val="877015147"/>
      </p:ext>
    </p:extLst>
  </p:cSld>
  <p:clrMapOvr>
    <a:masterClrMapping/>
  </p:clrMapOvr>
  <p:transition spd="med">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533400"/>
            <a:ext cx="8229600" cy="5791200"/>
          </a:xfrm>
        </p:spPr>
        <p:txBody>
          <a:bodyPr>
            <a:normAutofit/>
          </a:bodyPr>
          <a:lstStyle/>
          <a:p>
            <a:pPr lvl="0"/>
            <a:r>
              <a:rPr lang="en-IN" sz="3600" b="1" dirty="0" smtClean="0"/>
              <a:t>Initiative Versus Guilt: 3 to 6 Years</a:t>
            </a:r>
          </a:p>
          <a:p>
            <a:pPr lvl="0">
              <a:buFont typeface="Wingdings" pitchFamily="2" charset="2"/>
              <a:buChar char="v"/>
            </a:pPr>
            <a:r>
              <a:rPr lang="en-IN" sz="3600" i="1" dirty="0" smtClean="0"/>
              <a:t>Major Developmental Task</a:t>
            </a:r>
            <a:endParaRPr lang="en-IN" sz="3600" dirty="0" smtClean="0"/>
          </a:p>
          <a:p>
            <a:pPr lvl="0">
              <a:buNone/>
            </a:pPr>
            <a:r>
              <a:rPr lang="en-IN" sz="3600" dirty="0" smtClean="0"/>
              <a:t>- During this stage the goal is to develop a sense of purpose and the ability to initiate and direct one’s own activities. </a:t>
            </a:r>
            <a:endParaRPr lang="en-PH" sz="3600" dirty="0" smtClean="0"/>
          </a:p>
        </p:txBody>
      </p:sp>
    </p:spTree>
    <p:extLst>
      <p:ext uri="{BB962C8B-B14F-4D97-AF65-F5344CB8AC3E}">
        <p14:creationId xmlns="" xmlns:p14="http://schemas.microsoft.com/office/powerpoint/2010/main" val="1207910350"/>
      </p:ext>
    </p:extLst>
  </p:cSld>
  <p:clrMapOvr>
    <a:masterClrMapping/>
  </p:clrMapOvr>
  <p:transition spd="med">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910" y="714356"/>
            <a:ext cx="7543800" cy="4229100"/>
          </a:xfrm>
        </p:spPr>
        <p:txBody>
          <a:bodyPr>
            <a:noAutofit/>
          </a:bodyPr>
          <a:lstStyle/>
          <a:p>
            <a:r>
              <a:rPr lang="en-IN" sz="3600" dirty="0" smtClean="0"/>
              <a:t>Initiative is achieved when creativity is encouraged and performance is recognized and positively reinforced.</a:t>
            </a:r>
          </a:p>
          <a:p>
            <a:r>
              <a:rPr lang="en-IN" sz="3600" dirty="0" smtClean="0"/>
              <a:t>Guilt is experienced to an excessive degree, even to the point of accepting liability in situations for which one is not responsible</a:t>
            </a:r>
            <a:endParaRPr lang="en-IN" sz="3600" dirty="0"/>
          </a:p>
        </p:txBody>
      </p:sp>
    </p:spTree>
    <p:extLst>
      <p:ext uri="{BB962C8B-B14F-4D97-AF65-F5344CB8AC3E}">
        <p14:creationId xmlns="" xmlns:p14="http://schemas.microsoft.com/office/powerpoint/2010/main" val="2601522475"/>
      </p:ext>
    </p:extLst>
  </p:cSld>
  <p:clrMapOvr>
    <a:masterClrMapping/>
  </p:clrMapOvr>
  <p:transition spd="med">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Grp="1" noChangeArrowheads="1"/>
          </p:cNvSpPr>
          <p:nvPr>
            <p:ph type="ctrTitle"/>
          </p:nvPr>
        </p:nvSpPr>
        <p:spPr>
          <a:xfrm>
            <a:off x="0" y="1652582"/>
            <a:ext cx="8686800" cy="990600"/>
          </a:xfrm>
        </p:spPr>
        <p:txBody>
          <a:bodyPr>
            <a:normAutofit fontScale="90000"/>
          </a:bodyPr>
          <a:lstStyle/>
          <a:p>
            <a:pPr algn="ctr">
              <a:defRPr/>
            </a:pPr>
            <a:r>
              <a:rPr lang="en-PH" sz="6600" dirty="0" smtClean="0">
                <a:latin typeface="Matura MT Script Capitals" pitchFamily="66" charset="0"/>
              </a:rPr>
              <a:t>Stage 4.</a:t>
            </a:r>
            <a:br>
              <a:rPr lang="en-PH" sz="6600" dirty="0" smtClean="0">
                <a:latin typeface="Matura MT Script Capitals" pitchFamily="66" charset="0"/>
              </a:rPr>
            </a:br>
            <a:r>
              <a:rPr lang="en-PH" sz="6600" dirty="0" smtClean="0">
                <a:latin typeface="Matura MT Script Capitals" pitchFamily="66" charset="0"/>
              </a:rPr>
              <a:t>School Age</a:t>
            </a:r>
          </a:p>
        </p:txBody>
      </p:sp>
      <p:sp>
        <p:nvSpPr>
          <p:cNvPr id="2060" name="Rectangle 12"/>
          <p:cNvSpPr>
            <a:spLocks noGrp="1" noChangeArrowheads="1"/>
          </p:cNvSpPr>
          <p:nvPr>
            <p:ph type="subTitle" idx="1"/>
          </p:nvPr>
        </p:nvSpPr>
        <p:spPr>
          <a:xfrm>
            <a:off x="1981200" y="2733676"/>
            <a:ext cx="5105400" cy="838200"/>
          </a:xfrm>
        </p:spPr>
        <p:txBody>
          <a:bodyPr>
            <a:normAutofit lnSpcReduction="10000"/>
          </a:bodyPr>
          <a:lstStyle/>
          <a:p>
            <a:pPr algn="ctr">
              <a:defRPr/>
            </a:pPr>
            <a:r>
              <a:rPr lang="en-PH" sz="5400" dirty="0" smtClean="0">
                <a:latin typeface="Monotype Corsiva" pitchFamily="66" charset="0"/>
              </a:rPr>
              <a:t>(6 to 11 years)</a:t>
            </a:r>
          </a:p>
        </p:txBody>
      </p:sp>
    </p:spTree>
    <p:extLst>
      <p:ext uri="{BB962C8B-B14F-4D97-AF65-F5344CB8AC3E}">
        <p14:creationId xmlns="" xmlns:p14="http://schemas.microsoft.com/office/powerpoint/2010/main" val="1687736649"/>
      </p:ext>
    </p:extLst>
  </p:cSld>
  <p:clrMapOvr>
    <a:masterClrMapping/>
  </p:clrMapOvr>
  <p:transition spd="med">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910" y="714356"/>
            <a:ext cx="7543800" cy="4229100"/>
          </a:xfrm>
        </p:spPr>
        <p:txBody>
          <a:bodyPr>
            <a:noAutofit/>
          </a:bodyPr>
          <a:lstStyle/>
          <a:p>
            <a:pPr lvl="0"/>
            <a:r>
              <a:rPr lang="en-IN" sz="3200" b="1" dirty="0" smtClean="0"/>
              <a:t>Industry Versus Inferiority: 6 to 12 Years</a:t>
            </a:r>
          </a:p>
          <a:p>
            <a:pPr lvl="0">
              <a:buFont typeface="Wingdings" pitchFamily="2" charset="2"/>
              <a:buChar char="v"/>
            </a:pPr>
            <a:r>
              <a:rPr lang="en-IN" sz="3200" i="1" dirty="0" smtClean="0"/>
              <a:t>Major Developmental Task</a:t>
            </a:r>
            <a:endParaRPr lang="en-IN" sz="3200" dirty="0" smtClean="0"/>
          </a:p>
          <a:p>
            <a:pPr lvl="0"/>
            <a:r>
              <a:rPr lang="en-IN" sz="3200" dirty="0" smtClean="0"/>
              <a:t>The major task of this stage is to achieve a sense of self-confidence by learning, competing, performing successfully, and receiving recognition from significant others, peers, and acquaintances.</a:t>
            </a:r>
          </a:p>
          <a:p>
            <a:endParaRPr lang="en-IN" sz="3200" dirty="0"/>
          </a:p>
        </p:txBody>
      </p:sp>
    </p:spTree>
    <p:extLst>
      <p:ext uri="{BB962C8B-B14F-4D97-AF65-F5344CB8AC3E}">
        <p14:creationId xmlns="" xmlns:p14="http://schemas.microsoft.com/office/powerpoint/2010/main" val="493661847"/>
      </p:ext>
    </p:extLst>
  </p:cSld>
  <p:clrMapOvr>
    <a:masterClrMapping/>
  </p:clrMapOvr>
  <p:transition spd="med">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944"/>
            <a:ext cx="9144000" cy="5981700"/>
          </a:xfrm>
        </p:spPr>
        <p:txBody>
          <a:bodyPr>
            <a:noAutofit/>
          </a:bodyPr>
          <a:lstStyle/>
          <a:p>
            <a:pPr algn="just"/>
            <a:r>
              <a:rPr lang="en-IN" sz="3200" dirty="0" smtClean="0"/>
              <a:t>Industry is achieved when encouragement is given to activities and responsibilities in the school and community, as well as those within the home, and recognition is given for accomplishments.</a:t>
            </a:r>
          </a:p>
          <a:p>
            <a:pPr algn="just"/>
            <a:r>
              <a:rPr lang="en-IN" sz="3200" dirty="0" smtClean="0"/>
              <a:t>Non</a:t>
            </a:r>
            <a:r>
              <a:rPr lang="gu-IN" sz="3200" dirty="0" smtClean="0"/>
              <a:t> </a:t>
            </a:r>
            <a:r>
              <a:rPr lang="en-IN" sz="3200" dirty="0" smtClean="0"/>
              <a:t>achievement results in difficulty in interpersonal relationships because of feelings of personal inadequacy. The individual can neither cooperate and compromise with others in group activities nor problem solve or complete tasks successfully.</a:t>
            </a:r>
            <a:endParaRPr lang="en-IN" sz="3200" dirty="0"/>
          </a:p>
        </p:txBody>
      </p:sp>
    </p:spTree>
    <p:extLst>
      <p:ext uri="{BB962C8B-B14F-4D97-AF65-F5344CB8AC3E}">
        <p14:creationId xmlns="" xmlns:p14="http://schemas.microsoft.com/office/powerpoint/2010/main" val="3295637232"/>
      </p:ext>
    </p:extLst>
  </p:cSld>
  <p:clrMapOvr>
    <a:masterClrMapping/>
  </p:clrMapOvr>
  <p:transition spd="med">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066800" y="3011491"/>
            <a:ext cx="7010400" cy="917575"/>
          </a:xfrm>
        </p:spPr>
        <p:txBody>
          <a:bodyPr>
            <a:normAutofit fontScale="90000"/>
          </a:bodyPr>
          <a:lstStyle/>
          <a:p>
            <a:pPr algn="ctr"/>
            <a:r>
              <a:rPr lang="en-PH" dirty="0" smtClean="0"/>
              <a:t> </a:t>
            </a:r>
            <a:br>
              <a:rPr lang="en-PH" dirty="0" smtClean="0"/>
            </a:br>
            <a:r>
              <a:rPr lang="en-PH" sz="6000" b="1" dirty="0" smtClean="0">
                <a:latin typeface="Matura MT Script Capitals" pitchFamily="66" charset="0"/>
              </a:rPr>
              <a:t>Stage 5.</a:t>
            </a:r>
            <a:r>
              <a:rPr lang="en-PH" dirty="0" smtClean="0"/>
              <a:t> </a:t>
            </a:r>
            <a:br>
              <a:rPr lang="en-PH" dirty="0" smtClean="0"/>
            </a:br>
            <a:r>
              <a:rPr lang="en-PH" sz="6000" dirty="0" smtClean="0">
                <a:latin typeface="Matura MT Script Capitals" pitchFamily="66" charset="0"/>
              </a:rPr>
              <a:t>Adolescence </a:t>
            </a:r>
            <a:br>
              <a:rPr lang="en-PH" sz="6000" dirty="0" smtClean="0">
                <a:latin typeface="Matura MT Script Capitals" pitchFamily="66" charset="0"/>
              </a:rPr>
            </a:br>
            <a:endParaRPr lang="en-US" dirty="0" smtClean="0">
              <a:latin typeface="Matura MT Script Capitals" pitchFamily="66" charset="0"/>
            </a:endParaRPr>
          </a:p>
        </p:txBody>
      </p:sp>
      <p:sp>
        <p:nvSpPr>
          <p:cNvPr id="25603" name="Rectangle 3"/>
          <p:cNvSpPr>
            <a:spLocks noGrp="1" noChangeArrowheads="1"/>
          </p:cNvSpPr>
          <p:nvPr>
            <p:ph type="subTitle" idx="1"/>
          </p:nvPr>
        </p:nvSpPr>
        <p:spPr>
          <a:xfrm>
            <a:off x="1371600" y="3286124"/>
            <a:ext cx="6400800" cy="838200"/>
          </a:xfrm>
        </p:spPr>
        <p:txBody>
          <a:bodyPr>
            <a:normAutofit lnSpcReduction="10000"/>
          </a:bodyPr>
          <a:lstStyle/>
          <a:p>
            <a:pPr algn="ctr">
              <a:defRPr/>
            </a:pPr>
            <a:r>
              <a:rPr lang="en-PH" sz="5400" b="1" dirty="0" smtClean="0">
                <a:latin typeface="Monotype Corsiva" pitchFamily="66" charset="0"/>
              </a:rPr>
              <a:t>(12 to 18 years) </a:t>
            </a:r>
            <a:endParaRPr lang="en-US" sz="5400" b="1" dirty="0" smtClean="0">
              <a:latin typeface="Monotype Corsiva" pitchFamily="66" charset="0"/>
            </a:endParaRPr>
          </a:p>
        </p:txBody>
      </p:sp>
    </p:spTree>
    <p:extLst>
      <p:ext uri="{BB962C8B-B14F-4D97-AF65-F5344CB8AC3E}">
        <p14:creationId xmlns="" xmlns:p14="http://schemas.microsoft.com/office/powerpoint/2010/main" val="4068963534"/>
      </p:ext>
    </p:extLst>
  </p:cSld>
  <p:clrMapOvr>
    <a:masterClrMapping/>
  </p:clrMapOvr>
  <p:transition spd="med">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910" y="928670"/>
            <a:ext cx="7543800" cy="4229100"/>
          </a:xfrm>
        </p:spPr>
        <p:txBody>
          <a:bodyPr>
            <a:noAutofit/>
          </a:bodyPr>
          <a:lstStyle/>
          <a:p>
            <a:pPr lvl="0"/>
            <a:r>
              <a:rPr lang="en-IN" sz="3600" b="1" dirty="0" smtClean="0"/>
              <a:t>Identity Versus Role Confusion:12 to 20 Years</a:t>
            </a:r>
          </a:p>
          <a:p>
            <a:pPr>
              <a:buFont typeface="Wingdings" pitchFamily="2" charset="2"/>
              <a:buChar char="v"/>
            </a:pPr>
            <a:r>
              <a:rPr lang="en-IN" sz="3600" i="1" dirty="0" smtClean="0"/>
              <a:t>Major Developmental Task</a:t>
            </a:r>
            <a:endParaRPr lang="en-IN" sz="3600" dirty="0" smtClean="0"/>
          </a:p>
          <a:p>
            <a:pPr>
              <a:buNone/>
            </a:pPr>
            <a:r>
              <a:rPr lang="en-IN" sz="3600" dirty="0" smtClean="0"/>
              <a:t>- At this stage, the goal is to integrate the tasks mastered in the previous stages into a secure sense of self.</a:t>
            </a:r>
          </a:p>
          <a:p>
            <a:endParaRPr lang="en-IN" sz="3600" dirty="0"/>
          </a:p>
        </p:txBody>
      </p:sp>
    </p:spTree>
    <p:extLst>
      <p:ext uri="{BB962C8B-B14F-4D97-AF65-F5344CB8AC3E}">
        <p14:creationId xmlns="" xmlns:p14="http://schemas.microsoft.com/office/powerpoint/2010/main" val="4224678967"/>
      </p:ext>
    </p:extLst>
  </p:cSld>
  <p:clrMapOvr>
    <a:masterClrMapping/>
  </p:clrMapOvr>
  <p:transition spd="med">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14356"/>
            <a:ext cx="8429684" cy="5267344"/>
          </a:xfrm>
        </p:spPr>
        <p:txBody>
          <a:bodyPr>
            <a:noAutofit/>
          </a:bodyPr>
          <a:lstStyle/>
          <a:p>
            <a:r>
              <a:rPr lang="en-IN" sz="3200" dirty="0" smtClean="0"/>
              <a:t>Identity is achieved when adolescents are allowed to experience independence by making decisions that influence their lives. Parents should be available to offer support when needed. </a:t>
            </a:r>
          </a:p>
          <a:p>
            <a:r>
              <a:rPr lang="en-IN" sz="3200" dirty="0" smtClean="0"/>
              <a:t>Non</a:t>
            </a:r>
            <a:r>
              <a:rPr lang="gu-IN" sz="3200" dirty="0" smtClean="0"/>
              <a:t> </a:t>
            </a:r>
            <a:r>
              <a:rPr lang="en-IN" sz="3200" dirty="0" smtClean="0"/>
              <a:t>achievement results in a sense of self-consciousness, doubt, and confusion about one’s role in life. Personal values or goals for one’s life are absent. </a:t>
            </a:r>
            <a:endParaRPr lang="en-IN" sz="3200" dirty="0"/>
          </a:p>
        </p:txBody>
      </p:sp>
    </p:spTree>
    <p:extLst>
      <p:ext uri="{BB962C8B-B14F-4D97-AF65-F5344CB8AC3E}">
        <p14:creationId xmlns="" xmlns:p14="http://schemas.microsoft.com/office/powerpoint/2010/main" val="1228007428"/>
      </p:ext>
    </p:extLst>
  </p:cSld>
  <p:clrMapOvr>
    <a:masterClrMapping/>
  </p:clrMapOvr>
  <p:transition spd="med">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00242" y="1662106"/>
            <a:ext cx="7086600" cy="838200"/>
          </a:xfrm>
        </p:spPr>
        <p:txBody>
          <a:bodyPr>
            <a:noAutofit/>
          </a:bodyPr>
          <a:lstStyle/>
          <a:p>
            <a:r>
              <a:rPr lang="en-PH" sz="4800" dirty="0" smtClean="0">
                <a:latin typeface="Matura MT Script Capitals" pitchFamily="66" charset="0"/>
              </a:rPr>
              <a:t>	Stage 6. </a:t>
            </a:r>
            <a:br>
              <a:rPr lang="en-PH" sz="4800" dirty="0" smtClean="0">
                <a:latin typeface="Matura MT Script Capitals" pitchFamily="66" charset="0"/>
              </a:rPr>
            </a:br>
            <a:r>
              <a:rPr lang="en-PH" sz="4800" dirty="0" smtClean="0">
                <a:latin typeface="Matura MT Script Capitals" pitchFamily="66" charset="0"/>
              </a:rPr>
              <a:t>  Young Adulthood</a:t>
            </a:r>
          </a:p>
        </p:txBody>
      </p:sp>
      <p:sp>
        <p:nvSpPr>
          <p:cNvPr id="3075" name="Rectangle 3"/>
          <p:cNvSpPr>
            <a:spLocks noGrp="1" noChangeArrowheads="1"/>
          </p:cNvSpPr>
          <p:nvPr>
            <p:ph type="subTitle" idx="1"/>
          </p:nvPr>
        </p:nvSpPr>
        <p:spPr>
          <a:xfrm>
            <a:off x="2305064" y="2590800"/>
            <a:ext cx="4267200" cy="838200"/>
          </a:xfrm>
        </p:spPr>
        <p:txBody>
          <a:bodyPr/>
          <a:lstStyle/>
          <a:p>
            <a:pPr algn="ctr">
              <a:lnSpc>
                <a:spcPct val="90000"/>
              </a:lnSpc>
            </a:pPr>
            <a:r>
              <a:rPr lang="en-PH" sz="4400" b="1" dirty="0" smtClean="0">
                <a:latin typeface="Monotype Corsiva" pitchFamily="66" charset="0"/>
              </a:rPr>
              <a:t>(19 to 40 years) </a:t>
            </a:r>
            <a:endParaRPr lang="en-PH" sz="2000" b="1" dirty="0" smtClean="0">
              <a:latin typeface="Monotype Corsiva" pitchFamily="66" charset="0"/>
            </a:endParaRPr>
          </a:p>
        </p:txBody>
      </p:sp>
    </p:spTree>
    <p:extLst>
      <p:ext uri="{BB962C8B-B14F-4D97-AF65-F5344CB8AC3E}">
        <p14:creationId xmlns="" xmlns:p14="http://schemas.microsoft.com/office/powerpoint/2010/main" val="1334811203"/>
      </p:ext>
    </p:extLst>
  </p:cSld>
  <p:clrMapOvr>
    <a:masterClrMapping/>
  </p:clrMapOvr>
  <p:transition spd="med">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910" y="357166"/>
            <a:ext cx="7543800" cy="4229100"/>
          </a:xfrm>
        </p:spPr>
        <p:txBody>
          <a:bodyPr>
            <a:noAutofit/>
          </a:bodyPr>
          <a:lstStyle/>
          <a:p>
            <a:r>
              <a:rPr lang="en-IN" sz="3600" b="1" dirty="0" smtClean="0"/>
              <a:t>Intimacy Versus Isolation: 20 to 30 Years</a:t>
            </a:r>
          </a:p>
          <a:p>
            <a:pPr>
              <a:buFont typeface="Wingdings" pitchFamily="2" charset="2"/>
              <a:buChar char="v"/>
            </a:pPr>
            <a:r>
              <a:rPr lang="en-IN" sz="3600" i="1" dirty="0" smtClean="0"/>
              <a:t>Major Developmental Task</a:t>
            </a:r>
            <a:endParaRPr lang="en-IN" sz="3600" dirty="0" smtClean="0"/>
          </a:p>
          <a:p>
            <a:pPr>
              <a:buNone/>
            </a:pPr>
            <a:r>
              <a:rPr lang="en-IN" sz="3600" dirty="0" smtClean="0"/>
              <a:t>- The objective during this stage is to form an intense, lasting relationship or a commitment to another person, a cause, an institution, or a creative effort </a:t>
            </a:r>
            <a:endParaRPr lang="en-IN" sz="3600" dirty="0"/>
          </a:p>
        </p:txBody>
      </p:sp>
    </p:spTree>
    <p:extLst>
      <p:ext uri="{BB962C8B-B14F-4D97-AF65-F5344CB8AC3E}">
        <p14:creationId xmlns="" xmlns:p14="http://schemas.microsoft.com/office/powerpoint/2010/main" val="3926300753"/>
      </p:ext>
    </p:extLst>
  </p:cSld>
  <p:clrMapOvr>
    <a:masterClrMapping/>
  </p:clrMapOvr>
  <p:transition spd="med">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b="1" dirty="0" smtClean="0">
                <a:latin typeface="Baskerville Old Face" panose="02020602080505020303" pitchFamily="18" charset="0"/>
              </a:rPr>
              <a:t>COMPONENTS OF PERSONALITY</a:t>
            </a:r>
            <a:endParaRPr lang="en-US" b="1" dirty="0">
              <a:latin typeface="Baskerville Old Face" panose="02020602080505020303" pitchFamily="18" charset="0"/>
            </a:endParaRPr>
          </a:p>
        </p:txBody>
      </p:sp>
      <p:sp>
        <p:nvSpPr>
          <p:cNvPr id="3" name="Content Placeholder 2"/>
          <p:cNvSpPr>
            <a:spLocks noGrp="1"/>
          </p:cNvSpPr>
          <p:nvPr>
            <p:ph idx="1"/>
          </p:nvPr>
        </p:nvSpPr>
        <p:spPr/>
        <p:txBody>
          <a:bodyPr>
            <a:normAutofit/>
          </a:bodyPr>
          <a:lstStyle/>
          <a:p>
            <a:pPr marL="624078" indent="-514350">
              <a:buFont typeface="+mj-lt"/>
              <a:buAutoNum type="arabicPeriod"/>
            </a:pPr>
            <a:r>
              <a:rPr lang="gu-IN" sz="2000" dirty="0" smtClean="0"/>
              <a:t>PHYSICAL APPEARANCE </a:t>
            </a:r>
          </a:p>
          <a:p>
            <a:pPr marL="624078" indent="-514350">
              <a:buFont typeface="+mj-lt"/>
              <a:buAutoNum type="arabicPeriod"/>
            </a:pPr>
            <a:r>
              <a:rPr lang="gu-IN" sz="2000" dirty="0" smtClean="0"/>
              <a:t>CHARACTER </a:t>
            </a:r>
          </a:p>
          <a:p>
            <a:pPr marL="624078" indent="-514350">
              <a:buFont typeface="+mj-lt"/>
              <a:buAutoNum type="arabicPeriod"/>
            </a:pPr>
            <a:r>
              <a:rPr lang="gu-IN" sz="2000" dirty="0" smtClean="0"/>
              <a:t>TEMPERAMENT</a:t>
            </a:r>
          </a:p>
          <a:p>
            <a:pPr marL="624078" indent="-514350">
              <a:buFont typeface="+mj-lt"/>
              <a:buAutoNum type="arabicPeriod"/>
            </a:pPr>
            <a:r>
              <a:rPr lang="gu-IN" sz="2000" dirty="0" smtClean="0"/>
              <a:t>INTEREST</a:t>
            </a:r>
          </a:p>
          <a:p>
            <a:pPr marL="624078" indent="-514350">
              <a:buFont typeface="+mj-lt"/>
              <a:buAutoNum type="arabicPeriod"/>
            </a:pPr>
            <a:r>
              <a:rPr lang="gu-IN" sz="2000" dirty="0" smtClean="0"/>
              <a:t>ABILITY</a:t>
            </a:r>
          </a:p>
          <a:p>
            <a:pPr marL="624078" indent="-514350">
              <a:buFont typeface="+mj-lt"/>
              <a:buAutoNum type="arabicPeriod"/>
            </a:pPr>
            <a:r>
              <a:rPr lang="gu-IN" sz="2000" dirty="0" smtClean="0"/>
              <a:t>SOCIABILITY</a:t>
            </a:r>
          </a:p>
          <a:p>
            <a:pPr marL="624078" indent="-514350">
              <a:buFont typeface="+mj-lt"/>
              <a:buAutoNum type="arabicPeriod"/>
            </a:pPr>
            <a:r>
              <a:rPr lang="gu-IN" sz="2000" dirty="0" smtClean="0"/>
              <a:t>EMOTIONALITY </a:t>
            </a:r>
            <a:endParaRPr lang="en-US" sz="2000" dirty="0"/>
          </a:p>
        </p:txBody>
      </p:sp>
    </p:spTree>
    <p:extLst>
      <p:ext uri="{BB962C8B-B14F-4D97-AF65-F5344CB8AC3E}">
        <p14:creationId xmlns="" xmlns:p14="http://schemas.microsoft.com/office/powerpoint/2010/main" val="2748301473"/>
      </p:ext>
    </p:extLst>
  </p:cSld>
  <p:clrMapOvr>
    <a:masterClrMapping/>
  </p:clrMapOvr>
  <p:transition spd="med">
    <p:wipe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429684" cy="5410220"/>
          </a:xfrm>
        </p:spPr>
        <p:txBody>
          <a:bodyPr>
            <a:noAutofit/>
          </a:bodyPr>
          <a:lstStyle/>
          <a:p>
            <a:r>
              <a:rPr lang="en-IN" sz="3200" dirty="0" smtClean="0"/>
              <a:t>Intimacy is achieved when an individual has developed the capacity for giving of oneself to another. This is learned when one has been the recipient of this type of giving within the family unit.</a:t>
            </a:r>
          </a:p>
          <a:p>
            <a:r>
              <a:rPr lang="en-IN" sz="3200" dirty="0" smtClean="0"/>
              <a:t>Non</a:t>
            </a:r>
            <a:r>
              <a:rPr lang="gu-IN" sz="3200" dirty="0" smtClean="0"/>
              <a:t> </a:t>
            </a:r>
            <a:r>
              <a:rPr lang="en-IN" sz="3200" dirty="0" smtClean="0"/>
              <a:t>achievement results in withdrawal, social isolation, and aloneness. The individual is unable to form lasting, intimate relationships, often seeking intimacy through numerous superficial sexual contacts.</a:t>
            </a:r>
          </a:p>
          <a:p>
            <a:endParaRPr lang="en-IN" sz="3200" dirty="0"/>
          </a:p>
        </p:txBody>
      </p:sp>
    </p:spTree>
    <p:extLst>
      <p:ext uri="{BB962C8B-B14F-4D97-AF65-F5344CB8AC3E}">
        <p14:creationId xmlns="" xmlns:p14="http://schemas.microsoft.com/office/powerpoint/2010/main" val="2354467381"/>
      </p:ext>
    </p:extLst>
  </p:cSld>
  <p:clrMapOvr>
    <a:masterClrMapping/>
  </p:clrMapOvr>
  <p:transition spd="med">
    <p:wipe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71736" y="1171572"/>
            <a:ext cx="5770974" cy="1828800"/>
          </a:xfrm>
        </p:spPr>
        <p:txBody>
          <a:bodyPr>
            <a:normAutofit fontScale="90000"/>
          </a:bodyPr>
          <a:lstStyle/>
          <a:p>
            <a:r>
              <a:rPr lang="en-PH" dirty="0" smtClean="0">
                <a:latin typeface="Matura MT Script Capitals" pitchFamily="66" charset="0"/>
              </a:rPr>
              <a:t>       Stage 7. </a:t>
            </a:r>
            <a:br>
              <a:rPr lang="en-PH" dirty="0" smtClean="0">
                <a:latin typeface="Matura MT Script Capitals" pitchFamily="66" charset="0"/>
              </a:rPr>
            </a:br>
            <a:r>
              <a:rPr lang="en-PH" dirty="0" smtClean="0">
                <a:latin typeface="Matura MT Script Capitals" pitchFamily="66" charset="0"/>
              </a:rPr>
              <a:t>Middle Adulthood</a:t>
            </a:r>
          </a:p>
        </p:txBody>
      </p:sp>
      <p:sp>
        <p:nvSpPr>
          <p:cNvPr id="3075" name="Rectangle 3"/>
          <p:cNvSpPr>
            <a:spLocks noGrp="1" noChangeArrowheads="1"/>
          </p:cNvSpPr>
          <p:nvPr>
            <p:ph type="subTitle" idx="1"/>
          </p:nvPr>
        </p:nvSpPr>
        <p:spPr>
          <a:xfrm>
            <a:off x="3957678" y="3460755"/>
            <a:ext cx="6400800" cy="611187"/>
          </a:xfrm>
        </p:spPr>
        <p:txBody>
          <a:bodyPr>
            <a:normAutofit fontScale="85000" lnSpcReduction="20000"/>
          </a:bodyPr>
          <a:lstStyle/>
          <a:p>
            <a:r>
              <a:rPr lang="en-PH" sz="4800" b="1" dirty="0" smtClean="0">
                <a:latin typeface="Monotype Corsiva" pitchFamily="66" charset="0"/>
              </a:rPr>
              <a:t>(40 to 65 years) </a:t>
            </a:r>
          </a:p>
        </p:txBody>
      </p:sp>
    </p:spTree>
    <p:extLst>
      <p:ext uri="{BB962C8B-B14F-4D97-AF65-F5344CB8AC3E}">
        <p14:creationId xmlns="" xmlns:p14="http://schemas.microsoft.com/office/powerpoint/2010/main" val="1731290313"/>
      </p:ext>
    </p:extLst>
  </p:cSld>
  <p:clrMapOvr>
    <a:masterClrMapping/>
  </p:clrMapOvr>
  <p:transition spd="med">
    <p:wipe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910" y="714356"/>
            <a:ext cx="7543800" cy="4229100"/>
          </a:xfrm>
        </p:spPr>
        <p:txBody>
          <a:bodyPr>
            <a:noAutofit/>
          </a:bodyPr>
          <a:lstStyle/>
          <a:p>
            <a:r>
              <a:rPr lang="en-IN" sz="3600" b="1" dirty="0" err="1" smtClean="0"/>
              <a:t>Generativity</a:t>
            </a:r>
            <a:r>
              <a:rPr lang="en-IN" sz="3600" b="1" dirty="0" smtClean="0"/>
              <a:t> Versus </a:t>
            </a:r>
            <a:r>
              <a:rPr lang="en-IN" sz="3600" b="1" dirty="0" err="1" smtClean="0"/>
              <a:t>Stagnationor</a:t>
            </a:r>
            <a:r>
              <a:rPr lang="en-IN" sz="3600" b="1" dirty="0" smtClean="0"/>
              <a:t> Self-Absorption: 30 to 65 Years</a:t>
            </a:r>
          </a:p>
          <a:p>
            <a:pPr>
              <a:buFont typeface="Wingdings" pitchFamily="2" charset="2"/>
              <a:buChar char="v"/>
            </a:pPr>
            <a:r>
              <a:rPr lang="en-IN" sz="3600" i="1" dirty="0" smtClean="0"/>
              <a:t>major Developmental Task</a:t>
            </a:r>
            <a:endParaRPr lang="en-IN" sz="3600" dirty="0" smtClean="0"/>
          </a:p>
          <a:p>
            <a:pPr>
              <a:buNone/>
            </a:pPr>
            <a:r>
              <a:rPr lang="en-IN" sz="3600" dirty="0" smtClean="0"/>
              <a:t>- The major task of this stage is to achieve the life goals established for oneself while also considering the welfare of future generations.</a:t>
            </a:r>
          </a:p>
          <a:p>
            <a:endParaRPr lang="en-IN" sz="3600" dirty="0"/>
          </a:p>
        </p:txBody>
      </p:sp>
    </p:spTree>
    <p:extLst>
      <p:ext uri="{BB962C8B-B14F-4D97-AF65-F5344CB8AC3E}">
        <p14:creationId xmlns="" xmlns:p14="http://schemas.microsoft.com/office/powerpoint/2010/main" val="3964022410"/>
      </p:ext>
    </p:extLst>
  </p:cSld>
  <p:clrMapOvr>
    <a:masterClrMapping/>
  </p:clrMapOvr>
  <p:transition spd="med">
    <p:wipe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4229100"/>
          </a:xfrm>
        </p:spPr>
        <p:txBody>
          <a:bodyPr>
            <a:noAutofit/>
          </a:bodyPr>
          <a:lstStyle/>
          <a:p>
            <a:r>
              <a:rPr lang="en-IN" sz="3200" dirty="0" smtClean="0"/>
              <a:t>Generativity is achieved when the individual expresses satisfaction with this stage in life and demonstrates responsibility for leaving the world a better place in which to live.</a:t>
            </a:r>
          </a:p>
          <a:p>
            <a:r>
              <a:rPr lang="en-IN" sz="3200" dirty="0" smtClean="0"/>
              <a:t>Non</a:t>
            </a:r>
            <a:r>
              <a:rPr lang="gu-IN" sz="3200" dirty="0" smtClean="0"/>
              <a:t> </a:t>
            </a:r>
            <a:r>
              <a:rPr lang="en-IN" sz="3200" dirty="0" smtClean="0"/>
              <a:t>achievement results in lack of concern for the welfare of others and total preoccupation with the self. He or she becomes withdrawn, isolated, and highly self-indulgent, with no capacity for giving of the self to others.</a:t>
            </a:r>
          </a:p>
          <a:p>
            <a:pPr>
              <a:buNone/>
            </a:pPr>
            <a:endParaRPr lang="en-IN" sz="3200" dirty="0"/>
          </a:p>
        </p:txBody>
      </p:sp>
    </p:spTree>
    <p:extLst>
      <p:ext uri="{BB962C8B-B14F-4D97-AF65-F5344CB8AC3E}">
        <p14:creationId xmlns="" xmlns:p14="http://schemas.microsoft.com/office/powerpoint/2010/main" val="703149821"/>
      </p:ext>
    </p:extLst>
  </p:cSld>
  <p:clrMapOvr>
    <a:masterClrMapping/>
  </p:clrMapOvr>
  <p:transition spd="med">
    <p:wipe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a:r>
              <a:rPr lang="en-PH" sz="6000" smtClean="0">
                <a:latin typeface="Matura MT Script Capitals" pitchFamily="66" charset="0"/>
              </a:rPr>
              <a:t>Stage 8. Maturity</a:t>
            </a:r>
          </a:p>
        </p:txBody>
      </p:sp>
      <p:sp>
        <p:nvSpPr>
          <p:cNvPr id="3075" name="Rectangle 3"/>
          <p:cNvSpPr>
            <a:spLocks noGrp="1" noChangeArrowheads="1"/>
          </p:cNvSpPr>
          <p:nvPr>
            <p:ph type="subTitle" idx="1"/>
          </p:nvPr>
        </p:nvSpPr>
        <p:spPr>
          <a:xfrm>
            <a:off x="2424146" y="3571876"/>
            <a:ext cx="6934200" cy="838200"/>
          </a:xfrm>
        </p:spPr>
        <p:txBody>
          <a:bodyPr/>
          <a:lstStyle/>
          <a:p>
            <a:pPr algn="ctr"/>
            <a:r>
              <a:rPr lang="en-PH" sz="4800" dirty="0" smtClean="0">
                <a:latin typeface="Monotype Corsiva" pitchFamily="66" charset="0"/>
              </a:rPr>
              <a:t>(65 to death) </a:t>
            </a:r>
          </a:p>
        </p:txBody>
      </p:sp>
    </p:spTree>
    <p:extLst>
      <p:ext uri="{BB962C8B-B14F-4D97-AF65-F5344CB8AC3E}">
        <p14:creationId xmlns="" xmlns:p14="http://schemas.microsoft.com/office/powerpoint/2010/main" val="1607261056"/>
      </p:ext>
    </p:extLst>
  </p:cSld>
  <p:clrMapOvr>
    <a:masterClrMapping/>
  </p:clrMapOvr>
  <p:transition spd="med">
    <p:wipe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910" y="428604"/>
            <a:ext cx="7543800" cy="4229100"/>
          </a:xfrm>
        </p:spPr>
        <p:txBody>
          <a:bodyPr>
            <a:noAutofit/>
          </a:bodyPr>
          <a:lstStyle/>
          <a:p>
            <a:r>
              <a:rPr lang="en-IN" sz="3600" b="1" dirty="0" smtClean="0"/>
              <a:t>Ego Integrity Versus Despair: 65 Years to Death</a:t>
            </a:r>
          </a:p>
          <a:p>
            <a:pPr>
              <a:buFont typeface="Wingdings" pitchFamily="2" charset="2"/>
              <a:buChar char="v"/>
            </a:pPr>
            <a:r>
              <a:rPr lang="en-IN" sz="3600" i="1" dirty="0" smtClean="0"/>
              <a:t>Major Developmental Task</a:t>
            </a:r>
            <a:endParaRPr lang="en-IN" sz="3600" dirty="0" smtClean="0"/>
          </a:p>
          <a:p>
            <a:pPr>
              <a:buNone/>
            </a:pPr>
            <a:r>
              <a:rPr lang="en-IN" sz="3600" dirty="0" smtClean="0"/>
              <a:t>- During this stage, the goal is to review one’s life and derive meaning from both positive and negative events, while achieving a positive sense of self.</a:t>
            </a:r>
          </a:p>
          <a:p>
            <a:endParaRPr lang="en-IN" sz="3600" dirty="0"/>
          </a:p>
        </p:txBody>
      </p:sp>
    </p:spTree>
    <p:extLst>
      <p:ext uri="{BB962C8B-B14F-4D97-AF65-F5344CB8AC3E}">
        <p14:creationId xmlns="" xmlns:p14="http://schemas.microsoft.com/office/powerpoint/2010/main" val="3119171046"/>
      </p:ext>
    </p:extLst>
  </p:cSld>
  <p:clrMapOvr>
    <a:masterClrMapping/>
  </p:clrMapOvr>
  <p:transition spd="med">
    <p:wipe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358246" cy="4229100"/>
          </a:xfrm>
        </p:spPr>
        <p:txBody>
          <a:bodyPr>
            <a:noAutofit/>
          </a:bodyPr>
          <a:lstStyle/>
          <a:p>
            <a:r>
              <a:rPr lang="en-IN" sz="3200" dirty="0" smtClean="0"/>
              <a:t>Ego integrity is achieved when individuals have successfully completed the developmental tasks of the other stages and have little desire to make major changes in the ways their lives have progressed.</a:t>
            </a:r>
          </a:p>
          <a:p>
            <a:r>
              <a:rPr lang="en-IN" sz="3200" dirty="0" smtClean="0"/>
              <a:t>Non</a:t>
            </a:r>
            <a:r>
              <a:rPr lang="gu-IN" sz="3200" dirty="0" smtClean="0"/>
              <a:t> </a:t>
            </a:r>
            <a:r>
              <a:rPr lang="en-IN" sz="3200" dirty="0" smtClean="0"/>
              <a:t>achievement results in a sense of self-contempt and disgust with how life has progressed. The individual would like to start over and have a second chance at life.</a:t>
            </a:r>
            <a:endParaRPr lang="en-IN" sz="3200" dirty="0"/>
          </a:p>
        </p:txBody>
      </p:sp>
    </p:spTree>
    <p:extLst>
      <p:ext uri="{BB962C8B-B14F-4D97-AF65-F5344CB8AC3E}">
        <p14:creationId xmlns="" xmlns:p14="http://schemas.microsoft.com/office/powerpoint/2010/main" val="3898861671"/>
      </p:ext>
    </p:extLst>
  </p:cSld>
  <p:clrMapOvr>
    <a:masterClrMapping/>
  </p:clrMapOvr>
  <p:transition spd="med">
    <p:wipe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2.mm.bing.net/th?id=H.4591265328332889&amp;pid=15.1"/>
          <p:cNvPicPr>
            <a:picLocks noChangeAspect="1" noChangeArrowheads="1"/>
          </p:cNvPicPr>
          <p:nvPr/>
        </p:nvPicPr>
        <p:blipFill>
          <a:blip r:embed="rId2" cstate="print"/>
          <a:srcRect/>
          <a:stretch>
            <a:fillRect/>
          </a:stretch>
        </p:blipFill>
        <p:spPr bwMode="auto">
          <a:xfrm>
            <a:off x="52494" y="-42957"/>
            <a:ext cx="4519506" cy="68247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ts4.mm.bing.net/th?id=H.5053034410739071&amp;pid=15.1"/>
          <p:cNvPicPr>
            <a:picLocks noChangeAspect="1" noChangeArrowheads="1"/>
          </p:cNvPicPr>
          <p:nvPr/>
        </p:nvPicPr>
        <p:blipFill>
          <a:blip r:embed="rId3" cstate="print"/>
          <a:srcRect/>
          <a:stretch>
            <a:fillRect/>
          </a:stretch>
        </p:blipFill>
        <p:spPr bwMode="auto">
          <a:xfrm>
            <a:off x="4572002" y="1905000"/>
            <a:ext cx="4571998"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884475133"/>
      </p:ext>
    </p:extLst>
  </p:cSld>
  <p:clrMapOvr>
    <a:masterClrMapping/>
  </p:clrMapOvr>
  <p:transition spd="med">
    <p:wipe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IVYA\IMAGES\MY FAVOURITES\WALLPAPRES\thank you\any questions\images (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 xmlns:p14="http://schemas.microsoft.com/office/powerpoint/2010/main" val="2417785565"/>
      </p:ext>
    </p:extLst>
  </p:cSld>
  <p:clrMapOvr>
    <a:masterClrMapping/>
  </p:clrMapOvr>
  <p:transition spd="med">
    <p:wipe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4" name="Picture 3" descr="thank%20you"/>
          <p:cNvPicPr>
            <a:picLocks noChangeAspect="1" noChangeArrowheads="1"/>
          </p:cNvPicPr>
          <p:nvPr/>
        </p:nvPicPr>
        <p:blipFill>
          <a:blip r:embed="rId2" cstate="print"/>
          <a:srcRect/>
          <a:stretch>
            <a:fillRect/>
          </a:stretch>
        </p:blipFill>
        <p:spPr>
          <a:xfrm>
            <a:off x="0" y="0"/>
            <a:ext cx="9144000" cy="7086600"/>
          </a:xfrm>
          <a:prstGeom prst="rect">
            <a:avLst/>
          </a:prstGeom>
          <a:noFill/>
        </p:spPr>
      </p:pic>
    </p:spTree>
    <p:extLst>
      <p:ext uri="{BB962C8B-B14F-4D97-AF65-F5344CB8AC3E}">
        <p14:creationId xmlns="" xmlns:p14="http://schemas.microsoft.com/office/powerpoint/2010/main" val="3189481625"/>
      </p:ext>
    </p:extLst>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3600" b="1" dirty="0" smtClean="0">
                <a:latin typeface="Baskerville Old Face" panose="02020602080505020303" pitchFamily="18" charset="0"/>
              </a:rPr>
              <a:t>IMPORTANT OF PERSONALITY</a:t>
            </a:r>
            <a:endParaRPr lang="en-US" sz="3600" b="1" dirty="0">
              <a:latin typeface="Baskerville Old Face" panose="02020602080505020303" pitchFamily="18" charset="0"/>
            </a:endParaRPr>
          </a:p>
        </p:txBody>
      </p:sp>
      <p:sp>
        <p:nvSpPr>
          <p:cNvPr id="3" name="Content Placeholder 2"/>
          <p:cNvSpPr>
            <a:spLocks noGrp="1"/>
          </p:cNvSpPr>
          <p:nvPr>
            <p:ph idx="1"/>
          </p:nvPr>
        </p:nvSpPr>
        <p:spPr/>
        <p:txBody>
          <a:bodyPr/>
          <a:lstStyle/>
          <a:p>
            <a:r>
              <a:rPr lang="en-US" dirty="0" smtClean="0"/>
              <a:t>I</a:t>
            </a:r>
            <a:r>
              <a:rPr lang="gu-IN" dirty="0" smtClean="0"/>
              <a:t>t plays a very important role and is an ingredient in contributing to one’s success in life. </a:t>
            </a:r>
          </a:p>
          <a:p>
            <a:r>
              <a:rPr lang="en-US" dirty="0" smtClean="0"/>
              <a:t>G</a:t>
            </a:r>
            <a:r>
              <a:rPr lang="gu-IN" dirty="0" smtClean="0"/>
              <a:t>ood personality traits not only help the individual to get a good reputation and social standing in the society but also help achieve goals in life. </a:t>
            </a:r>
            <a:endParaRPr lang="en-US" dirty="0"/>
          </a:p>
        </p:txBody>
      </p:sp>
    </p:spTree>
    <p:extLst>
      <p:ext uri="{BB962C8B-B14F-4D97-AF65-F5344CB8AC3E}">
        <p14:creationId xmlns="" xmlns:p14="http://schemas.microsoft.com/office/powerpoint/2010/main" val="3726554617"/>
      </p:ext>
    </p:extLst>
  </p:cSld>
  <p:clrMapOvr>
    <a:masterClrMapping/>
  </p:clrMapOvr>
  <p:transition spd="med">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IN" sz="3200" dirty="0" smtClean="0">
                <a:latin typeface="Baskerville Old Face" panose="02020602080505020303" pitchFamily="18" charset="0"/>
              </a:rPr>
              <a:t>DIFFERENCE BETWEEN </a:t>
            </a:r>
            <a:r>
              <a:rPr lang="gu-IN" sz="3200" dirty="0" smtClean="0">
                <a:latin typeface="Baskerville Old Face" panose="02020602080505020303" pitchFamily="18" charset="0"/>
              </a:rPr>
              <a:t/>
            </a:r>
            <a:br>
              <a:rPr lang="gu-IN" sz="3200" dirty="0" smtClean="0">
                <a:latin typeface="Baskerville Old Face" panose="02020602080505020303" pitchFamily="18" charset="0"/>
              </a:rPr>
            </a:br>
            <a:r>
              <a:rPr lang="en-IN" sz="3200" dirty="0" smtClean="0">
                <a:latin typeface="Baskerville Old Face" panose="02020602080505020303" pitchFamily="18" charset="0"/>
              </a:rPr>
              <a:t>INTROVERT AND EXTROVERT</a:t>
            </a:r>
            <a:endParaRPr lang="en-US" sz="3200" dirty="0">
              <a:latin typeface="Baskerville Old Face" panose="02020602080505020303" pitchFamily="18"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91611176"/>
              </p:ext>
            </p:extLst>
          </p:nvPr>
        </p:nvGraphicFramePr>
        <p:xfrm>
          <a:off x="457200" y="1198880"/>
          <a:ext cx="8229600" cy="512572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endParaRPr lang="en-US" dirty="0"/>
                    </a:p>
                  </a:txBody>
                  <a:tcPr/>
                </a:tc>
                <a:tc>
                  <a:txBody>
                    <a:bodyPr/>
                    <a:lstStyle/>
                    <a:p>
                      <a:pPr algn="ctr"/>
                      <a:r>
                        <a:rPr lang="gu-IN" sz="1800" dirty="0" smtClean="0"/>
                        <a:t>EX</a:t>
                      </a:r>
                      <a:r>
                        <a:rPr lang="en-IN" sz="1800" dirty="0" smtClean="0"/>
                        <a:t>TROVERT</a:t>
                      </a:r>
                      <a:endParaRPr lang="en-US" dirty="0"/>
                    </a:p>
                  </a:txBody>
                  <a:tcPr/>
                </a:tc>
                <a:tc>
                  <a:txBody>
                    <a:bodyPr/>
                    <a:lstStyle/>
                    <a:p>
                      <a:pPr algn="ctr"/>
                      <a:r>
                        <a:rPr lang="gu-IN" sz="1800" dirty="0" smtClean="0"/>
                        <a:t>IN</a:t>
                      </a:r>
                      <a:r>
                        <a:rPr lang="en-IN" sz="1800" dirty="0" smtClean="0"/>
                        <a:t>TROVERT</a:t>
                      </a:r>
                      <a:endParaRPr lang="en-US" dirty="0"/>
                    </a:p>
                  </a:txBody>
                  <a:tcPr/>
                </a:tc>
              </a:tr>
              <a:tr h="370840">
                <a:tc>
                  <a:txBody>
                    <a:bodyPr/>
                    <a:lstStyle/>
                    <a:p>
                      <a:r>
                        <a:rPr lang="gu-IN" dirty="0" smtClean="0"/>
                        <a:t>INTEREST</a:t>
                      </a:r>
                      <a:endParaRPr lang="en-US" dirty="0"/>
                    </a:p>
                  </a:txBody>
                  <a:tcPr/>
                </a:tc>
                <a:tc>
                  <a:txBody>
                    <a:bodyPr/>
                    <a:lstStyle/>
                    <a:p>
                      <a:r>
                        <a:rPr lang="en-US" dirty="0" smtClean="0"/>
                        <a:t>T</a:t>
                      </a:r>
                      <a:r>
                        <a:rPr lang="gu-IN" dirty="0" smtClean="0"/>
                        <a:t>he</a:t>
                      </a:r>
                      <a:r>
                        <a:rPr lang="gu-IN" baseline="0" dirty="0" smtClean="0"/>
                        <a:t> extrovert are interested in the world around them.</a:t>
                      </a:r>
                      <a:endParaRPr lang="en-US" dirty="0"/>
                    </a:p>
                  </a:txBody>
                  <a:tcPr/>
                </a:tc>
                <a:tc>
                  <a:txBody>
                    <a:bodyPr/>
                    <a:lstStyle/>
                    <a:p>
                      <a:r>
                        <a:rPr lang="en-US" dirty="0" smtClean="0"/>
                        <a:t>T</a:t>
                      </a:r>
                      <a:r>
                        <a:rPr lang="gu-IN" dirty="0" smtClean="0"/>
                        <a:t>hey are interested in themselves,</a:t>
                      </a:r>
                      <a:r>
                        <a:rPr lang="gu-IN" baseline="0" dirty="0" smtClean="0"/>
                        <a:t> their own feeling, emotionsand are unable to adjust easily to social situation.</a:t>
                      </a:r>
                      <a:endParaRPr lang="en-US" dirty="0"/>
                    </a:p>
                  </a:txBody>
                  <a:tcPr/>
                </a:tc>
              </a:tr>
              <a:tr h="370840">
                <a:tc>
                  <a:txBody>
                    <a:bodyPr/>
                    <a:lstStyle/>
                    <a:p>
                      <a:r>
                        <a:rPr lang="gu-IN" dirty="0" smtClean="0"/>
                        <a:t>SOCIAL INTERACTION</a:t>
                      </a:r>
                      <a:endParaRPr lang="en-US" dirty="0"/>
                    </a:p>
                  </a:txBody>
                  <a:tcPr/>
                </a:tc>
                <a:tc>
                  <a:txBody>
                    <a:bodyPr/>
                    <a:lstStyle/>
                    <a:p>
                      <a:r>
                        <a:rPr lang="en-US" dirty="0" smtClean="0"/>
                        <a:t>I</a:t>
                      </a:r>
                      <a:r>
                        <a:rPr lang="gu-IN" dirty="0" smtClean="0"/>
                        <a:t>nvolves in social participation.</a:t>
                      </a:r>
                      <a:endParaRPr lang="en-US" dirty="0"/>
                    </a:p>
                  </a:txBody>
                  <a:tcPr/>
                </a:tc>
                <a:tc>
                  <a:txBody>
                    <a:bodyPr/>
                    <a:lstStyle/>
                    <a:p>
                      <a:r>
                        <a:rPr lang="en-US" dirty="0" smtClean="0"/>
                        <a:t>S</a:t>
                      </a:r>
                      <a:r>
                        <a:rPr lang="gu-IN" dirty="0" smtClean="0"/>
                        <a:t>ocially withdrwal.</a:t>
                      </a:r>
                      <a:endParaRPr lang="en-US" dirty="0"/>
                    </a:p>
                  </a:txBody>
                  <a:tcPr/>
                </a:tc>
              </a:tr>
              <a:tr h="370840">
                <a:tc>
                  <a:txBody>
                    <a:bodyPr/>
                    <a:lstStyle/>
                    <a:p>
                      <a:r>
                        <a:rPr lang="gu-IN" dirty="0" smtClean="0"/>
                        <a:t>ADJUSTMENT</a:t>
                      </a:r>
                      <a:endParaRPr lang="en-US" dirty="0"/>
                    </a:p>
                  </a:txBody>
                  <a:tcPr/>
                </a:tc>
                <a:tc>
                  <a:txBody>
                    <a:bodyPr/>
                    <a:lstStyle/>
                    <a:p>
                      <a:r>
                        <a:rPr lang="en-US" dirty="0" smtClean="0"/>
                        <a:t>S</a:t>
                      </a:r>
                      <a:r>
                        <a:rPr lang="gu-IN" dirty="0" smtClean="0"/>
                        <a:t>uccessful in adjusting to the sociaty and surrounding area.   </a:t>
                      </a:r>
                      <a:endParaRPr lang="en-US" dirty="0"/>
                    </a:p>
                  </a:txBody>
                  <a:tcPr/>
                </a:tc>
                <a:tc>
                  <a:txBody>
                    <a:bodyPr/>
                    <a:lstStyle/>
                    <a:p>
                      <a:r>
                        <a:rPr lang="en-US" dirty="0" smtClean="0"/>
                        <a:t>P</a:t>
                      </a:r>
                      <a:r>
                        <a:rPr lang="gu-IN" dirty="0" smtClean="0"/>
                        <a:t>refer to work alone, avoid social</a:t>
                      </a:r>
                      <a:r>
                        <a:rPr lang="gu-IN" baseline="0" dirty="0" smtClean="0"/>
                        <a:t> contact. </a:t>
                      </a:r>
                      <a:endParaRPr lang="en-US" dirty="0"/>
                    </a:p>
                  </a:txBody>
                  <a:tcPr/>
                </a:tc>
              </a:tr>
              <a:tr h="370840">
                <a:tc>
                  <a:txBody>
                    <a:bodyPr/>
                    <a:lstStyle/>
                    <a:p>
                      <a:r>
                        <a:rPr lang="gu-IN" dirty="0" smtClean="0"/>
                        <a:t>AREA OF OCCUPATION </a:t>
                      </a:r>
                      <a:endParaRPr lang="en-US" dirty="0"/>
                    </a:p>
                  </a:txBody>
                  <a:tcPr/>
                </a:tc>
                <a:tc>
                  <a:txBody>
                    <a:bodyPr/>
                    <a:lstStyle/>
                    <a:p>
                      <a:r>
                        <a:rPr lang="en-US" dirty="0" smtClean="0"/>
                        <a:t>P</a:t>
                      </a:r>
                      <a:r>
                        <a:rPr lang="gu-IN" dirty="0" smtClean="0"/>
                        <a:t>oliticians, social worker, insurance</a:t>
                      </a:r>
                      <a:r>
                        <a:rPr lang="gu-IN" baseline="0" dirty="0" smtClean="0"/>
                        <a:t> agents, salesmen, etc </a:t>
                      </a:r>
                      <a:endParaRPr lang="en-US" dirty="0"/>
                    </a:p>
                  </a:txBody>
                  <a:tcPr/>
                </a:tc>
                <a:tc>
                  <a:txBody>
                    <a:bodyPr/>
                    <a:lstStyle/>
                    <a:p>
                      <a:r>
                        <a:rPr lang="en-US" dirty="0" smtClean="0"/>
                        <a:t>P</a:t>
                      </a:r>
                      <a:r>
                        <a:rPr lang="gu-IN" dirty="0" smtClean="0"/>
                        <a:t>hilosophers, scientists, writers etc.</a:t>
                      </a:r>
                      <a:endParaRPr lang="en-US" dirty="0"/>
                    </a:p>
                  </a:txBody>
                  <a:tcPr/>
                </a:tc>
              </a:tr>
            </a:tbl>
          </a:graphicData>
        </a:graphic>
      </p:graphicFrame>
    </p:spTree>
    <p:extLst>
      <p:ext uri="{BB962C8B-B14F-4D97-AF65-F5344CB8AC3E}">
        <p14:creationId xmlns="" xmlns:p14="http://schemas.microsoft.com/office/powerpoint/2010/main" val="2737527089"/>
      </p:ext>
    </p:extLst>
  </p:cSld>
  <p:clrMapOvr>
    <a:masterClrMapping/>
  </p:clrMapOvr>
  <p:transition spd="med">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3600" b="1" dirty="0" smtClean="0">
                <a:latin typeface="Baskerville Old Face" panose="02020602080505020303" pitchFamily="18" charset="0"/>
              </a:rPr>
              <a:t>TYPES OF PERSONALITY </a:t>
            </a:r>
            <a:endParaRPr lang="en-US" sz="3600" b="1" dirty="0">
              <a:latin typeface="Baskerville Old Face" panose="02020602080505020303" pitchFamily="18" charset="0"/>
            </a:endParaRPr>
          </a:p>
        </p:txBody>
      </p:sp>
      <p:sp>
        <p:nvSpPr>
          <p:cNvPr id="3" name="Content Placeholder 2"/>
          <p:cNvSpPr>
            <a:spLocks noGrp="1"/>
          </p:cNvSpPr>
          <p:nvPr>
            <p:ph idx="1"/>
          </p:nvPr>
        </p:nvSpPr>
        <p:spPr/>
        <p:txBody>
          <a:bodyPr/>
          <a:lstStyle/>
          <a:p>
            <a:pPr marL="624078" indent="-514350">
              <a:buFont typeface="+mj-lt"/>
              <a:buAutoNum type="arabicPeriod"/>
            </a:pPr>
            <a:r>
              <a:rPr lang="en-US" dirty="0" smtClean="0"/>
              <a:t>T</a:t>
            </a:r>
            <a:r>
              <a:rPr lang="gu-IN" dirty="0" smtClean="0"/>
              <a:t>ype A personality : </a:t>
            </a:r>
            <a:endParaRPr lang="en-US" dirty="0"/>
          </a:p>
        </p:txBody>
      </p:sp>
    </p:spTree>
    <p:extLst>
      <p:ext uri="{BB962C8B-B14F-4D97-AF65-F5344CB8AC3E}">
        <p14:creationId xmlns="" xmlns:p14="http://schemas.microsoft.com/office/powerpoint/2010/main" val="3144442489"/>
      </p:ext>
    </p:extLst>
  </p:cSld>
  <p:clrMapOvr>
    <a:masterClrMapping/>
  </p:clrMapOvr>
  <p:transition spd="med">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3600" b="1" dirty="0" smtClean="0">
                <a:latin typeface="Baskerville Old Face" panose="02020602080505020303" pitchFamily="18" charset="0"/>
              </a:rPr>
              <a:t>THEORIES OF PERSONALITY </a:t>
            </a:r>
            <a:endParaRPr lang="en-US" sz="3600" b="1" dirty="0">
              <a:latin typeface="Baskerville Old Face" panose="02020602080505020303" pitchFamily="18" charset="0"/>
            </a:endParaRPr>
          </a:p>
        </p:txBody>
      </p:sp>
      <p:sp>
        <p:nvSpPr>
          <p:cNvPr id="3" name="Content Placeholder 2"/>
          <p:cNvSpPr>
            <a:spLocks noGrp="1"/>
          </p:cNvSpPr>
          <p:nvPr>
            <p:ph idx="1"/>
          </p:nvPr>
        </p:nvSpPr>
        <p:spPr/>
        <p:txBody>
          <a:bodyPr/>
          <a:lstStyle/>
          <a:p>
            <a:r>
              <a:rPr lang="en-US" b="1" dirty="0">
                <a:solidFill>
                  <a:srgbClr val="002060"/>
                </a:solidFill>
                <a:latin typeface="Lucida Handwriting" pitchFamily="66" charset="0"/>
              </a:rPr>
              <a:t>PSYCHOANALYTICAL </a:t>
            </a:r>
            <a:r>
              <a:rPr lang="en-US" b="1" dirty="0" smtClean="0">
                <a:solidFill>
                  <a:srgbClr val="002060"/>
                </a:solidFill>
                <a:latin typeface="Lucida Handwriting" pitchFamily="66" charset="0"/>
              </a:rPr>
              <a:t>THEORY</a:t>
            </a:r>
            <a:endParaRPr lang="gu-IN" b="1" dirty="0" smtClean="0">
              <a:solidFill>
                <a:srgbClr val="002060"/>
              </a:solidFill>
              <a:latin typeface="Lucida Handwriting" pitchFamily="66" charset="0"/>
            </a:endParaRPr>
          </a:p>
          <a:p>
            <a:r>
              <a:rPr lang="gu-IN" b="1" dirty="0" smtClean="0">
                <a:solidFill>
                  <a:srgbClr val="002060"/>
                </a:solidFill>
                <a:latin typeface="Lucida Handwriting" pitchFamily="66" charset="0"/>
              </a:rPr>
              <a:t>PSYCHO-SOCIAL THEORY </a:t>
            </a:r>
            <a:r>
              <a:rPr lang="en-IN" b="1" dirty="0">
                <a:solidFill>
                  <a:srgbClr val="002060"/>
                </a:solidFill>
                <a:latin typeface="Lucida Handwriting" pitchFamily="66" charset="0"/>
              </a:rPr>
              <a:t/>
            </a:r>
            <a:br>
              <a:rPr lang="en-IN" b="1" dirty="0">
                <a:solidFill>
                  <a:srgbClr val="002060"/>
                </a:solidFill>
                <a:latin typeface="Lucida Handwriting" pitchFamily="66" charset="0"/>
              </a:rPr>
            </a:br>
            <a:endParaRPr lang="en-US" dirty="0"/>
          </a:p>
        </p:txBody>
      </p:sp>
    </p:spTree>
    <p:extLst>
      <p:ext uri="{BB962C8B-B14F-4D97-AF65-F5344CB8AC3E}">
        <p14:creationId xmlns="" xmlns:p14="http://schemas.microsoft.com/office/powerpoint/2010/main" val="1173853975"/>
      </p:ext>
    </p:extLst>
  </p:cSld>
  <p:clrMapOvr>
    <a:masterClrMapping/>
  </p:clrMapOvr>
  <p:transition spd="med">
    <p:wipe dir="u"/>
  </p:transition>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TotalTime>
  <Words>1967</Words>
  <Application>Microsoft Office PowerPoint</Application>
  <PresentationFormat>On-screen Show (4:3)</PresentationFormat>
  <Paragraphs>203</Paragraphs>
  <Slides>59</Slides>
  <Notes>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Nature Illustration 16x9</vt:lpstr>
      <vt:lpstr>PERSONALITY</vt:lpstr>
      <vt:lpstr>DEFINITION </vt:lpstr>
      <vt:lpstr>TOPOGRAPHY OF PERSONALITY </vt:lpstr>
      <vt:lpstr>Slide 4</vt:lpstr>
      <vt:lpstr>COMPONENTS OF PERSONALITY</vt:lpstr>
      <vt:lpstr>IMPORTANT OF PERSONALITY</vt:lpstr>
      <vt:lpstr>DIFFERENCE BETWEEN  INTROVERT AND EXTROVERT</vt:lpstr>
      <vt:lpstr>TYPES OF PERSONALITY </vt:lpstr>
      <vt:lpstr>THEORIES OF PERSONALITY </vt:lpstr>
      <vt:lpstr>BASIC CONCEPT OF PSYCHOANALYTICAL MODEL </vt:lpstr>
      <vt:lpstr>THE STRUCTURAL THEORY OF MIND :  </vt:lpstr>
      <vt:lpstr> ID</vt:lpstr>
      <vt:lpstr> Ego</vt:lpstr>
      <vt:lpstr>SUPEREGO</vt:lpstr>
      <vt:lpstr>BEHAVIORAL EXAMPLES </vt:lpstr>
      <vt:lpstr>TOPOGRAPHY OF MIND </vt:lpstr>
      <vt:lpstr>LEVELS OF MENTAL LIFE</vt:lpstr>
      <vt:lpstr>CONSCIOUSNESS  </vt:lpstr>
      <vt:lpstr>PRECONSCIOUS</vt:lpstr>
      <vt:lpstr> UNCONSCIOUS</vt:lpstr>
      <vt:lpstr>DYNAMICS OF PERSONALITY  </vt:lpstr>
      <vt:lpstr>Slide 22</vt:lpstr>
      <vt:lpstr>Slide 23</vt:lpstr>
      <vt:lpstr>Slide 24</vt:lpstr>
      <vt:lpstr>Freud’s Stages of Personality Development </vt:lpstr>
      <vt:lpstr>Slide 26</vt:lpstr>
      <vt:lpstr> ANAL STAGE (18month-3 years)</vt:lpstr>
      <vt:lpstr>PHALLIC STAGE (3-6 years)</vt:lpstr>
      <vt:lpstr>LATENCY STAGE  (6-12 years)</vt:lpstr>
      <vt:lpstr>GENITAL STAGE   (13-20 years)</vt:lpstr>
      <vt:lpstr>Erik Erikson’s psycho-social            Theory of           Development</vt:lpstr>
      <vt:lpstr>Objectives:</vt:lpstr>
      <vt:lpstr>Stage 1. Infancy (birth to 18 months)</vt:lpstr>
      <vt:lpstr>Slide 34</vt:lpstr>
      <vt:lpstr>Slide 35</vt:lpstr>
      <vt:lpstr>     Stage 2.  Early Childhood (toddler)</vt:lpstr>
      <vt:lpstr>Slide 37</vt:lpstr>
      <vt:lpstr>Slide 38</vt:lpstr>
      <vt:lpstr> Stage 3. Preschool</vt:lpstr>
      <vt:lpstr>Slide 40</vt:lpstr>
      <vt:lpstr>Slide 41</vt:lpstr>
      <vt:lpstr>Stage 4. School Age</vt:lpstr>
      <vt:lpstr>Slide 43</vt:lpstr>
      <vt:lpstr>Slide 44</vt:lpstr>
      <vt:lpstr>  Stage 5.  Adolescence  </vt:lpstr>
      <vt:lpstr>Slide 46</vt:lpstr>
      <vt:lpstr>Slide 47</vt:lpstr>
      <vt:lpstr> Stage 6.    Young Adulthood</vt:lpstr>
      <vt:lpstr>Slide 49</vt:lpstr>
      <vt:lpstr>Slide 50</vt:lpstr>
      <vt:lpstr>       Stage 7.  Middle Adulthood</vt:lpstr>
      <vt:lpstr>Slide 52</vt:lpstr>
      <vt:lpstr>Slide 53</vt:lpstr>
      <vt:lpstr>Stage 8. Maturity</vt:lpstr>
      <vt:lpstr>Slide 55</vt:lpstr>
      <vt:lpstr>Slide 56</vt:lpstr>
      <vt:lpstr>Slide 57</vt:lpstr>
      <vt:lpstr>Slide 58</vt:lpstr>
      <vt:lpstr>Slide 59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dc:title>
  <dc:creator>MILAN</dc:creator>
  <cp:lastModifiedBy>milan</cp:lastModifiedBy>
  <cp:revision>22</cp:revision>
  <dcterms:created xsi:type="dcterms:W3CDTF">2018-06-28T08:38:15Z</dcterms:created>
  <dcterms:modified xsi:type="dcterms:W3CDTF">2020-08-13T22:14:01Z</dcterms:modified>
</cp:coreProperties>
</file>