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DF4537-8FF3-41F4-9C7F-44886CFADC73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6563D3-E202-4A11-9119-EB575A45DA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84" charset="-128"/>
              </a:rPr>
              <a:t>Psychopharmacology in Psychiatry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4648200"/>
            <a:ext cx="3657600" cy="1905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Prepared by: </a:t>
            </a:r>
          </a:p>
          <a:p>
            <a:pPr algn="ctr">
              <a:defRPr/>
            </a:pPr>
            <a:r>
              <a:rPr lang="en-US" dirty="0"/>
              <a:t>Mr. </a:t>
            </a:r>
            <a:r>
              <a:rPr lang="en-US" dirty="0" smtClean="0"/>
              <a:t>Ismail P.A.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Lecturer</a:t>
            </a:r>
            <a:endParaRPr lang="en-US" dirty="0"/>
          </a:p>
          <a:p>
            <a:pPr algn="ctr">
              <a:defRPr/>
            </a:pPr>
            <a:r>
              <a:rPr lang="en-US" sz="1600" dirty="0"/>
              <a:t>Department of Mental health nursing</a:t>
            </a:r>
          </a:p>
          <a:p>
            <a:pPr algn="ctr">
              <a:defRPr/>
            </a:pPr>
            <a:r>
              <a:rPr lang="en-US" sz="1600" dirty="0" err="1"/>
              <a:t>Sumandeep</a:t>
            </a:r>
            <a:r>
              <a:rPr lang="en-US" sz="1600" dirty="0"/>
              <a:t> Nursing college</a:t>
            </a:r>
          </a:p>
          <a:p>
            <a:pPr algn="ctr">
              <a:defRPr/>
            </a:pPr>
            <a:endParaRPr lang="en-US" sz="16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35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105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2582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Psychotropic medication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Medication that affects psychic function, behavior, or experience.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328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Historically, reaction to and treatment of mentally ill was consider inhuman. Individual with the mental illness were feared because of common beliefs associating them with the demons or the supernatural.</a:t>
            </a:r>
          </a:p>
          <a:p>
            <a:r>
              <a:rPr lang="en-US" dirty="0" smtClean="0"/>
              <a:t>Beginning in the late 18</a:t>
            </a:r>
            <a:r>
              <a:rPr lang="en-US" baseline="30000" dirty="0" smtClean="0"/>
              <a:t>th</a:t>
            </a:r>
            <a:r>
              <a:rPr lang="en-US" dirty="0" smtClean="0"/>
              <a:t> century, a type of “moral reform” in the treatment of person mental illness began to occur.</a:t>
            </a:r>
          </a:p>
          <a:p>
            <a:r>
              <a:rPr lang="en-US" dirty="0" smtClean="0"/>
              <a:t>By this time clients were ensured the provision of  food and shelter  but received little or no hope of change for the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7014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early part of the 20</a:t>
            </a:r>
            <a:r>
              <a:rPr lang="en-US" baseline="30000" dirty="0" smtClean="0"/>
              <a:t>th</a:t>
            </a:r>
            <a:r>
              <a:rPr lang="en-US" dirty="0" smtClean="0"/>
              <a:t> century saw the advent of the somatic therapies in psychiatry.</a:t>
            </a:r>
          </a:p>
          <a:p>
            <a:r>
              <a:rPr lang="en-US" dirty="0" smtClean="0"/>
              <a:t>Individual with the mental illness were treated with insulin shock therapy, ice packs, electro convulsive therapy and psycho surgery.</a:t>
            </a:r>
          </a:p>
          <a:p>
            <a:r>
              <a:rPr lang="en-US" dirty="0" smtClean="0"/>
              <a:t>Prior to 1950, sedatives and amphetamines were the only significant psychotropic medications available.</a:t>
            </a:r>
          </a:p>
          <a:p>
            <a:r>
              <a:rPr lang="en-US" dirty="0" smtClean="0"/>
              <a:t>Since 1950s the development of psychopharmacology has expanded to include widespread use of antipsychotics, antidepressants and antianxiety medications.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4029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into how these drugs work has provided an understanding of the etiology of many psychiatric disorders.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7407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4754563"/>
          </a:xfrm>
        </p:spPr>
        <p:txBody>
          <a:bodyPr>
            <a:normAutofit/>
          </a:bodyPr>
          <a:lstStyle/>
          <a:p>
            <a:r>
              <a:rPr lang="en-US" b="1" dirty="0"/>
              <a:t>Neurotransmitter</a:t>
            </a:r>
          </a:p>
          <a:p>
            <a:pPr lvl="1"/>
            <a:r>
              <a:rPr lang="en-US" dirty="0"/>
              <a:t>A chemical that is stored in the axon terminals of </a:t>
            </a:r>
            <a:r>
              <a:rPr lang="en-US" dirty="0" smtClean="0"/>
              <a:t>the presynaptic </a:t>
            </a:r>
            <a:r>
              <a:rPr lang="en-US" dirty="0"/>
              <a:t>neuron. An electrical impulse through </a:t>
            </a:r>
            <a:r>
              <a:rPr lang="en-US" dirty="0" smtClean="0"/>
              <a:t>the neuron </a:t>
            </a:r>
            <a:r>
              <a:rPr lang="en-US" dirty="0"/>
              <a:t>stimulates the release of the neurotransmitter </a:t>
            </a:r>
            <a:r>
              <a:rPr lang="en-US" dirty="0" smtClean="0"/>
              <a:t>into the </a:t>
            </a:r>
            <a:r>
              <a:rPr lang="en-US" dirty="0"/>
              <a:t>synaptic cleft, which in turn determines whether </a:t>
            </a:r>
            <a:r>
              <a:rPr lang="en-US" dirty="0" smtClean="0"/>
              <a:t>another electrical </a:t>
            </a:r>
            <a:r>
              <a:rPr lang="en-US" dirty="0"/>
              <a:t>impulse is </a:t>
            </a:r>
            <a:r>
              <a:rPr lang="en-US" dirty="0" smtClean="0"/>
              <a:t>generated.</a:t>
            </a:r>
          </a:p>
          <a:p>
            <a:r>
              <a:rPr lang="en-US" b="1" dirty="0"/>
              <a:t>Receptor</a:t>
            </a:r>
          </a:p>
          <a:p>
            <a:pPr lvl="1"/>
            <a:r>
              <a:rPr lang="en-US" dirty="0"/>
              <a:t>Molecules situated on the cell membrane that are </a:t>
            </a:r>
            <a:r>
              <a:rPr lang="en-US" dirty="0" smtClean="0"/>
              <a:t>binding sites </a:t>
            </a:r>
            <a:r>
              <a:rPr lang="en-US" dirty="0"/>
              <a:t>for neurotransmitters.</a:t>
            </a:r>
          </a:p>
        </p:txBody>
      </p:sp>
    </p:spTree>
    <p:extLst>
      <p:ext uri="{BB962C8B-B14F-4D97-AF65-F5344CB8AC3E}">
        <p14:creationId xmlns:p14="http://schemas.microsoft.com/office/powerpoint/2010/main" xmlns="" val="23258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DO PSYCHOTROPICS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/>
              <a:t>Most of the medications have their effects at the </a:t>
            </a:r>
            <a:r>
              <a:rPr lang="en-US" b="1" dirty="0" smtClean="0"/>
              <a:t>neuronal synapse</a:t>
            </a:r>
            <a:r>
              <a:rPr lang="en-US" b="1" dirty="0"/>
              <a:t>, producing changes in </a:t>
            </a:r>
            <a:r>
              <a:rPr lang="en-US" b="1" dirty="0" smtClean="0"/>
              <a:t>neurotransmitter </a:t>
            </a:r>
            <a:r>
              <a:rPr lang="en-US" b="1" dirty="0"/>
              <a:t>release and the receptors they bind </a:t>
            </a:r>
            <a:r>
              <a:rPr lang="en-US" b="1" dirty="0" smtClean="0"/>
              <a:t>to.</a:t>
            </a:r>
          </a:p>
          <a:p>
            <a:pPr>
              <a:lnSpc>
                <a:spcPct val="170000"/>
              </a:lnSpc>
            </a:pPr>
            <a:r>
              <a:rPr lang="en-US" b="1" dirty="0" smtClean="0"/>
              <a:t>  </a:t>
            </a:r>
            <a:r>
              <a:rPr lang="en-US" b="1" dirty="0"/>
              <a:t>Researchers hypothesize that most </a:t>
            </a:r>
            <a:r>
              <a:rPr lang="en-US" b="1" dirty="0" smtClean="0"/>
              <a:t>antidepressants work </a:t>
            </a:r>
            <a:r>
              <a:rPr lang="en-US" b="1" dirty="0"/>
              <a:t>by blocking the reuptake of </a:t>
            </a:r>
            <a:r>
              <a:rPr lang="en-US" b="1" dirty="0" smtClean="0"/>
              <a:t>neurotransmitters, specifically</a:t>
            </a:r>
            <a:r>
              <a:rPr lang="en-US" b="1" dirty="0"/>
              <a:t>, serotonin, and </a:t>
            </a:r>
            <a:r>
              <a:rPr lang="en-US" b="1" dirty="0" smtClean="0"/>
              <a:t>norepinephrine. </a:t>
            </a:r>
            <a:r>
              <a:rPr lang="en-US" b="1" i="1" dirty="0" smtClean="0"/>
              <a:t>Reuptake </a:t>
            </a:r>
            <a:r>
              <a:rPr lang="en-US" b="1" dirty="0"/>
              <a:t>is the process of neurotransmitter </a:t>
            </a:r>
            <a:r>
              <a:rPr lang="en-US" b="1" dirty="0" smtClean="0"/>
              <a:t>inactivation by </a:t>
            </a:r>
            <a:r>
              <a:rPr lang="en-US" b="1" dirty="0"/>
              <a:t>which the neurotransmitter is reabsorbed into </a:t>
            </a:r>
            <a:r>
              <a:rPr lang="en-US" b="1" dirty="0" smtClean="0"/>
              <a:t>the presynaptic </a:t>
            </a:r>
            <a:r>
              <a:rPr lang="en-US" b="1" dirty="0"/>
              <a:t>neuron from which it had been </a:t>
            </a:r>
            <a:r>
              <a:rPr lang="en-US" b="1" dirty="0" smtClean="0"/>
              <a:t>released. Blocking </a:t>
            </a:r>
            <a:r>
              <a:rPr lang="en-US" b="1" dirty="0"/>
              <a:t>the reuptake process allows more </a:t>
            </a:r>
            <a:r>
              <a:rPr lang="en-US" b="1" dirty="0" smtClean="0"/>
              <a:t>serotonin and </a:t>
            </a:r>
            <a:r>
              <a:rPr lang="en-US" b="1" dirty="0"/>
              <a:t>norepinephrine to be available for neuronal </a:t>
            </a:r>
            <a:r>
              <a:rPr lang="en-US" b="1" dirty="0" smtClean="0"/>
              <a:t>transmission. Blockade </a:t>
            </a:r>
            <a:r>
              <a:rPr lang="en-US" b="1" dirty="0"/>
              <a:t>of norepinephrine and </a:t>
            </a:r>
            <a:r>
              <a:rPr lang="en-US" b="1" dirty="0" smtClean="0"/>
              <a:t>serotonin may </a:t>
            </a:r>
            <a:r>
              <a:rPr lang="en-US" b="1" dirty="0"/>
              <a:t>also result in undesirable side </a:t>
            </a:r>
            <a:r>
              <a:rPr lang="en-US" b="1" dirty="0" smtClean="0"/>
              <a:t>effects. </a:t>
            </a:r>
            <a:r>
              <a:rPr lang="en-US" b="1" dirty="0"/>
              <a:t>Some antidepressants also block receptor sites</a:t>
            </a:r>
          </a:p>
        </p:txBody>
      </p:sp>
    </p:spTree>
    <p:extLst>
      <p:ext uri="{BB962C8B-B14F-4D97-AF65-F5344CB8AC3E}">
        <p14:creationId xmlns:p14="http://schemas.microsoft.com/office/powerpoint/2010/main" xmlns="" val="189683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r>
              <a:rPr lang="en-US" sz="1800" b="1" dirty="0"/>
              <a:t>that are unrelated to their mechanisms of action. </a:t>
            </a:r>
            <a:r>
              <a:rPr lang="en-US" sz="1800" b="1" dirty="0" smtClean="0"/>
              <a:t>These include </a:t>
            </a:r>
            <a:r>
              <a:rPr lang="en-US" sz="1800" b="1" dirty="0"/>
              <a:t>-adrenergic, </a:t>
            </a:r>
            <a:r>
              <a:rPr lang="en-US" sz="1800" b="1" dirty="0" err="1"/>
              <a:t>histaminergic</a:t>
            </a:r>
            <a:r>
              <a:rPr lang="en-US" sz="1800" b="1" dirty="0"/>
              <a:t>, and </a:t>
            </a:r>
            <a:r>
              <a:rPr lang="en-US" sz="1800" b="1" dirty="0" smtClean="0"/>
              <a:t>muscarinic cholinergic </a:t>
            </a:r>
            <a:r>
              <a:rPr lang="en-US" sz="1800" b="1" dirty="0"/>
              <a:t>receptors. </a:t>
            </a:r>
            <a:r>
              <a:rPr lang="en-US" sz="1800" b="1" dirty="0" err="1"/>
              <a:t>Bocking</a:t>
            </a:r>
            <a:r>
              <a:rPr lang="en-US" sz="1800" b="1" dirty="0"/>
              <a:t> these receptors is </a:t>
            </a:r>
            <a:r>
              <a:rPr lang="en-US" sz="1800" b="1" dirty="0" smtClean="0"/>
              <a:t>also associated </a:t>
            </a:r>
            <a:r>
              <a:rPr lang="en-US" sz="1800" b="1" dirty="0"/>
              <a:t>with the development of certain side </a:t>
            </a:r>
            <a:r>
              <a:rPr lang="en-US" sz="1800" b="1" dirty="0" smtClean="0"/>
              <a:t>effects. Antipsychotic </a:t>
            </a:r>
            <a:r>
              <a:rPr lang="en-US" sz="1800" b="1" dirty="0"/>
              <a:t>medications block dopamine </a:t>
            </a:r>
            <a:r>
              <a:rPr lang="en-US" sz="1800" b="1" dirty="0" smtClean="0"/>
              <a:t>receptors, and </a:t>
            </a:r>
            <a:r>
              <a:rPr lang="en-US" sz="1800" b="1" dirty="0"/>
              <a:t>some affect muscarinic cholinergic, </a:t>
            </a:r>
            <a:r>
              <a:rPr lang="en-US" sz="1800" b="1" dirty="0" err="1" smtClean="0"/>
              <a:t>histaminergic</a:t>
            </a:r>
            <a:r>
              <a:rPr lang="en-US" sz="1800" b="1" dirty="0" smtClean="0"/>
              <a:t>, and </a:t>
            </a:r>
            <a:r>
              <a:rPr lang="en-US" sz="1800" b="1" dirty="0"/>
              <a:t>-adrenergic receptors. The “</a:t>
            </a:r>
            <a:r>
              <a:rPr lang="en-US" sz="1800" b="1" dirty="0" smtClean="0"/>
              <a:t>atypical” antipsychotics </a:t>
            </a:r>
            <a:r>
              <a:rPr lang="en-US" sz="1800" b="1" dirty="0"/>
              <a:t>block a specific serotonin receptor. </a:t>
            </a:r>
            <a:r>
              <a:rPr lang="en-US" sz="1800" b="1" dirty="0" smtClean="0"/>
              <a:t>Benzodiazepines facilitate </a:t>
            </a:r>
            <a:r>
              <a:rPr lang="en-US" sz="1800" b="1" dirty="0"/>
              <a:t>the transmission of the </a:t>
            </a:r>
            <a:r>
              <a:rPr lang="en-US" sz="1800" b="1" dirty="0" smtClean="0"/>
              <a:t>inhibitory neurotransmitter </a:t>
            </a:r>
            <a:r>
              <a:rPr lang="en-US" sz="1800" b="1" dirty="0"/>
              <a:t>gamma-</a:t>
            </a:r>
            <a:r>
              <a:rPr lang="en-US" sz="1800" b="1" dirty="0" err="1"/>
              <a:t>aminobutyric</a:t>
            </a:r>
            <a:r>
              <a:rPr lang="en-US" sz="1800" b="1" dirty="0"/>
              <a:t> </a:t>
            </a:r>
            <a:r>
              <a:rPr lang="en-US" sz="1800" b="1" dirty="0" smtClean="0"/>
              <a:t>acid (GABA</a:t>
            </a:r>
            <a:r>
              <a:rPr lang="en-US" sz="1800" b="1" dirty="0"/>
              <a:t>). The </a:t>
            </a:r>
            <a:r>
              <a:rPr lang="en-US" sz="1800" b="1" dirty="0" err="1"/>
              <a:t>psychostimulants</a:t>
            </a:r>
            <a:r>
              <a:rPr lang="en-US" sz="1800" b="1" dirty="0"/>
              <a:t> work by </a:t>
            </a:r>
            <a:r>
              <a:rPr lang="en-US" sz="1800" b="1" dirty="0" smtClean="0"/>
              <a:t>increasing norepinephrine</a:t>
            </a:r>
            <a:r>
              <a:rPr lang="en-US" sz="1800" b="1" dirty="0"/>
              <a:t>, serotonin, and dopamine </a:t>
            </a:r>
            <a:r>
              <a:rPr lang="en-US" sz="1800" b="1" dirty="0" smtClean="0"/>
              <a:t>release. Although </a:t>
            </a:r>
            <a:r>
              <a:rPr lang="en-US" sz="1800" b="1" dirty="0"/>
              <a:t>each psychotropic medication affects </a:t>
            </a:r>
            <a:r>
              <a:rPr lang="en-US" sz="1800" b="1" dirty="0" smtClean="0"/>
              <a:t>neurotransmission, the </a:t>
            </a:r>
            <a:r>
              <a:rPr lang="en-US" sz="1800" b="1" dirty="0"/>
              <a:t>specific drugs within each class </a:t>
            </a:r>
            <a:r>
              <a:rPr lang="en-US" sz="1800" b="1" dirty="0" smtClean="0"/>
              <a:t>have varying </a:t>
            </a:r>
            <a:r>
              <a:rPr lang="en-US" sz="1800" b="1" dirty="0"/>
              <a:t>neuronal effects. Their exact mechanisms of </a:t>
            </a:r>
            <a:r>
              <a:rPr lang="en-US" sz="1800" b="1" dirty="0" smtClean="0"/>
              <a:t>action are </a:t>
            </a:r>
            <a:r>
              <a:rPr lang="en-US" sz="1800" b="1" dirty="0"/>
              <a:t>unknown. Many of the neuronal effects </a:t>
            </a:r>
            <a:r>
              <a:rPr lang="en-US" sz="1800" b="1" dirty="0" smtClean="0"/>
              <a:t>occur acutely</a:t>
            </a:r>
            <a:r>
              <a:rPr lang="en-US" sz="1800" b="1" dirty="0"/>
              <a:t>; however, the therapeutic effects may take </a:t>
            </a:r>
            <a:r>
              <a:rPr lang="en-US" sz="1800" b="1" dirty="0" smtClean="0"/>
              <a:t>weeks for </a:t>
            </a:r>
            <a:r>
              <a:rPr lang="en-US" sz="1800" b="1" dirty="0"/>
              <a:t>some medications such as antidepressants and </a:t>
            </a:r>
            <a:r>
              <a:rPr lang="en-US" sz="1800" b="1" dirty="0" smtClean="0"/>
              <a:t>antipsychotics. Acute </a:t>
            </a:r>
            <a:r>
              <a:rPr lang="en-US" sz="1800" b="1" dirty="0"/>
              <a:t>alterations in neuronal function </a:t>
            </a:r>
            <a:r>
              <a:rPr lang="en-US" sz="1800" b="1" dirty="0" smtClean="0"/>
              <a:t>do not </a:t>
            </a:r>
            <a:r>
              <a:rPr lang="en-US" sz="1800" b="1" dirty="0"/>
              <a:t>fully explain how these medications work. </a:t>
            </a:r>
            <a:r>
              <a:rPr lang="en-US" sz="1800" b="1" dirty="0" err="1" smtClean="0"/>
              <a:t>Longterm</a:t>
            </a:r>
            <a:r>
              <a:rPr lang="en-US" sz="1800" b="1" dirty="0"/>
              <a:t> </a:t>
            </a:r>
            <a:r>
              <a:rPr lang="en-US" sz="1800" b="1" dirty="0" err="1" smtClean="0"/>
              <a:t>neuropharmacologic</a:t>
            </a:r>
            <a:r>
              <a:rPr lang="en-US" sz="1800" b="1" dirty="0" smtClean="0"/>
              <a:t> </a:t>
            </a:r>
            <a:r>
              <a:rPr lang="en-US" sz="1800" b="1" dirty="0"/>
              <a:t>reactions to increased </a:t>
            </a:r>
            <a:r>
              <a:rPr lang="en-US" sz="1800" b="1" dirty="0" smtClean="0"/>
              <a:t>norepinephrine and </a:t>
            </a:r>
            <a:r>
              <a:rPr lang="en-US" sz="1800" b="1" dirty="0"/>
              <a:t>serotonin levels relate more to </a:t>
            </a:r>
            <a:r>
              <a:rPr lang="en-US" sz="1800" b="1" dirty="0" smtClean="0"/>
              <a:t>their mechanisms </a:t>
            </a:r>
            <a:r>
              <a:rPr lang="en-US" sz="1800" b="1" dirty="0"/>
              <a:t>of action. Recent research suggests that </a:t>
            </a:r>
            <a:r>
              <a:rPr lang="en-US" sz="1800" b="1" dirty="0" smtClean="0"/>
              <a:t>the therapeutic </a:t>
            </a:r>
            <a:r>
              <a:rPr lang="en-US" sz="1800" b="1" dirty="0"/>
              <a:t>effects are related to the nervous </a:t>
            </a:r>
            <a:r>
              <a:rPr lang="en-US" sz="1800" b="1" dirty="0" smtClean="0"/>
              <a:t>system’s adaptation </a:t>
            </a:r>
            <a:r>
              <a:rPr lang="en-US" sz="1800" b="1" dirty="0"/>
              <a:t>to increased levels of </a:t>
            </a:r>
            <a:r>
              <a:rPr lang="en-US" sz="1800" b="1" dirty="0" smtClean="0"/>
              <a:t>neurotransmitters. These </a:t>
            </a:r>
            <a:r>
              <a:rPr lang="en-US" sz="1800" b="1" dirty="0"/>
              <a:t>adaptive changes result from a </a:t>
            </a:r>
            <a:r>
              <a:rPr lang="en-US" sz="1800" b="1" dirty="0" smtClean="0"/>
              <a:t>homeostatic mechanism</a:t>
            </a:r>
            <a:r>
              <a:rPr lang="en-US" sz="1800" b="1" dirty="0"/>
              <a:t>, much like a thermostat, that regulates </a:t>
            </a:r>
            <a:r>
              <a:rPr lang="en-US" sz="1800" b="1" dirty="0" smtClean="0"/>
              <a:t>the cell </a:t>
            </a:r>
            <a:r>
              <a:rPr lang="en-US" sz="1800" b="1" dirty="0"/>
              <a:t>and maintains equilibrium.</a:t>
            </a:r>
          </a:p>
        </p:txBody>
      </p:sp>
    </p:spTree>
    <p:extLst>
      <p:ext uri="{BB962C8B-B14F-4D97-AF65-F5344CB8AC3E}">
        <p14:creationId xmlns:p14="http://schemas.microsoft.com/office/powerpoint/2010/main" xmlns="" val="173556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90139" y="1600200"/>
            <a:ext cx="6163721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388" y="547688"/>
            <a:ext cx="751522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57648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109</TotalTime>
  <Words>590</Words>
  <Application>Microsoft Office PowerPoint</Application>
  <PresentationFormat>On-screen Show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Psychopharmacology in Psychiatry</vt:lpstr>
      <vt:lpstr>Psychotropic medication</vt:lpstr>
      <vt:lpstr>Historical perspectives</vt:lpstr>
      <vt:lpstr>Slide 4</vt:lpstr>
      <vt:lpstr>Slide 5</vt:lpstr>
      <vt:lpstr>Terms</vt:lpstr>
      <vt:lpstr>HOW DO PSYCHOTROPICS WORK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 in Psychiatry</dc:title>
  <dc:creator>SURESH</dc:creator>
  <cp:lastModifiedBy>milan</cp:lastModifiedBy>
  <cp:revision>18</cp:revision>
  <dcterms:created xsi:type="dcterms:W3CDTF">2013-11-15T03:48:20Z</dcterms:created>
  <dcterms:modified xsi:type="dcterms:W3CDTF">2020-08-13T22:13:18Z</dcterms:modified>
</cp:coreProperties>
</file>