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7"/>
  </p:notesMasterIdLst>
  <p:sldIdLst>
    <p:sldId id="256" r:id="rId2"/>
    <p:sldId id="257" r:id="rId3"/>
    <p:sldId id="258" r:id="rId4"/>
    <p:sldId id="260" r:id="rId5"/>
    <p:sldId id="259" r:id="rId6"/>
    <p:sldId id="261" r:id="rId7"/>
    <p:sldId id="265" r:id="rId8"/>
    <p:sldId id="266" r:id="rId9"/>
    <p:sldId id="267" r:id="rId10"/>
    <p:sldId id="268" r:id="rId11"/>
    <p:sldId id="269" r:id="rId12"/>
    <p:sldId id="263" r:id="rId13"/>
    <p:sldId id="264" r:id="rId14"/>
    <p:sldId id="273" r:id="rId15"/>
    <p:sldId id="274" r:id="rId16"/>
    <p:sldId id="275" r:id="rId17"/>
    <p:sldId id="276" r:id="rId18"/>
    <p:sldId id="278" r:id="rId19"/>
    <p:sldId id="279" r:id="rId20"/>
    <p:sldId id="281" r:id="rId21"/>
    <p:sldId id="282" r:id="rId22"/>
    <p:sldId id="283" r:id="rId23"/>
    <p:sldId id="284" r:id="rId24"/>
    <p:sldId id="285" r:id="rId25"/>
    <p:sldId id="286" r:id="rId26"/>
    <p:sldId id="296" r:id="rId27"/>
    <p:sldId id="287" r:id="rId28"/>
    <p:sldId id="288" r:id="rId29"/>
    <p:sldId id="289" r:id="rId30"/>
    <p:sldId id="290" r:id="rId31"/>
    <p:sldId id="291" r:id="rId32"/>
    <p:sldId id="292" r:id="rId33"/>
    <p:sldId id="293" r:id="rId34"/>
    <p:sldId id="295" r:id="rId35"/>
    <p:sldId id="29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6BFB17-26D3-480A-B3DD-B1B03F2700B7}" type="datetimeFigureOut">
              <a:rPr lang="en-US" smtClean="0"/>
              <a:pPr/>
              <a:t>8/13/2020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1C1DAB-4072-4626-9564-652E26BF583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434" name="Rectangle 2"/>
          <p:cNvSpPr>
            <a:spLocks noGrp="1" noRot="1" noChangeAspect="1" noChangeArrowheads="1" noTextEdit="1"/>
          </p:cNvSpPr>
          <p:nvPr>
            <p:ph type="sldImg"/>
          </p:nvPr>
        </p:nvSpPr>
        <p:spPr>
          <a:ln/>
        </p:spPr>
      </p:sp>
      <p:sp>
        <p:nvSpPr>
          <p:cNvPr id="1042435" name="Rectangle 3"/>
          <p:cNvSpPr>
            <a:spLocks noGrp="1" noChangeArrowheads="1"/>
          </p:cNvSpPr>
          <p:nvPr>
            <p:ph type="body" idx="1"/>
          </p:nvPr>
        </p:nvSpPr>
        <p:spPr/>
        <p:txBody>
          <a:bodyPr/>
          <a:lstStyle/>
          <a:p>
            <a:pPr>
              <a:buFontTx/>
              <a:buChar char="•"/>
            </a:pPr>
            <a:r>
              <a:rPr lang="en-US"/>
              <a:t>*</a:t>
            </a:r>
          </a:p>
          <a:p>
            <a:pPr>
              <a:buFontTx/>
              <a:buChar char="•"/>
            </a:pPr>
            <a:r>
              <a:rPr lang="en-US"/>
              <a:t>Acidity : Antacids creates a negative spiral</a:t>
            </a:r>
          </a:p>
          <a:p>
            <a:pPr>
              <a:buFontTx/>
              <a:buChar char="•"/>
            </a:pPr>
            <a:r>
              <a:rPr lang="en-US"/>
              <a:t>Depression: lack of excitement leads to depression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00BD2DDE-6A32-4664-A386-AD5240D029B9}" type="slidenum">
              <a:rPr lang="en-US"/>
              <a:pPr/>
              <a:t>18</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smtClean="0"/>
              <a:t>As </a:t>
            </a:r>
          </a:p>
          <a:p>
            <a:pPr eaLnBrk="1" hangingPunct="1"/>
            <a:r>
              <a:rPr lang="en-US" smtClean="0"/>
              <a:t>If a boy has gone for a outing with her GF and they met an accident, and girl has broken her leg, now the boy has to inform her parents, his own parents, deal with the police, deal with the local public etc… just imagine the amount of nervousness – specially if his/her parents are like me – who have very fixed ideas about children and talk very little, similarly how impatient a girl or a boy is before his first dating. And if on the first date the girl asks for a dinner in a five star hotel, that too in a taxi to Dr Bansal’s son who hardly has 100 bucks in his pocket – think about his self image – it will certainly go down (does it mean I should keep 1000 in his pocket so that he can entertain many GFs not only one !)</a:t>
            </a:r>
          </a:p>
          <a:p>
            <a:pPr eaLnBrk="1" hangingPunct="1"/>
            <a:r>
              <a:rPr lang="en-US" smtClean="0"/>
              <a:t>This decreased low self image coupled with nervousness and impatient behavior will lead to frustrations and this can be manifested either  by depression when after returning he will not talk to any one – will sit very quite – looking in sky – or to the vacant wall – as if he is trying to count brush marks on the wall. Or he will start reacting violently – throwing objects and taking even the trivial remarks as very serious assaults on his personality.  </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DB39119-A551-4D40-8250-AB444D470E0B}" type="datetimeFigureOut">
              <a:rPr lang="en-US" smtClean="0"/>
              <a:pPr/>
              <a:t>8/13/2020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724D443-58EA-4E35-ABB1-FB29DE5B89F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B39119-A551-4D40-8250-AB444D470E0B}"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4D443-58EA-4E35-ABB1-FB29DE5B89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B39119-A551-4D40-8250-AB444D470E0B}"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4D443-58EA-4E35-ABB1-FB29DE5B89F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B39119-A551-4D40-8250-AB444D470E0B}"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4D443-58EA-4E35-ABB1-FB29DE5B89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DB39119-A551-4D40-8250-AB444D470E0B}"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4D443-58EA-4E35-ABB1-FB29DE5B89F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DB39119-A551-4D40-8250-AB444D470E0B}"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4D443-58EA-4E35-ABB1-FB29DE5B89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DB39119-A551-4D40-8250-AB444D470E0B}" type="datetimeFigureOut">
              <a:rPr lang="en-US" smtClean="0"/>
              <a:pPr/>
              <a:t>8/13/2020</a:t>
            </a:fld>
            <a:endParaRPr lang="en-US"/>
          </a:p>
        </p:txBody>
      </p:sp>
      <p:sp>
        <p:nvSpPr>
          <p:cNvPr id="27" name="Slide Number Placeholder 26"/>
          <p:cNvSpPr>
            <a:spLocks noGrp="1"/>
          </p:cNvSpPr>
          <p:nvPr>
            <p:ph type="sldNum" sz="quarter" idx="11"/>
          </p:nvPr>
        </p:nvSpPr>
        <p:spPr/>
        <p:txBody>
          <a:bodyPr rtlCol="0"/>
          <a:lstStyle/>
          <a:p>
            <a:fld id="{A724D443-58EA-4E35-ABB1-FB29DE5B89F6}"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DB39119-A551-4D40-8250-AB444D470E0B}" type="datetimeFigureOut">
              <a:rPr lang="en-US" smtClean="0"/>
              <a:pPr/>
              <a:t>8/13/2020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724D443-58EA-4E35-ABB1-FB29DE5B89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B39119-A551-4D40-8250-AB444D470E0B}"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24D443-58EA-4E35-ABB1-FB29DE5B89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DB39119-A551-4D40-8250-AB444D470E0B}"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4D443-58EA-4E35-ABB1-FB29DE5B89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DB39119-A551-4D40-8250-AB444D470E0B}"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4D443-58EA-4E35-ABB1-FB29DE5B89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DB39119-A551-4D40-8250-AB444D470E0B}" type="datetimeFigureOut">
              <a:rPr lang="en-US" smtClean="0"/>
              <a:pPr/>
              <a:t>8/13/2020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724D443-58EA-4E35-ABB1-FB29DE5B89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tress-relief-resources.com/chest-pain-stress.html" TargetMode="External"/><Relationship Id="rId2" Type="http://schemas.openxmlformats.org/officeDocument/2006/relationships/hyperlink" Target="http://www.stress-relief-resources.com/respiratory-symptoms-of-stress.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stress-relief-resources.com/stress-headache.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stress-relief-resources.com/cortisol-and-stress.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medicinenet.com/script/main/art.asp?articlekey=5664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medicinenet.com/script/main/art.asp?articlekey=1081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medicinenet.com/script/main/art.asp?articlekey=81639" TargetMode="Externa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0"/>
            <a:ext cx="7772400" cy="2381251"/>
          </a:xfrm>
        </p:spPr>
        <p:txBody>
          <a:bodyPr>
            <a:normAutofit fontScale="90000"/>
          </a:bodyPr>
          <a:lstStyle/>
          <a:p>
            <a:r>
              <a:rPr lang="en-US" dirty="0" smtClean="0">
                <a:solidFill>
                  <a:srgbClr val="FFC000"/>
                </a:solidFill>
                <a:latin typeface="Tahoma" charset="0"/>
              </a:rPr>
              <a:t>The Stress</a:t>
            </a:r>
            <a:br>
              <a:rPr lang="en-US" dirty="0" smtClean="0">
                <a:solidFill>
                  <a:srgbClr val="FFC000"/>
                </a:solidFill>
                <a:latin typeface="Tahoma" charset="0"/>
              </a:rPr>
            </a:br>
            <a:r>
              <a:rPr lang="en-US" dirty="0" smtClean="0">
                <a:solidFill>
                  <a:srgbClr val="FFC000"/>
                </a:solidFill>
                <a:latin typeface="Tahoma" charset="0"/>
              </a:rPr>
              <a:t>And </a:t>
            </a:r>
            <a:br>
              <a:rPr lang="en-US" dirty="0" smtClean="0">
                <a:solidFill>
                  <a:srgbClr val="FFC000"/>
                </a:solidFill>
                <a:latin typeface="Tahoma" charset="0"/>
              </a:rPr>
            </a:br>
            <a:r>
              <a:rPr lang="en-US" dirty="0" smtClean="0">
                <a:solidFill>
                  <a:srgbClr val="FFC000"/>
                </a:solidFill>
                <a:latin typeface="Tahoma" charset="0"/>
              </a:rPr>
              <a:t>The Art of Managing it</a:t>
            </a:r>
            <a:br>
              <a:rPr lang="en-US" dirty="0" smtClean="0">
                <a:solidFill>
                  <a:srgbClr val="FFC000"/>
                </a:solidFill>
                <a:latin typeface="Tahoma" charset="0"/>
              </a:rPr>
            </a:br>
            <a:endParaRPr lang="en-US" dirty="0">
              <a:solidFill>
                <a:srgbClr val="FFC000"/>
              </a:solidFill>
            </a:endParaRPr>
          </a:p>
        </p:txBody>
      </p:sp>
      <p:pic>
        <p:nvPicPr>
          <p:cNvPr id="1026" name="Picture 2" descr="C:\Users\SURESH\Desktop\images.jpg"/>
          <p:cNvPicPr>
            <a:picLocks noChangeAspect="1" noChangeArrowheads="1"/>
          </p:cNvPicPr>
          <p:nvPr/>
        </p:nvPicPr>
        <p:blipFill>
          <a:blip r:embed="rId2"/>
          <a:srcRect/>
          <a:stretch>
            <a:fillRect/>
          </a:stretch>
        </p:blipFill>
        <p:spPr bwMode="auto">
          <a:xfrm>
            <a:off x="7000875" y="3733800"/>
            <a:ext cx="2143125" cy="2143125"/>
          </a:xfrm>
          <a:prstGeom prst="rect">
            <a:avLst/>
          </a:prstGeom>
          <a:noFill/>
        </p:spPr>
      </p:pic>
      <p:pic>
        <p:nvPicPr>
          <p:cNvPr id="5" name="Picture 2"/>
          <p:cNvPicPr>
            <a:picLocks noChangeAspect="1"/>
          </p:cNvPicPr>
          <p:nvPr/>
        </p:nvPicPr>
        <p:blipFill>
          <a:blip r:embed="rId3"/>
          <a:srcRect/>
          <a:stretch>
            <a:fillRect/>
          </a:stretch>
        </p:blipFill>
        <p:spPr bwMode="auto">
          <a:xfrm>
            <a:off x="7334250" y="53975"/>
            <a:ext cx="1733550" cy="1393825"/>
          </a:xfrm>
          <a:prstGeom prst="rect">
            <a:avLst/>
          </a:prstGeom>
          <a:noFill/>
          <a:ln w="9525">
            <a:noFill/>
            <a:miter lim="800000"/>
            <a:headEnd/>
            <a:tailEnd/>
          </a:ln>
        </p:spPr>
      </p:pic>
      <p:sp>
        <p:nvSpPr>
          <p:cNvPr id="6" name="Rectangle 5"/>
          <p:cNvSpPr/>
          <p:nvPr/>
        </p:nvSpPr>
        <p:spPr>
          <a:xfrm>
            <a:off x="0" y="4953000"/>
            <a:ext cx="3657600" cy="19050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b="1" dirty="0">
                <a:solidFill>
                  <a:schemeClr val="bg1"/>
                </a:solidFill>
              </a:rPr>
              <a:t>Prepared by: </a:t>
            </a:r>
          </a:p>
          <a:p>
            <a:pPr algn="ctr">
              <a:defRPr/>
            </a:pPr>
            <a:r>
              <a:rPr lang="en-US" b="1" dirty="0">
                <a:solidFill>
                  <a:schemeClr val="bg1"/>
                </a:solidFill>
              </a:rPr>
              <a:t>Mr. Suresh V.</a:t>
            </a:r>
          </a:p>
          <a:p>
            <a:pPr algn="ctr">
              <a:defRPr/>
            </a:pPr>
            <a:r>
              <a:rPr lang="en-US" b="1" dirty="0">
                <a:solidFill>
                  <a:schemeClr val="bg1"/>
                </a:solidFill>
              </a:rPr>
              <a:t>Associate Professor</a:t>
            </a:r>
          </a:p>
          <a:p>
            <a:pPr algn="ctr">
              <a:defRPr/>
            </a:pPr>
            <a:r>
              <a:rPr lang="en-US" sz="1600" b="1" dirty="0">
                <a:solidFill>
                  <a:schemeClr val="bg1"/>
                </a:solidFill>
              </a:rPr>
              <a:t>Department of Mental health nursing</a:t>
            </a:r>
          </a:p>
          <a:p>
            <a:pPr algn="ctr">
              <a:defRPr/>
            </a:pPr>
            <a:r>
              <a:rPr lang="en-US" sz="1600" b="1" dirty="0" err="1">
                <a:solidFill>
                  <a:schemeClr val="bg1"/>
                </a:solidFill>
              </a:rPr>
              <a:t>Sumandeep</a:t>
            </a:r>
            <a:r>
              <a:rPr lang="en-US" sz="1600" b="1" dirty="0">
                <a:solidFill>
                  <a:schemeClr val="bg1"/>
                </a:solidFill>
              </a:rPr>
              <a:t> Nursing college</a:t>
            </a:r>
          </a:p>
          <a:p>
            <a:pPr algn="ctr">
              <a:defRPr/>
            </a:pP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Psychodynamic</a:t>
            </a:r>
            <a:br>
              <a:rPr lang="en-US" sz="4800" b="1" dirty="0" smtClean="0"/>
            </a:br>
            <a:endParaRPr lang="en-US" sz="4800" dirty="0"/>
          </a:p>
        </p:txBody>
      </p:sp>
      <p:sp>
        <p:nvSpPr>
          <p:cNvPr id="3" name="Content Placeholder 2"/>
          <p:cNvSpPr>
            <a:spLocks noGrp="1"/>
          </p:cNvSpPr>
          <p:nvPr>
            <p:ph idx="1"/>
          </p:nvPr>
        </p:nvSpPr>
        <p:spPr>
          <a:xfrm>
            <a:off x="457200" y="1981200"/>
            <a:ext cx="8229600" cy="4593336"/>
          </a:xfrm>
        </p:spPr>
        <p:txBody>
          <a:bodyPr>
            <a:noAutofit/>
          </a:bodyPr>
          <a:lstStyle/>
          <a:p>
            <a:r>
              <a:rPr lang="en-US" sz="3200" b="1" dirty="0" smtClean="0"/>
              <a:t>The term 'psychodynamic' refers to subconscious thoughts and feelings, which often arise from childhood experiences.</a:t>
            </a:r>
          </a:p>
          <a:p>
            <a:r>
              <a:rPr lang="en-US" sz="3200" b="1" dirty="0" smtClean="0"/>
              <a:t>Inner conflicts that have not been addressed, but repressed (ie. pushed out of conscious awareness).</a:t>
            </a:r>
          </a:p>
          <a:p>
            <a:r>
              <a:rPr lang="en-US" sz="3200" b="1" dirty="0" smtClean="0"/>
              <a:t>Low self-esteem.</a:t>
            </a:r>
          </a:p>
          <a:p>
            <a:r>
              <a:rPr lang="en-US" sz="3200" b="1" dirty="0" smtClean="0"/>
              <a:t>Increasing self awareness.</a:t>
            </a:r>
          </a:p>
          <a:p>
            <a:endParaRPr lang="en-US" sz="32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Rational</a:t>
            </a:r>
            <a:br>
              <a:rPr lang="en-US" sz="4800" b="1" dirty="0" smtClean="0"/>
            </a:br>
            <a:endParaRPr lang="en-US" sz="4800" dirty="0"/>
          </a:p>
        </p:txBody>
      </p:sp>
      <p:sp>
        <p:nvSpPr>
          <p:cNvPr id="3" name="Content Placeholder 2"/>
          <p:cNvSpPr>
            <a:spLocks noGrp="1"/>
          </p:cNvSpPr>
          <p:nvPr>
            <p:ph idx="1"/>
          </p:nvPr>
        </p:nvSpPr>
        <p:spPr/>
        <p:txBody>
          <a:bodyPr>
            <a:normAutofit/>
          </a:bodyPr>
          <a:lstStyle/>
          <a:p>
            <a:r>
              <a:rPr lang="en-US" sz="3200" b="1" dirty="0" smtClean="0"/>
              <a:t>The rational processes in our minds constantly interpret and evaluate the world around. </a:t>
            </a:r>
          </a:p>
          <a:p>
            <a:r>
              <a:rPr lang="en-US" sz="3200" b="1" dirty="0" smtClean="0"/>
              <a:t>Perceiving the consequences of actions as being dangerous or threatening.</a:t>
            </a:r>
          </a:p>
          <a:p>
            <a:endParaRPr lang="en-US" sz="32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42" name="Rectangle 2"/>
          <p:cNvSpPr>
            <a:spLocks noGrp="1" noChangeArrowheads="1"/>
          </p:cNvSpPr>
          <p:nvPr>
            <p:ph type="title"/>
          </p:nvPr>
        </p:nvSpPr>
        <p:spPr/>
        <p:txBody>
          <a:bodyPr/>
          <a:lstStyle/>
          <a:p>
            <a:r>
              <a:rPr lang="en-US"/>
              <a:t>What Happens when Stressed?</a:t>
            </a:r>
          </a:p>
        </p:txBody>
      </p:sp>
      <p:sp>
        <p:nvSpPr>
          <p:cNvPr id="1034243" name="Rectangle 3"/>
          <p:cNvSpPr>
            <a:spLocks noGrp="1" noChangeArrowheads="1"/>
          </p:cNvSpPr>
          <p:nvPr>
            <p:ph idx="1"/>
          </p:nvPr>
        </p:nvSpPr>
        <p:spPr/>
        <p:txBody>
          <a:bodyPr>
            <a:noAutofit/>
          </a:bodyPr>
          <a:lstStyle/>
          <a:p>
            <a:pPr>
              <a:lnSpc>
                <a:spcPct val="80000"/>
              </a:lnSpc>
            </a:pPr>
            <a:r>
              <a:rPr lang="en-US" b="1" dirty="0"/>
              <a:t>Psychology of Stress: Emotional impact</a:t>
            </a:r>
          </a:p>
          <a:p>
            <a:pPr lvl="1">
              <a:lnSpc>
                <a:spcPct val="80000"/>
              </a:lnSpc>
            </a:pPr>
            <a:r>
              <a:rPr lang="en-US" sz="2400" b="1" dirty="0"/>
              <a:t>Anxiety</a:t>
            </a:r>
          </a:p>
          <a:p>
            <a:pPr lvl="1">
              <a:lnSpc>
                <a:spcPct val="80000"/>
              </a:lnSpc>
            </a:pPr>
            <a:r>
              <a:rPr lang="en-US" sz="2400" b="1" dirty="0"/>
              <a:t>Fear</a:t>
            </a:r>
          </a:p>
          <a:p>
            <a:pPr lvl="1">
              <a:lnSpc>
                <a:spcPct val="80000"/>
              </a:lnSpc>
            </a:pPr>
            <a:r>
              <a:rPr lang="en-US" sz="2400" b="1" dirty="0"/>
              <a:t>Depression</a:t>
            </a:r>
          </a:p>
          <a:p>
            <a:pPr lvl="1">
              <a:lnSpc>
                <a:spcPct val="80000"/>
              </a:lnSpc>
            </a:pPr>
            <a:r>
              <a:rPr lang="en-US" sz="2400" b="1" dirty="0"/>
              <a:t>Anger</a:t>
            </a:r>
          </a:p>
          <a:p>
            <a:pPr lvl="1">
              <a:lnSpc>
                <a:spcPct val="80000"/>
              </a:lnSpc>
            </a:pPr>
            <a:r>
              <a:rPr lang="en-US" sz="2400" b="1" dirty="0" smtClean="0"/>
              <a:t>Sadness</a:t>
            </a:r>
          </a:p>
          <a:p>
            <a:pPr lvl="1">
              <a:lnSpc>
                <a:spcPct val="80000"/>
              </a:lnSpc>
              <a:buNone/>
            </a:pPr>
            <a:endParaRPr lang="en-US" sz="2800" b="1" dirty="0"/>
          </a:p>
          <a:p>
            <a:pPr>
              <a:lnSpc>
                <a:spcPct val="80000"/>
              </a:lnSpc>
            </a:pPr>
            <a:r>
              <a:rPr lang="en-US" b="1" dirty="0"/>
              <a:t>Physiology of Stress</a:t>
            </a:r>
          </a:p>
          <a:p>
            <a:pPr lvl="1">
              <a:lnSpc>
                <a:spcPct val="80000"/>
              </a:lnSpc>
            </a:pPr>
            <a:r>
              <a:rPr lang="en-US" sz="2400" b="1" dirty="0"/>
              <a:t>Acidity</a:t>
            </a:r>
          </a:p>
          <a:p>
            <a:pPr lvl="1">
              <a:lnSpc>
                <a:spcPct val="80000"/>
              </a:lnSpc>
            </a:pPr>
            <a:r>
              <a:rPr lang="en-US" sz="2400" b="1" dirty="0" smtClean="0"/>
              <a:t>Ulcers</a:t>
            </a:r>
            <a:endParaRPr lang="en-US" sz="2400" b="1" dirty="0"/>
          </a:p>
          <a:p>
            <a:pPr lvl="1">
              <a:lnSpc>
                <a:spcPct val="80000"/>
              </a:lnSpc>
            </a:pPr>
            <a:r>
              <a:rPr lang="en-US" sz="2400" b="1" dirty="0"/>
              <a:t>Blood Pressure</a:t>
            </a:r>
          </a:p>
          <a:p>
            <a:pPr lvl="1">
              <a:lnSpc>
                <a:spcPct val="80000"/>
              </a:lnSpc>
            </a:pPr>
            <a:r>
              <a:rPr lang="en-US" sz="2400" b="1" dirty="0"/>
              <a:t>Kidney problems</a:t>
            </a:r>
          </a:p>
          <a:p>
            <a:pPr lvl="1">
              <a:lnSpc>
                <a:spcPct val="80000"/>
              </a:lnSpc>
            </a:pPr>
            <a:r>
              <a:rPr lang="en-US" sz="2400" b="1" dirty="0" smtClean="0"/>
              <a:t>Diabetes</a:t>
            </a:r>
            <a:endParaRPr lang="en-US" sz="24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42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3424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3424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3424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3424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3424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3424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3424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3424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3424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3424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3424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4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9362" name="Rectangle 2"/>
          <p:cNvSpPr>
            <a:spLocks noGrp="1" noChangeArrowheads="1"/>
          </p:cNvSpPr>
          <p:nvPr>
            <p:ph type="title"/>
          </p:nvPr>
        </p:nvSpPr>
        <p:spPr>
          <a:xfrm>
            <a:off x="381000" y="228600"/>
            <a:ext cx="8229600" cy="1143000"/>
          </a:xfrm>
        </p:spPr>
        <p:txBody>
          <a:bodyPr>
            <a:normAutofit fontScale="90000"/>
          </a:bodyPr>
          <a:lstStyle/>
          <a:p>
            <a:r>
              <a:rPr lang="en-US" dirty="0"/>
              <a:t>Chain Reaction of Stress: The Negative </a:t>
            </a:r>
            <a:r>
              <a:rPr lang="en-US" dirty="0" smtClean="0"/>
              <a:t>Spiral</a:t>
            </a:r>
            <a:endParaRPr lang="en-US" dirty="0"/>
          </a:p>
        </p:txBody>
      </p:sp>
      <p:grpSp>
        <p:nvGrpSpPr>
          <p:cNvPr id="2" name="Group 29"/>
          <p:cNvGrpSpPr>
            <a:grpSpLocks/>
          </p:cNvGrpSpPr>
          <p:nvPr/>
        </p:nvGrpSpPr>
        <p:grpSpPr bwMode="auto">
          <a:xfrm>
            <a:off x="228600" y="1600200"/>
            <a:ext cx="2666999" cy="338138"/>
            <a:chOff x="189" y="1008"/>
            <a:chExt cx="1680" cy="213"/>
          </a:xfrm>
        </p:grpSpPr>
        <p:sp>
          <p:nvSpPr>
            <p:cNvPr id="1039365" name="Text Box 5"/>
            <p:cNvSpPr txBox="1">
              <a:spLocks noChangeArrowheads="1"/>
            </p:cNvSpPr>
            <p:nvPr/>
          </p:nvSpPr>
          <p:spPr bwMode="auto">
            <a:xfrm>
              <a:off x="189" y="1008"/>
              <a:ext cx="1531" cy="213"/>
            </a:xfrm>
            <a:prstGeom prst="rect">
              <a:avLst/>
            </a:prstGeom>
            <a:noFill/>
            <a:ln w="9525" algn="ctr">
              <a:solidFill>
                <a:schemeClr val="tx1"/>
              </a:solidFill>
              <a:miter lim="800000"/>
              <a:headEnd/>
              <a:tailEnd/>
            </a:ln>
            <a:effectLst/>
          </p:spPr>
          <p:txBody>
            <a:bodyPr wrap="none">
              <a:spAutoFit/>
            </a:bodyPr>
            <a:lstStyle/>
            <a:p>
              <a:r>
                <a:rPr lang="en-US" sz="1600" b="1" dirty="0">
                  <a:solidFill>
                    <a:srgbClr val="000066"/>
                  </a:solidFill>
                  <a:latin typeface="Tahoma" charset="0"/>
                </a:rPr>
                <a:t>Mind perceives threat</a:t>
              </a:r>
            </a:p>
          </p:txBody>
        </p:sp>
        <p:sp>
          <p:nvSpPr>
            <p:cNvPr id="1039377" name="Line 17"/>
            <p:cNvSpPr>
              <a:spLocks noChangeShapeType="1"/>
            </p:cNvSpPr>
            <p:nvPr/>
          </p:nvSpPr>
          <p:spPr bwMode="auto">
            <a:xfrm>
              <a:off x="1629" y="1104"/>
              <a:ext cx="240" cy="0"/>
            </a:xfrm>
            <a:prstGeom prst="line">
              <a:avLst/>
            </a:prstGeom>
            <a:noFill/>
            <a:ln w="9525">
              <a:solidFill>
                <a:schemeClr val="tx1"/>
              </a:solidFill>
              <a:round/>
              <a:headEnd/>
              <a:tailEnd type="triangle" w="med" len="med"/>
            </a:ln>
            <a:effectLst/>
          </p:spPr>
          <p:txBody>
            <a:bodyPr/>
            <a:lstStyle/>
            <a:p>
              <a:endParaRPr lang="en-US"/>
            </a:p>
          </p:txBody>
        </p:sp>
      </p:grpSp>
      <p:grpSp>
        <p:nvGrpSpPr>
          <p:cNvPr id="3" name="Group 30"/>
          <p:cNvGrpSpPr>
            <a:grpSpLocks/>
          </p:cNvGrpSpPr>
          <p:nvPr/>
        </p:nvGrpSpPr>
        <p:grpSpPr bwMode="auto">
          <a:xfrm>
            <a:off x="3048000" y="1447800"/>
            <a:ext cx="3124201" cy="584200"/>
            <a:chOff x="1872" y="1152"/>
            <a:chExt cx="1968" cy="368"/>
          </a:xfrm>
        </p:grpSpPr>
        <p:sp>
          <p:nvSpPr>
            <p:cNvPr id="1039367" name="Text Box 7"/>
            <p:cNvSpPr txBox="1">
              <a:spLocks noChangeArrowheads="1"/>
            </p:cNvSpPr>
            <p:nvPr/>
          </p:nvSpPr>
          <p:spPr bwMode="auto">
            <a:xfrm>
              <a:off x="1872" y="1152"/>
              <a:ext cx="1697" cy="368"/>
            </a:xfrm>
            <a:prstGeom prst="rect">
              <a:avLst/>
            </a:prstGeom>
            <a:noFill/>
            <a:ln w="9525" algn="ctr">
              <a:solidFill>
                <a:schemeClr val="tx1"/>
              </a:solidFill>
              <a:miter lim="800000"/>
              <a:headEnd/>
              <a:tailEnd/>
            </a:ln>
            <a:effectLst/>
          </p:spPr>
          <p:txBody>
            <a:bodyPr wrap="none">
              <a:spAutoFit/>
            </a:bodyPr>
            <a:lstStyle/>
            <a:p>
              <a:pPr algn="l"/>
              <a:r>
                <a:rPr lang="en-US" sz="1600" b="1" dirty="0">
                  <a:solidFill>
                    <a:srgbClr val="000066"/>
                  </a:solidFill>
                  <a:latin typeface="Tahoma" charset="0"/>
                </a:rPr>
                <a:t>Triggers animal instinct </a:t>
              </a:r>
            </a:p>
            <a:p>
              <a:pPr algn="l"/>
              <a:r>
                <a:rPr lang="en-US" sz="1600" b="1" dirty="0">
                  <a:solidFill>
                    <a:srgbClr val="000066"/>
                  </a:solidFill>
                  <a:latin typeface="Tahoma" charset="0"/>
                </a:rPr>
                <a:t>of fight or flight</a:t>
              </a:r>
            </a:p>
          </p:txBody>
        </p:sp>
        <p:sp>
          <p:nvSpPr>
            <p:cNvPr id="1039378" name="Line 18"/>
            <p:cNvSpPr>
              <a:spLocks noChangeShapeType="1"/>
            </p:cNvSpPr>
            <p:nvPr/>
          </p:nvSpPr>
          <p:spPr bwMode="auto">
            <a:xfrm>
              <a:off x="3600" y="1392"/>
              <a:ext cx="240" cy="0"/>
            </a:xfrm>
            <a:prstGeom prst="line">
              <a:avLst/>
            </a:prstGeom>
            <a:noFill/>
            <a:ln w="9525">
              <a:solidFill>
                <a:schemeClr val="tx1"/>
              </a:solidFill>
              <a:round/>
              <a:headEnd/>
              <a:tailEnd type="triangle" w="med" len="med"/>
            </a:ln>
            <a:effectLst/>
          </p:spPr>
          <p:txBody>
            <a:bodyPr/>
            <a:lstStyle/>
            <a:p>
              <a:endParaRPr lang="en-US"/>
            </a:p>
          </p:txBody>
        </p:sp>
      </p:grpSp>
      <p:grpSp>
        <p:nvGrpSpPr>
          <p:cNvPr id="4" name="Group 31"/>
          <p:cNvGrpSpPr>
            <a:grpSpLocks/>
          </p:cNvGrpSpPr>
          <p:nvPr/>
        </p:nvGrpSpPr>
        <p:grpSpPr bwMode="auto">
          <a:xfrm>
            <a:off x="6248400" y="1447800"/>
            <a:ext cx="2228849" cy="1246187"/>
            <a:chOff x="3505" y="895"/>
            <a:chExt cx="1404" cy="785"/>
          </a:xfrm>
        </p:grpSpPr>
        <p:sp>
          <p:nvSpPr>
            <p:cNvPr id="1039368" name="Text Box 8"/>
            <p:cNvSpPr txBox="1">
              <a:spLocks noChangeArrowheads="1"/>
            </p:cNvSpPr>
            <p:nvPr/>
          </p:nvSpPr>
          <p:spPr bwMode="auto">
            <a:xfrm>
              <a:off x="3505" y="895"/>
              <a:ext cx="1404" cy="368"/>
            </a:xfrm>
            <a:prstGeom prst="rect">
              <a:avLst/>
            </a:prstGeom>
            <a:noFill/>
            <a:ln w="9525" algn="ctr">
              <a:solidFill>
                <a:schemeClr val="tx1"/>
              </a:solidFill>
              <a:miter lim="800000"/>
              <a:headEnd/>
              <a:tailEnd/>
            </a:ln>
            <a:effectLst/>
          </p:spPr>
          <p:txBody>
            <a:bodyPr wrap="none">
              <a:spAutoFit/>
            </a:bodyPr>
            <a:lstStyle/>
            <a:p>
              <a:r>
                <a:rPr lang="en-US" sz="1600" b="1" dirty="0">
                  <a:solidFill>
                    <a:srgbClr val="000066"/>
                  </a:solidFill>
                  <a:latin typeface="Tahoma" charset="0"/>
                </a:rPr>
                <a:t>Adrenalin increases</a:t>
              </a:r>
            </a:p>
            <a:p>
              <a:r>
                <a:rPr lang="en-US" sz="1600" b="1" dirty="0">
                  <a:solidFill>
                    <a:srgbClr val="000066"/>
                  </a:solidFill>
                  <a:latin typeface="Tahoma" charset="0"/>
                </a:rPr>
                <a:t>to prepare the body</a:t>
              </a:r>
            </a:p>
          </p:txBody>
        </p:sp>
        <p:sp>
          <p:nvSpPr>
            <p:cNvPr id="1039379" name="Line 19"/>
            <p:cNvSpPr>
              <a:spLocks noChangeShapeType="1"/>
            </p:cNvSpPr>
            <p:nvPr/>
          </p:nvSpPr>
          <p:spPr bwMode="auto">
            <a:xfrm>
              <a:off x="4512" y="1344"/>
              <a:ext cx="0" cy="336"/>
            </a:xfrm>
            <a:prstGeom prst="line">
              <a:avLst/>
            </a:prstGeom>
            <a:noFill/>
            <a:ln w="9525">
              <a:solidFill>
                <a:schemeClr val="tx1"/>
              </a:solidFill>
              <a:round/>
              <a:headEnd/>
              <a:tailEnd type="triangle" w="med" len="med"/>
            </a:ln>
            <a:effectLst/>
          </p:spPr>
          <p:txBody>
            <a:bodyPr/>
            <a:lstStyle/>
            <a:p>
              <a:endParaRPr lang="en-US"/>
            </a:p>
          </p:txBody>
        </p:sp>
      </p:grpSp>
      <p:grpSp>
        <p:nvGrpSpPr>
          <p:cNvPr id="5" name="Group 32"/>
          <p:cNvGrpSpPr>
            <a:grpSpLocks/>
          </p:cNvGrpSpPr>
          <p:nvPr/>
        </p:nvGrpSpPr>
        <p:grpSpPr bwMode="auto">
          <a:xfrm>
            <a:off x="5791201" y="2663827"/>
            <a:ext cx="3352801" cy="1077913"/>
            <a:chOff x="3648" y="1678"/>
            <a:chExt cx="2112" cy="679"/>
          </a:xfrm>
        </p:grpSpPr>
        <p:sp>
          <p:nvSpPr>
            <p:cNvPr id="1039369" name="Text Box 9"/>
            <p:cNvSpPr txBox="1">
              <a:spLocks noChangeArrowheads="1"/>
            </p:cNvSpPr>
            <p:nvPr/>
          </p:nvSpPr>
          <p:spPr bwMode="auto">
            <a:xfrm>
              <a:off x="3885" y="1678"/>
              <a:ext cx="1875" cy="679"/>
            </a:xfrm>
            <a:prstGeom prst="rect">
              <a:avLst/>
            </a:prstGeom>
            <a:noFill/>
            <a:ln w="9525" algn="ctr">
              <a:solidFill>
                <a:schemeClr val="tx1"/>
              </a:solidFill>
              <a:miter lim="800000"/>
              <a:headEnd/>
              <a:tailEnd/>
            </a:ln>
            <a:effectLst/>
          </p:spPr>
          <p:txBody>
            <a:bodyPr wrap="square">
              <a:spAutoFit/>
            </a:bodyPr>
            <a:lstStyle/>
            <a:p>
              <a:r>
                <a:rPr lang="en-US" sz="1600" b="1" dirty="0">
                  <a:solidFill>
                    <a:srgbClr val="000066"/>
                  </a:solidFill>
                  <a:latin typeface="Tahoma" charset="0"/>
                </a:rPr>
                <a:t>Heart beat increases to </a:t>
              </a:r>
            </a:p>
            <a:p>
              <a:r>
                <a:rPr lang="en-US" sz="1600" b="1" dirty="0">
                  <a:solidFill>
                    <a:srgbClr val="000066"/>
                  </a:solidFill>
                  <a:latin typeface="Tahoma" charset="0"/>
                </a:rPr>
                <a:t>supply more food &amp; oxygen </a:t>
              </a:r>
            </a:p>
            <a:p>
              <a:r>
                <a:rPr lang="en-US" sz="1600" b="1" dirty="0">
                  <a:solidFill>
                    <a:srgbClr val="000066"/>
                  </a:solidFill>
                  <a:latin typeface="Tahoma" charset="0"/>
                </a:rPr>
                <a:t>to body parts</a:t>
              </a:r>
            </a:p>
          </p:txBody>
        </p:sp>
        <p:sp>
          <p:nvSpPr>
            <p:cNvPr id="1039380" name="Line 20"/>
            <p:cNvSpPr>
              <a:spLocks noChangeShapeType="1"/>
            </p:cNvSpPr>
            <p:nvPr/>
          </p:nvSpPr>
          <p:spPr bwMode="auto">
            <a:xfrm flipH="1">
              <a:off x="3648" y="1968"/>
              <a:ext cx="240" cy="0"/>
            </a:xfrm>
            <a:prstGeom prst="line">
              <a:avLst/>
            </a:prstGeom>
            <a:noFill/>
            <a:ln w="9525">
              <a:solidFill>
                <a:schemeClr val="tx1"/>
              </a:solidFill>
              <a:round/>
              <a:headEnd/>
              <a:tailEnd type="triangle" w="med" len="med"/>
            </a:ln>
            <a:effectLst/>
          </p:spPr>
          <p:txBody>
            <a:bodyPr/>
            <a:lstStyle/>
            <a:p>
              <a:endParaRPr lang="en-US"/>
            </a:p>
          </p:txBody>
        </p:sp>
      </p:grpSp>
      <p:grpSp>
        <p:nvGrpSpPr>
          <p:cNvPr id="6" name="Group 33"/>
          <p:cNvGrpSpPr>
            <a:grpSpLocks/>
          </p:cNvGrpSpPr>
          <p:nvPr/>
        </p:nvGrpSpPr>
        <p:grpSpPr bwMode="auto">
          <a:xfrm>
            <a:off x="3733800" y="2819398"/>
            <a:ext cx="2246313" cy="584200"/>
            <a:chOff x="2352" y="1776"/>
            <a:chExt cx="1415" cy="368"/>
          </a:xfrm>
        </p:grpSpPr>
        <p:sp>
          <p:nvSpPr>
            <p:cNvPr id="1039373" name="Text Box 13"/>
            <p:cNvSpPr txBox="1">
              <a:spLocks noChangeArrowheads="1"/>
            </p:cNvSpPr>
            <p:nvPr/>
          </p:nvSpPr>
          <p:spPr bwMode="auto">
            <a:xfrm>
              <a:off x="2640" y="1776"/>
              <a:ext cx="1127" cy="368"/>
            </a:xfrm>
            <a:prstGeom prst="rect">
              <a:avLst/>
            </a:prstGeom>
            <a:noFill/>
            <a:ln w="9525" algn="ctr">
              <a:solidFill>
                <a:schemeClr val="tx1"/>
              </a:solidFill>
              <a:miter lim="800000"/>
              <a:headEnd/>
              <a:tailEnd/>
            </a:ln>
            <a:effectLst/>
          </p:spPr>
          <p:txBody>
            <a:bodyPr wrap="none">
              <a:spAutoFit/>
            </a:bodyPr>
            <a:lstStyle/>
            <a:p>
              <a:r>
                <a:rPr lang="en-US" sz="1600" b="1" dirty="0">
                  <a:solidFill>
                    <a:srgbClr val="000066"/>
                  </a:solidFill>
                  <a:latin typeface="Tahoma" charset="0"/>
                </a:rPr>
                <a:t>Blood pressure </a:t>
              </a:r>
            </a:p>
            <a:p>
              <a:r>
                <a:rPr lang="en-US" sz="1600" b="1" dirty="0">
                  <a:solidFill>
                    <a:srgbClr val="000066"/>
                  </a:solidFill>
                  <a:latin typeface="Tahoma" charset="0"/>
                </a:rPr>
                <a:t>increases</a:t>
              </a:r>
            </a:p>
          </p:txBody>
        </p:sp>
        <p:sp>
          <p:nvSpPr>
            <p:cNvPr id="1039381" name="Line 21"/>
            <p:cNvSpPr>
              <a:spLocks noChangeShapeType="1"/>
            </p:cNvSpPr>
            <p:nvPr/>
          </p:nvSpPr>
          <p:spPr bwMode="auto">
            <a:xfrm flipH="1">
              <a:off x="2352" y="1968"/>
              <a:ext cx="288" cy="0"/>
            </a:xfrm>
            <a:prstGeom prst="line">
              <a:avLst/>
            </a:prstGeom>
            <a:noFill/>
            <a:ln w="9525">
              <a:solidFill>
                <a:schemeClr val="tx1"/>
              </a:solidFill>
              <a:round/>
              <a:headEnd/>
              <a:tailEnd type="triangle" w="med" len="med"/>
            </a:ln>
            <a:effectLst/>
          </p:spPr>
          <p:txBody>
            <a:bodyPr/>
            <a:lstStyle/>
            <a:p>
              <a:endParaRPr lang="en-US"/>
            </a:p>
          </p:txBody>
        </p:sp>
      </p:grpSp>
      <p:grpSp>
        <p:nvGrpSpPr>
          <p:cNvPr id="7" name="Group 34"/>
          <p:cNvGrpSpPr>
            <a:grpSpLocks/>
          </p:cNvGrpSpPr>
          <p:nvPr/>
        </p:nvGrpSpPr>
        <p:grpSpPr bwMode="auto">
          <a:xfrm>
            <a:off x="1752600" y="2819400"/>
            <a:ext cx="2233613" cy="1371600"/>
            <a:chOff x="1104" y="1776"/>
            <a:chExt cx="1407" cy="864"/>
          </a:xfrm>
        </p:grpSpPr>
        <p:sp>
          <p:nvSpPr>
            <p:cNvPr id="1039371" name="Text Box 11"/>
            <p:cNvSpPr txBox="1">
              <a:spLocks noChangeArrowheads="1"/>
            </p:cNvSpPr>
            <p:nvPr/>
          </p:nvSpPr>
          <p:spPr bwMode="auto">
            <a:xfrm>
              <a:off x="1104" y="1776"/>
              <a:ext cx="1407" cy="368"/>
            </a:xfrm>
            <a:prstGeom prst="rect">
              <a:avLst/>
            </a:prstGeom>
            <a:noFill/>
            <a:ln w="9525" algn="ctr">
              <a:solidFill>
                <a:schemeClr val="tx1"/>
              </a:solidFill>
              <a:miter lim="800000"/>
              <a:headEnd/>
              <a:tailEnd/>
            </a:ln>
            <a:effectLst/>
          </p:spPr>
          <p:txBody>
            <a:bodyPr wrap="none">
              <a:spAutoFit/>
            </a:bodyPr>
            <a:lstStyle/>
            <a:p>
              <a:pPr algn="l"/>
              <a:r>
                <a:rPr lang="en-US" sz="1600" b="1" dirty="0">
                  <a:solidFill>
                    <a:srgbClr val="000066"/>
                  </a:solidFill>
                  <a:latin typeface="Tahoma" charset="0"/>
                </a:rPr>
                <a:t>Breathing becomes </a:t>
              </a:r>
            </a:p>
            <a:p>
              <a:pPr algn="l"/>
              <a:r>
                <a:rPr lang="en-US" sz="1600" b="1" dirty="0">
                  <a:solidFill>
                    <a:srgbClr val="000066"/>
                  </a:solidFill>
                  <a:latin typeface="Tahoma" charset="0"/>
                </a:rPr>
                <a:t>fast &amp; shallow</a:t>
              </a:r>
            </a:p>
          </p:txBody>
        </p:sp>
        <p:sp>
          <p:nvSpPr>
            <p:cNvPr id="1039382" name="Line 22"/>
            <p:cNvSpPr>
              <a:spLocks noChangeShapeType="1"/>
            </p:cNvSpPr>
            <p:nvPr/>
          </p:nvSpPr>
          <p:spPr bwMode="auto">
            <a:xfrm>
              <a:off x="1488" y="2208"/>
              <a:ext cx="0" cy="432"/>
            </a:xfrm>
            <a:prstGeom prst="line">
              <a:avLst/>
            </a:prstGeom>
            <a:noFill/>
            <a:ln w="9525">
              <a:solidFill>
                <a:schemeClr val="tx1"/>
              </a:solidFill>
              <a:round/>
              <a:headEnd/>
              <a:tailEnd type="triangle" w="med" len="med"/>
            </a:ln>
            <a:effectLst/>
          </p:spPr>
          <p:txBody>
            <a:bodyPr/>
            <a:lstStyle/>
            <a:p>
              <a:endParaRPr lang="en-US"/>
            </a:p>
          </p:txBody>
        </p:sp>
      </p:grpSp>
      <p:grpSp>
        <p:nvGrpSpPr>
          <p:cNvPr id="8" name="Group 35"/>
          <p:cNvGrpSpPr>
            <a:grpSpLocks/>
          </p:cNvGrpSpPr>
          <p:nvPr/>
        </p:nvGrpSpPr>
        <p:grpSpPr bwMode="auto">
          <a:xfrm>
            <a:off x="1828800" y="4190997"/>
            <a:ext cx="1676400" cy="584200"/>
            <a:chOff x="1152" y="2640"/>
            <a:chExt cx="1056" cy="368"/>
          </a:xfrm>
        </p:grpSpPr>
        <p:sp>
          <p:nvSpPr>
            <p:cNvPr id="1039370" name="Text Box 10"/>
            <p:cNvSpPr txBox="1">
              <a:spLocks noChangeArrowheads="1"/>
            </p:cNvSpPr>
            <p:nvPr/>
          </p:nvSpPr>
          <p:spPr bwMode="auto">
            <a:xfrm>
              <a:off x="1152" y="2640"/>
              <a:ext cx="870" cy="368"/>
            </a:xfrm>
            <a:prstGeom prst="rect">
              <a:avLst/>
            </a:prstGeom>
            <a:noFill/>
            <a:ln w="9525" algn="ctr">
              <a:solidFill>
                <a:schemeClr val="tx1"/>
              </a:solidFill>
              <a:miter lim="800000"/>
              <a:headEnd/>
              <a:tailEnd/>
            </a:ln>
            <a:effectLst/>
          </p:spPr>
          <p:txBody>
            <a:bodyPr wrap="none">
              <a:spAutoFit/>
            </a:bodyPr>
            <a:lstStyle/>
            <a:p>
              <a:pPr algn="l"/>
              <a:r>
                <a:rPr lang="en-US" sz="1600" b="1" dirty="0">
                  <a:solidFill>
                    <a:srgbClr val="000066"/>
                  </a:solidFill>
                  <a:latin typeface="Tahoma" charset="0"/>
                </a:rPr>
                <a:t>Metabolism</a:t>
              </a:r>
            </a:p>
            <a:p>
              <a:pPr algn="l"/>
              <a:r>
                <a:rPr lang="en-US" sz="1600" b="1" dirty="0">
                  <a:solidFill>
                    <a:srgbClr val="000066"/>
                  </a:solidFill>
                  <a:latin typeface="Tahoma" charset="0"/>
                </a:rPr>
                <a:t> increases</a:t>
              </a:r>
            </a:p>
          </p:txBody>
        </p:sp>
        <p:sp>
          <p:nvSpPr>
            <p:cNvPr id="1039383" name="Line 23"/>
            <p:cNvSpPr>
              <a:spLocks noChangeShapeType="1"/>
            </p:cNvSpPr>
            <p:nvPr/>
          </p:nvSpPr>
          <p:spPr bwMode="auto">
            <a:xfrm>
              <a:off x="1920" y="2832"/>
              <a:ext cx="288" cy="0"/>
            </a:xfrm>
            <a:prstGeom prst="line">
              <a:avLst/>
            </a:prstGeom>
            <a:noFill/>
            <a:ln w="9525">
              <a:solidFill>
                <a:schemeClr val="tx1"/>
              </a:solidFill>
              <a:round/>
              <a:headEnd/>
              <a:tailEnd type="triangle" w="med" len="med"/>
            </a:ln>
            <a:effectLst/>
          </p:spPr>
          <p:txBody>
            <a:bodyPr/>
            <a:lstStyle/>
            <a:p>
              <a:endParaRPr lang="en-US"/>
            </a:p>
          </p:txBody>
        </p:sp>
      </p:grpSp>
      <p:grpSp>
        <p:nvGrpSpPr>
          <p:cNvPr id="9" name="Group 36"/>
          <p:cNvGrpSpPr>
            <a:grpSpLocks/>
          </p:cNvGrpSpPr>
          <p:nvPr/>
        </p:nvGrpSpPr>
        <p:grpSpPr bwMode="auto">
          <a:xfrm>
            <a:off x="3505200" y="4038602"/>
            <a:ext cx="2590800" cy="830263"/>
            <a:chOff x="2208" y="2544"/>
            <a:chExt cx="1632" cy="523"/>
          </a:xfrm>
        </p:grpSpPr>
        <p:sp>
          <p:nvSpPr>
            <p:cNvPr id="1039372" name="Text Box 12"/>
            <p:cNvSpPr txBox="1">
              <a:spLocks noChangeArrowheads="1"/>
            </p:cNvSpPr>
            <p:nvPr/>
          </p:nvSpPr>
          <p:spPr bwMode="auto">
            <a:xfrm>
              <a:off x="2208" y="2544"/>
              <a:ext cx="1521" cy="523"/>
            </a:xfrm>
            <a:prstGeom prst="rect">
              <a:avLst/>
            </a:prstGeom>
            <a:noFill/>
            <a:ln w="9525" algn="ctr">
              <a:solidFill>
                <a:schemeClr val="tx1"/>
              </a:solidFill>
              <a:miter lim="800000"/>
              <a:headEnd/>
              <a:tailEnd/>
            </a:ln>
            <a:effectLst/>
          </p:spPr>
          <p:txBody>
            <a:bodyPr wrap="none">
              <a:spAutoFit/>
            </a:bodyPr>
            <a:lstStyle/>
            <a:p>
              <a:pPr algn="l"/>
              <a:r>
                <a:rPr lang="en-US" sz="1600" b="1" dirty="0">
                  <a:solidFill>
                    <a:srgbClr val="000066"/>
                  </a:solidFill>
                  <a:latin typeface="Tahoma" charset="0"/>
                </a:rPr>
                <a:t>Stomach readies for </a:t>
              </a:r>
            </a:p>
            <a:p>
              <a:pPr algn="l"/>
              <a:r>
                <a:rPr lang="en-US" sz="1600" b="1" dirty="0">
                  <a:solidFill>
                    <a:srgbClr val="000066"/>
                  </a:solidFill>
                  <a:latin typeface="Tahoma" charset="0"/>
                </a:rPr>
                <a:t>processing more food</a:t>
              </a:r>
            </a:p>
            <a:p>
              <a:pPr algn="l"/>
              <a:r>
                <a:rPr lang="en-US" sz="1600" b="1" dirty="0">
                  <a:solidFill>
                    <a:srgbClr val="000066"/>
                  </a:solidFill>
                  <a:latin typeface="Tahoma" charset="0"/>
                </a:rPr>
                <a:t>Acidity* increases</a:t>
              </a:r>
            </a:p>
          </p:txBody>
        </p:sp>
        <p:sp>
          <p:nvSpPr>
            <p:cNvPr id="1039384" name="Line 24"/>
            <p:cNvSpPr>
              <a:spLocks noChangeShapeType="1"/>
            </p:cNvSpPr>
            <p:nvPr/>
          </p:nvSpPr>
          <p:spPr bwMode="auto">
            <a:xfrm>
              <a:off x="3552" y="2832"/>
              <a:ext cx="288" cy="0"/>
            </a:xfrm>
            <a:prstGeom prst="line">
              <a:avLst/>
            </a:prstGeom>
            <a:noFill/>
            <a:ln w="9525">
              <a:solidFill>
                <a:schemeClr val="tx1"/>
              </a:solidFill>
              <a:round/>
              <a:headEnd/>
              <a:tailEnd type="triangle" w="med" len="med"/>
            </a:ln>
            <a:effectLst/>
          </p:spPr>
          <p:txBody>
            <a:bodyPr/>
            <a:lstStyle/>
            <a:p>
              <a:endParaRPr lang="en-US"/>
            </a:p>
          </p:txBody>
        </p:sp>
      </p:grpSp>
      <p:grpSp>
        <p:nvGrpSpPr>
          <p:cNvPr id="10" name="Group 37"/>
          <p:cNvGrpSpPr>
            <a:grpSpLocks/>
          </p:cNvGrpSpPr>
          <p:nvPr/>
        </p:nvGrpSpPr>
        <p:grpSpPr bwMode="auto">
          <a:xfrm>
            <a:off x="6096000" y="4191000"/>
            <a:ext cx="3048000" cy="1371600"/>
            <a:chOff x="3840" y="2640"/>
            <a:chExt cx="1920" cy="864"/>
          </a:xfrm>
        </p:grpSpPr>
        <p:sp>
          <p:nvSpPr>
            <p:cNvPr id="1039374" name="Text Box 14"/>
            <p:cNvSpPr txBox="1">
              <a:spLocks noChangeArrowheads="1"/>
            </p:cNvSpPr>
            <p:nvPr/>
          </p:nvSpPr>
          <p:spPr bwMode="auto">
            <a:xfrm>
              <a:off x="3840" y="2640"/>
              <a:ext cx="1920" cy="523"/>
            </a:xfrm>
            <a:prstGeom prst="rect">
              <a:avLst/>
            </a:prstGeom>
            <a:noFill/>
            <a:ln w="9525" algn="ctr">
              <a:solidFill>
                <a:schemeClr val="tx1"/>
              </a:solidFill>
              <a:miter lim="800000"/>
              <a:headEnd/>
              <a:tailEnd/>
            </a:ln>
            <a:effectLst/>
          </p:spPr>
          <p:txBody>
            <a:bodyPr wrap="square">
              <a:spAutoFit/>
            </a:bodyPr>
            <a:lstStyle/>
            <a:p>
              <a:pPr algn="l"/>
              <a:r>
                <a:rPr lang="en-US" sz="1600" b="1" dirty="0">
                  <a:solidFill>
                    <a:srgbClr val="000066"/>
                  </a:solidFill>
                  <a:latin typeface="Tahoma" charset="0"/>
                </a:rPr>
                <a:t>Overloaded Excretory Systems</a:t>
              </a:r>
            </a:p>
            <a:p>
              <a:pPr algn="l"/>
              <a:r>
                <a:rPr lang="en-US" sz="1600" b="1" dirty="0">
                  <a:solidFill>
                    <a:srgbClr val="000066"/>
                  </a:solidFill>
                  <a:latin typeface="Tahoma" charset="0"/>
                </a:rPr>
                <a:t> to clear the toxin </a:t>
              </a:r>
            </a:p>
          </p:txBody>
        </p:sp>
        <p:sp>
          <p:nvSpPr>
            <p:cNvPr id="1039385" name="Line 25"/>
            <p:cNvSpPr>
              <a:spLocks noChangeShapeType="1"/>
            </p:cNvSpPr>
            <p:nvPr/>
          </p:nvSpPr>
          <p:spPr bwMode="auto">
            <a:xfrm>
              <a:off x="4560" y="3072"/>
              <a:ext cx="0" cy="432"/>
            </a:xfrm>
            <a:prstGeom prst="line">
              <a:avLst/>
            </a:prstGeom>
            <a:noFill/>
            <a:ln w="9525">
              <a:solidFill>
                <a:schemeClr val="tx1"/>
              </a:solidFill>
              <a:round/>
              <a:headEnd/>
              <a:tailEnd type="triangle" w="med" len="med"/>
            </a:ln>
            <a:effectLst/>
          </p:spPr>
          <p:txBody>
            <a:bodyPr/>
            <a:lstStyle/>
            <a:p>
              <a:endParaRPr lang="en-US"/>
            </a:p>
          </p:txBody>
        </p:sp>
      </p:grpSp>
      <p:grpSp>
        <p:nvGrpSpPr>
          <p:cNvPr id="11" name="Group 38"/>
          <p:cNvGrpSpPr>
            <a:grpSpLocks/>
          </p:cNvGrpSpPr>
          <p:nvPr/>
        </p:nvGrpSpPr>
        <p:grpSpPr bwMode="auto">
          <a:xfrm>
            <a:off x="4173538" y="5562603"/>
            <a:ext cx="4719637" cy="830263"/>
            <a:chOff x="2544" y="3504"/>
            <a:chExt cx="2973" cy="523"/>
          </a:xfrm>
        </p:grpSpPr>
        <p:sp>
          <p:nvSpPr>
            <p:cNvPr id="1039375" name="Text Box 15"/>
            <p:cNvSpPr txBox="1">
              <a:spLocks noChangeArrowheads="1"/>
            </p:cNvSpPr>
            <p:nvPr/>
          </p:nvSpPr>
          <p:spPr bwMode="auto">
            <a:xfrm>
              <a:off x="3360" y="3504"/>
              <a:ext cx="2157" cy="523"/>
            </a:xfrm>
            <a:prstGeom prst="rect">
              <a:avLst/>
            </a:prstGeom>
            <a:noFill/>
            <a:ln w="9525" algn="ctr">
              <a:solidFill>
                <a:schemeClr val="tx1"/>
              </a:solidFill>
              <a:miter lim="800000"/>
              <a:headEnd/>
              <a:tailEnd/>
            </a:ln>
            <a:effectLst/>
          </p:spPr>
          <p:txBody>
            <a:bodyPr wrap="none">
              <a:spAutoFit/>
            </a:bodyPr>
            <a:lstStyle/>
            <a:p>
              <a:pPr algn="l"/>
              <a:r>
                <a:rPr lang="en-US" sz="1600" b="1" dirty="0">
                  <a:solidFill>
                    <a:srgbClr val="000066"/>
                  </a:solidFill>
                  <a:latin typeface="Tahoma" charset="0"/>
                </a:rPr>
                <a:t>Imbalanced Endocrine Systems</a:t>
              </a:r>
            </a:p>
            <a:p>
              <a:pPr algn="l"/>
              <a:r>
                <a:rPr lang="en-US" sz="1600" b="1" dirty="0">
                  <a:solidFill>
                    <a:srgbClr val="000066"/>
                  </a:solidFill>
                  <a:latin typeface="Tahoma" charset="0"/>
                </a:rPr>
                <a:t>the chemical factories of </a:t>
              </a:r>
            </a:p>
            <a:p>
              <a:pPr algn="l"/>
              <a:r>
                <a:rPr lang="en-US" sz="1600" b="1" dirty="0">
                  <a:solidFill>
                    <a:srgbClr val="000066"/>
                  </a:solidFill>
                  <a:latin typeface="Tahoma" charset="0"/>
                </a:rPr>
                <a:t>hormones, enzymes</a:t>
              </a:r>
            </a:p>
          </p:txBody>
        </p:sp>
        <p:sp>
          <p:nvSpPr>
            <p:cNvPr id="1039386" name="Line 26"/>
            <p:cNvSpPr>
              <a:spLocks noChangeShapeType="1"/>
            </p:cNvSpPr>
            <p:nvPr/>
          </p:nvSpPr>
          <p:spPr bwMode="auto">
            <a:xfrm flipH="1">
              <a:off x="2544" y="3792"/>
              <a:ext cx="816" cy="0"/>
            </a:xfrm>
            <a:prstGeom prst="line">
              <a:avLst/>
            </a:prstGeom>
            <a:noFill/>
            <a:ln w="9525">
              <a:solidFill>
                <a:schemeClr val="tx1"/>
              </a:solidFill>
              <a:round/>
              <a:headEnd/>
              <a:tailEnd type="triangle" w="med" len="med"/>
            </a:ln>
            <a:effectLst/>
          </p:spPr>
          <p:txBody>
            <a:bodyPr/>
            <a:lstStyle/>
            <a:p>
              <a:endParaRPr lang="en-US"/>
            </a:p>
          </p:txBody>
        </p:sp>
      </p:grpSp>
      <p:grpSp>
        <p:nvGrpSpPr>
          <p:cNvPr id="12" name="Group 40"/>
          <p:cNvGrpSpPr>
            <a:grpSpLocks/>
          </p:cNvGrpSpPr>
          <p:nvPr/>
        </p:nvGrpSpPr>
        <p:grpSpPr bwMode="auto">
          <a:xfrm>
            <a:off x="228601" y="1981200"/>
            <a:ext cx="4432301" cy="4318000"/>
            <a:chOff x="144" y="1248"/>
            <a:chExt cx="2792" cy="2720"/>
          </a:xfrm>
        </p:grpSpPr>
        <p:grpSp>
          <p:nvGrpSpPr>
            <p:cNvPr id="13" name="Group 39"/>
            <p:cNvGrpSpPr>
              <a:grpSpLocks/>
            </p:cNvGrpSpPr>
            <p:nvPr/>
          </p:nvGrpSpPr>
          <p:grpSpPr bwMode="auto">
            <a:xfrm>
              <a:off x="480" y="1248"/>
              <a:ext cx="2456" cy="2720"/>
              <a:chOff x="480" y="1248"/>
              <a:chExt cx="2456" cy="2720"/>
            </a:xfrm>
          </p:grpSpPr>
          <p:sp>
            <p:nvSpPr>
              <p:cNvPr id="1039376" name="Text Box 16"/>
              <p:cNvSpPr txBox="1">
                <a:spLocks noChangeArrowheads="1"/>
              </p:cNvSpPr>
              <p:nvPr/>
            </p:nvSpPr>
            <p:spPr bwMode="auto">
              <a:xfrm>
                <a:off x="480" y="3600"/>
                <a:ext cx="2456" cy="368"/>
              </a:xfrm>
              <a:prstGeom prst="rect">
                <a:avLst/>
              </a:prstGeom>
              <a:noFill/>
              <a:ln w="9525" algn="ctr">
                <a:solidFill>
                  <a:schemeClr val="tx1"/>
                </a:solidFill>
                <a:miter lim="800000"/>
                <a:headEnd/>
                <a:tailEnd/>
              </a:ln>
              <a:effectLst/>
            </p:spPr>
            <p:txBody>
              <a:bodyPr wrap="none">
                <a:spAutoFit/>
              </a:bodyPr>
              <a:lstStyle/>
              <a:p>
                <a:pPr algn="l"/>
                <a:r>
                  <a:rPr lang="en-US" sz="1600" b="1" dirty="0">
                    <a:solidFill>
                      <a:srgbClr val="000066"/>
                    </a:solidFill>
                    <a:latin typeface="Tahoma" charset="0"/>
                  </a:rPr>
                  <a:t>Imbalanced Emotions</a:t>
                </a:r>
              </a:p>
              <a:p>
                <a:pPr algn="l"/>
                <a:r>
                  <a:rPr lang="en-US" sz="1600" b="1" dirty="0">
                    <a:solidFill>
                      <a:srgbClr val="000066"/>
                    </a:solidFill>
                    <a:latin typeface="Tahoma" charset="0"/>
                  </a:rPr>
                  <a:t>Fear, Anxiety, Anger, Depression*…</a:t>
                </a:r>
              </a:p>
            </p:txBody>
          </p:sp>
          <p:sp>
            <p:nvSpPr>
              <p:cNvPr id="1039387" name="Line 27"/>
              <p:cNvSpPr>
                <a:spLocks noChangeShapeType="1"/>
              </p:cNvSpPr>
              <p:nvPr/>
            </p:nvSpPr>
            <p:spPr bwMode="auto">
              <a:xfrm flipV="1">
                <a:off x="624" y="1248"/>
                <a:ext cx="0" cy="2352"/>
              </a:xfrm>
              <a:prstGeom prst="line">
                <a:avLst/>
              </a:prstGeom>
              <a:noFill/>
              <a:ln w="9525">
                <a:solidFill>
                  <a:schemeClr val="tx1"/>
                </a:solidFill>
                <a:round/>
                <a:headEnd/>
                <a:tailEnd type="triangle" w="med" len="med"/>
              </a:ln>
              <a:effectLst/>
            </p:spPr>
            <p:txBody>
              <a:bodyPr/>
              <a:lstStyle/>
              <a:p>
                <a:endParaRPr lang="en-US"/>
              </a:p>
            </p:txBody>
          </p:sp>
        </p:grpSp>
        <p:sp>
          <p:nvSpPr>
            <p:cNvPr id="1039388" name="Text Box 28"/>
            <p:cNvSpPr txBox="1">
              <a:spLocks noChangeArrowheads="1"/>
            </p:cNvSpPr>
            <p:nvPr/>
          </p:nvSpPr>
          <p:spPr bwMode="auto">
            <a:xfrm>
              <a:off x="144" y="2352"/>
              <a:ext cx="470" cy="213"/>
            </a:xfrm>
            <a:prstGeom prst="rect">
              <a:avLst/>
            </a:prstGeom>
            <a:noFill/>
            <a:ln w="9525" algn="ctr">
              <a:noFill/>
              <a:miter lim="800000"/>
              <a:headEnd/>
              <a:tailEnd/>
            </a:ln>
            <a:effectLst/>
          </p:spPr>
          <p:txBody>
            <a:bodyPr wrap="none">
              <a:spAutoFit/>
            </a:bodyPr>
            <a:lstStyle/>
            <a:p>
              <a:pPr algn="l"/>
              <a:r>
                <a:rPr lang="en-US" sz="1600" b="1" dirty="0">
                  <a:solidFill>
                    <a:srgbClr val="000066"/>
                  </a:solidFill>
                  <a:latin typeface="Tahoma" charset="0"/>
                </a:rPr>
                <a:t>Panic</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b="1" dirty="0" smtClean="0"/>
              <a:t>Main symptoms</a:t>
            </a:r>
            <a:br>
              <a:rPr lang="en-US" sz="4400" b="1" dirty="0" smtClean="0"/>
            </a:br>
            <a:endParaRPr lang="en-US" sz="4400" dirty="0"/>
          </a:p>
        </p:txBody>
      </p:sp>
      <p:sp>
        <p:nvSpPr>
          <p:cNvPr id="3" name="Content Placeholder 2"/>
          <p:cNvSpPr>
            <a:spLocks noGrp="1"/>
          </p:cNvSpPr>
          <p:nvPr>
            <p:ph idx="1"/>
          </p:nvPr>
        </p:nvSpPr>
        <p:spPr/>
        <p:txBody>
          <a:bodyPr>
            <a:noAutofit/>
          </a:bodyPr>
          <a:lstStyle/>
          <a:p>
            <a:r>
              <a:rPr lang="en-US" sz="2400" b="1" dirty="0" smtClean="0"/>
              <a:t>One of the main stress symptoms is the fact that under stress</a:t>
            </a:r>
            <a:r>
              <a:rPr lang="en-US" sz="2400" b="1" dirty="0" smtClean="0">
                <a:solidFill>
                  <a:srgbClr val="FF0000"/>
                </a:solidFill>
              </a:rPr>
              <a:t> blood is being diverted </a:t>
            </a:r>
            <a:r>
              <a:rPr lang="en-US" sz="2400" b="1" dirty="0" smtClean="0"/>
              <a:t>from parts of our body such as the skin, liver, spleen, kidneys, bones, and muscle to the more important parts of the body like the heart, brain, and adrenals.</a:t>
            </a:r>
          </a:p>
          <a:p>
            <a:r>
              <a:rPr lang="en-US" sz="2400" b="1" dirty="0" smtClean="0"/>
              <a:t>In medical terms, this is known as the “</a:t>
            </a:r>
            <a:r>
              <a:rPr lang="en-US" sz="2400" b="1" dirty="0" smtClean="0">
                <a:solidFill>
                  <a:srgbClr val="FF0000"/>
                </a:solidFill>
              </a:rPr>
              <a:t>diving reflex.”</a:t>
            </a:r>
            <a:r>
              <a:rPr lang="en-US" sz="2400" dirty="0" smtClean="0"/>
              <a:t> </a:t>
            </a:r>
            <a:r>
              <a:rPr lang="en-US" sz="2400" b="1" dirty="0" smtClean="0"/>
              <a:t>When someone is experiencing this, it is a sign that he/she is stressed. Usually the skin becomes cold and clammy, a loss of appetite, severe muscular pain, a dry throat, and a more frequent passing of bowls.</a:t>
            </a:r>
          </a:p>
          <a:p>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fontScale="92500"/>
          </a:bodyPr>
          <a:lstStyle/>
          <a:p>
            <a:r>
              <a:rPr lang="en-US" dirty="0" smtClean="0">
                <a:hlinkClick r:id="rId2"/>
              </a:rPr>
              <a:t>Respiratory symptoms of stress</a:t>
            </a:r>
            <a:r>
              <a:rPr lang="en-US" dirty="0" smtClean="0"/>
              <a:t> are common. </a:t>
            </a:r>
            <a:r>
              <a:rPr lang="en-US" b="1" dirty="0" smtClean="0"/>
              <a:t>While someone is stressed the body needs more oxygen from the environment. To do this, the body attempts to elevate the respiratory rate, which helps to gather more oxygen. This usually causes breathlessness.</a:t>
            </a:r>
          </a:p>
          <a:p>
            <a:r>
              <a:rPr lang="en-US" b="1" dirty="0" smtClean="0"/>
              <a:t>Another stress symptom is an increase in heart rate.. To provide more nutrients throughout the body, the heart beats faster which results in an increased heart rate and the dilation of the blood vessels. All of this can lead to </a:t>
            </a:r>
            <a:r>
              <a:rPr lang="en-US" b="1" dirty="0" smtClean="0">
                <a:hlinkClick r:id="rId3"/>
              </a:rPr>
              <a:t>chest pain</a:t>
            </a:r>
            <a:r>
              <a:rPr lang="en-US" b="1" dirty="0" smtClean="0"/>
              <a:t>, flushing of the skin, a warm sensation, and palpitation.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b="1" dirty="0" smtClean="0"/>
              <a:t>An increased heart rate leads to an elevated blood pressure level, which can result in a </a:t>
            </a:r>
            <a:r>
              <a:rPr lang="en-US" b="1" dirty="0" smtClean="0">
                <a:hlinkClick r:id="rId2"/>
              </a:rPr>
              <a:t>stress headache</a:t>
            </a:r>
            <a:r>
              <a:rPr lang="en-US" b="1" dirty="0" smtClean="0"/>
              <a:t> and in severe cases a heart attack.</a:t>
            </a:r>
          </a:p>
          <a:p>
            <a:r>
              <a:rPr lang="en-US" b="1" dirty="0" smtClean="0"/>
              <a:t>Also when someone is stressed, his or her body needs more energy so it creates an extra amount of free glucose in the bloodstream. The glucose is then stored in the liver and muscles as glycogen, using insulin in the process</a:t>
            </a:r>
            <a:r>
              <a:rPr lang="en-US"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There seems to be a clear link between </a:t>
            </a:r>
            <a:r>
              <a:rPr lang="en-US" b="1" dirty="0" smtClean="0">
                <a:hlinkClick r:id="rId2"/>
              </a:rPr>
              <a:t>Cortisol and Stress</a:t>
            </a:r>
            <a:r>
              <a:rPr lang="en-US" b="1" dirty="0" smtClean="0"/>
              <a:t>.</a:t>
            </a:r>
          </a:p>
          <a:p>
            <a:r>
              <a:rPr lang="en-US" b="1" dirty="0" smtClean="0"/>
              <a:t>Cortisol, an important stress induced hormone, breaks down the glycogen into blood glucose, and insulin tries to counteract this excess of glucose in the blood, converting it back into glycogen.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bwMode="auto">
          <a:xfrm>
            <a:off x="457200" y="533400"/>
            <a:ext cx="8229600" cy="1143000"/>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b="0" dirty="0" smtClean="0">
                <a:effectLst>
                  <a:outerShdw blurRad="38100" dist="38100" dir="2700000" algn="tl">
                    <a:srgbClr val="FFFFFF"/>
                  </a:outerShdw>
                </a:effectLst>
              </a:rPr>
              <a:t>Signs and Symptoms of Stress</a:t>
            </a:r>
          </a:p>
        </p:txBody>
      </p:sp>
      <p:sp>
        <p:nvSpPr>
          <p:cNvPr id="13315" name="Rectangle 3"/>
          <p:cNvSpPr>
            <a:spLocks noGrp="1" noChangeArrowheads="1"/>
          </p:cNvSpPr>
          <p:nvPr>
            <p:ph type="body" sz="half" idx="1"/>
          </p:nvPr>
        </p:nvSpPr>
        <p:spPr bwMode="auto">
          <a:xfrm>
            <a:off x="533400" y="1524000"/>
            <a:ext cx="8153400" cy="5181600"/>
          </a:xfrm>
          <a:noFill/>
          <a:ln w="38100">
            <a:miter lim="800000"/>
            <a:headEnd/>
            <a:tailEnd/>
          </a:ln>
        </p:spPr>
        <p:txBody>
          <a:bodyPr vert="horz" wrap="square" lIns="91440" tIns="45720" rIns="91440" bIns="45720" numCol="1" anchor="t" anchorCtr="0" compatLnSpc="1">
            <a:prstTxWarp prst="textNoShape">
              <a:avLst/>
            </a:prstTxWarp>
            <a:normAutofit lnSpcReduction="10000"/>
          </a:bodyPr>
          <a:lstStyle/>
          <a:p>
            <a:pPr eaLnBrk="1" hangingPunct="1">
              <a:lnSpc>
                <a:spcPct val="80000"/>
              </a:lnSpc>
              <a:spcBef>
                <a:spcPct val="40000"/>
              </a:spcBef>
              <a:buFontTx/>
              <a:buNone/>
            </a:pPr>
            <a:r>
              <a:rPr lang="en-US" sz="2000" b="1" dirty="0" smtClean="0"/>
              <a:t>	</a:t>
            </a:r>
            <a:r>
              <a:rPr lang="en-US" sz="2800" b="1" dirty="0" smtClean="0">
                <a:solidFill>
                  <a:srgbClr val="008000"/>
                </a:solidFill>
              </a:rPr>
              <a:t>Physical </a:t>
            </a:r>
          </a:p>
          <a:p>
            <a:pPr eaLnBrk="1" hangingPunct="1">
              <a:lnSpc>
                <a:spcPct val="80000"/>
              </a:lnSpc>
              <a:spcBef>
                <a:spcPct val="40000"/>
              </a:spcBef>
              <a:buFontTx/>
              <a:buNone/>
            </a:pPr>
            <a:endParaRPr lang="en-US" sz="1400" b="1" dirty="0" smtClean="0">
              <a:solidFill>
                <a:srgbClr val="008000"/>
              </a:solidFill>
            </a:endParaRPr>
          </a:p>
          <a:p>
            <a:pPr eaLnBrk="1" hangingPunct="1">
              <a:lnSpc>
                <a:spcPct val="80000"/>
              </a:lnSpc>
              <a:spcBef>
                <a:spcPct val="40000"/>
              </a:spcBef>
            </a:pPr>
            <a:r>
              <a:rPr lang="en-US" sz="2400" b="1" dirty="0" smtClean="0"/>
              <a:t>Poor appetite or overeating </a:t>
            </a:r>
          </a:p>
          <a:p>
            <a:pPr eaLnBrk="1" hangingPunct="1">
              <a:lnSpc>
                <a:spcPct val="80000"/>
              </a:lnSpc>
              <a:spcBef>
                <a:spcPct val="40000"/>
              </a:spcBef>
            </a:pPr>
            <a:r>
              <a:rPr lang="en-US" sz="2400" b="1" dirty="0" smtClean="0"/>
              <a:t>Being tired and fatigued </a:t>
            </a:r>
          </a:p>
          <a:p>
            <a:pPr eaLnBrk="1" hangingPunct="1">
              <a:lnSpc>
                <a:spcPct val="80000"/>
              </a:lnSpc>
              <a:spcBef>
                <a:spcPct val="40000"/>
              </a:spcBef>
            </a:pPr>
            <a:r>
              <a:rPr lang="en-US" sz="2400" b="1" dirty="0" smtClean="0"/>
              <a:t>Various aches and pains ---headache body ache muscle pain </a:t>
            </a:r>
          </a:p>
          <a:p>
            <a:pPr eaLnBrk="1" hangingPunct="1">
              <a:lnSpc>
                <a:spcPct val="80000"/>
              </a:lnSpc>
              <a:spcBef>
                <a:spcPct val="40000"/>
              </a:spcBef>
            </a:pPr>
            <a:r>
              <a:rPr lang="en-US" sz="2400" b="1" dirty="0" smtClean="0"/>
              <a:t>Nausea &amp; abdominal Pain</a:t>
            </a:r>
          </a:p>
          <a:p>
            <a:pPr eaLnBrk="1" hangingPunct="1">
              <a:lnSpc>
                <a:spcPct val="80000"/>
              </a:lnSpc>
              <a:spcBef>
                <a:spcPct val="40000"/>
              </a:spcBef>
            </a:pPr>
            <a:r>
              <a:rPr lang="en-US" sz="2400" b="1" dirty="0" smtClean="0"/>
              <a:t>Sleep problems</a:t>
            </a:r>
          </a:p>
          <a:p>
            <a:pPr eaLnBrk="1" hangingPunct="1">
              <a:lnSpc>
                <a:spcPct val="80000"/>
              </a:lnSpc>
              <a:spcBef>
                <a:spcPct val="40000"/>
              </a:spcBef>
            </a:pPr>
            <a:r>
              <a:rPr lang="en-US" sz="2400" b="1" dirty="0" smtClean="0"/>
              <a:t>Falling sick very often e.g. fever cough cold diarrhea </a:t>
            </a:r>
          </a:p>
          <a:p>
            <a:pPr eaLnBrk="1" hangingPunct="1">
              <a:lnSpc>
                <a:spcPct val="80000"/>
              </a:lnSpc>
              <a:spcBef>
                <a:spcPct val="40000"/>
              </a:spcBef>
              <a:buFontTx/>
              <a:buNone/>
            </a:pPr>
            <a:r>
              <a:rPr lang="en-US" sz="2400" b="1" dirty="0" smtClean="0"/>
              <a:t>    ( </a:t>
            </a:r>
            <a:r>
              <a:rPr lang="en-US" sz="2400" b="1" i="1" dirty="0" smtClean="0"/>
              <a:t>because of lowering of immunity due to stress) </a:t>
            </a:r>
          </a:p>
          <a:p>
            <a:pPr eaLnBrk="1" hangingPunct="1">
              <a:lnSpc>
                <a:spcPct val="80000"/>
              </a:lnSpc>
              <a:spcBef>
                <a:spcPct val="40000"/>
              </a:spcBef>
              <a:buFontTx/>
              <a:buNone/>
            </a:pPr>
            <a:endParaRPr lang="en-US" sz="2400" b="1" i="1" dirty="0" smtClean="0"/>
          </a:p>
          <a:p>
            <a:pPr eaLnBrk="1" hangingPunct="1">
              <a:lnSpc>
                <a:spcPct val="80000"/>
              </a:lnSpc>
              <a:spcBef>
                <a:spcPct val="40000"/>
              </a:spcBef>
              <a:buFontTx/>
              <a:buNone/>
            </a:pPr>
            <a:r>
              <a:rPr lang="en-US" sz="2000" b="1" dirty="0" smtClean="0"/>
              <a:t>		</a:t>
            </a: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ctr" eaLnBrk="1" hangingPunct="1"/>
            <a:r>
              <a:rPr lang="en-US" sz="5400" dirty="0" smtClean="0"/>
              <a:t>Mental </a:t>
            </a:r>
          </a:p>
        </p:txBody>
      </p:sp>
      <p:sp>
        <p:nvSpPr>
          <p:cNvPr id="14339" name="Rectangle 3"/>
          <p:cNvSpPr>
            <a:spLocks noGrp="1" noChangeArrowheads="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ct val="80000"/>
              </a:lnSpc>
            </a:pPr>
            <a:r>
              <a:rPr lang="en-US" sz="2800" b="1" dirty="0" smtClean="0"/>
              <a:t>Feeling low </a:t>
            </a:r>
          </a:p>
          <a:p>
            <a:pPr eaLnBrk="1" hangingPunct="1">
              <a:lnSpc>
                <a:spcPct val="80000"/>
              </a:lnSpc>
            </a:pPr>
            <a:r>
              <a:rPr lang="en-US" sz="2800" b="1" dirty="0" smtClean="0"/>
              <a:t>Nervousness and Anxiety</a:t>
            </a:r>
          </a:p>
          <a:p>
            <a:pPr eaLnBrk="1" hangingPunct="1">
              <a:lnSpc>
                <a:spcPct val="80000"/>
              </a:lnSpc>
            </a:pPr>
            <a:r>
              <a:rPr lang="en-US" sz="2800" b="1" dirty="0" smtClean="0"/>
              <a:t>Excessive Anger or Depression </a:t>
            </a:r>
          </a:p>
          <a:p>
            <a:pPr eaLnBrk="1" hangingPunct="1">
              <a:lnSpc>
                <a:spcPct val="80000"/>
              </a:lnSpc>
            </a:pPr>
            <a:r>
              <a:rPr lang="en-US" sz="2800" b="1" dirty="0" smtClean="0"/>
              <a:t>Being easily upset</a:t>
            </a:r>
          </a:p>
          <a:p>
            <a:pPr eaLnBrk="1" hangingPunct="1">
              <a:lnSpc>
                <a:spcPct val="80000"/>
              </a:lnSpc>
            </a:pPr>
            <a:r>
              <a:rPr lang="en-US" sz="2800" b="1" dirty="0" smtClean="0"/>
              <a:t>Poor self confidence </a:t>
            </a:r>
          </a:p>
          <a:p>
            <a:pPr eaLnBrk="1" hangingPunct="1">
              <a:lnSpc>
                <a:spcPct val="80000"/>
              </a:lnSpc>
            </a:pPr>
            <a:r>
              <a:rPr lang="en-US" sz="2800" b="1" dirty="0" smtClean="0"/>
              <a:t>Low self esteem	</a:t>
            </a:r>
          </a:p>
          <a:p>
            <a:pPr eaLnBrk="1" hangingPunct="1">
              <a:lnSpc>
                <a:spcPct val="80000"/>
              </a:lnSpc>
            </a:pPr>
            <a:r>
              <a:rPr lang="en-US" sz="2800" b="1" dirty="0" smtClean="0"/>
              <a:t>Lack of Concentration</a:t>
            </a:r>
          </a:p>
          <a:p>
            <a:pPr eaLnBrk="1" hangingPunct="1">
              <a:lnSpc>
                <a:spcPct val="80000"/>
              </a:lnSpc>
            </a:pPr>
            <a:r>
              <a:rPr lang="en-US" sz="2800" b="1" dirty="0" smtClean="0"/>
              <a:t>Poor performance in studies</a:t>
            </a:r>
          </a:p>
          <a:p>
            <a:pPr eaLnBrk="1" hangingPunct="1">
              <a:lnSpc>
                <a:spcPct val="80000"/>
              </a:lnSpc>
              <a:spcBef>
                <a:spcPct val="40000"/>
              </a:spcBef>
              <a:buFontTx/>
              <a:buNone/>
            </a:pPr>
            <a:endParaRPr lang="en-US" sz="2800" b="1" dirty="0" smtClean="0"/>
          </a:p>
          <a:p>
            <a:pPr eaLnBrk="1" hangingPunct="1">
              <a:lnSpc>
                <a:spcPct val="80000"/>
              </a:lnSpc>
              <a:spcBef>
                <a:spcPct val="40000"/>
              </a:spcBef>
              <a:buFontTx/>
              <a:buNone/>
            </a:pPr>
            <a:r>
              <a:rPr lang="en-US" sz="2800" b="1" dirty="0" smtClean="0"/>
              <a:t>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219200"/>
          </a:xfrm>
        </p:spPr>
        <p:txBody>
          <a:bodyPr>
            <a:noAutofit/>
          </a:bodyPr>
          <a:lstStyle/>
          <a:p>
            <a:pPr algn="ctr"/>
            <a:r>
              <a:rPr lang="en-US" sz="5400" b="1" dirty="0" smtClean="0"/>
              <a:t>What is stress?</a:t>
            </a:r>
            <a:r>
              <a:rPr lang="en-US" sz="5400" dirty="0" smtClean="0"/>
              <a:t/>
            </a:r>
            <a:br>
              <a:rPr lang="en-US" sz="5400" dirty="0" smtClean="0"/>
            </a:br>
            <a:endParaRPr lang="en-US" sz="5400" dirty="0"/>
          </a:p>
        </p:txBody>
      </p:sp>
      <p:sp>
        <p:nvSpPr>
          <p:cNvPr id="3" name="Content Placeholder 2"/>
          <p:cNvSpPr>
            <a:spLocks noGrp="1"/>
          </p:cNvSpPr>
          <p:nvPr>
            <p:ph idx="1"/>
          </p:nvPr>
        </p:nvSpPr>
        <p:spPr/>
        <p:txBody>
          <a:bodyPr>
            <a:normAutofit lnSpcReduction="10000"/>
          </a:bodyPr>
          <a:lstStyle/>
          <a:p>
            <a:r>
              <a:rPr lang="en-US" sz="3600" b="1" dirty="0" smtClean="0"/>
              <a:t>Stress </a:t>
            </a:r>
            <a:r>
              <a:rPr lang="en-US" sz="3600" b="1" dirty="0"/>
              <a:t>may be considered as any physical, chemical, or emotional factor that causes bodily or mental unrest and that may be a factor in causing disease. </a:t>
            </a:r>
            <a:endParaRPr lang="en-US" sz="3600" b="1" dirty="0" smtClean="0"/>
          </a:p>
          <a:p>
            <a:r>
              <a:rPr lang="en-US" sz="3600" b="1" dirty="0" smtClean="0"/>
              <a:t>Stress is a mind-body reaction/response to a situation</a:t>
            </a:r>
          </a:p>
          <a:p>
            <a:pPr lvl="1"/>
            <a:r>
              <a:rPr lang="en-US" sz="3600" b="1" dirty="0" smtClean="0"/>
              <a:t>Fight or Flight instinct</a:t>
            </a:r>
          </a:p>
          <a:p>
            <a:endParaRPr lang="en-US" sz="3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3458" name="Rectangle 2"/>
          <p:cNvSpPr>
            <a:spLocks noGrp="1" noChangeArrowheads="1"/>
          </p:cNvSpPr>
          <p:nvPr>
            <p:ph type="title"/>
          </p:nvPr>
        </p:nvSpPr>
        <p:spPr/>
        <p:txBody>
          <a:bodyPr/>
          <a:lstStyle/>
          <a:p>
            <a:r>
              <a:rPr lang="en-US" sz="2400" b="1" i="1" u="sng" dirty="0"/>
              <a:t>Why Allopathic Medicines and Stimulants are not good for managing Stress</a:t>
            </a:r>
          </a:p>
        </p:txBody>
      </p:sp>
      <p:sp>
        <p:nvSpPr>
          <p:cNvPr id="1043459" name="Rectangle 3"/>
          <p:cNvSpPr>
            <a:spLocks noGrp="1" noChangeArrowheads="1"/>
          </p:cNvSpPr>
          <p:nvPr>
            <p:ph idx="1"/>
          </p:nvPr>
        </p:nvSpPr>
        <p:spPr/>
        <p:txBody>
          <a:bodyPr>
            <a:normAutofit fontScale="77500" lnSpcReduction="20000"/>
          </a:bodyPr>
          <a:lstStyle/>
          <a:p>
            <a:r>
              <a:rPr lang="en-US" b="1" dirty="0"/>
              <a:t>Allopathic medicines directly add chemical to the body and interfere with the internal chemical factories</a:t>
            </a:r>
          </a:p>
          <a:p>
            <a:pPr lvl="1"/>
            <a:r>
              <a:rPr lang="en-US" b="1" dirty="0"/>
              <a:t>E.g. Taking Antacids for Acidity neutralizes the acid in the stomach. Then body thinks that the acid is not sufficient and starts producing more.</a:t>
            </a:r>
          </a:p>
          <a:p>
            <a:pPr lvl="1"/>
            <a:r>
              <a:rPr lang="en-US" b="1" dirty="0"/>
              <a:t>E.g. Anti-depressants suppress the ability of brain cells to generate electric impulses</a:t>
            </a:r>
          </a:p>
          <a:p>
            <a:pPr lvl="2"/>
            <a:r>
              <a:rPr lang="en-US" b="1" dirty="0"/>
              <a:t>People taking such drugs for prolonged time become dull</a:t>
            </a:r>
          </a:p>
          <a:p>
            <a:endParaRPr lang="en-US" b="1" dirty="0"/>
          </a:p>
          <a:p>
            <a:r>
              <a:rPr lang="en-US" b="1" dirty="0"/>
              <a:t>Stimulants like Tobacco, Coffee, Tea</a:t>
            </a:r>
            <a:r>
              <a:rPr lang="en-US" b="1" dirty="0" smtClean="0"/>
              <a:t>, </a:t>
            </a:r>
            <a:r>
              <a:rPr lang="en-US" b="1" dirty="0"/>
              <a:t>Alcohol, Drugs etc.</a:t>
            </a:r>
            <a:r>
              <a:rPr lang="en-US" dirty="0"/>
              <a:t> </a:t>
            </a:r>
            <a:r>
              <a:rPr lang="en-US" b="1" dirty="0"/>
              <a:t>temporarily trigger higher activities</a:t>
            </a:r>
          </a:p>
          <a:p>
            <a:pPr lvl="1"/>
            <a:r>
              <a:rPr lang="en-US" b="1" dirty="0"/>
              <a:t>Subsequently body craves for more &amp; more stimulants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219200"/>
          </a:xfrm>
        </p:spPr>
        <p:txBody>
          <a:bodyPr>
            <a:normAutofit fontScale="90000"/>
          </a:bodyPr>
          <a:lstStyle/>
          <a:p>
            <a:r>
              <a:rPr lang="en-US" b="1" dirty="0" smtClean="0"/>
              <a:t>What are some effective techniques to cope with stress?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b="1" i="1" u="sng" dirty="0" smtClean="0"/>
              <a:t>Exercise</a:t>
            </a:r>
          </a:p>
          <a:p>
            <a:pPr>
              <a:buNone/>
            </a:pPr>
            <a:r>
              <a:rPr lang="en-US" dirty="0" smtClean="0"/>
              <a:t>		</a:t>
            </a:r>
            <a:r>
              <a:rPr lang="en-US" b="1" dirty="0" smtClean="0"/>
              <a:t>Physical </a:t>
            </a:r>
            <a:r>
              <a:rPr lang="en-US" b="1" dirty="0" smtClean="0">
                <a:hlinkClick r:id="rId2"/>
              </a:rPr>
              <a:t>exercise</a:t>
            </a:r>
            <a:r>
              <a:rPr lang="en-US" b="1" dirty="0" smtClean="0"/>
              <a:t> not only promotes overall fitness, but it helps you to manage emotional stress and tension as well. Exercise can also aid in relaxation and improve sleep. Being fit and healthy also increases your ability to deal with stress as it arises.</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Relaxation techniques</a:t>
            </a:r>
            <a:endParaRPr lang="en-US" dirty="0"/>
          </a:p>
        </p:txBody>
      </p:sp>
      <p:sp>
        <p:nvSpPr>
          <p:cNvPr id="3" name="Content Placeholder 2"/>
          <p:cNvSpPr>
            <a:spLocks noGrp="1"/>
          </p:cNvSpPr>
          <p:nvPr>
            <p:ph idx="1"/>
          </p:nvPr>
        </p:nvSpPr>
        <p:spPr/>
        <p:txBody>
          <a:bodyPr>
            <a:normAutofit fontScale="40000" lnSpcReduction="20000"/>
          </a:bodyPr>
          <a:lstStyle/>
          <a:p>
            <a:r>
              <a:rPr lang="en-US" sz="6700" b="1" dirty="0" smtClean="0"/>
              <a:t>There are many ways to use structured relaxation techniques to help control stress and improve your physical and mental well-being.</a:t>
            </a:r>
          </a:p>
          <a:p>
            <a:pPr>
              <a:buNone/>
            </a:pPr>
            <a:endParaRPr lang="en-US" sz="2800" b="1" dirty="0" smtClean="0"/>
          </a:p>
          <a:p>
            <a:pPr>
              <a:buNone/>
            </a:pPr>
            <a:endParaRPr lang="en-US" sz="2800" b="1" dirty="0" smtClean="0"/>
          </a:p>
          <a:p>
            <a:pPr>
              <a:buNone/>
            </a:pPr>
            <a:endParaRPr lang="en-US" sz="2800" b="1" dirty="0" smtClean="0"/>
          </a:p>
          <a:p>
            <a:pPr>
              <a:buNone/>
            </a:pPr>
            <a:r>
              <a:rPr lang="en-US" sz="5800" b="1" dirty="0" smtClean="0"/>
              <a:t>Breathing Awareness</a:t>
            </a:r>
          </a:p>
          <a:p>
            <a:pPr lvl="1"/>
            <a:r>
              <a:rPr lang="en-US" sz="5800" b="1" dirty="0" smtClean="0"/>
              <a:t>Abdominal Breathing</a:t>
            </a:r>
          </a:p>
          <a:p>
            <a:pPr lvl="1"/>
            <a:r>
              <a:rPr lang="en-US" sz="5800" b="1" dirty="0" smtClean="0"/>
              <a:t>deep Breathing</a:t>
            </a:r>
          </a:p>
          <a:p>
            <a:pPr lvl="1"/>
            <a:r>
              <a:rPr lang="en-US" sz="5800" b="1" dirty="0" smtClean="0"/>
              <a:t>Progressive Muscle Relaxation </a:t>
            </a:r>
          </a:p>
          <a:p>
            <a:pPr lvl="1"/>
            <a:endParaRPr lang="en-US" b="1" dirty="0" smtClean="0"/>
          </a:p>
          <a:p>
            <a:pPr lvl="1"/>
            <a:endParaRPr lang="en-US" b="1" dirty="0" smtClean="0"/>
          </a:p>
          <a:p>
            <a:pPr>
              <a:buNone/>
            </a:pPr>
            <a:r>
              <a:rPr lang="en-US" sz="2800" b="1" dirty="0" smtClean="0"/>
              <a:t>	</a:t>
            </a:r>
          </a:p>
          <a:p>
            <a:pPr>
              <a:buNone/>
            </a:pPr>
            <a:r>
              <a:rPr lang="en-US" sz="2800" b="1" dirty="0" smtClean="0"/>
              <a:t>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Autogenic training</a:t>
            </a:r>
            <a:endParaRPr lang="en-US" dirty="0"/>
          </a:p>
        </p:txBody>
      </p:sp>
      <p:sp>
        <p:nvSpPr>
          <p:cNvPr id="3" name="Content Placeholder 2"/>
          <p:cNvSpPr>
            <a:spLocks noGrp="1"/>
          </p:cNvSpPr>
          <p:nvPr>
            <p:ph idx="1"/>
          </p:nvPr>
        </p:nvSpPr>
        <p:spPr/>
        <p:txBody>
          <a:bodyPr>
            <a:normAutofit/>
          </a:bodyPr>
          <a:lstStyle/>
          <a:p>
            <a:r>
              <a:rPr lang="en-US" b="1" dirty="0" smtClean="0"/>
              <a:t>Autogenic training is a method of reversing the fight-or-flight response by achieving a meditative state and becoming aware of specific body sensations with the goal of relaxation. As it reverses the stress response, it’s been shown to be effective in relieving many stress-related conditions.</a:t>
            </a:r>
          </a:p>
          <a:p>
            <a:pPr>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normAutofit/>
          </a:bodyPr>
          <a:lstStyle/>
          <a:p>
            <a:r>
              <a:rPr lang="en-US" dirty="0" smtClean="0"/>
              <a:t>Example of an autogenic training session</a:t>
            </a:r>
            <a:r>
              <a:rPr lang="en-US" b="1" dirty="0" smtClean="0"/>
              <a:t/>
            </a:r>
            <a:br>
              <a:rPr lang="en-US" b="1" dirty="0" smtClean="0"/>
            </a:br>
            <a:endParaRPr lang="en-US" dirty="0"/>
          </a:p>
        </p:txBody>
      </p:sp>
      <p:sp>
        <p:nvSpPr>
          <p:cNvPr id="3" name="Content Placeholder 2"/>
          <p:cNvSpPr>
            <a:spLocks noGrp="1"/>
          </p:cNvSpPr>
          <p:nvPr>
            <p:ph idx="1"/>
          </p:nvPr>
        </p:nvSpPr>
        <p:spPr>
          <a:xfrm>
            <a:off x="457200" y="1981200"/>
            <a:ext cx="8229600" cy="4525963"/>
          </a:xfrm>
        </p:spPr>
        <p:txBody>
          <a:bodyPr>
            <a:normAutofit/>
          </a:bodyPr>
          <a:lstStyle/>
          <a:p>
            <a:pPr lvl="0"/>
            <a:r>
              <a:rPr lang="en-US" b="1" dirty="0" smtClean="0"/>
              <a:t>"my heartbeat is calm and regular" (repeat 3 times)</a:t>
            </a:r>
          </a:p>
          <a:p>
            <a:pPr lvl="0"/>
            <a:r>
              <a:rPr lang="en-US" b="1" dirty="0" smtClean="0"/>
              <a:t>"my forehead is cool"</a:t>
            </a:r>
          </a:p>
          <a:p>
            <a:pPr lvl="0"/>
            <a:r>
              <a:rPr lang="en-US" b="1" dirty="0" smtClean="0"/>
              <a:t>"I am at peace</a:t>
            </a:r>
            <a:r>
              <a:rPr lang="en-US" b="1" i="1" dirty="0" smtClean="0"/>
              <a:t>" (repeat 3 times)</a:t>
            </a:r>
          </a:p>
        </p:txBody>
      </p:sp>
      <p:pic>
        <p:nvPicPr>
          <p:cNvPr id="6146" name="Picture 2" descr="C:\Users\SURESH\Desktop\images (6).jpg"/>
          <p:cNvPicPr>
            <a:picLocks noChangeAspect="1" noChangeArrowheads="1"/>
          </p:cNvPicPr>
          <p:nvPr/>
        </p:nvPicPr>
        <p:blipFill>
          <a:blip r:embed="rId2"/>
          <a:srcRect/>
          <a:stretch>
            <a:fillRect/>
          </a:stretch>
        </p:blipFill>
        <p:spPr bwMode="auto">
          <a:xfrm>
            <a:off x="6172200" y="3962400"/>
            <a:ext cx="2438400" cy="253365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Biofeedback</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 </a:t>
            </a:r>
            <a:r>
              <a:rPr lang="en-US" sz="3000" b="1" i="1" u="sng" dirty="0" smtClean="0">
                <a:hlinkClick r:id="rId2"/>
              </a:rPr>
              <a:t>Biofeedback</a:t>
            </a:r>
            <a:r>
              <a:rPr lang="en-US" b="1" dirty="0" smtClean="0"/>
              <a:t> is one method of learning to achieve relaxation, control stress responses, or modify the body's reactions through the use of monitoring equipment that provides information from the body which would normally not be available. For example, instruments can be used to measure heart rate, blood pressure, brain activity, stomach acidity, muscle tension, By receiving this feedback, one can learn to identify the processes that achieve the desired result, such as reduction in heart rate and blood pressure. </a:t>
            </a:r>
            <a:endParaRPr lang="en-US"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URESH\Desktop\images (1).jpg"/>
          <p:cNvPicPr>
            <a:picLocks noGrp="1" noChangeAspect="1" noChangeArrowheads="1"/>
          </p:cNvPicPr>
          <p:nvPr>
            <p:ph idx="1"/>
          </p:nvPr>
        </p:nvPicPr>
        <p:blipFill>
          <a:blip r:embed="rId2"/>
          <a:srcRect/>
          <a:stretch>
            <a:fillRect/>
          </a:stretch>
        </p:blipFill>
        <p:spPr bwMode="auto">
          <a:xfrm>
            <a:off x="304800" y="838200"/>
            <a:ext cx="8610600" cy="57150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i="1" u="sng" dirty="0" smtClean="0"/>
              <a:t>Imagery</a:t>
            </a:r>
            <a:endParaRPr lang="en-US" sz="4400" i="1" u="sng" dirty="0"/>
          </a:p>
        </p:txBody>
      </p:sp>
      <p:sp>
        <p:nvSpPr>
          <p:cNvPr id="3" name="Content Placeholder 2"/>
          <p:cNvSpPr>
            <a:spLocks noGrp="1"/>
          </p:cNvSpPr>
          <p:nvPr>
            <p:ph idx="1"/>
          </p:nvPr>
        </p:nvSpPr>
        <p:spPr/>
        <p:txBody>
          <a:bodyPr/>
          <a:lstStyle/>
          <a:p>
            <a:pPr lvl="0"/>
            <a:r>
              <a:rPr lang="en-US" sz="3200" b="1" i="1" dirty="0" smtClean="0"/>
              <a:t>Imagery</a:t>
            </a:r>
            <a:r>
              <a:rPr lang="en-US" b="1" dirty="0" smtClean="0"/>
              <a:t>, is the use of pleasant or relaxing images to calm the mind and body. By controlling breathing and visualizing a soothing image, a state of deep relaxation can occur. This method can be learned by anyone and is relatively easy to try out.</a:t>
            </a:r>
          </a:p>
          <a:p>
            <a:endParaRPr lang="en-US"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i="1" u="sng" dirty="0" smtClean="0"/>
              <a:t>Meditation techniques</a:t>
            </a:r>
            <a:endParaRPr lang="en-US" sz="4400" i="1" u="sng" dirty="0"/>
          </a:p>
        </p:txBody>
      </p:sp>
      <p:sp>
        <p:nvSpPr>
          <p:cNvPr id="3" name="Content Placeholder 2"/>
          <p:cNvSpPr>
            <a:spLocks noGrp="1"/>
          </p:cNvSpPr>
          <p:nvPr>
            <p:ph idx="1"/>
          </p:nvPr>
        </p:nvSpPr>
        <p:spPr/>
        <p:txBody>
          <a:bodyPr/>
          <a:lstStyle/>
          <a:p>
            <a:r>
              <a:rPr lang="en-US" b="1" dirty="0" smtClean="0"/>
              <a:t>Ranging from practices associated with specific religions or beliefs to methods focusing purely on physical relaxation, meditation is one of the most popular techniques to achieve physical and mental relaxation. </a:t>
            </a:r>
            <a:endParaRPr lang="en-US" b="1" dirty="0"/>
          </a:p>
        </p:txBody>
      </p:sp>
      <p:pic>
        <p:nvPicPr>
          <p:cNvPr id="4098" name="Picture 2" descr="C:\Users\SURESH\Desktop\images (2).jpg"/>
          <p:cNvPicPr>
            <a:picLocks noChangeAspect="1" noChangeArrowheads="1"/>
          </p:cNvPicPr>
          <p:nvPr/>
        </p:nvPicPr>
        <p:blipFill>
          <a:blip r:embed="rId2"/>
          <a:srcRect/>
          <a:stretch>
            <a:fillRect/>
          </a:stretch>
        </p:blipFill>
        <p:spPr bwMode="auto">
          <a:xfrm>
            <a:off x="6324600" y="4495800"/>
            <a:ext cx="2514600" cy="23622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i="1" dirty="0" smtClean="0"/>
              <a:t>Progressive muscle relaxation</a:t>
            </a:r>
            <a:endParaRPr lang="en-US" sz="4400" b="1" i="1" dirty="0"/>
          </a:p>
        </p:txBody>
      </p:sp>
      <p:sp>
        <p:nvSpPr>
          <p:cNvPr id="3" name="Content Placeholder 2"/>
          <p:cNvSpPr>
            <a:spLocks noGrp="1"/>
          </p:cNvSpPr>
          <p:nvPr>
            <p:ph idx="1"/>
          </p:nvPr>
        </p:nvSpPr>
        <p:spPr/>
        <p:txBody>
          <a:bodyPr>
            <a:normAutofit/>
          </a:bodyPr>
          <a:lstStyle/>
          <a:p>
            <a:pPr lvl="0"/>
            <a:r>
              <a:rPr lang="en-US" b="1" dirty="0" smtClean="0"/>
              <a:t>Progressive muscle relaxation is a method developed in the 1930s in which muscle groups are tightened and then relaxed. Although muscle activity is involved, this technique requires no special skills or conditioning, and it can be learned by almost anyone. Progressive muscle relaxation is generally practiced for </a:t>
            </a:r>
            <a:r>
              <a:rPr lang="en-US" b="1" u="sng" dirty="0" smtClean="0"/>
              <a:t>10-20 minutes </a:t>
            </a:r>
            <a:r>
              <a:rPr lang="en-US" b="1" dirty="0" smtClean="0"/>
              <a:t>a day. </a:t>
            </a:r>
          </a:p>
          <a:p>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31536"/>
          </a:xfrm>
        </p:spPr>
        <p:txBody>
          <a:bodyPr>
            <a:noAutofit/>
          </a:bodyPr>
          <a:lstStyle/>
          <a:p>
            <a:r>
              <a:rPr lang="en-US" sz="3600" b="1" dirty="0" smtClean="0"/>
              <a:t>since stress is a part of normal life. It's impossible to completely eliminate stress, and it would not be advisable to do so. Instead, we can learn relaxation techniques and other methods to manage stress so that we have control over our stress.</a:t>
            </a:r>
            <a:endParaRPr lang="en-US" sz="36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i="1" u="sng" dirty="0" smtClean="0"/>
              <a:t>Yoga</a:t>
            </a:r>
            <a:endParaRPr lang="en-US" sz="5400" i="1" u="sng" dirty="0"/>
          </a:p>
        </p:txBody>
      </p:sp>
      <p:sp>
        <p:nvSpPr>
          <p:cNvPr id="3" name="Content Placeholder 2"/>
          <p:cNvSpPr>
            <a:spLocks noGrp="1"/>
          </p:cNvSpPr>
          <p:nvPr>
            <p:ph idx="1"/>
          </p:nvPr>
        </p:nvSpPr>
        <p:spPr/>
        <p:txBody>
          <a:bodyPr>
            <a:normAutofit lnSpcReduction="10000"/>
          </a:bodyPr>
          <a:lstStyle/>
          <a:p>
            <a:pPr lvl="0"/>
            <a:r>
              <a:rPr lang="en-US" b="1" dirty="0" smtClean="0"/>
              <a:t>There are many forms of</a:t>
            </a:r>
            <a:r>
              <a:rPr lang="en-US" sz="3200" b="1" i="1" dirty="0" smtClean="0"/>
              <a:t> </a:t>
            </a:r>
            <a:r>
              <a:rPr lang="en-US" sz="3200" b="1" i="1" dirty="0" smtClean="0">
                <a:hlinkClick r:id="rId2"/>
              </a:rPr>
              <a:t>yoga</a:t>
            </a:r>
            <a:r>
              <a:rPr lang="en-US" b="1" dirty="0" smtClean="0"/>
              <a:t>, an ancient Indian form of exercise based upon the premise that the body and breathing are connected with the mind. One goal of yoga is to restore balance and harmony to the body and emotions through numerous postural and breathing exercises. No special level of conditioning is required; yoga can be learned by nearly anyone. </a:t>
            </a:r>
            <a:endParaRPr lang="en-US" b="1" dirty="0"/>
          </a:p>
        </p:txBody>
      </p:sp>
      <p:pic>
        <p:nvPicPr>
          <p:cNvPr id="5122" name="Picture 2" descr="C:\Users\SURESH\Desktop\images (3).jpg"/>
          <p:cNvPicPr>
            <a:picLocks noChangeAspect="1" noChangeArrowheads="1"/>
          </p:cNvPicPr>
          <p:nvPr/>
        </p:nvPicPr>
        <p:blipFill>
          <a:blip r:embed="rId3"/>
          <a:srcRect/>
          <a:stretch>
            <a:fillRect/>
          </a:stretch>
        </p:blipFill>
        <p:spPr bwMode="auto">
          <a:xfrm>
            <a:off x="6781800" y="457200"/>
            <a:ext cx="1905000" cy="1638300"/>
          </a:xfrm>
          <a:prstGeom prst="rect">
            <a:avLst/>
          </a:prstGeom>
          <a:noFill/>
        </p:spPr>
      </p:pic>
      <p:pic>
        <p:nvPicPr>
          <p:cNvPr id="5123" name="Picture 3" descr="C:\Users\SURESH\Desktop\images (4).jpg"/>
          <p:cNvPicPr>
            <a:picLocks noChangeAspect="1" noChangeArrowheads="1"/>
          </p:cNvPicPr>
          <p:nvPr/>
        </p:nvPicPr>
        <p:blipFill>
          <a:blip r:embed="rId4"/>
          <a:srcRect/>
          <a:stretch>
            <a:fillRect/>
          </a:stretch>
        </p:blipFill>
        <p:spPr bwMode="auto">
          <a:xfrm>
            <a:off x="3200400" y="533400"/>
            <a:ext cx="1676400" cy="1743075"/>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t>Check in with your doctor</a:t>
            </a:r>
            <a:endParaRPr lang="en-US" i="1" u="sng" dirty="0"/>
          </a:p>
        </p:txBody>
      </p:sp>
      <p:sp>
        <p:nvSpPr>
          <p:cNvPr id="3" name="Content Placeholder 2"/>
          <p:cNvSpPr>
            <a:spLocks noGrp="1"/>
          </p:cNvSpPr>
          <p:nvPr>
            <p:ph idx="1"/>
          </p:nvPr>
        </p:nvSpPr>
        <p:spPr/>
        <p:txBody>
          <a:bodyPr>
            <a:normAutofit/>
          </a:bodyPr>
          <a:lstStyle/>
          <a:p>
            <a:pPr lvl="0"/>
            <a:r>
              <a:rPr lang="en-US" b="1" dirty="0" smtClean="0"/>
              <a:t>Stress can take its toll on your body, increasing your susceptibility to infections and worsening the symptoms of practically any chronic condition. Stress alone can also be a cause of numerous physical symptoms. </a:t>
            </a:r>
            <a:endParaRPr lang="en-US"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i="1" u="sng" dirty="0" smtClean="0"/>
              <a:t>Consider counseling</a:t>
            </a:r>
            <a:endParaRPr lang="en-US" sz="4800" i="1" u="sng" dirty="0"/>
          </a:p>
        </p:txBody>
      </p:sp>
      <p:sp>
        <p:nvSpPr>
          <p:cNvPr id="3" name="Content Placeholder 2"/>
          <p:cNvSpPr>
            <a:spLocks noGrp="1"/>
          </p:cNvSpPr>
          <p:nvPr>
            <p:ph idx="1"/>
          </p:nvPr>
        </p:nvSpPr>
        <p:spPr/>
        <p:txBody>
          <a:bodyPr>
            <a:normAutofit/>
          </a:bodyPr>
          <a:lstStyle/>
          <a:p>
            <a:pPr lvl="0"/>
            <a:r>
              <a:rPr lang="en-US" b="1" dirty="0" smtClean="0"/>
              <a:t>Stress-management counseling is offered by various types of mental-health professionals. Stress counseling and group-discussion therapy have proven benefits in reduction of stress symptoms and improvement in overall health and attitude. </a:t>
            </a:r>
          </a:p>
          <a:p>
            <a:endParaRPr lang="en-US"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Spend time with those you love</a:t>
            </a:r>
            <a:endParaRPr lang="en-US" i="1" dirty="0"/>
          </a:p>
        </p:txBody>
      </p:sp>
      <p:sp>
        <p:nvSpPr>
          <p:cNvPr id="3" name="Content Placeholder 2"/>
          <p:cNvSpPr>
            <a:spLocks noGrp="1"/>
          </p:cNvSpPr>
          <p:nvPr>
            <p:ph idx="1"/>
          </p:nvPr>
        </p:nvSpPr>
        <p:spPr/>
        <p:txBody>
          <a:bodyPr>
            <a:normAutofit/>
          </a:bodyPr>
          <a:lstStyle/>
          <a:p>
            <a:pPr lvl="0"/>
            <a:r>
              <a:rPr lang="en-US" b="1" dirty="0" smtClean="0"/>
              <a:t> Countless studies show that people with a balanced, happy social support structure (consisting of friends, family, loved ones, or even pets) experience fewer stress-related symptoms.</a:t>
            </a:r>
            <a:endParaRPr lang="en-US"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4" name="Picture 7" descr="BALLS"/>
          <p:cNvPicPr>
            <a:picLocks noChangeAspect="1" noChangeArrowheads="1" noCrop="1"/>
          </p:cNvPicPr>
          <p:nvPr/>
        </p:nvPicPr>
        <p:blipFill>
          <a:blip r:embed="rId2"/>
          <a:srcRect/>
          <a:stretch>
            <a:fillRect/>
          </a:stretch>
        </p:blipFill>
        <p:spPr bwMode="auto">
          <a:xfrm>
            <a:off x="2743200" y="1143000"/>
            <a:ext cx="3733800" cy="2286000"/>
          </a:xfrm>
          <a:prstGeom prst="rect">
            <a:avLst/>
          </a:prstGeom>
          <a:noFill/>
          <a:ln w="9525">
            <a:noFill/>
            <a:miter lim="800000"/>
            <a:headEnd/>
            <a:tailEnd/>
          </a:ln>
        </p:spPr>
      </p:pic>
      <p:sp>
        <p:nvSpPr>
          <p:cNvPr id="30725" name="WordArt 8"/>
          <p:cNvSpPr>
            <a:spLocks noChangeArrowheads="1" noChangeShapeType="1" noTextEdit="1"/>
          </p:cNvSpPr>
          <p:nvPr/>
        </p:nvSpPr>
        <p:spPr bwMode="auto">
          <a:xfrm>
            <a:off x="2667000" y="304800"/>
            <a:ext cx="4114800" cy="457200"/>
          </a:xfrm>
          <a:prstGeom prst="rect">
            <a:avLst/>
          </a:prstGeom>
        </p:spPr>
        <p:txBody>
          <a:bodyPr wrap="none" fromWordArt="1">
            <a:prstTxWarp prst="textPlain">
              <a:avLst>
                <a:gd name="adj" fmla="val 50000"/>
              </a:avLst>
            </a:prstTxWarp>
          </a:bodyPr>
          <a:lstStyle/>
          <a:p>
            <a:pPr algn="ctr"/>
            <a:r>
              <a:rPr lang="en-US" sz="3600" b="1" kern="10" dirty="0">
                <a:ln w="22225">
                  <a:solidFill>
                    <a:srgbClr val="800000"/>
                  </a:solidFill>
                  <a:round/>
                  <a:headEnd/>
                  <a:tailEnd/>
                </a:ln>
                <a:solidFill>
                  <a:srgbClr val="FF0000"/>
                </a:solidFill>
                <a:effectLst>
                  <a:outerShdw dist="45791" dir="2021404" algn="ctr" rotWithShape="0">
                    <a:srgbClr val="C0C0C0"/>
                  </a:outerShdw>
                </a:effectLst>
                <a:latin typeface="Times New Roman"/>
                <a:cs typeface="Times New Roman"/>
              </a:rPr>
              <a:t>Find the Right Balance</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46546" y="2967335"/>
            <a:ext cx="5599610"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5400" b="1" cap="none" spc="0" dirty="0" smtClean="0">
                <a:ln/>
                <a:solidFill>
                  <a:schemeClr val="accent3"/>
                </a:solidFill>
                <a:effectLst/>
              </a:rPr>
              <a:t>THANK YOU. . </a:t>
            </a:r>
            <a:endParaRPr lang="en-US" sz="5400" b="1" cap="none" spc="0" dirty="0">
              <a:ln/>
              <a:solidFill>
                <a:schemeClr val="accent3"/>
              </a:solidFill>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Why Stress Happens?</a:t>
            </a:r>
            <a:endParaRPr lang="en-US" dirty="0"/>
          </a:p>
        </p:txBody>
      </p:sp>
      <p:sp>
        <p:nvSpPr>
          <p:cNvPr id="3" name="Content Placeholder 2"/>
          <p:cNvSpPr>
            <a:spLocks noGrp="1"/>
          </p:cNvSpPr>
          <p:nvPr>
            <p:ph idx="1"/>
          </p:nvPr>
        </p:nvSpPr>
        <p:spPr/>
        <p:txBody>
          <a:bodyPr>
            <a:normAutofit fontScale="92500"/>
          </a:bodyPr>
          <a:lstStyle/>
          <a:p>
            <a:pPr>
              <a:lnSpc>
                <a:spcPct val="90000"/>
              </a:lnSpc>
            </a:pPr>
            <a:r>
              <a:rPr lang="en-US" sz="2400" b="1" dirty="0" smtClean="0"/>
              <a:t>When a situation/condition is not Acceptable to us</a:t>
            </a:r>
          </a:p>
          <a:p>
            <a:pPr>
              <a:lnSpc>
                <a:spcPct val="90000"/>
              </a:lnSpc>
            </a:pPr>
            <a:r>
              <a:rPr lang="en-US" sz="2400" b="1" dirty="0" smtClean="0"/>
              <a:t>When we want to do/get something but are unable</a:t>
            </a:r>
          </a:p>
          <a:p>
            <a:pPr>
              <a:lnSpc>
                <a:spcPct val="90000"/>
              </a:lnSpc>
            </a:pPr>
            <a:r>
              <a:rPr lang="en-US" sz="2400" b="1" dirty="0" smtClean="0"/>
              <a:t>When ego is hurt (feedback, comments, criticism…) </a:t>
            </a:r>
          </a:p>
          <a:p>
            <a:pPr>
              <a:lnSpc>
                <a:spcPct val="90000"/>
              </a:lnSpc>
            </a:pPr>
            <a:r>
              <a:rPr lang="en-US" sz="2400" b="1" dirty="0" smtClean="0"/>
              <a:t>When we lose something which we feel as important</a:t>
            </a:r>
          </a:p>
          <a:p>
            <a:pPr>
              <a:lnSpc>
                <a:spcPct val="90000"/>
              </a:lnSpc>
            </a:pPr>
            <a:r>
              <a:rPr lang="en-US" sz="2400" b="1" dirty="0" smtClean="0"/>
              <a:t>Stress is mostly due to</a:t>
            </a:r>
          </a:p>
          <a:p>
            <a:pPr lvl="1">
              <a:lnSpc>
                <a:spcPct val="90000"/>
              </a:lnSpc>
            </a:pPr>
            <a:r>
              <a:rPr lang="en-US" sz="2400" b="1" dirty="0" smtClean="0"/>
              <a:t>Fear (of Future)</a:t>
            </a:r>
          </a:p>
          <a:p>
            <a:pPr lvl="1">
              <a:lnSpc>
                <a:spcPct val="90000"/>
              </a:lnSpc>
            </a:pPr>
            <a:r>
              <a:rPr lang="en-US" sz="2400" b="1" dirty="0" smtClean="0"/>
              <a:t>Worry (about Past)</a:t>
            </a:r>
          </a:p>
          <a:p>
            <a:pPr>
              <a:lnSpc>
                <a:spcPct val="90000"/>
              </a:lnSpc>
            </a:pPr>
            <a:r>
              <a:rPr lang="en-US" sz="2400" b="1" dirty="0" smtClean="0"/>
              <a:t>It is always due to the perception of Mind</a:t>
            </a:r>
          </a:p>
          <a:p>
            <a:pPr lvl="1">
              <a:lnSpc>
                <a:spcPct val="90000"/>
              </a:lnSpc>
            </a:pPr>
            <a:r>
              <a:rPr lang="en-US" sz="2400" b="1" dirty="0" smtClean="0"/>
              <a:t>Different people ‘feel’ different stress levels for the same situations</a:t>
            </a:r>
          </a:p>
          <a:p>
            <a:endParaRPr lang="en-US" sz="2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229600" cy="1143000"/>
          </a:xfrm>
        </p:spPr>
        <p:txBody>
          <a:bodyPr>
            <a:noAutofit/>
          </a:bodyPr>
          <a:lstStyle/>
          <a:p>
            <a:r>
              <a:rPr lang="en-US" sz="3600" b="1" dirty="0"/>
              <a:t>Who is most susceptible to stress?</a:t>
            </a:r>
            <a:r>
              <a:rPr lang="en-US" sz="3600" dirty="0"/>
              <a:t/>
            </a:r>
            <a:br>
              <a:rPr lang="en-US" sz="3600" dirty="0"/>
            </a:br>
            <a:endParaRPr lang="en-US" sz="3600" dirty="0"/>
          </a:p>
        </p:txBody>
      </p:sp>
      <p:sp>
        <p:nvSpPr>
          <p:cNvPr id="3" name="Content Placeholder 2"/>
          <p:cNvSpPr>
            <a:spLocks noGrp="1"/>
          </p:cNvSpPr>
          <p:nvPr>
            <p:ph idx="1"/>
          </p:nvPr>
        </p:nvSpPr>
        <p:spPr>
          <a:xfrm>
            <a:off x="457200" y="2325624"/>
            <a:ext cx="8229600" cy="4325112"/>
          </a:xfrm>
        </p:spPr>
        <p:txBody>
          <a:bodyPr>
            <a:normAutofit/>
          </a:bodyPr>
          <a:lstStyle/>
          <a:p>
            <a:r>
              <a:rPr lang="en-US" b="1" dirty="0" smtClean="0">
                <a:effectLst>
                  <a:outerShdw blurRad="38100" dist="38100" dir="2700000" algn="tl">
                    <a:srgbClr val="FFFFFF"/>
                  </a:outerShdw>
                </a:effectLst>
              </a:rPr>
              <a:t>Teens are under more stress </a:t>
            </a:r>
          </a:p>
          <a:p>
            <a:r>
              <a:rPr lang="en-US" b="1" dirty="0" smtClean="0">
                <a:effectLst>
                  <a:outerShdw blurRad="38100" dist="38100" dir="2700000" algn="tl">
                    <a:srgbClr val="FFFFFF"/>
                  </a:outerShdw>
                </a:effectLst>
              </a:rPr>
              <a:t>Since adolescence is a period of significant changes</a:t>
            </a:r>
          </a:p>
          <a:p>
            <a:pPr lvl="2"/>
            <a:r>
              <a:rPr lang="en-US" sz="2800" b="1" dirty="0" smtClean="0">
                <a:effectLst>
                  <a:outerShdw blurRad="38100" dist="38100" dir="2700000" algn="tl">
                    <a:srgbClr val="FFFFFF"/>
                  </a:outerShdw>
                </a:effectLst>
              </a:rPr>
              <a:t>physical, </a:t>
            </a:r>
          </a:p>
          <a:p>
            <a:pPr lvl="2"/>
            <a:r>
              <a:rPr lang="en-US" sz="2800" b="1" dirty="0" smtClean="0">
                <a:effectLst>
                  <a:outerShdw blurRad="38100" dist="38100" dir="2700000" algn="tl">
                    <a:srgbClr val="FFFFFF"/>
                  </a:outerShdw>
                </a:effectLst>
              </a:rPr>
              <a:t>emotional, </a:t>
            </a:r>
          </a:p>
          <a:p>
            <a:pPr lvl="2"/>
            <a:r>
              <a:rPr lang="en-US" sz="2800" b="1" dirty="0" smtClean="0">
                <a:effectLst>
                  <a:outerShdw blurRad="38100" dist="38100" dir="2700000" algn="tl">
                    <a:srgbClr val="FFFFFF"/>
                  </a:outerShdw>
                </a:effectLst>
              </a:rPr>
              <a:t>academic changes</a:t>
            </a:r>
          </a:p>
          <a:p>
            <a:r>
              <a:rPr lang="en-US" dirty="0"/>
              <a:t>People who are less emotionally stable or have high </a:t>
            </a:r>
            <a:r>
              <a:rPr lang="en-US" dirty="0" smtClean="0"/>
              <a:t>anxiety.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b="1" dirty="0"/>
              <a:t> high-pressured </a:t>
            </a:r>
            <a:r>
              <a:rPr lang="en-US" sz="3200" b="1" dirty="0" smtClean="0"/>
              <a:t>work. </a:t>
            </a:r>
          </a:p>
          <a:p>
            <a:r>
              <a:rPr lang="en-US" sz="3200" b="1" dirty="0" smtClean="0"/>
              <a:t>unhappy relationship.</a:t>
            </a:r>
          </a:p>
          <a:p>
            <a:r>
              <a:rPr lang="en-US" sz="3200" b="1" dirty="0"/>
              <a:t>Persistent stress following </a:t>
            </a:r>
            <a:r>
              <a:rPr lang="en-US" sz="3200" b="1" dirty="0" smtClean="0"/>
              <a:t>an </a:t>
            </a:r>
            <a:r>
              <a:rPr lang="en-US" sz="3200" b="1" dirty="0"/>
              <a:t>automobile </a:t>
            </a:r>
            <a:r>
              <a:rPr lang="en-US" sz="3200" b="1" dirty="0" smtClean="0"/>
              <a:t>accident.</a:t>
            </a:r>
            <a:endParaRPr lang="en-US" sz="3200" b="1" dirty="0"/>
          </a:p>
          <a:p>
            <a:r>
              <a:rPr lang="en-US" sz="3200" b="1" dirty="0"/>
              <a:t>Acute stress accompanying serious </a:t>
            </a:r>
            <a:r>
              <a:rPr lang="en-US" sz="3200" b="1" dirty="0" smtClean="0"/>
              <a:t>illness</a:t>
            </a:r>
            <a:r>
              <a:rPr lang="en-US" sz="3200" b="1" dirty="0"/>
              <a:t>.</a:t>
            </a:r>
          </a:p>
          <a:p>
            <a:endParaRPr lang="en-US" sz="32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What Are The Causes Of Stress?</a:t>
            </a:r>
            <a:br>
              <a:rPr lang="en-US" b="1" dirty="0" smtClean="0"/>
            </a:br>
            <a:endParaRPr lang="en-US" dirty="0"/>
          </a:p>
        </p:txBody>
      </p:sp>
      <p:pic>
        <p:nvPicPr>
          <p:cNvPr id="1026" name="Picture 2" descr="C:\Users\SURESH\Desktop\wheel.gif"/>
          <p:cNvPicPr>
            <a:picLocks noGrp="1" noChangeAspect="1" noChangeArrowheads="1"/>
          </p:cNvPicPr>
          <p:nvPr>
            <p:ph idx="1"/>
          </p:nvPr>
        </p:nvPicPr>
        <p:blipFill>
          <a:blip r:embed="rId2"/>
          <a:srcRect/>
          <a:stretch>
            <a:fillRect/>
          </a:stretch>
        </p:blipFill>
        <p:spPr bwMode="auto">
          <a:xfrm>
            <a:off x="2362200" y="2133600"/>
            <a:ext cx="4724399" cy="44958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Biological</a:t>
            </a:r>
            <a:br>
              <a:rPr lang="en-US" sz="4800" b="1" dirty="0" smtClean="0"/>
            </a:br>
            <a:endParaRPr lang="en-US" sz="4800" dirty="0"/>
          </a:p>
        </p:txBody>
      </p:sp>
      <p:sp>
        <p:nvSpPr>
          <p:cNvPr id="3" name="Content Placeholder 2"/>
          <p:cNvSpPr>
            <a:spLocks noGrp="1"/>
          </p:cNvSpPr>
          <p:nvPr>
            <p:ph idx="1"/>
          </p:nvPr>
        </p:nvSpPr>
        <p:spPr/>
        <p:txBody>
          <a:bodyPr>
            <a:normAutofit/>
          </a:bodyPr>
          <a:lstStyle/>
          <a:p>
            <a:r>
              <a:rPr lang="en-US" sz="3200" b="1" dirty="0" smtClean="0"/>
              <a:t>The causes of some stress lie in the biological make up of your body.</a:t>
            </a:r>
          </a:p>
          <a:p>
            <a:r>
              <a:rPr lang="en-US" sz="3200" b="1" dirty="0" smtClean="0"/>
              <a:t>Lack of fitness</a:t>
            </a:r>
          </a:p>
          <a:p>
            <a:r>
              <a:rPr lang="en-US" sz="3200" b="1" dirty="0" smtClean="0"/>
              <a:t>Genetic disorder</a:t>
            </a:r>
          </a:p>
          <a:p>
            <a:r>
              <a:rPr lang="en-US" sz="3200" b="1" dirty="0" smtClean="0"/>
              <a:t>Changes in bodily functions, such as pregnancy, puberty, menopause.</a:t>
            </a:r>
          </a:p>
          <a:p>
            <a:endParaRPr lang="en-US" sz="32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b="1" dirty="0" smtClean="0"/>
              <a:t>Social/Cultural</a:t>
            </a:r>
            <a:br>
              <a:rPr lang="en-US" sz="4400" b="1" dirty="0" smtClean="0"/>
            </a:br>
            <a:endParaRPr lang="en-US" sz="4400" dirty="0"/>
          </a:p>
        </p:txBody>
      </p:sp>
      <p:sp>
        <p:nvSpPr>
          <p:cNvPr id="3" name="Content Placeholder 2"/>
          <p:cNvSpPr>
            <a:spLocks noGrp="1"/>
          </p:cNvSpPr>
          <p:nvPr>
            <p:ph idx="1"/>
          </p:nvPr>
        </p:nvSpPr>
        <p:spPr>
          <a:xfrm>
            <a:off x="457200" y="1828800"/>
            <a:ext cx="8229600" cy="4745736"/>
          </a:xfrm>
        </p:spPr>
        <p:txBody>
          <a:bodyPr>
            <a:noAutofit/>
          </a:bodyPr>
          <a:lstStyle/>
          <a:p>
            <a:r>
              <a:rPr lang="en-US" sz="3200" b="1" dirty="0" smtClean="0"/>
              <a:t>Stress can be caused by a whole range of social and cultural pressures, such as:</a:t>
            </a:r>
          </a:p>
          <a:p>
            <a:r>
              <a:rPr lang="en-US" sz="3200" b="1" dirty="0" smtClean="0"/>
              <a:t>Change of social circumstances (e.g. marriage)</a:t>
            </a:r>
          </a:p>
          <a:p>
            <a:r>
              <a:rPr lang="en-US" sz="3200" b="1" dirty="0" smtClean="0"/>
              <a:t>Conflict in relationships, or an absence of praise and being valued by others</a:t>
            </a:r>
          </a:p>
          <a:p>
            <a:r>
              <a:rPr lang="en-US" sz="3200" b="1" dirty="0" smtClean="0"/>
              <a:t>Having a high-pressure job, being unemployed.</a:t>
            </a:r>
            <a:endParaRPr lang="en-US" sz="32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410</TotalTime>
  <Words>1328</Words>
  <Application>Microsoft Office PowerPoint</Application>
  <PresentationFormat>On-screen Show (4:3)</PresentationFormat>
  <Paragraphs>178</Paragraphs>
  <Slides>35</Slides>
  <Notes>2</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Urban</vt:lpstr>
      <vt:lpstr>The Stress And  The Art of Managing it </vt:lpstr>
      <vt:lpstr>What is stress? </vt:lpstr>
      <vt:lpstr>Slide 3</vt:lpstr>
      <vt:lpstr>Why Stress Happens?</vt:lpstr>
      <vt:lpstr>Who is most susceptible to stress? </vt:lpstr>
      <vt:lpstr>Slide 6</vt:lpstr>
      <vt:lpstr>What Are The Causes Of Stress? </vt:lpstr>
      <vt:lpstr>Biological </vt:lpstr>
      <vt:lpstr>Social/Cultural </vt:lpstr>
      <vt:lpstr>Psychodynamic </vt:lpstr>
      <vt:lpstr>Rational </vt:lpstr>
      <vt:lpstr>What Happens when Stressed?</vt:lpstr>
      <vt:lpstr>Chain Reaction of Stress: The Negative Spiral</vt:lpstr>
      <vt:lpstr>Main symptoms </vt:lpstr>
      <vt:lpstr>Slide 15</vt:lpstr>
      <vt:lpstr>Slide 16</vt:lpstr>
      <vt:lpstr>Slide 17</vt:lpstr>
      <vt:lpstr>Signs and Symptoms of Stress</vt:lpstr>
      <vt:lpstr>Mental </vt:lpstr>
      <vt:lpstr>Why Allopathic Medicines and Stimulants are not good for managing Stress</vt:lpstr>
      <vt:lpstr>What are some effective techniques to cope with stress? </vt:lpstr>
      <vt:lpstr>Relaxation techniques</vt:lpstr>
      <vt:lpstr>Autogenic training</vt:lpstr>
      <vt:lpstr>Example of an autogenic training session </vt:lpstr>
      <vt:lpstr>Biofeedback</vt:lpstr>
      <vt:lpstr>Slide 26</vt:lpstr>
      <vt:lpstr>Imagery</vt:lpstr>
      <vt:lpstr>Meditation techniques</vt:lpstr>
      <vt:lpstr>Progressive muscle relaxation</vt:lpstr>
      <vt:lpstr>Yoga</vt:lpstr>
      <vt:lpstr>Check in with your doctor</vt:lpstr>
      <vt:lpstr>Consider counseling</vt:lpstr>
      <vt:lpstr>Spend time with those you love</vt:lpstr>
      <vt:lpstr>Slide 34</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Science of Stress And  The Art of Managing it</dc:title>
  <dc:creator>SURESH</dc:creator>
  <cp:lastModifiedBy>milan</cp:lastModifiedBy>
  <cp:revision>77</cp:revision>
  <dcterms:created xsi:type="dcterms:W3CDTF">2011-10-09T08:32:57Z</dcterms:created>
  <dcterms:modified xsi:type="dcterms:W3CDTF">2020-08-13T21:53:06Z</dcterms:modified>
</cp:coreProperties>
</file>