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83" r:id="rId21"/>
    <p:sldId id="284" r:id="rId22"/>
    <p:sldId id="285" r:id="rId23"/>
    <p:sldId id="286" r:id="rId24"/>
    <p:sldId id="281" r:id="rId25"/>
    <p:sldId id="282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5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93F7C2-F4D5-4BDC-BFBF-B3AC34088491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FF6C2-2990-4A3C-8E8D-E18ACE11EC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1989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UVR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Ultra Violet </a:t>
            </a:r>
            <a:r>
              <a:rPr lang="en-US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Radiation</a:t>
            </a:r>
          </a:p>
          <a:p>
            <a:pPr algn="r"/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Dr.Kalpesh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Satani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751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13767097"/>
              </p:ext>
            </p:extLst>
          </p:nvPr>
        </p:nvGraphicFramePr>
        <p:xfrm>
          <a:off x="457200" y="1600200"/>
          <a:ext cx="8153400" cy="29260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05933"/>
                <a:gridCol w="2038350"/>
                <a:gridCol w="1736372"/>
                <a:gridCol w="1660878"/>
                <a:gridCol w="1811867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Dose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 smtClean="0"/>
                        <a:t>Latent period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 smtClean="0"/>
                        <a:t>(Hours)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Appearance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Pigmentation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Desquamation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E1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Up to 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Slightly pink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Nil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Nil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E2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4-6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Slightly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Powdery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E3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1-4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 smtClean="0"/>
                        <a:t>Fiery, red and painful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Marked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In sheets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E4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 smtClean="0"/>
                        <a:t>As E3 but with the formation of blister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1405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Pigmentation</a:t>
            </a:r>
          </a:p>
          <a:p>
            <a:pPr marL="0" indent="0">
              <a:buNone/>
            </a:pPr>
            <a:r>
              <a:rPr lang="en-US" dirty="0" smtClean="0"/>
              <a:t>It develops within two days of irradiation</a:t>
            </a:r>
          </a:p>
          <a:p>
            <a:pPr marL="0" indent="0">
              <a:buNone/>
            </a:pPr>
            <a:r>
              <a:rPr lang="en-US" dirty="0" smtClean="0"/>
              <a:t>It stimulates melanocytes to produce melanin</a:t>
            </a:r>
          </a:p>
          <a:p>
            <a:pPr marL="0" indent="0">
              <a:buNone/>
            </a:pPr>
            <a:r>
              <a:rPr lang="en-US" dirty="0" smtClean="0"/>
              <a:t>Melanin forms an umbrella over the nucleus of the cell to protects it from UV radiation</a:t>
            </a:r>
          </a:p>
          <a:p>
            <a:pPr marL="0" indent="0">
              <a:buNone/>
            </a:pPr>
            <a:r>
              <a:rPr lang="en-US" dirty="0" smtClean="0"/>
              <a:t>Pigmentation reduces the penetration of UVB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4063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Thickening of epidermis</a:t>
            </a:r>
          </a:p>
          <a:p>
            <a:pPr marL="0" indent="0">
              <a:buNone/>
            </a:pPr>
            <a:r>
              <a:rPr lang="en-US" dirty="0" smtClean="0"/>
              <a:t>Sudden over activity of basal layer of epidermis causes thickening of the skin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5848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Peeling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Increased thickening of the epidermis is lost as peeling.</a:t>
            </a:r>
          </a:p>
          <a:p>
            <a:pPr marL="0" indent="0">
              <a:buNone/>
            </a:pPr>
            <a:r>
              <a:rPr lang="en-US" dirty="0" smtClean="0"/>
              <a:t>After peeling, resistance of the skin to UV is lowered.</a:t>
            </a:r>
          </a:p>
        </p:txBody>
      </p:sp>
    </p:spTree>
    <p:extLst>
      <p:ext uri="{BB962C8B-B14F-4D97-AF65-F5344CB8AC3E}">
        <p14:creationId xmlns:p14="http://schemas.microsoft.com/office/powerpoint/2010/main" xmlns="" val="146601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Production of vitamin D</a:t>
            </a:r>
          </a:p>
          <a:p>
            <a:pPr marL="0" indent="0">
              <a:buNone/>
            </a:pPr>
            <a:r>
              <a:rPr lang="en-US" dirty="0" smtClean="0"/>
              <a:t>Under UV, 7-dehydrocholesterol in the sebum is converted to vitamin 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5162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Solar elastosis and ageing</a:t>
            </a:r>
          </a:p>
          <a:p>
            <a:pPr marL="0" indent="0">
              <a:buNone/>
            </a:pPr>
            <a:r>
              <a:rPr lang="en-US" dirty="0" smtClean="0"/>
              <a:t>Normal ageing process is accelerated if there is continued exposure to UV</a:t>
            </a:r>
          </a:p>
          <a:p>
            <a:pPr marL="0" indent="0">
              <a:buNone/>
            </a:pPr>
            <a:r>
              <a:rPr lang="en-US" dirty="0" smtClean="0"/>
              <a:t>Thinning of epidermis, loss of epidermal ridges, loss of melanocytes, dryness, wrinkling occurs.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9047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Antibiotic effect</a:t>
            </a:r>
          </a:p>
          <a:p>
            <a:pPr marL="0" indent="0">
              <a:buNone/>
            </a:pPr>
            <a:r>
              <a:rPr lang="en-US" dirty="0" smtClean="0"/>
              <a:t>UV can destroy bacteria and other small organism like fungi which is commonly found in wounds.</a:t>
            </a:r>
          </a:p>
          <a:p>
            <a:pPr marL="0" indent="0">
              <a:buNone/>
            </a:pPr>
            <a:r>
              <a:rPr lang="en-US" dirty="0" smtClean="0"/>
              <a:t>E4 doses effectively destroys all such organisms.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1921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Photosensitization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Sometimes there is enhanced response of the skin to UV  irradiation.</a:t>
            </a:r>
          </a:p>
          <a:p>
            <a:r>
              <a:rPr lang="en-US" dirty="0" smtClean="0"/>
              <a:t>The agent responsible is a chemical present in the skin which absorbs the UV and transfers the energy to adjacent tissue-molecules in the photochemical reaction.</a:t>
            </a:r>
          </a:p>
          <a:p>
            <a:endParaRPr lang="en-US" dirty="0"/>
          </a:p>
          <a:p>
            <a:r>
              <a:rPr lang="en-US" dirty="0" smtClean="0"/>
              <a:t>Photosensitizers may be ingested or directly applied to the skin.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5981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may be deliberately produced in a pts. Skin by local application of substances like coal-tar or by ingestion od psoralen.  </a:t>
            </a:r>
          </a:p>
          <a:p>
            <a:r>
              <a:rPr lang="en-US" dirty="0" smtClean="0"/>
              <a:t>Many drugs and foods may increase patients Reaction to UVR.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4312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Indications for UVR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dirty="0" smtClean="0"/>
              <a:t>Acne</a:t>
            </a:r>
          </a:p>
          <a:p>
            <a:r>
              <a:rPr lang="en-US" dirty="0" smtClean="0"/>
              <a:t>Psoriasis – Leads regimen &amp; PUVA</a:t>
            </a:r>
          </a:p>
          <a:p>
            <a:r>
              <a:rPr lang="en-US" dirty="0" smtClean="0"/>
              <a:t>Skin wounds – infected &amp; Non infected wounds</a:t>
            </a:r>
          </a:p>
          <a:p>
            <a:r>
              <a:rPr lang="en-US" dirty="0" smtClean="0"/>
              <a:t>Intact skin</a:t>
            </a:r>
          </a:p>
          <a:p>
            <a:r>
              <a:rPr lang="en-US" dirty="0" smtClean="0"/>
              <a:t>Counter-irritation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4330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Ultra-violet radiation is electromagnetic energy which is invisible to the human eye</a:t>
            </a:r>
          </a:p>
          <a:p>
            <a:r>
              <a:rPr lang="en-US" dirty="0" smtClean="0"/>
              <a:t>Wavelength of UVR is in between 10 nm and 400 nm. </a:t>
            </a:r>
          </a:p>
          <a:p>
            <a:r>
              <a:rPr lang="en-US" dirty="0" smtClean="0"/>
              <a:t>UVR spectrum is divided into 3</a:t>
            </a:r>
          </a:p>
          <a:p>
            <a:pPr marL="800100"/>
            <a:r>
              <a:rPr lang="en-US" dirty="0" smtClean="0"/>
              <a:t>UVA – 315-400 nm</a:t>
            </a:r>
          </a:p>
          <a:p>
            <a:pPr marL="800100"/>
            <a:r>
              <a:rPr lang="en-US" dirty="0" smtClean="0"/>
              <a:t>UVB – 280-315 nm</a:t>
            </a:r>
          </a:p>
          <a:p>
            <a:pPr marL="800100"/>
            <a:r>
              <a:rPr lang="en-US" dirty="0" smtClean="0"/>
              <a:t>UVC – below 280 nm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0937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Leads regimen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Sensitivity of </a:t>
            </a:r>
            <a:r>
              <a:rPr lang="en-US" dirty="0"/>
              <a:t>P</a:t>
            </a:r>
            <a:r>
              <a:rPr lang="en-US" dirty="0" smtClean="0"/>
              <a:t>ts skin is increased by local application of coal-tar</a:t>
            </a:r>
          </a:p>
          <a:p>
            <a:r>
              <a:rPr lang="en-US" dirty="0" smtClean="0"/>
              <a:t>Dithranol cream is applied to lesion after the treatment.</a:t>
            </a:r>
          </a:p>
          <a:p>
            <a:r>
              <a:rPr lang="en-US" dirty="0" smtClean="0"/>
              <a:t>Pts reaction to UVR is tested in sensitized conditions. </a:t>
            </a:r>
          </a:p>
          <a:p>
            <a:r>
              <a:rPr lang="en-US" dirty="0" smtClean="0"/>
              <a:t>Sub erythemal dose (Half E1) is given to patient repeated daily, increasing by 12</a:t>
            </a:r>
            <a:r>
              <a:rPr lang="en-US" sz="1800" dirty="0" smtClean="0"/>
              <a:t>1/2 </a:t>
            </a:r>
            <a:r>
              <a:rPr lang="en-US" dirty="0" smtClean="0"/>
              <a:t>percent each time.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xmlns="" val="53365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PUVA</a:t>
            </a:r>
            <a:r>
              <a:rPr lang="en-US" dirty="0" smtClean="0"/>
              <a:t> (</a:t>
            </a:r>
            <a:r>
              <a:rPr lang="en-US" u="sng" dirty="0" smtClean="0"/>
              <a:t>P</a:t>
            </a:r>
            <a:r>
              <a:rPr lang="en-US" dirty="0" smtClean="0"/>
              <a:t>soralene + </a:t>
            </a:r>
            <a:r>
              <a:rPr lang="en-US" u="sng" dirty="0" smtClean="0"/>
              <a:t>UVA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Psoralene 2 hours before UVA rays</a:t>
            </a:r>
          </a:p>
          <a:p>
            <a:r>
              <a:rPr lang="en-US" dirty="0" smtClean="0"/>
              <a:t>In the nucleus of the cell </a:t>
            </a:r>
            <a:r>
              <a:rPr lang="en-US" dirty="0"/>
              <a:t>P</a:t>
            </a:r>
            <a:r>
              <a:rPr lang="en-US" dirty="0" smtClean="0"/>
              <a:t>soralene binds with DNA in the presence of UVA</a:t>
            </a:r>
          </a:p>
          <a:p>
            <a:r>
              <a:rPr lang="en-US" dirty="0" smtClean="0"/>
              <a:t>And thus inhibits DNA synthesis &amp; cell division. </a:t>
            </a:r>
          </a:p>
          <a:p>
            <a:r>
              <a:rPr lang="en-US" dirty="0" smtClean="0"/>
              <a:t>Dose- J/Cm2</a:t>
            </a:r>
          </a:p>
          <a:p>
            <a:r>
              <a:rPr lang="en-US" dirty="0" smtClean="0"/>
              <a:t>Dosage depends on skin types.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015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Skin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Always burn, never tan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Always burn</a:t>
            </a:r>
            <a:r>
              <a:rPr lang="en-US" dirty="0" smtClean="0"/>
              <a:t>, slight tan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Sometimes burn, always tan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Never burn, </a:t>
            </a:r>
            <a:r>
              <a:rPr lang="en-US" dirty="0"/>
              <a:t>always </a:t>
            </a:r>
            <a:r>
              <a:rPr lang="en-US" dirty="0" smtClean="0"/>
              <a:t>tan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Moderately pigmented skin e.g. mongoloid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Heavily </a:t>
            </a:r>
            <a:r>
              <a:rPr lang="en-US" dirty="0"/>
              <a:t>pigmented </a:t>
            </a:r>
            <a:r>
              <a:rPr lang="en-US" dirty="0" smtClean="0"/>
              <a:t>skin e.g. Black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2139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ex – Pt. with skin type 1 have minimum dose (one which produces slight erythema within 72 hours of irradiation) increased by 0.5 J/Cm2 at each treatment.</a:t>
            </a:r>
          </a:p>
          <a:p>
            <a:r>
              <a:rPr lang="en-US" dirty="0" smtClean="0"/>
              <a:t>Sensitizing </a:t>
            </a:r>
            <a:r>
              <a:rPr lang="en-US" dirty="0"/>
              <a:t>P</a:t>
            </a:r>
            <a:r>
              <a:rPr lang="en-US" dirty="0" smtClean="0"/>
              <a:t>soralene drug means that these pts must avoid sunlight and wear dark glasses during daylight to protect their eyes.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9879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Contraindications to </a:t>
            </a:r>
            <a:r>
              <a:rPr lang="en-US" dirty="0"/>
              <a:t>UVR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Hypersensitivity to sunlight</a:t>
            </a:r>
          </a:p>
          <a:p>
            <a:r>
              <a:rPr lang="en-US" dirty="0" smtClean="0"/>
              <a:t>Deep X-ray Therapy</a:t>
            </a:r>
          </a:p>
          <a:p>
            <a:r>
              <a:rPr lang="en-US" dirty="0" smtClean="0"/>
              <a:t>Erythema</a:t>
            </a:r>
          </a:p>
          <a:p>
            <a:r>
              <a:rPr lang="en-US" dirty="0" smtClean="0"/>
              <a:t>Skin conditions like eczema, SLE &amp; Herpes simplex may be exacerbated by UV.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33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Dangers </a:t>
            </a:r>
            <a:r>
              <a:rPr lang="en-US" dirty="0"/>
              <a:t>for UVR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Eye – Conjunctivitis </a:t>
            </a:r>
          </a:p>
          <a:p>
            <a:pPr marL="0" indent="0">
              <a:buNone/>
            </a:pPr>
            <a:r>
              <a:rPr lang="en-US" dirty="0" smtClean="0"/>
              <a:t>    Protection – Protective goggles or cotton wool</a:t>
            </a:r>
          </a:p>
          <a:p>
            <a:r>
              <a:rPr lang="en-US" dirty="0" smtClean="0"/>
              <a:t>Overdose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2961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Techniques of application – Test Dose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assess individual patients reaction to UVR</a:t>
            </a:r>
          </a:p>
          <a:p>
            <a:r>
              <a:rPr lang="en-US" dirty="0" smtClean="0"/>
              <a:t>Technique is very similar to Theraktin tunnel, an air-cooled or a Kromayer lamp.</a:t>
            </a:r>
          </a:p>
          <a:p>
            <a:r>
              <a:rPr lang="en-US" dirty="0" smtClean="0"/>
              <a:t>Only distances and timings vary.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2974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Air-cooled lamp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Suitable area of skin is selected for </a:t>
            </a:r>
            <a:r>
              <a:rPr lang="en-US" dirty="0" err="1" smtClean="0"/>
              <a:t>e.g</a:t>
            </a:r>
            <a:r>
              <a:rPr lang="en-US" dirty="0" smtClean="0"/>
              <a:t>, flexor aspect of forearm</a:t>
            </a:r>
          </a:p>
          <a:p>
            <a:r>
              <a:rPr lang="en-US" dirty="0" smtClean="0"/>
              <a:t>Wash the area to remove grease</a:t>
            </a:r>
          </a:p>
          <a:p>
            <a:r>
              <a:rPr lang="en-US" dirty="0" smtClean="0"/>
              <a:t>Three differently shaped holes are cut in a material resistant to the UV for ex, paper or lint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51473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Middle hole – approx. 2 cm by 2 cm</a:t>
            </a:r>
          </a:p>
          <a:p>
            <a:r>
              <a:rPr lang="en-US" dirty="0" smtClean="0"/>
              <a:t>Hole on one side larger &amp; other side smaller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3429000"/>
            <a:ext cx="6858000" cy="2514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1905000" y="3886200"/>
            <a:ext cx="1600200" cy="1600200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95800" y="4191000"/>
            <a:ext cx="1143000" cy="990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iamond 7"/>
          <p:cNvSpPr/>
          <p:nvPr/>
        </p:nvSpPr>
        <p:spPr>
          <a:xfrm>
            <a:off x="6553200" y="4343400"/>
            <a:ext cx="609600" cy="838200"/>
          </a:xfrm>
          <a:prstGeom prst="diamon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471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Every lamp should have its average E1 time and distance but it is wise to test using the erythema reaction</a:t>
            </a:r>
          </a:p>
          <a:p>
            <a:r>
              <a:rPr lang="en-US" dirty="0" smtClean="0"/>
              <a:t>Given the average E1 of the lamp, the duration of E2, E3 and E4 dose can be calculated by formula</a:t>
            </a:r>
          </a:p>
          <a:p>
            <a:r>
              <a:rPr lang="en-US" dirty="0" smtClean="0"/>
              <a:t>E2 time – E1 time × 2</a:t>
            </a:r>
            <a:r>
              <a:rPr lang="en-US" sz="2000" dirty="0" smtClean="0"/>
              <a:t>½</a:t>
            </a:r>
          </a:p>
          <a:p>
            <a:r>
              <a:rPr lang="en-US" dirty="0" smtClean="0"/>
              <a:t>E3 </a:t>
            </a:r>
            <a:r>
              <a:rPr lang="en-US" dirty="0"/>
              <a:t>time – E1 time × </a:t>
            </a:r>
            <a:r>
              <a:rPr lang="en-US" dirty="0" smtClean="0"/>
              <a:t>5</a:t>
            </a:r>
          </a:p>
          <a:p>
            <a:r>
              <a:rPr lang="en-US" dirty="0" smtClean="0"/>
              <a:t>E4 </a:t>
            </a:r>
            <a:r>
              <a:rPr lang="en-US" dirty="0"/>
              <a:t>time – E1 time × </a:t>
            </a:r>
            <a:r>
              <a:rPr lang="en-US" dirty="0" smtClean="0"/>
              <a:t>10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986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UV Generators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Usually these are lamps which employ either a high- or a low- pressure tube across which a current is passed.</a:t>
            </a:r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High pressure mercury-vapour burner (Lamp)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Kromayer lamp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6756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ex – if acne requires treatment with an E2 dose at 50 cm and known E1 of the lamp is 1 minute at 100 cm, </a:t>
            </a:r>
          </a:p>
          <a:p>
            <a:r>
              <a:rPr lang="en-US" dirty="0" smtClean="0"/>
              <a:t>Then by inverse square law, half the distance requires a quarter the time for the same effect</a:t>
            </a:r>
          </a:p>
          <a:p>
            <a:r>
              <a:rPr lang="en-US" dirty="0" smtClean="0"/>
              <a:t>E1 dose (60 second at 100 cm) is 15 second at 50 cm</a:t>
            </a:r>
          </a:p>
          <a:p>
            <a:r>
              <a:rPr lang="en-US" dirty="0" smtClean="0"/>
              <a:t>E2 dose at 50 cm, E1 dose is multiplied by 2½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063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cut-out paper or lint is applied to the pts forearm and rest of the body is screened. </a:t>
            </a:r>
          </a:p>
          <a:p>
            <a:r>
              <a:rPr lang="en-US" dirty="0" smtClean="0"/>
              <a:t>The middle hole receives the calculated E2 dose.</a:t>
            </a:r>
          </a:p>
          <a:p>
            <a:r>
              <a:rPr lang="en-US" dirty="0" smtClean="0"/>
              <a:t>The small hole receives exposure slightly longer than E2, and larger hole slightly shorter.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5340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Procedure is carefully recorded on pts card</a:t>
            </a:r>
          </a:p>
          <a:p>
            <a:r>
              <a:rPr lang="en-US" dirty="0" smtClean="0"/>
              <a:t>Pt. is given the drawing of the three holes</a:t>
            </a:r>
          </a:p>
          <a:p>
            <a:r>
              <a:rPr lang="en-US" dirty="0" smtClean="0"/>
              <a:t>Ask the pt. to record  on it when erythema appears, how severe it is and how long it lasts.</a:t>
            </a:r>
          </a:p>
          <a:p>
            <a:r>
              <a:rPr lang="en-US" dirty="0" smtClean="0"/>
              <a:t>Pts reaction will determine further dosage.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3385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Theraktin tunnel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Procedure is similar but larger holes (4 cm </a:t>
            </a:r>
            <a:r>
              <a:rPr lang="en-US" dirty="0"/>
              <a:t>× </a:t>
            </a:r>
            <a:r>
              <a:rPr lang="en-US" dirty="0" smtClean="0"/>
              <a:t>4 cm)</a:t>
            </a:r>
          </a:p>
          <a:p>
            <a:r>
              <a:rPr lang="en-US" dirty="0" smtClean="0"/>
              <a:t>Paced on abdomen, rest of the body will be screened.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9765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Kromayer lamp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small hole &amp; in direct contact with skin for ex- 0.25 × 0.25 cm</a:t>
            </a:r>
          </a:p>
          <a:p>
            <a:r>
              <a:rPr lang="en-US" dirty="0" smtClean="0"/>
              <a:t>Exposure time needs to be very short.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7992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Fluorescent tubes for UV 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Major problem with mercury lamp is that it produces certain proportion of short UV rays.</a:t>
            </a:r>
          </a:p>
          <a:p>
            <a:r>
              <a:rPr lang="en-US" dirty="0" smtClean="0"/>
              <a:t>Modern treatment uses long wave UV without short wave UV</a:t>
            </a:r>
          </a:p>
          <a:p>
            <a:r>
              <a:rPr lang="en-US" dirty="0" smtClean="0"/>
              <a:t>So various types of fluorescent tube have been produced.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116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Theraktin tunnel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PUVA apparatus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594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Physiological effects of UV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Skin acts as a protective layer</a:t>
            </a:r>
          </a:p>
          <a:p>
            <a:r>
              <a:rPr lang="en-US" dirty="0" smtClean="0"/>
              <a:t>It absorbs most UV rays</a:t>
            </a:r>
          </a:p>
          <a:p>
            <a:r>
              <a:rPr lang="en-US" dirty="0" smtClean="0"/>
              <a:t>Prevents its penetration down to vulnerable cells</a:t>
            </a:r>
          </a:p>
          <a:p>
            <a:r>
              <a:rPr lang="en-US" dirty="0" smtClean="0"/>
              <a:t>If UV waves are absorbed by skin, the energy they release can cause damage to cells and intracellular structures.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9868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extent of damage, and the consequent reaction depends upon the wavelength of UV and amount of UV absorbed.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8876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Cancer</a:t>
            </a:r>
          </a:p>
          <a:p>
            <a:pPr marL="0" indent="0">
              <a:buNone/>
            </a:pPr>
            <a:r>
              <a:rPr lang="en-US" dirty="0" smtClean="0"/>
              <a:t>Can occur if long exposure to UVB &amp; UVC as these rays have effect on DNA and thus on cell replication.</a:t>
            </a:r>
          </a:p>
          <a:p>
            <a:pPr marL="0" indent="0">
              <a:buNone/>
            </a:pPr>
            <a:r>
              <a:rPr lang="en-US" dirty="0" smtClean="0"/>
              <a:t>Prolonged exposure of skin to shorter UV rays should be avoided and treatment should not exceed four weeks.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6372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Erythema</a:t>
            </a:r>
          </a:p>
          <a:p>
            <a:pPr marL="0" indent="0">
              <a:buNone/>
            </a:pPr>
            <a:r>
              <a:rPr lang="en-US" dirty="0" smtClean="0"/>
              <a:t>Damage to cells releases histamine like substances from skin</a:t>
            </a:r>
          </a:p>
          <a:p>
            <a:pPr marL="0" indent="0">
              <a:buNone/>
            </a:pPr>
            <a:r>
              <a:rPr lang="en-US" dirty="0" smtClean="0"/>
              <a:t>Gradual diffusion of this causes erythema</a:t>
            </a:r>
          </a:p>
          <a:p>
            <a:pPr marL="0" indent="0">
              <a:buNone/>
            </a:pPr>
            <a:r>
              <a:rPr lang="en-US" dirty="0" smtClean="0"/>
              <a:t>This erythema reaction is used to classify doses of UV given to pts.</a:t>
            </a:r>
          </a:p>
          <a:p>
            <a:pPr marL="0" indent="0">
              <a:buNone/>
            </a:pPr>
            <a:r>
              <a:rPr lang="en-US" dirty="0" smtClean="0"/>
              <a:t>There are 04 degrees of erythema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48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1165</Words>
  <Application>Microsoft Office PowerPoint</Application>
  <PresentationFormat>On-screen Show (4:3)</PresentationFormat>
  <Paragraphs>152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UVR</vt:lpstr>
      <vt:lpstr>Introduction</vt:lpstr>
      <vt:lpstr>UV Generators</vt:lpstr>
      <vt:lpstr>Fluorescent tubes for UV production</vt:lpstr>
      <vt:lpstr>Slide 5</vt:lpstr>
      <vt:lpstr>Physiological effects of UV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Photosensitization </vt:lpstr>
      <vt:lpstr>Slide 18</vt:lpstr>
      <vt:lpstr>Indications for UVR</vt:lpstr>
      <vt:lpstr>Leads regimen</vt:lpstr>
      <vt:lpstr>PUVA (Psoralene + UVA)</vt:lpstr>
      <vt:lpstr>Skin types</vt:lpstr>
      <vt:lpstr>Slide 23</vt:lpstr>
      <vt:lpstr>Contraindications to UVR</vt:lpstr>
      <vt:lpstr>Dangers for UVR</vt:lpstr>
      <vt:lpstr>Techniques of application – Test Dose</vt:lpstr>
      <vt:lpstr>Air-cooled lamp</vt:lpstr>
      <vt:lpstr>Slide 28</vt:lpstr>
      <vt:lpstr>Slide 29</vt:lpstr>
      <vt:lpstr>Slide 30</vt:lpstr>
      <vt:lpstr>Slide 31</vt:lpstr>
      <vt:lpstr>Slide 32</vt:lpstr>
      <vt:lpstr>Theraktin tunnel</vt:lpstr>
      <vt:lpstr>Kromayer lamp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UVR</dc:title>
  <dc:creator>kalpesh</dc:creator>
  <cp:lastModifiedBy>Mihir</cp:lastModifiedBy>
  <cp:revision>35</cp:revision>
  <dcterms:created xsi:type="dcterms:W3CDTF">2006-08-16T00:00:00Z</dcterms:created>
  <dcterms:modified xsi:type="dcterms:W3CDTF">2020-08-17T08:33:29Z</dcterms:modified>
</cp:coreProperties>
</file>