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58" r:id="rId6"/>
    <p:sldId id="259" r:id="rId7"/>
    <p:sldId id="260" r:id="rId8"/>
    <p:sldId id="261" r:id="rId9"/>
    <p:sldId id="262" r:id="rId10"/>
    <p:sldId id="263" r:id="rId11"/>
    <p:sldId id="273" r:id="rId12"/>
    <p:sldId id="272" r:id="rId13"/>
    <p:sldId id="266" r:id="rId14"/>
    <p:sldId id="267" r:id="rId15"/>
    <p:sldId id="268" r:id="rId16"/>
    <p:sldId id="269" r:id="rId17"/>
    <p:sldId id="270" r:id="rId18"/>
    <p:sldId id="271" r:id="rId19"/>
    <p:sldId id="274" r:id="rId20"/>
    <p:sldId id="275" r:id="rId21"/>
    <p:sldId id="276" r:id="rId22"/>
    <p:sldId id="302"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300" r:id="rId40"/>
    <p:sldId id="296" r:id="rId41"/>
    <p:sldId id="298" r:id="rId42"/>
    <p:sldId id="299" r:id="rId43"/>
    <p:sldId id="303" r:id="rId44"/>
    <p:sldId id="304" r:id="rId45"/>
    <p:sldId id="305" r:id="rId46"/>
    <p:sldId id="306"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942A08DA-DB83-4A92-B367-D9B217FBD18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942A08DA-DB83-4A92-B367-D9B217FBD18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942A08DA-DB83-4A92-B367-D9B217FBD184}"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942A08DA-DB83-4A92-B367-D9B217FBD184}"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2A08DA-DB83-4A92-B367-D9B217FBD18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14E0439-E999-43CD-B0AC-A18DAE7B5367}"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942A08DA-DB83-4A92-B367-D9B217FBD184}"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14E0439-E999-43CD-B0AC-A18DAE7B5367}" type="datetimeFigureOut">
              <a:rPr lang="en-US" smtClean="0"/>
              <a:pPr/>
              <a:t>8/13/2020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42A08DA-DB83-4A92-B367-D9B217FBD184}"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zinearticles.com/?Therapeutic-Communication-In-The-Nursing-Profession&amp;id=594747" TargetMode="External"/><Relationship Id="rId2" Type="http://schemas.openxmlformats.org/officeDocument/2006/relationships/hyperlink" Target="http://psychiatric-nursing.blogspot.com/2008/06/therapeutic-communication-in-nursing.html" TargetMode="External"/><Relationship Id="rId1" Type="http://schemas.openxmlformats.org/officeDocument/2006/relationships/slideLayout" Target="../slideLayouts/slideLayout2.xml"/><Relationship Id="rId4" Type="http://schemas.openxmlformats.org/officeDocument/2006/relationships/hyperlink" Target="http://www.nursingschoolsearch.com/nursing-skills.ht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33549"/>
            <a:ext cx="7772400" cy="2533651"/>
          </a:xfrm>
        </p:spPr>
        <p:txBody>
          <a:bodyPr/>
          <a:lstStyle/>
          <a:p>
            <a:pPr algn="ctr"/>
            <a:r>
              <a:rPr lang="en-US" dirty="0" smtClean="0"/>
              <a:t>Therapeutic communication and nurse patient relationship</a:t>
            </a:r>
            <a:endParaRPr lang="en-US" dirty="0"/>
          </a:p>
        </p:txBody>
      </p:sp>
      <p:sp>
        <p:nvSpPr>
          <p:cNvPr id="4" name="Rectangle 3"/>
          <p:cNvSpPr/>
          <p:nvPr/>
        </p:nvSpPr>
        <p:spPr>
          <a:xfrm>
            <a:off x="5486400" y="4953000"/>
            <a:ext cx="3657600" cy="19050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b="1" dirty="0">
                <a:solidFill>
                  <a:schemeClr val="tx1"/>
                </a:solidFill>
              </a:rPr>
              <a:t>Prepared by: </a:t>
            </a:r>
          </a:p>
          <a:p>
            <a:pPr algn="ctr">
              <a:defRPr/>
            </a:pPr>
            <a:r>
              <a:rPr lang="en-US" b="1" dirty="0">
                <a:solidFill>
                  <a:schemeClr val="tx1"/>
                </a:solidFill>
              </a:rPr>
              <a:t>Mr. Suresh V.</a:t>
            </a:r>
          </a:p>
          <a:p>
            <a:pPr algn="ctr">
              <a:defRPr/>
            </a:pPr>
            <a:r>
              <a:rPr lang="en-US" b="1" dirty="0">
                <a:solidFill>
                  <a:schemeClr val="tx1"/>
                </a:solidFill>
              </a:rPr>
              <a:t>Associate Professor</a:t>
            </a:r>
          </a:p>
          <a:p>
            <a:pPr algn="ctr">
              <a:defRPr/>
            </a:pPr>
            <a:r>
              <a:rPr lang="en-US" sz="1600" b="1" dirty="0">
                <a:solidFill>
                  <a:schemeClr val="tx1"/>
                </a:solidFill>
              </a:rPr>
              <a:t>Department of Mental health nursing</a:t>
            </a:r>
          </a:p>
          <a:p>
            <a:pPr algn="ctr">
              <a:defRPr/>
            </a:pPr>
            <a:r>
              <a:rPr lang="en-US" sz="1600" b="1" dirty="0" err="1">
                <a:solidFill>
                  <a:schemeClr val="tx1"/>
                </a:solidFill>
              </a:rPr>
              <a:t>Sumandeep</a:t>
            </a:r>
            <a:r>
              <a:rPr lang="en-US" sz="1600" b="1" dirty="0">
                <a:solidFill>
                  <a:schemeClr val="tx1"/>
                </a:solidFill>
              </a:rPr>
              <a:t> Nursing college</a:t>
            </a:r>
          </a:p>
          <a:p>
            <a:pPr algn="ctr">
              <a:defRPr/>
            </a:pPr>
            <a:endParaRPr lang="en-US" sz="1600" dirty="0">
              <a:solidFill>
                <a:srgbClr val="FF0000"/>
              </a:solidFill>
            </a:endParaRPr>
          </a:p>
        </p:txBody>
      </p:sp>
      <p:pic>
        <p:nvPicPr>
          <p:cNvPr id="5" name="Picture 2"/>
          <p:cNvPicPr>
            <a:picLocks noChangeAspect="1"/>
          </p:cNvPicPr>
          <p:nvPr/>
        </p:nvPicPr>
        <p:blipFill>
          <a:blip r:embed="rId2"/>
          <a:srcRect/>
          <a:stretch>
            <a:fillRect/>
          </a:stretch>
        </p:blipFill>
        <p:spPr bwMode="auto">
          <a:xfrm>
            <a:off x="7334250" y="53975"/>
            <a:ext cx="1733550" cy="13938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fontAlgn="base"/>
            <a:r>
              <a:rPr lang="en-US" dirty="0" smtClean="0">
                <a:solidFill>
                  <a:srgbClr val="FF0000"/>
                </a:solidFill>
              </a:rPr>
              <a:t>Nonverbal Communication</a:t>
            </a:r>
          </a:p>
          <a:p>
            <a:pPr fontAlgn="base"/>
            <a:r>
              <a:rPr lang="en-US" dirty="0" smtClean="0"/>
              <a:t>Nonverbal communication is the sending or receiving of wordless messages. We can say that communication other than oral and written, such as </a:t>
            </a:r>
            <a:r>
              <a:rPr lang="en-US" b="1" dirty="0" smtClean="0"/>
              <a:t>gesture</a:t>
            </a:r>
            <a:r>
              <a:rPr lang="en-US" dirty="0" smtClean="0"/>
              <a:t>, </a:t>
            </a:r>
            <a:r>
              <a:rPr lang="en-US" b="1" dirty="0" smtClean="0"/>
              <a:t>body language</a:t>
            </a:r>
            <a:r>
              <a:rPr lang="en-US" dirty="0" smtClean="0"/>
              <a:t>, </a:t>
            </a:r>
            <a:r>
              <a:rPr lang="en-US" b="1" dirty="0" smtClean="0"/>
              <a:t>posture</a:t>
            </a:r>
            <a:r>
              <a:rPr lang="en-US" dirty="0" smtClean="0"/>
              <a:t>, </a:t>
            </a:r>
            <a:r>
              <a:rPr lang="en-US" b="1" dirty="0" smtClean="0"/>
              <a:t>tone of voice</a:t>
            </a:r>
            <a:r>
              <a:rPr lang="en-US" dirty="0" smtClean="0"/>
              <a:t> or </a:t>
            </a:r>
            <a:r>
              <a:rPr lang="en-US" b="1" dirty="0" smtClean="0"/>
              <a:t>facial expressions</a:t>
            </a:r>
            <a:r>
              <a:rPr lang="en-US" dirty="0" smtClean="0"/>
              <a:t>, is called nonverbal communication. </a:t>
            </a:r>
            <a:r>
              <a:rPr lang="en-US" b="1" dirty="0" smtClean="0"/>
              <a:t>Nonverbal communication is all about the body language of speaker.</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of Communication</a:t>
            </a:r>
            <a:endParaRPr lang="en-US" dirty="0"/>
          </a:p>
        </p:txBody>
      </p:sp>
      <p:pic>
        <p:nvPicPr>
          <p:cNvPr id="4" name="Picture 4" descr="comm"/>
          <p:cNvPicPr>
            <a:picLocks noGrp="1" noChangeAspect="1" noChangeArrowheads="1"/>
          </p:cNvPicPr>
          <p:nvPr>
            <p:ph idx="1"/>
          </p:nvPr>
        </p:nvPicPr>
        <p:blipFill>
          <a:blip r:embed="rId2"/>
          <a:stretch>
            <a:fillRect/>
          </a:stretch>
        </p:blipFill>
        <p:spPr bwMode="auto">
          <a:xfrm>
            <a:off x="1719314" y="2537089"/>
            <a:ext cx="5857772" cy="256010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dirty="0" smtClean="0"/>
              <a:t>Element of Communication</a:t>
            </a:r>
            <a:endParaRPr lang="en-US" dirty="0"/>
          </a:p>
        </p:txBody>
      </p:sp>
      <p:sp>
        <p:nvSpPr>
          <p:cNvPr id="3" name="Content Placeholder 2"/>
          <p:cNvSpPr>
            <a:spLocks noGrp="1"/>
          </p:cNvSpPr>
          <p:nvPr>
            <p:ph idx="1"/>
          </p:nvPr>
        </p:nvSpPr>
        <p:spPr>
          <a:xfrm>
            <a:off x="228600" y="609600"/>
            <a:ext cx="8229600" cy="4525963"/>
          </a:xfrm>
        </p:spPr>
        <p:txBody>
          <a:bodyPr/>
          <a:lstStyle/>
          <a:p>
            <a:r>
              <a:rPr lang="en-US" dirty="0" smtClean="0"/>
              <a:t>Sender: originator of information</a:t>
            </a:r>
          </a:p>
          <a:p>
            <a:pPr lvl="0"/>
            <a:r>
              <a:rPr lang="en-US" dirty="0" smtClean="0"/>
              <a:t>Message: information being transmitted</a:t>
            </a:r>
          </a:p>
          <a:p>
            <a:pPr lvl="0"/>
            <a:r>
              <a:rPr lang="en-US" dirty="0" smtClean="0"/>
              <a:t>Receiver: recipient of information</a:t>
            </a:r>
          </a:p>
          <a:p>
            <a:pPr lvl="0"/>
            <a:r>
              <a:rPr lang="en-US" dirty="0" smtClean="0"/>
              <a:t>Channel: mode of communication</a:t>
            </a:r>
          </a:p>
          <a:p>
            <a:pPr lvl="0"/>
            <a:r>
              <a:rPr lang="en-US" dirty="0" smtClean="0"/>
              <a:t>Feedback: return response</a:t>
            </a:r>
          </a:p>
          <a:p>
            <a:pPr lvl="0"/>
            <a:r>
              <a:rPr lang="en-US" dirty="0" smtClean="0"/>
              <a:t>Context: the setting of </a:t>
            </a:r>
          </a:p>
          <a:p>
            <a:pPr lvl="1">
              <a:buNone/>
            </a:pPr>
            <a:r>
              <a:rPr lang="en-US" dirty="0" smtClean="0"/>
              <a:t>                        communication</a:t>
            </a:r>
          </a:p>
          <a:p>
            <a:endParaRPr lang="en-US" dirty="0"/>
          </a:p>
        </p:txBody>
      </p:sp>
      <p:pic>
        <p:nvPicPr>
          <p:cNvPr id="4" name="Picture 10" descr="A02786-09-01"/>
          <p:cNvPicPr>
            <a:picLocks noChangeAspect="1" noChangeArrowheads="1"/>
          </p:cNvPicPr>
          <p:nvPr/>
        </p:nvPicPr>
        <p:blipFill>
          <a:blip r:embed="rId2"/>
          <a:srcRect/>
          <a:stretch>
            <a:fillRect/>
          </a:stretch>
        </p:blipFill>
        <p:spPr>
          <a:xfrm>
            <a:off x="5334000" y="2971800"/>
            <a:ext cx="3276600" cy="3067050"/>
          </a:xfrm>
          <a:prstGeom prst="rect">
            <a:avLst/>
          </a:prstGeo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of therapeutic communication</a:t>
            </a:r>
            <a:endParaRPr lang="en-US" dirty="0"/>
          </a:p>
        </p:txBody>
      </p:sp>
      <p:sp>
        <p:nvSpPr>
          <p:cNvPr id="3" name="Content Placeholder 2"/>
          <p:cNvSpPr>
            <a:spLocks noGrp="1"/>
          </p:cNvSpPr>
          <p:nvPr>
            <p:ph idx="1"/>
          </p:nvPr>
        </p:nvSpPr>
        <p:spPr/>
        <p:txBody>
          <a:bodyPr>
            <a:normAutofit lnSpcReduction="10000"/>
          </a:bodyPr>
          <a:lstStyle/>
          <a:p>
            <a:r>
              <a:rPr lang="en-US" u="sng" dirty="0" smtClean="0"/>
              <a:t>Active Listening</a:t>
            </a:r>
            <a:r>
              <a:rPr lang="en-US" dirty="0" smtClean="0"/>
              <a:t>: being attentive to what client is saying both verbally and nonverbally. </a:t>
            </a:r>
          </a:p>
          <a:p>
            <a:r>
              <a:rPr lang="en-US" u="sng" dirty="0" smtClean="0"/>
              <a:t>Sharing Observations</a:t>
            </a:r>
            <a:r>
              <a:rPr lang="en-US" dirty="0" smtClean="0"/>
              <a:t>: conveys concern and interest to the client be taking note of their behavior (how they look, sound or act).</a:t>
            </a:r>
          </a:p>
          <a:p>
            <a:r>
              <a:rPr lang="en-US" u="sng" dirty="0" smtClean="0"/>
              <a:t>Empathy</a:t>
            </a:r>
            <a:r>
              <a:rPr lang="en-US" dirty="0" smtClean="0"/>
              <a:t>: ability to understand and accept another person's reality, to accurately perceive feelings, and to communicate this understanding to others.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r>
              <a:rPr lang="en-US" u="sng" dirty="0" smtClean="0"/>
              <a:t>Sharing Hope</a:t>
            </a:r>
            <a:r>
              <a:rPr lang="en-US" dirty="0" smtClean="0"/>
              <a:t>: communicating a sense of possibility.</a:t>
            </a:r>
          </a:p>
          <a:p>
            <a:r>
              <a:rPr lang="en-US" u="sng" dirty="0" smtClean="0"/>
              <a:t>Sharing Humor</a:t>
            </a:r>
            <a:r>
              <a:rPr lang="en-US" dirty="0" smtClean="0"/>
              <a:t>: to bring hope and joy to the situation.</a:t>
            </a:r>
          </a:p>
          <a:p>
            <a:r>
              <a:rPr lang="en-US" u="sng" dirty="0" smtClean="0"/>
              <a:t>Sharing Feelings/emotions</a:t>
            </a:r>
            <a:r>
              <a:rPr lang="en-US" dirty="0" smtClean="0"/>
              <a:t>: assisting clients to share feelings by making observations, acknowledging feelings, encouraging communication, giving permission to express negative feelings and modeling healthy emotional self-expression.</a:t>
            </a:r>
          </a:p>
          <a:p>
            <a:r>
              <a:rPr lang="en-US" u="sng" dirty="0" smtClean="0"/>
              <a:t>Using Touch</a:t>
            </a:r>
            <a:r>
              <a:rPr lang="en-US" dirty="0" smtClean="0"/>
              <a:t>: hand to body contact to convey affection, emotional support, encouragement, tenderness, and personal attention.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lnSpcReduction="10000"/>
          </a:bodyPr>
          <a:lstStyle/>
          <a:p>
            <a:r>
              <a:rPr lang="en-US" u="sng" dirty="0" smtClean="0"/>
              <a:t>Using Silence</a:t>
            </a:r>
            <a:r>
              <a:rPr lang="en-US" dirty="0" smtClean="0"/>
              <a:t>: the therapeutic technique of silence is the deliberate lack of verbal communication for a therapeutic purpose.</a:t>
            </a:r>
          </a:p>
          <a:p>
            <a:r>
              <a:rPr lang="en-US" u="sng" dirty="0" smtClean="0"/>
              <a:t>Providing Information</a:t>
            </a:r>
            <a:r>
              <a:rPr lang="en-US" dirty="0" smtClean="0"/>
              <a:t>: telling others what they need or want to know</a:t>
            </a:r>
          </a:p>
          <a:p>
            <a:r>
              <a:rPr lang="en-US" u="sng" dirty="0" smtClean="0"/>
              <a:t>Clarifying</a:t>
            </a:r>
            <a:r>
              <a:rPr lang="en-US" dirty="0" smtClean="0"/>
              <a:t>: checking to see if your understanding is accurate.</a:t>
            </a:r>
          </a:p>
          <a:p>
            <a:r>
              <a:rPr lang="en-US" u="sng" dirty="0" smtClean="0"/>
              <a:t>Focusing</a:t>
            </a:r>
            <a:r>
              <a:rPr lang="en-US" dirty="0" smtClean="0"/>
              <a:t>: used to center on key elements or concepts of a message; used to guide direction of conversation to an important area.</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r>
              <a:rPr lang="en-US" u="sng" dirty="0" smtClean="0"/>
              <a:t>Paraphrasing</a:t>
            </a:r>
            <a:r>
              <a:rPr lang="en-US" dirty="0" smtClean="0"/>
              <a:t>: restating another's message more briefly and in your own words; lets another know you are actively seeking understanding of what they are saying.</a:t>
            </a:r>
          </a:p>
          <a:p>
            <a:r>
              <a:rPr lang="en-US" u="sng" dirty="0" smtClean="0"/>
              <a:t>Asking Relevant Questions</a:t>
            </a:r>
            <a:r>
              <a:rPr lang="en-US" dirty="0" smtClean="0"/>
              <a:t>: to seek information</a:t>
            </a:r>
          </a:p>
          <a:p>
            <a:r>
              <a:rPr lang="en-US" u="sng" dirty="0" smtClean="0"/>
              <a:t>Open-ended</a:t>
            </a:r>
            <a:r>
              <a:rPr lang="en-US" dirty="0" smtClean="0"/>
              <a:t> questions: to allow client to take the lead in the conversation and give information</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u="sng" dirty="0" smtClean="0"/>
              <a:t>Focused</a:t>
            </a:r>
            <a:r>
              <a:rPr lang="en-US" dirty="0" smtClean="0"/>
              <a:t> questions: used when more specific information is needed in an area.</a:t>
            </a:r>
          </a:p>
          <a:p>
            <a:r>
              <a:rPr lang="en-US" u="sng" dirty="0" smtClean="0"/>
              <a:t>Closed-ended</a:t>
            </a:r>
            <a:r>
              <a:rPr lang="en-US" dirty="0" smtClean="0"/>
              <a:t> questions: elicit a yes, no, or one word response. Most often they block communication, but can be useful when conversation gets off track.</a:t>
            </a:r>
          </a:p>
          <a:p>
            <a:r>
              <a:rPr lang="en-US" u="sng" dirty="0" smtClean="0"/>
              <a:t>Summarizing</a:t>
            </a:r>
            <a:r>
              <a:rPr lang="en-US" dirty="0" smtClean="0"/>
              <a:t>: concise review of key aspects of the communication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en-US" u="sng" dirty="0" smtClean="0"/>
              <a:t>Self-Disclosure</a:t>
            </a:r>
            <a:r>
              <a:rPr lang="en-US" dirty="0" smtClean="0"/>
              <a:t>: sharing personal experience with another to show you understand their experience (Remember this is not intended to be "about " you)</a:t>
            </a:r>
          </a:p>
          <a:p>
            <a:r>
              <a:rPr lang="en-US" u="sng" dirty="0" smtClean="0"/>
              <a:t>Confrontation</a:t>
            </a:r>
            <a:r>
              <a:rPr lang="en-US" dirty="0" smtClean="0"/>
              <a:t>: direct confrontation to help person be aware of inconsistencies in his/her feelings, attitudes, beliefs, or behaviors.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five steps in therapeutic communication</a:t>
            </a:r>
            <a:endParaRPr lang="en-US" dirty="0"/>
          </a:p>
        </p:txBody>
      </p:sp>
      <p:sp>
        <p:nvSpPr>
          <p:cNvPr id="3" name="Content Placeholder 2"/>
          <p:cNvSpPr>
            <a:spLocks noGrp="1"/>
          </p:cNvSpPr>
          <p:nvPr>
            <p:ph idx="1"/>
          </p:nvPr>
        </p:nvSpPr>
        <p:spPr/>
        <p:txBody>
          <a:bodyPr/>
          <a:lstStyle/>
          <a:p>
            <a:pPr>
              <a:buNone/>
            </a:pPr>
            <a:endParaRPr lang="en-US" dirty="0" smtClean="0"/>
          </a:p>
          <a:p>
            <a:pPr lvl="0"/>
            <a:r>
              <a:rPr lang="en-US" dirty="0" smtClean="0"/>
              <a:t>Assessment, how to gather information</a:t>
            </a:r>
          </a:p>
          <a:p>
            <a:pPr lvl="0"/>
            <a:r>
              <a:rPr lang="en-US" dirty="0" smtClean="0"/>
              <a:t>Diagnose</a:t>
            </a:r>
          </a:p>
          <a:p>
            <a:pPr lvl="0"/>
            <a:r>
              <a:rPr lang="en-US" dirty="0" smtClean="0"/>
              <a:t>Planning and setting goals</a:t>
            </a:r>
          </a:p>
          <a:p>
            <a:pPr lvl="0"/>
            <a:r>
              <a:rPr lang="en-US" dirty="0" smtClean="0"/>
              <a:t>Implementation</a:t>
            </a:r>
          </a:p>
          <a:p>
            <a:pPr lvl="0"/>
            <a:r>
              <a:rPr lang="en-US" dirty="0" smtClean="0"/>
              <a:t>Evaluation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fontScale="90000"/>
          </a:bodyPr>
          <a:lstStyle/>
          <a:p>
            <a:r>
              <a:rPr lang="en-US" b="1" i="1" cap="all" dirty="0" smtClean="0">
                <a:hlinkClick r:id="rId2"/>
              </a:rPr>
              <a:t>THERAPEUTIC COMMUNICATION IN NURSING</a:t>
            </a:r>
            <a:r>
              <a:rPr lang="en-US" i="1" dirty="0" smtClean="0"/>
              <a:t/>
            </a:r>
            <a:br>
              <a:rPr lang="en-US" i="1" dirty="0" smtClean="0"/>
            </a:br>
            <a:endParaRPr lang="en-US" i="1" dirty="0"/>
          </a:p>
        </p:txBody>
      </p:sp>
      <p:sp>
        <p:nvSpPr>
          <p:cNvPr id="3" name="Content Placeholder 2"/>
          <p:cNvSpPr>
            <a:spLocks noGrp="1"/>
          </p:cNvSpPr>
          <p:nvPr>
            <p:ph idx="1"/>
          </p:nvPr>
        </p:nvSpPr>
        <p:spPr>
          <a:xfrm>
            <a:off x="457200" y="1981200"/>
            <a:ext cx="8229600" cy="4038600"/>
          </a:xfrm>
        </p:spPr>
        <p:txBody>
          <a:bodyPr>
            <a:normAutofit/>
          </a:bodyPr>
          <a:lstStyle/>
          <a:p>
            <a:r>
              <a:rPr lang="en-US" sz="3600" dirty="0" smtClean="0">
                <a:hlinkClick r:id="rId3"/>
              </a:rPr>
              <a:t>Therapeutic Communication</a:t>
            </a:r>
            <a:r>
              <a:rPr lang="en-US" sz="3600" dirty="0" smtClean="0"/>
              <a:t> is a important thing in delivering a care for patient, as well as part of</a:t>
            </a:r>
            <a:r>
              <a:rPr lang="en-US" sz="3600" dirty="0" smtClean="0">
                <a:hlinkClick r:id="rId4"/>
              </a:rPr>
              <a:t> nursing skills</a:t>
            </a:r>
            <a:r>
              <a:rPr lang="en-US" sz="3600" dirty="0" smtClean="0"/>
              <a:t> to achieves nursing goal as part of nursing care plan.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Tools for Effective communication</a:t>
            </a:r>
            <a:endParaRPr lang="en-US" dirty="0"/>
          </a:p>
        </p:txBody>
      </p:sp>
      <p:sp>
        <p:nvSpPr>
          <p:cNvPr id="3" name="Content Placeholder 2"/>
          <p:cNvSpPr>
            <a:spLocks noGrp="1"/>
          </p:cNvSpPr>
          <p:nvPr>
            <p:ph idx="1"/>
          </p:nvPr>
        </p:nvSpPr>
        <p:spPr/>
        <p:txBody>
          <a:bodyPr>
            <a:normAutofit fontScale="92500"/>
          </a:bodyPr>
          <a:lstStyle/>
          <a:p>
            <a:pPr>
              <a:buClr>
                <a:srgbClr val="FFFF00"/>
              </a:buClr>
              <a:buNone/>
            </a:pPr>
            <a:r>
              <a:rPr lang="en-US" b="1" dirty="0" smtClean="0">
                <a:solidFill>
                  <a:schemeClr val="accent1"/>
                </a:solidFill>
                <a:latin typeface="Bodoni MT" pitchFamily="18" charset="0"/>
              </a:rPr>
              <a:t>Communication skills</a:t>
            </a:r>
          </a:p>
          <a:p>
            <a:pPr>
              <a:buClr>
                <a:srgbClr val="FFFF00"/>
              </a:buClr>
              <a:buFont typeface="Wingdings" pitchFamily="2" charset="2"/>
              <a:buChar char="Ø"/>
            </a:pPr>
            <a:r>
              <a:rPr lang="en-US" dirty="0" smtClean="0">
                <a:latin typeface="Bodoni MT" pitchFamily="18" charset="0"/>
              </a:rPr>
              <a:t>Effective of verbal and non-verbal communication.</a:t>
            </a:r>
          </a:p>
          <a:p>
            <a:pPr>
              <a:buClr>
                <a:srgbClr val="FFFF00"/>
              </a:buClr>
              <a:buFont typeface="Wingdings" pitchFamily="2" charset="2"/>
              <a:buChar char="Ø"/>
            </a:pPr>
            <a:r>
              <a:rPr lang="en-US" dirty="0" smtClean="0">
                <a:latin typeface="Bodoni MT" pitchFamily="18" charset="0"/>
              </a:rPr>
              <a:t>Active listening .</a:t>
            </a:r>
          </a:p>
          <a:p>
            <a:pPr>
              <a:buClr>
                <a:srgbClr val="FFFF00"/>
              </a:buClr>
              <a:buFont typeface="Wingdings" pitchFamily="2" charset="2"/>
              <a:buChar char="Ø"/>
            </a:pPr>
            <a:r>
              <a:rPr lang="en-US" dirty="0" smtClean="0">
                <a:latin typeface="Bodoni MT" pitchFamily="18" charset="0"/>
              </a:rPr>
              <a:t>Questioning .</a:t>
            </a:r>
          </a:p>
          <a:p>
            <a:pPr>
              <a:buClr>
                <a:srgbClr val="FFFF00"/>
              </a:buClr>
              <a:buFont typeface="Wingdings" pitchFamily="2" charset="2"/>
              <a:buChar char="Ø"/>
            </a:pPr>
            <a:r>
              <a:rPr lang="en-US" dirty="0" smtClean="0">
                <a:latin typeface="Bodoni MT" pitchFamily="18" charset="0"/>
              </a:rPr>
              <a:t>Use of simple language .</a:t>
            </a:r>
          </a:p>
          <a:p>
            <a:pPr>
              <a:buClr>
                <a:srgbClr val="FFFF00"/>
              </a:buClr>
              <a:buFont typeface="Wingdings" pitchFamily="2" charset="2"/>
              <a:buChar char="Ø"/>
            </a:pPr>
            <a:r>
              <a:rPr lang="en-US" dirty="0" smtClean="0">
                <a:latin typeface="Bodoni MT" pitchFamily="18" charset="0"/>
              </a:rPr>
              <a:t>Reflecting feelings .</a:t>
            </a:r>
          </a:p>
          <a:p>
            <a:pPr>
              <a:buClr>
                <a:srgbClr val="FFFF00"/>
              </a:buClr>
              <a:buFont typeface="Wingdings" pitchFamily="2" charset="2"/>
              <a:buChar char="Ø"/>
            </a:pPr>
            <a:r>
              <a:rPr lang="en-US" dirty="0" smtClean="0">
                <a:latin typeface="Bodoni MT" pitchFamily="18" charset="0"/>
              </a:rPr>
              <a:t>Paraphrasing .</a:t>
            </a:r>
          </a:p>
          <a:p>
            <a:pPr>
              <a:buClr>
                <a:srgbClr val="FFFF00"/>
              </a:buClr>
              <a:buFont typeface="Wingdings" pitchFamily="2" charset="2"/>
              <a:buChar char="Ø"/>
            </a:pPr>
            <a:r>
              <a:rPr lang="en-US" dirty="0" smtClean="0">
                <a:latin typeface="Bodoni MT" pitchFamily="18" charset="0"/>
              </a:rPr>
              <a:t>Silence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Characteristics of a successful       communication</a:t>
            </a:r>
            <a:endParaRPr lang="en-US" dirty="0"/>
          </a:p>
        </p:txBody>
      </p:sp>
      <p:sp>
        <p:nvSpPr>
          <p:cNvPr id="4" name="Rectangle 3"/>
          <p:cNvSpPr>
            <a:spLocks noGrp="1" noChangeArrowheads="1"/>
          </p:cNvSpPr>
          <p:nvPr>
            <p:ph idx="1"/>
          </p:nvPr>
        </p:nvSpPr>
        <p:spPr>
          <a:xfrm>
            <a:off x="304800" y="1600200"/>
            <a:ext cx="8229600" cy="4525963"/>
          </a:xfrm>
        </p:spPr>
        <p:txBody>
          <a:bodyPr/>
          <a:lstStyle/>
          <a:p>
            <a:pPr marL="533400" indent="-533400" algn="l" rtl="0">
              <a:buFont typeface="Wingdings" pitchFamily="2" charset="2"/>
              <a:buNone/>
            </a:pPr>
            <a:r>
              <a:rPr lang="en-US" sz="2800" dirty="0">
                <a:effectLst/>
              </a:rPr>
              <a:t>Communication is successful when the person has a feeling of being understood .  </a:t>
            </a:r>
          </a:p>
          <a:p>
            <a:pPr marL="533400" indent="-533400" algn="l" rtl="0">
              <a:buFont typeface="Wingdings" pitchFamily="2" charset="2"/>
              <a:buNone/>
            </a:pPr>
            <a:r>
              <a:rPr lang="en-US" sz="2800" dirty="0">
                <a:effectLst/>
              </a:rPr>
              <a:t>This feeling is the result of and dependent upon the presence of 4 characteristics :</a:t>
            </a:r>
          </a:p>
          <a:p>
            <a:pPr marL="533400" indent="-533400" algn="l" rtl="0">
              <a:buFont typeface="Wingdings" pitchFamily="2" charset="2"/>
              <a:buNone/>
            </a:pPr>
            <a:endParaRPr lang="en-US" sz="2800" dirty="0">
              <a:effectLst/>
            </a:endParaRPr>
          </a:p>
          <a:p>
            <a:pPr marL="533400" indent="-533400" algn="l" rtl="0">
              <a:buClr>
                <a:srgbClr val="FFFF00"/>
              </a:buClr>
              <a:buFont typeface="Wingdings" pitchFamily="2" charset="2"/>
              <a:buAutoNum type="arabicPeriod"/>
            </a:pPr>
            <a:r>
              <a:rPr lang="en-US" sz="2800" dirty="0">
                <a:effectLst/>
              </a:rPr>
              <a:t>Honesty .</a:t>
            </a:r>
          </a:p>
          <a:p>
            <a:pPr marL="533400" indent="-533400" algn="l" rtl="0">
              <a:buClr>
                <a:srgbClr val="FFFF00"/>
              </a:buClr>
              <a:buFont typeface="Wingdings" pitchFamily="2" charset="2"/>
              <a:buAutoNum type="arabicPeriod"/>
            </a:pPr>
            <a:r>
              <a:rPr lang="en-US" sz="2800" dirty="0">
                <a:effectLst/>
              </a:rPr>
              <a:t>Appropriateness .</a:t>
            </a:r>
          </a:p>
          <a:p>
            <a:pPr marL="533400" indent="-533400" algn="l" rtl="0">
              <a:buClr>
                <a:srgbClr val="FFFF00"/>
              </a:buClr>
              <a:buFont typeface="Wingdings" pitchFamily="2" charset="2"/>
              <a:buAutoNum type="arabicPeriod"/>
            </a:pPr>
            <a:r>
              <a:rPr lang="en-US" sz="2800" dirty="0">
                <a:effectLst/>
              </a:rPr>
              <a:t>Efficiency .</a:t>
            </a:r>
          </a:p>
          <a:p>
            <a:pPr marL="533400" indent="-533400" algn="l" rtl="0">
              <a:buClr>
                <a:srgbClr val="FFFF00"/>
              </a:buClr>
              <a:buFont typeface="Wingdings" pitchFamily="2" charset="2"/>
              <a:buAutoNum type="arabicPeriod"/>
            </a:pPr>
            <a:r>
              <a:rPr lang="en-US" sz="2800" dirty="0">
                <a:effectLst/>
              </a:rPr>
              <a:t>flexibility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therapeutic communication</a:t>
            </a:r>
            <a:endParaRPr lang="en-US" dirty="0"/>
          </a:p>
        </p:txBody>
      </p:sp>
      <p:sp>
        <p:nvSpPr>
          <p:cNvPr id="3" name="Content Placeholder 2"/>
          <p:cNvSpPr>
            <a:spLocks noGrp="1"/>
          </p:cNvSpPr>
          <p:nvPr>
            <p:ph idx="1"/>
          </p:nvPr>
        </p:nvSpPr>
        <p:spPr/>
        <p:txBody>
          <a:bodyPr/>
          <a:lstStyle/>
          <a:p>
            <a:r>
              <a:rPr lang="en-US" dirty="0" smtClean="0"/>
              <a:t>Show the professional attitude.</a:t>
            </a:r>
          </a:p>
          <a:p>
            <a:r>
              <a:rPr lang="en-US" dirty="0" smtClean="0"/>
              <a:t>Avoid social relationship.</a:t>
            </a:r>
          </a:p>
          <a:p>
            <a:r>
              <a:rPr lang="en-US" dirty="0" smtClean="0"/>
              <a:t>Assess the patient level of understanding.</a:t>
            </a:r>
          </a:p>
          <a:p>
            <a:r>
              <a:rPr lang="en-US" dirty="0" smtClean="0"/>
              <a:t>Maintain nonjudgmental attitude .</a:t>
            </a:r>
          </a:p>
          <a:p>
            <a:r>
              <a:rPr lang="en-US" dirty="0" smtClean="0"/>
              <a:t>Avoid giving advice.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fontScale="90000"/>
          </a:bodyPr>
          <a:lstStyle/>
          <a:p>
            <a:r>
              <a:rPr lang="en-US" b="1" dirty="0" smtClean="0"/>
              <a:t>Barriers of therapeutic communication</a:t>
            </a:r>
            <a:r>
              <a:rPr lang="en-US" dirty="0" smtClean="0"/>
              <a:t/>
            </a:r>
            <a:br>
              <a:rPr lang="en-US" dirty="0" smtClean="0"/>
            </a:br>
            <a:endParaRPr lang="en-US" dirty="0"/>
          </a:p>
        </p:txBody>
      </p:sp>
      <p:sp>
        <p:nvSpPr>
          <p:cNvPr id="3" name="Content Placeholder 2"/>
          <p:cNvSpPr>
            <a:spLocks noGrp="1"/>
          </p:cNvSpPr>
          <p:nvPr>
            <p:ph idx="1"/>
          </p:nvPr>
        </p:nvSpPr>
        <p:spPr>
          <a:xfrm>
            <a:off x="457200" y="2133600"/>
            <a:ext cx="8229600" cy="3992563"/>
          </a:xfrm>
        </p:spPr>
        <p:txBody>
          <a:bodyPr/>
          <a:lstStyle/>
          <a:p>
            <a:pPr lvl="0"/>
            <a:r>
              <a:rPr lang="en-US" dirty="0" smtClean="0"/>
              <a:t>Lack of planning by the nurse.</a:t>
            </a:r>
          </a:p>
          <a:p>
            <a:pPr lvl="0"/>
            <a:r>
              <a:rPr lang="en-US" dirty="0" smtClean="0"/>
              <a:t>Poor data collection.</a:t>
            </a:r>
          </a:p>
          <a:p>
            <a:pPr lvl="0"/>
            <a:r>
              <a:rPr lang="en-US" dirty="0" smtClean="0"/>
              <a:t>Inappropriate Nursing Diagnosis and Outcome criteria.</a:t>
            </a:r>
          </a:p>
          <a:p>
            <a:pPr lvl="0"/>
            <a:r>
              <a:rPr lang="en-US" dirty="0" smtClean="0"/>
              <a:t>Lack of regard or respect for the patient.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ctrTitle"/>
          </p:nvPr>
        </p:nvSpPr>
        <p:spPr/>
        <p:txBody>
          <a:bodyPr/>
          <a:lstStyle/>
          <a:p>
            <a:r>
              <a:rPr lang="en-US"/>
              <a:t>The Therapeutic Nurse-Patient Relationship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r>
              <a:rPr lang="en-US"/>
              <a:t>In a therapeutic relationship…</a:t>
            </a:r>
          </a:p>
        </p:txBody>
      </p:sp>
      <p:sp>
        <p:nvSpPr>
          <p:cNvPr id="27651" name="Rectangle 3"/>
          <p:cNvSpPr>
            <a:spLocks noGrp="1" noRot="1" noChangeArrowheads="1"/>
          </p:cNvSpPr>
          <p:nvPr>
            <p:ph idx="1"/>
          </p:nvPr>
        </p:nvSpPr>
        <p:spPr/>
        <p:txBody>
          <a:bodyPr/>
          <a:lstStyle/>
          <a:p>
            <a:r>
              <a:rPr lang="en-US"/>
              <a:t>There are specific goals</a:t>
            </a:r>
          </a:p>
          <a:p>
            <a:r>
              <a:rPr lang="en-US"/>
              <a:t>The patient’s needs are the focus (relationship is client centered)</a:t>
            </a:r>
          </a:p>
          <a:p>
            <a:r>
              <a:rPr lang="en-US"/>
              <a:t>The nurse makes use of specific communication and relationship skills</a:t>
            </a:r>
          </a:p>
          <a:p>
            <a:pPr>
              <a:buFont typeface="Wingdings" pitchFamily="2" charset="2"/>
              <a:buNone/>
            </a:pP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en-US"/>
              <a:t>In a social relationship…</a:t>
            </a:r>
          </a:p>
        </p:txBody>
      </p:sp>
      <p:sp>
        <p:nvSpPr>
          <p:cNvPr id="28675" name="Rectangle 3"/>
          <p:cNvSpPr>
            <a:spLocks noGrp="1" noRot="1" noChangeArrowheads="1"/>
          </p:cNvSpPr>
          <p:nvPr>
            <p:ph idx="1"/>
          </p:nvPr>
        </p:nvSpPr>
        <p:spPr/>
        <p:txBody>
          <a:bodyPr/>
          <a:lstStyle/>
          <a:p>
            <a:pPr>
              <a:lnSpc>
                <a:spcPct val="90000"/>
              </a:lnSpc>
            </a:pPr>
            <a:r>
              <a:rPr lang="en-US" dirty="0"/>
              <a:t>There are not necessarily specific goals beyond friendship and socializing</a:t>
            </a:r>
          </a:p>
          <a:p>
            <a:pPr>
              <a:lnSpc>
                <a:spcPct val="90000"/>
              </a:lnSpc>
            </a:pPr>
            <a:r>
              <a:rPr lang="en-US" dirty="0"/>
              <a:t>The needs of both </a:t>
            </a:r>
            <a:r>
              <a:rPr lang="en-US" dirty="0" smtClean="0"/>
              <a:t>parties.</a:t>
            </a:r>
            <a:endParaRPr lang="en-US" dirty="0"/>
          </a:p>
          <a:p>
            <a:pPr>
              <a:lnSpc>
                <a:spcPct val="90000"/>
              </a:lnSpc>
            </a:pPr>
            <a:r>
              <a:rPr lang="en-US" dirty="0"/>
              <a:t>The information exchanged may remain superficial</a:t>
            </a:r>
          </a:p>
          <a:p>
            <a:pPr>
              <a:lnSpc>
                <a:spcPct val="90000"/>
              </a:lnSpc>
            </a:pPr>
            <a:r>
              <a:rPr lang="en-US" dirty="0"/>
              <a:t>The skills used are the general socialization and communications skills everyone in the culture uses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r>
              <a:rPr lang="en-US"/>
              <a:t>In  an intimate relationship…</a:t>
            </a:r>
          </a:p>
        </p:txBody>
      </p:sp>
      <p:sp>
        <p:nvSpPr>
          <p:cNvPr id="29699" name="Rectangle 3"/>
          <p:cNvSpPr>
            <a:spLocks noGrp="1" noRot="1" noChangeArrowheads="1"/>
          </p:cNvSpPr>
          <p:nvPr>
            <p:ph idx="1"/>
          </p:nvPr>
        </p:nvSpPr>
        <p:spPr/>
        <p:txBody>
          <a:bodyPr/>
          <a:lstStyle/>
          <a:p>
            <a:pPr>
              <a:lnSpc>
                <a:spcPct val="90000"/>
              </a:lnSpc>
            </a:pPr>
            <a:r>
              <a:rPr lang="en-US"/>
              <a:t>Mutual needs are met</a:t>
            </a:r>
          </a:p>
          <a:p>
            <a:pPr>
              <a:lnSpc>
                <a:spcPct val="90000"/>
              </a:lnSpc>
            </a:pPr>
            <a:r>
              <a:rPr lang="en-US"/>
              <a:t>Each party usually cares about meeting the needs of the other</a:t>
            </a:r>
          </a:p>
          <a:p>
            <a:pPr>
              <a:lnSpc>
                <a:spcPct val="90000"/>
              </a:lnSpc>
            </a:pPr>
            <a:r>
              <a:rPr lang="en-US"/>
              <a:t>The parties have an emotional commitment to each other</a:t>
            </a:r>
          </a:p>
          <a:p>
            <a:pPr>
              <a:lnSpc>
                <a:spcPct val="90000"/>
              </a:lnSpc>
            </a:pPr>
            <a:r>
              <a:rPr lang="en-US"/>
              <a:t>Mutual fantasies and desires may be satisfied</a:t>
            </a:r>
          </a:p>
          <a:p>
            <a:pPr>
              <a:lnSpc>
                <a:spcPct val="90000"/>
              </a:lnSpc>
            </a:pPr>
            <a:r>
              <a:rPr lang="en-US"/>
              <a:t>Information shared may be personal and intimate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normAutofit fontScale="90000"/>
          </a:bodyPr>
          <a:lstStyle/>
          <a:p>
            <a:r>
              <a:rPr lang="en-US"/>
              <a:t>Phases of a Therapeutic Relationship</a:t>
            </a:r>
          </a:p>
        </p:txBody>
      </p:sp>
      <p:sp>
        <p:nvSpPr>
          <p:cNvPr id="30723" name="Rectangle 3"/>
          <p:cNvSpPr>
            <a:spLocks noGrp="1" noRot="1" noChangeArrowheads="1"/>
          </p:cNvSpPr>
          <p:nvPr>
            <p:ph idx="1"/>
          </p:nvPr>
        </p:nvSpPr>
        <p:spPr>
          <a:xfrm>
            <a:off x="609600" y="2209800"/>
            <a:ext cx="7772400" cy="4114800"/>
          </a:xfrm>
        </p:spPr>
        <p:txBody>
          <a:bodyPr/>
          <a:lstStyle/>
          <a:p>
            <a:r>
              <a:rPr lang="en-US"/>
              <a:t>Preorientation or preinteraction phase</a:t>
            </a:r>
          </a:p>
          <a:p>
            <a:r>
              <a:rPr lang="en-US"/>
              <a:t>Orientation phase</a:t>
            </a:r>
          </a:p>
          <a:p>
            <a:r>
              <a:rPr lang="en-US"/>
              <a:t>Working phase</a:t>
            </a:r>
          </a:p>
          <a:p>
            <a:r>
              <a:rPr lang="en-US"/>
              <a:t>Termination phase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r>
              <a:rPr lang="en-US"/>
              <a:t>Preinteraction Stage</a:t>
            </a:r>
          </a:p>
        </p:txBody>
      </p:sp>
      <p:sp>
        <p:nvSpPr>
          <p:cNvPr id="33795" name="Rectangle 3"/>
          <p:cNvSpPr>
            <a:spLocks noGrp="1" noRot="1" noChangeArrowheads="1"/>
          </p:cNvSpPr>
          <p:nvPr>
            <p:ph idx="1"/>
          </p:nvPr>
        </p:nvSpPr>
        <p:spPr/>
        <p:txBody>
          <a:bodyPr/>
          <a:lstStyle/>
          <a:p>
            <a:r>
              <a:rPr lang="en-US"/>
              <a:t>Self-exploration</a:t>
            </a:r>
          </a:p>
          <a:p>
            <a:r>
              <a:rPr lang="en-US"/>
              <a:t>Create the setting – comfortable, safe</a:t>
            </a:r>
          </a:p>
          <a:p>
            <a:r>
              <a:rPr lang="en-US"/>
              <a:t>Prepare for the interaction/relationship –review patient’s history, diagnosis, review nursing theory</a:t>
            </a:r>
          </a:p>
          <a:p>
            <a:r>
              <a:rPr lang="en-US"/>
              <a:t>Anticipate obstacles, difficulties</a:t>
            </a:r>
          </a:p>
          <a:p>
            <a:r>
              <a:rPr lang="en-US"/>
              <a:t>Consider the timing of nurse/patient interactions</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communication </a:t>
            </a:r>
            <a:endParaRPr lang="en-US" dirty="0"/>
          </a:p>
        </p:txBody>
      </p:sp>
      <p:sp>
        <p:nvSpPr>
          <p:cNvPr id="3" name="Content Placeholder 2"/>
          <p:cNvSpPr>
            <a:spLocks noGrp="1"/>
          </p:cNvSpPr>
          <p:nvPr>
            <p:ph idx="1"/>
          </p:nvPr>
        </p:nvSpPr>
        <p:spPr>
          <a:xfrm>
            <a:off x="457200" y="2286000"/>
            <a:ext cx="8229600" cy="3505200"/>
          </a:xfrm>
        </p:spPr>
        <p:txBody>
          <a:bodyPr/>
          <a:lstStyle/>
          <a:p>
            <a:r>
              <a:rPr lang="en-US" dirty="0" smtClean="0"/>
              <a:t>Communication is defined as a process of generating and transmitting meaning and it includes verbal and non verbal communication.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r>
              <a:rPr lang="en-US"/>
              <a:t>Orientation or Introductory Stage</a:t>
            </a:r>
          </a:p>
        </p:txBody>
      </p:sp>
      <p:sp>
        <p:nvSpPr>
          <p:cNvPr id="34819" name="Rectangle 3"/>
          <p:cNvSpPr>
            <a:spLocks noGrp="1" noRot="1" noChangeArrowheads="1"/>
          </p:cNvSpPr>
          <p:nvPr>
            <p:ph idx="1"/>
          </p:nvPr>
        </p:nvSpPr>
        <p:spPr/>
        <p:txBody>
          <a:bodyPr/>
          <a:lstStyle/>
          <a:p>
            <a:r>
              <a:rPr lang="en-US"/>
              <a:t>Introductions</a:t>
            </a:r>
          </a:p>
          <a:p>
            <a:r>
              <a:rPr lang="en-US"/>
              <a:t>Discuss nurse’s role </a:t>
            </a:r>
          </a:p>
          <a:p>
            <a:r>
              <a:rPr lang="en-US"/>
              <a:t>Gives patient information  about the purpose, possible goals, and the time frame of the relationship</a:t>
            </a:r>
          </a:p>
          <a:p>
            <a:r>
              <a:rPr lang="en-US"/>
              <a:t>Include the patient as a partner in the relationship</a:t>
            </a:r>
          </a:p>
          <a:p>
            <a:pPr>
              <a:buFont typeface="Wingdings" pitchFamily="2" charset="2"/>
              <a:buNone/>
            </a:pP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Rot="1" noChangeArrowheads="1"/>
          </p:cNvSpPr>
          <p:nvPr>
            <p:ph idx="1"/>
          </p:nvPr>
        </p:nvSpPr>
        <p:spPr>
          <a:xfrm>
            <a:off x="457200" y="838200"/>
            <a:ext cx="8229600" cy="5287963"/>
          </a:xfrm>
        </p:spPr>
        <p:txBody>
          <a:bodyPr/>
          <a:lstStyle/>
          <a:p>
            <a:r>
              <a:rPr lang="en-US" dirty="0"/>
              <a:t>Assess the patient’s problems and needs</a:t>
            </a:r>
          </a:p>
          <a:p>
            <a:r>
              <a:rPr lang="en-US" dirty="0"/>
              <a:t>Plan goals and outcomes with the patient</a:t>
            </a:r>
          </a:p>
          <a:p>
            <a:r>
              <a:rPr lang="en-US" dirty="0"/>
              <a:t>Develop trust and rapport with the patient</a:t>
            </a:r>
          </a:p>
          <a:p>
            <a:r>
              <a:rPr lang="en-US" dirty="0"/>
              <a:t>Demonstrate caring</a:t>
            </a:r>
          </a:p>
          <a:p>
            <a:r>
              <a:rPr lang="en-US" dirty="0"/>
              <a:t>Demonstrate that you see the patient as an individual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normAutofit fontScale="90000"/>
          </a:bodyPr>
          <a:lstStyle/>
          <a:p>
            <a:r>
              <a:rPr lang="en-US"/>
              <a:t/>
            </a:r>
            <a:br>
              <a:rPr lang="en-US"/>
            </a:br>
            <a:r>
              <a:rPr lang="en-US"/>
              <a:t>Working Stage</a:t>
            </a:r>
          </a:p>
        </p:txBody>
      </p:sp>
      <p:sp>
        <p:nvSpPr>
          <p:cNvPr id="35843" name="Rectangle 3"/>
          <p:cNvSpPr>
            <a:spLocks noGrp="1" noRot="1" noChangeArrowheads="1"/>
          </p:cNvSpPr>
          <p:nvPr>
            <p:ph idx="1"/>
          </p:nvPr>
        </p:nvSpPr>
        <p:spPr/>
        <p:txBody>
          <a:bodyPr/>
          <a:lstStyle/>
          <a:p>
            <a:r>
              <a:rPr lang="en-US"/>
              <a:t>Implement the plan of care</a:t>
            </a:r>
          </a:p>
          <a:p>
            <a:r>
              <a:rPr lang="en-US"/>
              <a:t>Evaluate intermediate outcomes</a:t>
            </a:r>
          </a:p>
          <a:p>
            <a:r>
              <a:rPr lang="en-US"/>
              <a:t>Re-plan if necessary; think of alternative solutions</a:t>
            </a:r>
          </a:p>
          <a:p>
            <a:r>
              <a:rPr lang="en-US"/>
              <a:t>Implement alternative solutions</a:t>
            </a:r>
          </a:p>
          <a:p>
            <a:r>
              <a:rPr lang="en-US"/>
              <a:t>Refer patient, if necessary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en-US"/>
              <a:t>Termination Stage</a:t>
            </a:r>
          </a:p>
        </p:txBody>
      </p:sp>
      <p:sp>
        <p:nvSpPr>
          <p:cNvPr id="36867" name="Rectangle 3"/>
          <p:cNvSpPr>
            <a:spLocks noGrp="1" noRot="1" noChangeArrowheads="1"/>
          </p:cNvSpPr>
          <p:nvPr>
            <p:ph idx="1"/>
          </p:nvPr>
        </p:nvSpPr>
        <p:spPr/>
        <p:txBody>
          <a:bodyPr/>
          <a:lstStyle/>
          <a:p>
            <a:r>
              <a:rPr lang="en-US"/>
              <a:t>Begins during the first interaction with the patient</a:t>
            </a:r>
          </a:p>
          <a:p>
            <a:r>
              <a:rPr lang="en-US"/>
              <a:t>Occurs when goals have been reached or referral is advisable</a:t>
            </a:r>
          </a:p>
          <a:p>
            <a:r>
              <a:rPr lang="en-US"/>
              <a:t>Nurse and patient examine meaning and value of the relationship</a:t>
            </a:r>
          </a:p>
          <a:p>
            <a:r>
              <a:rPr lang="en-US"/>
              <a:t>Feelings are discussed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r>
              <a:rPr lang="en-US"/>
              <a:t>Termination Stage cont.</a:t>
            </a:r>
          </a:p>
        </p:txBody>
      </p:sp>
      <p:sp>
        <p:nvSpPr>
          <p:cNvPr id="38915" name="Rectangle 3"/>
          <p:cNvSpPr>
            <a:spLocks noGrp="1" noRot="1" noChangeArrowheads="1"/>
          </p:cNvSpPr>
          <p:nvPr>
            <p:ph idx="1"/>
          </p:nvPr>
        </p:nvSpPr>
        <p:spPr/>
        <p:txBody>
          <a:bodyPr/>
          <a:lstStyle/>
          <a:p>
            <a:pPr>
              <a:lnSpc>
                <a:spcPct val="90000"/>
              </a:lnSpc>
            </a:pPr>
            <a:r>
              <a:rPr lang="en-US" dirty="0"/>
              <a:t>Plans for follow-up are made, if necessary</a:t>
            </a:r>
          </a:p>
          <a:p>
            <a:pPr>
              <a:lnSpc>
                <a:spcPct val="90000"/>
              </a:lnSpc>
            </a:pPr>
            <a:r>
              <a:rPr lang="en-US" dirty="0"/>
              <a:t>Anticipatory guidance and/or teaching should be done or repeated</a:t>
            </a:r>
          </a:p>
          <a:p>
            <a:pPr>
              <a:lnSpc>
                <a:spcPct val="90000"/>
              </a:lnSpc>
            </a:pPr>
            <a:r>
              <a:rPr lang="en-US" dirty="0"/>
              <a:t>Evaluation of outcomes</a:t>
            </a:r>
          </a:p>
          <a:p>
            <a:pPr>
              <a:lnSpc>
                <a:spcPct val="90000"/>
              </a:lnSpc>
            </a:pPr>
            <a:r>
              <a:rPr lang="en-US" dirty="0"/>
              <a:t>Summarization of the relationship and the goals achieved</a:t>
            </a:r>
          </a:p>
          <a:p>
            <a:pPr>
              <a:lnSpc>
                <a:spcPct val="90000"/>
              </a:lnSpc>
            </a:pPr>
            <a:r>
              <a:rPr lang="en-US" dirty="0"/>
              <a:t>Give this stage adequate time but do not dwell on it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normAutofit fontScale="90000"/>
          </a:bodyPr>
          <a:lstStyle/>
          <a:p>
            <a:r>
              <a:rPr lang="en-US" dirty="0" smtClean="0"/>
              <a:t>Boundaries (or) therapeutic impasses</a:t>
            </a:r>
            <a:endParaRPr lang="en-US" dirty="0"/>
          </a:p>
        </p:txBody>
      </p:sp>
      <p:sp>
        <p:nvSpPr>
          <p:cNvPr id="31747" name="Rectangle 3"/>
          <p:cNvSpPr>
            <a:spLocks noGrp="1" noRot="1" noChangeArrowheads="1"/>
          </p:cNvSpPr>
          <p:nvPr>
            <p:ph idx="1"/>
          </p:nvPr>
        </p:nvSpPr>
        <p:spPr/>
        <p:txBody>
          <a:bodyPr/>
          <a:lstStyle/>
          <a:p>
            <a:r>
              <a:rPr lang="en-US" dirty="0"/>
              <a:t>Psychological, communication</a:t>
            </a:r>
          </a:p>
          <a:p>
            <a:pPr lvl="1"/>
            <a:r>
              <a:rPr lang="en-US" dirty="0"/>
              <a:t>Be aware of the nurse’s role</a:t>
            </a:r>
          </a:p>
          <a:p>
            <a:pPr lvl="1"/>
            <a:r>
              <a:rPr lang="en-US" dirty="0"/>
              <a:t>Limit self-disclosure</a:t>
            </a:r>
          </a:p>
          <a:p>
            <a:pPr lvl="1"/>
            <a:r>
              <a:rPr lang="en-US" dirty="0"/>
              <a:t>Be aware of over involvement</a:t>
            </a:r>
          </a:p>
          <a:p>
            <a:pPr lvl="1"/>
            <a:r>
              <a:rPr lang="en-US" dirty="0"/>
              <a:t>Confront/correct sexual innuendos or actions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r>
              <a:rPr lang="en-US"/>
              <a:t>Boundaries cont.</a:t>
            </a:r>
          </a:p>
        </p:txBody>
      </p:sp>
      <p:sp>
        <p:nvSpPr>
          <p:cNvPr id="39939" name="Rectangle 3"/>
          <p:cNvSpPr>
            <a:spLocks noGrp="1" noRot="1" noChangeArrowheads="1"/>
          </p:cNvSpPr>
          <p:nvPr>
            <p:ph idx="1"/>
          </p:nvPr>
        </p:nvSpPr>
        <p:spPr/>
        <p:txBody>
          <a:bodyPr/>
          <a:lstStyle/>
          <a:p>
            <a:r>
              <a:rPr lang="en-US"/>
              <a:t>Physical</a:t>
            </a:r>
          </a:p>
          <a:p>
            <a:pPr lvl="1"/>
            <a:r>
              <a:rPr lang="en-US"/>
              <a:t>Allow the patient his/her personal space</a:t>
            </a:r>
          </a:p>
          <a:p>
            <a:pPr lvl="1"/>
            <a:r>
              <a:rPr lang="en-US"/>
              <a:t>Use touch cautiously </a:t>
            </a:r>
          </a:p>
          <a:p>
            <a:pPr lvl="1"/>
            <a:r>
              <a:rPr lang="en-US"/>
              <a:t>Be aware of patient’s cultural pattern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r>
              <a:rPr lang="en-US"/>
              <a:t>Transference </a:t>
            </a:r>
          </a:p>
        </p:txBody>
      </p:sp>
      <p:sp>
        <p:nvSpPr>
          <p:cNvPr id="32771" name="Rectangle 3"/>
          <p:cNvSpPr>
            <a:spLocks noGrp="1" noRot="1" noChangeArrowheads="1"/>
          </p:cNvSpPr>
          <p:nvPr>
            <p:ph idx="1"/>
          </p:nvPr>
        </p:nvSpPr>
        <p:spPr/>
        <p:txBody>
          <a:bodyPr/>
          <a:lstStyle/>
          <a:p>
            <a:r>
              <a:rPr lang="en-US"/>
              <a:t>Transference – “…a person unconsciously and inappropriately displaces onto individuals in his or her current life those patterns of behavior and emotional reactions that originated with significant figures n childhood.”(Varcarolis, 1998)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r>
              <a:rPr lang="en-US"/>
              <a:t>Countertransference</a:t>
            </a:r>
          </a:p>
        </p:txBody>
      </p:sp>
      <p:sp>
        <p:nvSpPr>
          <p:cNvPr id="40963" name="Rectangle 3"/>
          <p:cNvSpPr>
            <a:spLocks noGrp="1" noRot="1" noChangeArrowheads="1"/>
          </p:cNvSpPr>
          <p:nvPr>
            <p:ph idx="1"/>
          </p:nvPr>
        </p:nvSpPr>
        <p:spPr/>
        <p:txBody>
          <a:bodyPr/>
          <a:lstStyle/>
          <a:p>
            <a:r>
              <a:rPr lang="en-US"/>
              <a:t>Countertransference – “…the tendency of the therapist to displace onto the client feelings caused by people in the therapist’s past.”(Varcarolis,1998)</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 of nurse patient relationship</a:t>
            </a:r>
            <a:endParaRPr lang="en-US" dirty="0"/>
          </a:p>
        </p:txBody>
      </p:sp>
      <p:sp>
        <p:nvSpPr>
          <p:cNvPr id="3" name="Content Placeholder 2"/>
          <p:cNvSpPr>
            <a:spLocks noGrp="1"/>
          </p:cNvSpPr>
          <p:nvPr>
            <p:ph idx="1"/>
          </p:nvPr>
        </p:nvSpPr>
        <p:spPr/>
        <p:txBody>
          <a:bodyPr/>
          <a:lstStyle/>
          <a:p>
            <a:r>
              <a:rPr lang="en-US" dirty="0" smtClean="0"/>
              <a:t>Rapport </a:t>
            </a:r>
          </a:p>
          <a:p>
            <a:r>
              <a:rPr lang="en-US" dirty="0" smtClean="0"/>
              <a:t>Empathy</a:t>
            </a:r>
          </a:p>
          <a:p>
            <a:r>
              <a:rPr lang="en-US" dirty="0" smtClean="0"/>
              <a:t>Warmth</a:t>
            </a:r>
          </a:p>
          <a:p>
            <a:r>
              <a:rPr lang="en-US" dirty="0" smtClean="0"/>
              <a:t>Genuineness.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therapeutic communication </a:t>
            </a:r>
            <a:endParaRPr lang="en-US" dirty="0"/>
          </a:p>
        </p:txBody>
      </p:sp>
      <p:sp>
        <p:nvSpPr>
          <p:cNvPr id="3" name="Content Placeholder 2"/>
          <p:cNvSpPr>
            <a:spLocks noGrp="1"/>
          </p:cNvSpPr>
          <p:nvPr>
            <p:ph idx="1"/>
          </p:nvPr>
        </p:nvSpPr>
        <p:spPr/>
        <p:txBody>
          <a:bodyPr/>
          <a:lstStyle/>
          <a:p>
            <a:r>
              <a:rPr lang="en-US" dirty="0" smtClean="0"/>
              <a:t>A meaningful relationship between the patient and professional helper. The patient-centered approach is influenced and directed by the professional.</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t>Nurses’ roles in nurse-patient relationship</a:t>
            </a:r>
            <a:endParaRPr lang="en-US" b="1" dirty="0"/>
          </a:p>
        </p:txBody>
      </p:sp>
      <p:sp>
        <p:nvSpPr>
          <p:cNvPr id="3" name="Content Placeholder 2"/>
          <p:cNvSpPr>
            <a:spLocks noGrp="1"/>
          </p:cNvSpPr>
          <p:nvPr>
            <p:ph idx="1"/>
          </p:nvPr>
        </p:nvSpPr>
        <p:spPr>
          <a:xfrm>
            <a:off x="457200" y="1600201"/>
            <a:ext cx="8229600" cy="4038600"/>
          </a:xfrm>
        </p:spPr>
        <p:txBody>
          <a:bodyPr>
            <a:normAutofit fontScale="77500" lnSpcReduction="20000"/>
          </a:bodyPr>
          <a:lstStyle/>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Care giver</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Counselor</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Educator</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Consultant</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researcher</a:t>
            </a:r>
            <a:endParaRPr lang="en-US"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t>Characteristics of good nurse-patient relationship</a:t>
            </a:r>
            <a:endParaRPr lang="en-US" b="1" dirty="0"/>
          </a:p>
        </p:txBody>
      </p:sp>
      <p:sp>
        <p:nvSpPr>
          <p:cNvPr id="12291" name="Content Placeholder 2"/>
          <p:cNvSpPr>
            <a:spLocks noGrp="1"/>
          </p:cNvSpPr>
          <p:nvPr>
            <p:ph idx="1"/>
          </p:nvPr>
        </p:nvSpPr>
        <p:spPr/>
        <p:txBody>
          <a:bodyPr>
            <a:normAutofit fontScale="92500" lnSpcReduction="10000"/>
          </a:bodyPr>
          <a:lstStyle/>
          <a:p>
            <a:endParaRPr lang="en-US" b="1" smtClean="0"/>
          </a:p>
          <a:p>
            <a:r>
              <a:rPr lang="en-US" b="1" smtClean="0"/>
              <a:t>Relationship is therapeutic</a:t>
            </a:r>
          </a:p>
          <a:p>
            <a:r>
              <a:rPr lang="en-US" b="1" smtClean="0"/>
              <a:t>Exist until patent have fulfilled the health care needs</a:t>
            </a:r>
          </a:p>
          <a:p>
            <a:r>
              <a:rPr lang="en-US" b="1" smtClean="0"/>
              <a:t>Nurses’ work is to attain, maintain, and restore  the patients’ health</a:t>
            </a:r>
          </a:p>
          <a:p>
            <a:r>
              <a:rPr lang="en-US" b="1" smtClean="0"/>
              <a:t>Patients are satisfied </a:t>
            </a:r>
          </a:p>
          <a:p>
            <a:r>
              <a:rPr lang="en-US" b="1" smtClean="0"/>
              <a:t>Based on nurses’ competent care derived from skills and knowledge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t>Characteristics of good nurse-patient relationship       Cont….</a:t>
            </a:r>
            <a:endParaRPr lang="en-US" dirty="0"/>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Provide holistic care</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Patient/client is an active participant</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Nurse uses patients’ knowledge, attitudes, values, and thoughts to plan interventions</a:t>
            </a:r>
          </a:p>
          <a:p>
            <a:pPr marL="274320" indent="-274320" fontAlgn="auto">
              <a:spcAft>
                <a:spcPts val="0"/>
              </a:spcAft>
              <a:buClr>
                <a:schemeClr val="accent3"/>
              </a:buClr>
              <a:buFont typeface="Wingdings 2"/>
              <a:buChar char=""/>
              <a:defRPr/>
            </a:pPr>
            <a:endParaRPr lang="en-US" b="1" dirty="0" smtClean="0"/>
          </a:p>
          <a:p>
            <a:pPr marL="274320" indent="-274320" fontAlgn="auto">
              <a:spcAft>
                <a:spcPts val="0"/>
              </a:spcAft>
              <a:buClr>
                <a:schemeClr val="accent3"/>
              </a:buClr>
              <a:buFont typeface="Wingdings 2"/>
              <a:buChar char=""/>
              <a:defRPr/>
            </a:pPr>
            <a:r>
              <a:rPr lang="en-US" b="1" dirty="0" smtClean="0"/>
              <a:t>Reciprocal relationship influenced by professional and personal characteristics of both parties</a:t>
            </a:r>
            <a:endParaRPr lang="en-US"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Dynamic of therapeutic nurse patient relationship</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Therapeutic use of self:</a:t>
            </a:r>
          </a:p>
          <a:p>
            <a:pPr lvl="1"/>
            <a:r>
              <a:rPr lang="en-US" dirty="0" smtClean="0"/>
              <a:t>The ability to use the self to the welfare of others. </a:t>
            </a:r>
            <a:r>
              <a:rPr lang="en-US" dirty="0" err="1" smtClean="0"/>
              <a:t>Peplau</a:t>
            </a:r>
            <a:r>
              <a:rPr lang="en-US" dirty="0" smtClean="0"/>
              <a:t> described the nurses must clearly understand themselves to promote patients growth.</a:t>
            </a:r>
          </a:p>
          <a:p>
            <a:r>
              <a:rPr lang="en-US" dirty="0" smtClean="0"/>
              <a:t>Self awareness:</a:t>
            </a:r>
          </a:p>
          <a:p>
            <a:pPr lvl="1"/>
            <a:r>
              <a:rPr lang="en-US" dirty="0" smtClean="0"/>
              <a:t>Is the process of understanding one’s own beliefs, thoughts, biases and limitation and recognizing how they affects the others.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lstStyle/>
          <a:p>
            <a:r>
              <a:rPr lang="en-US" dirty="0" smtClean="0"/>
              <a:t>The </a:t>
            </a:r>
            <a:r>
              <a:rPr lang="en-US" dirty="0" err="1" smtClean="0"/>
              <a:t>johari</a:t>
            </a:r>
            <a:r>
              <a:rPr lang="en-US" dirty="0" smtClean="0"/>
              <a:t> window is representation of self and a tool that can be used to increase the self awareness.</a:t>
            </a:r>
          </a:p>
          <a:p>
            <a:r>
              <a:rPr lang="en-US" dirty="0" smtClean="0"/>
              <a:t>In creating </a:t>
            </a:r>
            <a:r>
              <a:rPr lang="en-US" dirty="0" err="1" smtClean="0"/>
              <a:t>johari</a:t>
            </a:r>
            <a:r>
              <a:rPr lang="en-US" dirty="0" smtClean="0"/>
              <a:t> window, the first step is for the nurses to appraise her own qualities.</a:t>
            </a:r>
          </a:p>
          <a:p>
            <a:r>
              <a:rPr lang="en-US" dirty="0" smtClean="0"/>
              <a:t>The second step is to find out the other perceptions of others by interviewing them.</a:t>
            </a:r>
          </a:p>
          <a:p>
            <a:r>
              <a:rPr lang="en-US" dirty="0" smtClean="0"/>
              <a:t>The third steps to compare the list and assign the qualities.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Johari</a:t>
            </a:r>
            <a:r>
              <a:rPr lang="en-US" dirty="0" smtClean="0"/>
              <a:t> window</a:t>
            </a:r>
            <a:endParaRPr lang="en-US" dirty="0"/>
          </a:p>
        </p:txBody>
      </p:sp>
      <p:graphicFrame>
        <p:nvGraphicFramePr>
          <p:cNvPr id="9" name="Content Placeholder 8"/>
          <p:cNvGraphicFramePr>
            <a:graphicFrameLocks noGrp="1"/>
          </p:cNvGraphicFramePr>
          <p:nvPr>
            <p:ph idx="1"/>
          </p:nvPr>
        </p:nvGraphicFramePr>
        <p:xfrm>
          <a:off x="457200" y="1676400"/>
          <a:ext cx="8229600" cy="3505200"/>
        </p:xfrm>
        <a:graphic>
          <a:graphicData uri="http://schemas.openxmlformats.org/drawingml/2006/table">
            <a:tbl>
              <a:tblPr firstRow="1" bandRow="1">
                <a:tableStyleId>{5C22544A-7EE6-4342-B048-85BDC9FD1C3A}</a:tableStyleId>
              </a:tblPr>
              <a:tblGrid>
                <a:gridCol w="2743200"/>
                <a:gridCol w="2743200"/>
                <a:gridCol w="2743200"/>
              </a:tblGrid>
              <a:tr h="1168400">
                <a:tc>
                  <a:txBody>
                    <a:bodyPr/>
                    <a:lstStyle/>
                    <a:p>
                      <a:pPr algn="ctr"/>
                      <a:endParaRPr lang="en-US" dirty="0"/>
                    </a:p>
                  </a:txBody>
                  <a:tcPr>
                    <a:solidFill>
                      <a:schemeClr val="tx2">
                        <a:lumMod val="60000"/>
                        <a:lumOff val="40000"/>
                      </a:schemeClr>
                    </a:solidFill>
                  </a:tcPr>
                </a:tc>
                <a:tc>
                  <a:txBody>
                    <a:bodyPr/>
                    <a:lstStyle/>
                    <a:p>
                      <a:pPr algn="ctr"/>
                      <a:r>
                        <a:rPr lang="en-US" dirty="0" smtClean="0"/>
                        <a:t>Known to self</a:t>
                      </a:r>
                      <a:endParaRPr lang="en-US" dirty="0"/>
                    </a:p>
                  </a:txBody>
                  <a:tcPr>
                    <a:solidFill>
                      <a:schemeClr val="tx2">
                        <a:lumMod val="60000"/>
                        <a:lumOff val="40000"/>
                      </a:schemeClr>
                    </a:solidFill>
                  </a:tcPr>
                </a:tc>
                <a:tc>
                  <a:txBody>
                    <a:bodyPr/>
                    <a:lstStyle/>
                    <a:p>
                      <a:pPr algn="ctr"/>
                      <a:r>
                        <a:rPr lang="en-US" dirty="0" smtClean="0"/>
                        <a:t>Unknown to self</a:t>
                      </a:r>
                      <a:endParaRPr lang="en-US" dirty="0"/>
                    </a:p>
                  </a:txBody>
                  <a:tcPr>
                    <a:solidFill>
                      <a:schemeClr val="tx2">
                        <a:lumMod val="60000"/>
                        <a:lumOff val="40000"/>
                      </a:schemeClr>
                    </a:solidFill>
                  </a:tcPr>
                </a:tc>
              </a:tr>
              <a:tr h="1168400">
                <a:tc>
                  <a:txBody>
                    <a:bodyPr/>
                    <a:lstStyle/>
                    <a:p>
                      <a:pPr algn="ctr"/>
                      <a:r>
                        <a:rPr lang="en-US" dirty="0" smtClean="0"/>
                        <a:t>Known to others</a:t>
                      </a:r>
                      <a:endParaRPr lang="en-US" dirty="0"/>
                    </a:p>
                  </a:txBody>
                  <a:tcPr>
                    <a:solidFill>
                      <a:schemeClr val="tx2">
                        <a:lumMod val="60000"/>
                        <a:lumOff val="40000"/>
                      </a:schemeClr>
                    </a:solidFill>
                  </a:tcPr>
                </a:tc>
                <a:tc>
                  <a:txBody>
                    <a:bodyPr/>
                    <a:lstStyle/>
                    <a:p>
                      <a:pPr algn="ctr"/>
                      <a:r>
                        <a:rPr lang="en-US" dirty="0" smtClean="0"/>
                        <a:t>Behaviors, feelings and thoughts known to individual and others.</a:t>
                      </a:r>
                      <a:endParaRPr lang="en-US" dirty="0"/>
                    </a:p>
                  </a:txBody>
                  <a:tcPr>
                    <a:solidFill>
                      <a:schemeClr val="tx2">
                        <a:lumMod val="60000"/>
                        <a:lumOff val="40000"/>
                      </a:schemeClr>
                    </a:solidFill>
                  </a:tcPr>
                </a:tc>
                <a:tc>
                  <a:txBody>
                    <a:bodyPr/>
                    <a:lstStyle/>
                    <a:p>
                      <a:pPr algn="ctr"/>
                      <a:r>
                        <a:rPr lang="en-US" dirty="0" smtClean="0"/>
                        <a:t>Things that</a:t>
                      </a:r>
                      <a:r>
                        <a:rPr lang="en-US" baseline="0" dirty="0" smtClean="0"/>
                        <a:t> others knows but the individual does not know</a:t>
                      </a:r>
                      <a:endParaRPr lang="en-US" dirty="0"/>
                    </a:p>
                  </a:txBody>
                  <a:tcPr>
                    <a:solidFill>
                      <a:schemeClr val="tx2">
                        <a:lumMod val="60000"/>
                        <a:lumOff val="40000"/>
                      </a:schemeClr>
                    </a:solidFill>
                  </a:tcPr>
                </a:tc>
              </a:tr>
              <a:tr h="1168400">
                <a:tc>
                  <a:txBody>
                    <a:bodyPr/>
                    <a:lstStyle/>
                    <a:p>
                      <a:pPr algn="ctr"/>
                      <a:r>
                        <a:rPr lang="en-US" dirty="0" smtClean="0"/>
                        <a:t>unknown to others</a:t>
                      </a:r>
                      <a:endParaRPr lang="en-US" dirty="0"/>
                    </a:p>
                  </a:txBody>
                  <a:tcPr>
                    <a:solidFill>
                      <a:schemeClr val="tx2">
                        <a:lumMod val="60000"/>
                        <a:lumOff val="40000"/>
                      </a:schemeClr>
                    </a:solidFill>
                  </a:tcPr>
                </a:tc>
                <a:tc>
                  <a:txBody>
                    <a:bodyPr/>
                    <a:lstStyle/>
                    <a:p>
                      <a:pPr algn="ctr"/>
                      <a:r>
                        <a:rPr lang="en-US" dirty="0" smtClean="0"/>
                        <a:t>Private /hidden self. Things about self known only to the self</a:t>
                      </a:r>
                      <a:endParaRPr lang="en-US" dirty="0"/>
                    </a:p>
                  </a:txBody>
                  <a:tcPr>
                    <a:solidFill>
                      <a:schemeClr val="tx2">
                        <a:lumMod val="60000"/>
                        <a:lumOff val="40000"/>
                      </a:schemeClr>
                    </a:solidFill>
                  </a:tcPr>
                </a:tc>
                <a:tc>
                  <a:txBody>
                    <a:bodyPr/>
                    <a:lstStyle/>
                    <a:p>
                      <a:pPr algn="ctr"/>
                      <a:r>
                        <a:rPr lang="en-US" dirty="0" smtClean="0"/>
                        <a:t>unknown to self and to others</a:t>
                      </a:r>
                      <a:endParaRPr lang="en-US" dirty="0"/>
                    </a:p>
                  </a:txBody>
                  <a:tcPr>
                    <a:solidFill>
                      <a:schemeClr val="tx2">
                        <a:lumMod val="60000"/>
                        <a:lumOff val="40000"/>
                      </a:schemeClr>
                    </a:solid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mages\val32a.jpg"/>
          <p:cNvPicPr>
            <a:picLocks noChangeAspect="1" noChangeArrowheads="1"/>
          </p:cNvPicPr>
          <p:nvPr/>
        </p:nvPicPr>
        <p:blipFill>
          <a:blip r:embed="rId2"/>
          <a:srcRect/>
          <a:stretch>
            <a:fillRect/>
          </a:stretch>
        </p:blipFill>
        <p:spPr bwMode="auto">
          <a:xfrm>
            <a:off x="1295400" y="838200"/>
            <a:ext cx="6477000" cy="5181600"/>
          </a:xfrm>
          <a:prstGeom prst="rect">
            <a:avLst/>
          </a:prstGeom>
          <a:noFill/>
        </p:spPr>
      </p:pic>
      <p:sp>
        <p:nvSpPr>
          <p:cNvPr id="4" name="Rectangle 3"/>
          <p:cNvSpPr/>
          <p:nvPr/>
        </p:nvSpPr>
        <p:spPr>
          <a:xfrm>
            <a:off x="2057400" y="3276600"/>
            <a:ext cx="4242621" cy="923330"/>
          </a:xfrm>
          <a:prstGeom prst="rect">
            <a:avLst/>
          </a:prstGeom>
          <a:noFill/>
        </p:spPr>
        <p:txBody>
          <a:bodyPr wrap="square" lIns="91440" tIns="45720" rIns="91440" bIns="45720">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Communication</a:t>
            </a:r>
            <a:br>
              <a:rPr lang="en-US" dirty="0" smtClean="0"/>
            </a:br>
            <a:endParaRPr lang="en-US" dirty="0"/>
          </a:p>
        </p:txBody>
      </p:sp>
      <p:sp>
        <p:nvSpPr>
          <p:cNvPr id="3" name="Content Placeholder 2"/>
          <p:cNvSpPr>
            <a:spLocks noGrp="1"/>
          </p:cNvSpPr>
          <p:nvPr>
            <p:ph idx="1"/>
          </p:nvPr>
        </p:nvSpPr>
        <p:spPr/>
        <p:txBody>
          <a:bodyPr/>
          <a:lstStyle/>
          <a:p>
            <a:pPr fontAlgn="base"/>
            <a:r>
              <a:rPr lang="en-US" dirty="0" smtClean="0"/>
              <a:t>People communicate with each other in a number of ways that depend upon the message and its context in which it is being sent. Choice of communication channel and your style of communicating also affects communication. So, there are variety of types of communication.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b="1" dirty="0" smtClean="0"/>
              <a:t>Types of communication based on the communication channels used</a:t>
            </a:r>
            <a:r>
              <a:rPr lang="en-US" dirty="0" smtClean="0"/>
              <a:t> are:</a:t>
            </a:r>
            <a:br>
              <a:rPr lang="en-US" dirty="0" smtClean="0"/>
            </a:br>
            <a:endParaRPr lang="en-US" dirty="0"/>
          </a:p>
        </p:txBody>
      </p:sp>
      <p:sp>
        <p:nvSpPr>
          <p:cNvPr id="3" name="Content Placeholder 2"/>
          <p:cNvSpPr>
            <a:spLocks noGrp="1"/>
          </p:cNvSpPr>
          <p:nvPr>
            <p:ph idx="1"/>
          </p:nvPr>
        </p:nvSpPr>
        <p:spPr>
          <a:xfrm>
            <a:off x="457200" y="2286000"/>
            <a:ext cx="8229600" cy="3840163"/>
          </a:xfrm>
        </p:spPr>
        <p:txBody>
          <a:bodyPr/>
          <a:lstStyle/>
          <a:p>
            <a:pPr fontAlgn="base"/>
            <a:r>
              <a:rPr lang="en-US" dirty="0" smtClean="0"/>
              <a:t>Verbal Communication</a:t>
            </a:r>
          </a:p>
          <a:p>
            <a:pPr fontAlgn="base"/>
            <a:r>
              <a:rPr lang="en-US" dirty="0" smtClean="0"/>
              <a:t>Nonverbal Communication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Verbal Communication</a:t>
            </a:r>
            <a:br>
              <a:rPr lang="en-US" dirty="0" smtClean="0"/>
            </a:br>
            <a:endParaRPr lang="en-US" dirty="0"/>
          </a:p>
        </p:txBody>
      </p:sp>
      <p:sp>
        <p:nvSpPr>
          <p:cNvPr id="3" name="Content Placeholder 2"/>
          <p:cNvSpPr>
            <a:spLocks noGrp="1"/>
          </p:cNvSpPr>
          <p:nvPr>
            <p:ph idx="1"/>
          </p:nvPr>
        </p:nvSpPr>
        <p:spPr/>
        <p:txBody>
          <a:bodyPr>
            <a:normAutofit/>
          </a:bodyPr>
          <a:lstStyle/>
          <a:p>
            <a:pPr fontAlgn="base"/>
            <a:r>
              <a:rPr lang="en-US" dirty="0" smtClean="0"/>
              <a:t>Verbal communication refers to the form of communication in which message is transmitted verbally; communication is done by word of mouth and a piece of writing. Objective of every communication is to have people understand what we are trying to convey. </a:t>
            </a:r>
            <a:r>
              <a:rPr lang="en-US" b="1" dirty="0" smtClean="0"/>
              <a:t>In verbal communication remember the acronym KISS</a:t>
            </a:r>
            <a:r>
              <a:rPr lang="en-US" dirty="0" smtClean="0"/>
              <a:t>(keep it short and simple).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smtClean="0"/>
              <a:t>Verbal Communication</a:t>
            </a:r>
            <a:r>
              <a:rPr lang="en-US" dirty="0" smtClean="0"/>
              <a:t> is further divided into:</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t>Oral Communication</a:t>
            </a:r>
          </a:p>
          <a:p>
            <a:pPr fontAlgn="base"/>
            <a:r>
              <a:rPr lang="en-US" dirty="0" smtClean="0"/>
              <a:t>Written Communication</a:t>
            </a:r>
          </a:p>
          <a:p>
            <a:pPr fontAlgn="base"/>
            <a:r>
              <a:rPr lang="en-US" dirty="0" smtClean="0">
                <a:solidFill>
                  <a:srgbClr val="FF0000"/>
                </a:solidFill>
              </a:rPr>
              <a:t>Oral Communication</a:t>
            </a:r>
          </a:p>
          <a:p>
            <a:pPr fontAlgn="base"/>
            <a:r>
              <a:rPr lang="en-US" dirty="0" smtClean="0"/>
              <a:t>In oral communication, Spoken words are used. It includes face-to-face conversations, speech, telephonic conversation, video, radio, television, voice over internet. In </a:t>
            </a:r>
            <a:r>
              <a:rPr lang="en-US" b="1" dirty="0" smtClean="0"/>
              <a:t>oral communication</a:t>
            </a:r>
            <a:r>
              <a:rPr lang="en-US" dirty="0" smtClean="0"/>
              <a:t>, communication is influence by pitch, volume, speed and clarity of speaking.</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92500" lnSpcReduction="10000"/>
          </a:bodyPr>
          <a:lstStyle/>
          <a:p>
            <a:pPr fontAlgn="base"/>
            <a:r>
              <a:rPr lang="en-US" i="1" dirty="0" smtClean="0">
                <a:solidFill>
                  <a:srgbClr val="FF0000"/>
                </a:solidFill>
              </a:rPr>
              <a:t>Written Communication</a:t>
            </a:r>
          </a:p>
          <a:p>
            <a:pPr fontAlgn="base"/>
            <a:r>
              <a:rPr lang="en-US" i="1" dirty="0" smtClean="0"/>
              <a:t>In written communication, written signs or symbols are used to communicate. A written message may be printed or hand written. In written communication message can be transmitted via email, letter, report, memo etc. Message, in written communication, is influenced by the vocabulary &amp; grammar used, writing style, precision and clarity of the language used.</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299</TotalTime>
  <Words>1534</Words>
  <Application>Microsoft Office PowerPoint</Application>
  <PresentationFormat>On-screen Show (4:3)</PresentationFormat>
  <Paragraphs>212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Trek</vt:lpstr>
      <vt:lpstr>Therapeutic communication and nurse patient relationship</vt:lpstr>
      <vt:lpstr>THERAPEUTIC COMMUNICATION IN NURSING </vt:lpstr>
      <vt:lpstr>Definition of communication </vt:lpstr>
      <vt:lpstr>Definition of therapeutic communication </vt:lpstr>
      <vt:lpstr>Types of Communication </vt:lpstr>
      <vt:lpstr>Types of communication based on the communication channels used are: </vt:lpstr>
      <vt:lpstr>Verbal Communication </vt:lpstr>
      <vt:lpstr>Verbal Communication is further divided into: </vt:lpstr>
      <vt:lpstr>Slide 9</vt:lpstr>
      <vt:lpstr>Slide 10</vt:lpstr>
      <vt:lpstr>Element of Communication</vt:lpstr>
      <vt:lpstr>Element of Communication</vt:lpstr>
      <vt:lpstr>Techniques of therapeutic communication</vt:lpstr>
      <vt:lpstr>Slide 14</vt:lpstr>
      <vt:lpstr>Slide 15</vt:lpstr>
      <vt:lpstr>Slide 16</vt:lpstr>
      <vt:lpstr>Slide 17</vt:lpstr>
      <vt:lpstr>Slide 18</vt:lpstr>
      <vt:lpstr>There is five steps in therapeutic communication</vt:lpstr>
      <vt:lpstr>Tools for Effective communication</vt:lpstr>
      <vt:lpstr>Characteristics of a successful       communication</vt:lpstr>
      <vt:lpstr>Characteristics of therapeutic communication</vt:lpstr>
      <vt:lpstr>Barriers of therapeutic communication </vt:lpstr>
      <vt:lpstr>The Therapeutic Nurse-Patient Relationship</vt:lpstr>
      <vt:lpstr>In a therapeutic relationship…</vt:lpstr>
      <vt:lpstr>In a social relationship…</vt:lpstr>
      <vt:lpstr>In  an intimate relationship…</vt:lpstr>
      <vt:lpstr>Phases of a Therapeutic Relationship</vt:lpstr>
      <vt:lpstr>Preinteraction Stage</vt:lpstr>
      <vt:lpstr>Orientation or Introductory Stage</vt:lpstr>
      <vt:lpstr>Slide 31</vt:lpstr>
      <vt:lpstr> Working Stage</vt:lpstr>
      <vt:lpstr>Termination Stage</vt:lpstr>
      <vt:lpstr>Termination Stage cont.</vt:lpstr>
      <vt:lpstr>Boundaries (or) therapeutic impasses</vt:lpstr>
      <vt:lpstr>Boundaries cont.</vt:lpstr>
      <vt:lpstr>Transference </vt:lpstr>
      <vt:lpstr>Countertransference</vt:lpstr>
      <vt:lpstr>Component of nurse patient relationship</vt:lpstr>
      <vt:lpstr>Nurses’ roles in nurse-patient relationship</vt:lpstr>
      <vt:lpstr>Characteristics of good nurse-patient relationship</vt:lpstr>
      <vt:lpstr>Characteristics of good nurse-patient relationship       Cont….</vt:lpstr>
      <vt:lpstr>Dynamic of therapeutic nurse patient relationship</vt:lpstr>
      <vt:lpstr>Slide 44</vt:lpstr>
      <vt:lpstr>Johari window</vt:lpstr>
      <vt:lpstr>Slide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communication and nurse patient relationship</dc:title>
  <dc:creator>SURESH</dc:creator>
  <cp:lastModifiedBy>milan</cp:lastModifiedBy>
  <cp:revision>42</cp:revision>
  <dcterms:created xsi:type="dcterms:W3CDTF">2012-01-25T06:16:25Z</dcterms:created>
  <dcterms:modified xsi:type="dcterms:W3CDTF">2020-08-13T21:55:05Z</dcterms:modified>
</cp:coreProperties>
</file>