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7"/>
  </p:notesMasterIdLst>
  <p:sldIdLst>
    <p:sldId id="256" r:id="rId2"/>
    <p:sldId id="257" r:id="rId3"/>
    <p:sldId id="258" r:id="rId4"/>
    <p:sldId id="266" r:id="rId5"/>
    <p:sldId id="265" r:id="rId6"/>
    <p:sldId id="260" r:id="rId7"/>
    <p:sldId id="261" r:id="rId8"/>
    <p:sldId id="288" r:id="rId9"/>
    <p:sldId id="262" r:id="rId10"/>
    <p:sldId id="289" r:id="rId11"/>
    <p:sldId id="290" r:id="rId12"/>
    <p:sldId id="268" r:id="rId13"/>
    <p:sldId id="267" r:id="rId14"/>
    <p:sldId id="259" r:id="rId15"/>
    <p:sldId id="291" r:id="rId16"/>
    <p:sldId id="269" r:id="rId17"/>
    <p:sldId id="270" r:id="rId18"/>
    <p:sldId id="292" r:id="rId19"/>
    <p:sldId id="271" r:id="rId20"/>
    <p:sldId id="293" r:id="rId21"/>
    <p:sldId id="295" r:id="rId22"/>
    <p:sldId id="296" r:id="rId23"/>
    <p:sldId id="294" r:id="rId24"/>
    <p:sldId id="272" r:id="rId25"/>
    <p:sldId id="297" r:id="rId26"/>
    <p:sldId id="313" r:id="rId27"/>
    <p:sldId id="298" r:id="rId28"/>
    <p:sldId id="273" r:id="rId29"/>
    <p:sldId id="300" r:id="rId30"/>
    <p:sldId id="274" r:id="rId31"/>
    <p:sldId id="302" r:id="rId32"/>
    <p:sldId id="275" r:id="rId33"/>
    <p:sldId id="303" r:id="rId34"/>
    <p:sldId id="276" r:id="rId35"/>
    <p:sldId id="304" r:id="rId36"/>
    <p:sldId id="277" r:id="rId37"/>
    <p:sldId id="306" r:id="rId38"/>
    <p:sldId id="278" r:id="rId39"/>
    <p:sldId id="305" r:id="rId40"/>
    <p:sldId id="279" r:id="rId41"/>
    <p:sldId id="307" r:id="rId42"/>
    <p:sldId id="280" r:id="rId43"/>
    <p:sldId id="308" r:id="rId44"/>
    <p:sldId id="281" r:id="rId45"/>
    <p:sldId id="309" r:id="rId46"/>
    <p:sldId id="282" r:id="rId47"/>
    <p:sldId id="310" r:id="rId48"/>
    <p:sldId id="299" r:id="rId49"/>
    <p:sldId id="283" r:id="rId50"/>
    <p:sldId id="284" r:id="rId51"/>
    <p:sldId id="285" r:id="rId52"/>
    <p:sldId id="286" r:id="rId53"/>
    <p:sldId id="287" r:id="rId54"/>
    <p:sldId id="312" r:id="rId55"/>
    <p:sldId id="31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718" autoAdjust="0"/>
  </p:normalViewPr>
  <p:slideViewPr>
    <p:cSldViewPr>
      <p:cViewPr>
        <p:scale>
          <a:sx n="39" d="100"/>
          <a:sy n="39" d="100"/>
        </p:scale>
        <p:origin x="-2190" y="-6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693C38-15DF-4A45-8511-0B36563A2A96}" type="datetimeFigureOut">
              <a:rPr lang="en-US" smtClean="0"/>
              <a:pPr/>
              <a:t>14-Aug-20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6DBF3-9FCB-490C-A189-30D0612CDC0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D6DBF3-9FCB-490C-A189-30D0612CDC08}"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D6DBF3-9FCB-490C-A189-30D0612CDC08}" type="slidenum">
              <a:rPr lang="en-US" smtClean="0"/>
              <a:pPr/>
              <a:t>50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82764A6-5472-4D60-88F6-8968C3477EAD}" type="datetimeFigureOut">
              <a:rPr lang="en-US" smtClean="0"/>
              <a:pPr/>
              <a:t>14-Aug-20</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D20A6E4C-1653-4E32-B21C-489B95BCA0B2}"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2764A6-5472-4D60-88F6-8968C3477EAD}" type="datetimeFigureOut">
              <a:rPr lang="en-US" smtClean="0"/>
              <a:pPr/>
              <a:t>14-Aug-20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0A6E4C-1653-4E32-B21C-489B95BCA0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2764A6-5472-4D60-88F6-8968C3477EAD}" type="datetimeFigureOut">
              <a:rPr lang="en-US" smtClean="0"/>
              <a:pPr/>
              <a:t>14-Aug-20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0A6E4C-1653-4E32-B21C-489B95BCA0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2764A6-5472-4D60-88F6-8968C3477EAD}" type="datetimeFigureOut">
              <a:rPr lang="en-US" smtClean="0"/>
              <a:pPr/>
              <a:t>14-Aug-20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0A6E4C-1653-4E32-B21C-489B95BCA0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82764A6-5472-4D60-88F6-8968C3477EAD}" type="datetimeFigureOut">
              <a:rPr lang="en-US" smtClean="0"/>
              <a:pPr/>
              <a:t>14-Aug-20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0A6E4C-1653-4E32-B21C-489B95BCA0B2}"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2764A6-5472-4D60-88F6-8968C3477EAD}" type="datetimeFigureOut">
              <a:rPr lang="en-US" smtClean="0"/>
              <a:pPr/>
              <a:t>14-Aug-20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20A6E4C-1653-4E32-B21C-489B95BCA0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82764A6-5472-4D60-88F6-8968C3477EAD}" type="datetimeFigureOut">
              <a:rPr lang="en-US" smtClean="0"/>
              <a:pPr/>
              <a:t>14-Aug-20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20A6E4C-1653-4E32-B21C-489B95BCA0B2}"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82764A6-5472-4D60-88F6-8968C3477EAD}" type="datetimeFigureOut">
              <a:rPr lang="en-US" smtClean="0"/>
              <a:pPr/>
              <a:t>14-Aug-20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20A6E4C-1653-4E32-B21C-489B95BCA0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82764A6-5472-4D60-88F6-8968C3477EAD}" type="datetimeFigureOut">
              <a:rPr lang="en-US" smtClean="0"/>
              <a:pPr/>
              <a:t>14-Aug-20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20A6E4C-1653-4E32-B21C-489B95BCA0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2764A6-5472-4D60-88F6-8968C3477EAD}" type="datetimeFigureOut">
              <a:rPr lang="en-US" smtClean="0"/>
              <a:pPr/>
              <a:t>14-Aug-20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20A6E4C-1653-4E32-B21C-489B95BCA0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82764A6-5472-4D60-88F6-8968C3477EAD}" type="datetimeFigureOut">
              <a:rPr lang="en-US" smtClean="0"/>
              <a:pPr/>
              <a:t>14-Aug-20</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D20A6E4C-1653-4E32-B21C-489B95BCA0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82764A6-5472-4D60-88F6-8968C3477EAD}" type="datetimeFigureOut">
              <a:rPr lang="en-US" smtClean="0"/>
              <a:pPr/>
              <a:t>14-Aug-20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20A6E4C-1653-4E32-B21C-489B95BCA0B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Pictures\Desktop.jpg"/>
          <p:cNvPicPr>
            <a:picLocks noChangeAspect="1" noChangeArrowheads="1"/>
          </p:cNvPicPr>
          <p:nvPr/>
        </p:nvPicPr>
        <p:blipFill>
          <a:blip r:embed="rId2"/>
          <a:srcRect/>
          <a:stretch>
            <a:fillRect/>
          </a:stretch>
        </p:blipFill>
        <p:spPr bwMode="auto">
          <a:xfrm>
            <a:off x="0" y="1981200"/>
            <a:ext cx="9144000" cy="4876800"/>
          </a:xfrm>
          <a:prstGeom prst="rect">
            <a:avLst/>
          </a:prstGeom>
          <a:noFill/>
        </p:spPr>
      </p:pic>
      <p:sp>
        <p:nvSpPr>
          <p:cNvPr id="2" name="Title 1"/>
          <p:cNvSpPr>
            <a:spLocks noGrp="1"/>
          </p:cNvSpPr>
          <p:nvPr>
            <p:ph type="ctrTitle"/>
          </p:nvPr>
        </p:nvSpPr>
        <p:spPr>
          <a:xfrm>
            <a:off x="2667000" y="0"/>
            <a:ext cx="6477000" cy="1905000"/>
          </a:xfrm>
        </p:spPr>
        <p:txBody>
          <a:bodyPr>
            <a:normAutofit fontScale="90000"/>
          </a:bodyPr>
          <a:lstStyle/>
          <a:p>
            <a:pPr algn="ctr"/>
            <a:r>
              <a:rPr lang="en-US" sz="4400" dirty="0" smtClean="0"/>
              <a:t>MANAGEMENT </a:t>
            </a:r>
            <a:r>
              <a:rPr lang="en-US" sz="4400" dirty="0" smtClean="0"/>
              <a:t/>
            </a:r>
            <a:br>
              <a:rPr lang="en-US" sz="4400" dirty="0" smtClean="0"/>
            </a:br>
            <a:r>
              <a:rPr lang="en-US" sz="4400" dirty="0" smtClean="0"/>
              <a:t>OF </a:t>
            </a:r>
            <a:br>
              <a:rPr lang="en-US" sz="4400" dirty="0" smtClean="0"/>
            </a:br>
            <a:r>
              <a:rPr lang="en-US" sz="4400" dirty="0" smtClean="0"/>
              <a:t>PUERPARIUM</a:t>
            </a:r>
            <a:endParaRPr lang="en-US" sz="4400" dirty="0"/>
          </a:p>
        </p:txBody>
      </p:sp>
      <p:sp>
        <p:nvSpPr>
          <p:cNvPr id="3" name="Subtitle 2"/>
          <p:cNvSpPr>
            <a:spLocks noGrp="1"/>
          </p:cNvSpPr>
          <p:nvPr>
            <p:ph type="subTitle" idx="1"/>
          </p:nvPr>
        </p:nvSpPr>
        <p:spPr>
          <a:xfrm>
            <a:off x="3505200" y="5410200"/>
            <a:ext cx="7772400" cy="1219200"/>
          </a:xfrm>
        </p:spPr>
        <p:txBody>
          <a:bodyPr>
            <a:normAutofit fontScale="92500" lnSpcReduction="10000"/>
          </a:bodyPr>
          <a:lstStyle/>
          <a:p>
            <a:r>
              <a:rPr lang="en-US" b="1" dirty="0" smtClean="0">
                <a:solidFill>
                  <a:schemeClr val="bg1"/>
                </a:solidFill>
              </a:rPr>
              <a:t>                                                          PRESENTED BY :</a:t>
            </a:r>
          </a:p>
          <a:p>
            <a:pPr lvl="1"/>
            <a:r>
              <a:rPr lang="en-US" b="1" dirty="0" smtClean="0">
                <a:solidFill>
                  <a:schemeClr val="bg1"/>
                </a:solidFill>
              </a:rPr>
              <a:t>Ms. Rita </a:t>
            </a:r>
            <a:r>
              <a:rPr lang="en-US" b="1" dirty="0" err="1" smtClean="0">
                <a:solidFill>
                  <a:schemeClr val="bg1"/>
                </a:solidFill>
              </a:rPr>
              <a:t>Thappa</a:t>
            </a:r>
            <a:endParaRPr lang="en-US" b="1" dirty="0" smtClean="0">
              <a:solidFill>
                <a:schemeClr val="bg1"/>
              </a:solidFill>
            </a:endParaRPr>
          </a:p>
          <a:p>
            <a:pPr lvl="1"/>
            <a:r>
              <a:rPr lang="en-US" b="1" dirty="0" smtClean="0">
                <a:solidFill>
                  <a:schemeClr val="bg1"/>
                </a:solidFill>
              </a:rPr>
              <a:t>Asst. Prof. SNC, SVDU</a:t>
            </a:r>
            <a:endParaRPr lang="en-US" b="1" dirty="0">
              <a:solidFill>
                <a:schemeClr val="bg1"/>
              </a:solidFill>
            </a:endParaRPr>
          </a:p>
        </p:txBody>
      </p:sp>
      <p:pic>
        <p:nvPicPr>
          <p:cNvPr id="5" name="Picture 2" descr="D:\suv_logo.png"/>
          <p:cNvPicPr>
            <a:picLocks noChangeAspect="1" noChangeArrowheads="1"/>
          </p:cNvPicPr>
          <p:nvPr/>
        </p:nvPicPr>
        <p:blipFill>
          <a:blip r:embed="rId3" cstate="print"/>
          <a:srcRect/>
          <a:stretch>
            <a:fillRect/>
          </a:stretch>
        </p:blipFill>
        <p:spPr bwMode="auto">
          <a:xfrm>
            <a:off x="0" y="0"/>
            <a:ext cx="1693665" cy="195580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763000" cy="914400"/>
          </a:xfrm>
        </p:spPr>
        <p:txBody>
          <a:bodyPr>
            <a:noAutofit/>
          </a:bodyPr>
          <a:lstStyle/>
          <a:p>
            <a:r>
              <a:rPr lang="en-US" sz="4400" dirty="0" smtClean="0">
                <a:solidFill>
                  <a:schemeClr val="accent3"/>
                </a:solidFill>
                <a:latin typeface="Andalus" pitchFamily="18" charset="-78"/>
                <a:cs typeface="Andalus" pitchFamily="18" charset="-78"/>
              </a:rPr>
              <a:t>DIET</a:t>
            </a:r>
            <a:br>
              <a:rPr lang="en-US" sz="4400" dirty="0" smtClean="0">
                <a:solidFill>
                  <a:schemeClr val="accent3"/>
                </a:solidFill>
                <a:latin typeface="Andalus" pitchFamily="18" charset="-78"/>
                <a:cs typeface="Andalus" pitchFamily="18" charset="-78"/>
              </a:rPr>
            </a:br>
            <a:endParaRPr lang="en-US" sz="4400" dirty="0">
              <a:solidFill>
                <a:schemeClr val="accent3"/>
              </a:solidFill>
            </a:endParaRPr>
          </a:p>
        </p:txBody>
      </p:sp>
      <p:sp>
        <p:nvSpPr>
          <p:cNvPr id="3" name="Content Placeholder 2"/>
          <p:cNvSpPr>
            <a:spLocks noGrp="1"/>
          </p:cNvSpPr>
          <p:nvPr>
            <p:ph idx="1"/>
          </p:nvPr>
        </p:nvSpPr>
        <p:spPr>
          <a:xfrm>
            <a:off x="381000" y="792960"/>
            <a:ext cx="8763000" cy="3169440"/>
          </a:xfrm>
        </p:spPr>
        <p:txBody>
          <a:bodyPr/>
          <a:lstStyle/>
          <a:p>
            <a:r>
              <a:rPr lang="en-US" sz="3200" dirty="0" smtClean="0">
                <a:latin typeface="Andalus" pitchFamily="18" charset="-78"/>
                <a:cs typeface="Andalus" pitchFamily="18" charset="-78"/>
              </a:rPr>
              <a:t>Women who breastfeed require high calories, adequate protein, plenty of fluids, minerals and vitamins</a:t>
            </a:r>
          </a:p>
          <a:p>
            <a:r>
              <a:rPr lang="en-US" sz="3200" dirty="0" smtClean="0">
                <a:latin typeface="Andalus" pitchFamily="18" charset="-78"/>
                <a:cs typeface="Andalus" pitchFamily="18" charset="-78"/>
              </a:rPr>
              <a:t> </a:t>
            </a:r>
            <a:r>
              <a:rPr lang="en-US" sz="3200" dirty="0" smtClean="0"/>
              <a:t>Additional daily 700 calories are required during postnatal period so long she breast feeds her baby.</a:t>
            </a:r>
          </a:p>
          <a:p>
            <a:endParaRPr lang="en-US" dirty="0"/>
          </a:p>
        </p:txBody>
      </p:sp>
      <p:pic>
        <p:nvPicPr>
          <p:cNvPr id="3074" name="Picture 2" descr="C:\Users\Dell\Pictures\postpartum-diet.jpg"/>
          <p:cNvPicPr>
            <a:picLocks noChangeAspect="1" noChangeArrowheads="1"/>
          </p:cNvPicPr>
          <p:nvPr/>
        </p:nvPicPr>
        <p:blipFill>
          <a:blip r:embed="rId2"/>
          <a:srcRect/>
          <a:stretch>
            <a:fillRect/>
          </a:stretch>
        </p:blipFill>
        <p:spPr bwMode="auto">
          <a:xfrm>
            <a:off x="4876801" y="3352799"/>
            <a:ext cx="4267200" cy="3505201"/>
          </a:xfrm>
          <a:prstGeom prst="ellipse">
            <a:avLst/>
          </a:prstGeom>
          <a:ln>
            <a:noFill/>
          </a:ln>
          <a:effectLst>
            <a:softEdge rad="112500"/>
          </a:effectLst>
        </p:spPr>
      </p:pic>
      <p:pic>
        <p:nvPicPr>
          <p:cNvPr id="3075" name="Picture 3" descr="C:\Users\Dell\Pictures\postpartum-nutrition-guidelines-ga-3.jpg"/>
          <p:cNvPicPr>
            <a:picLocks noChangeAspect="1" noChangeArrowheads="1"/>
          </p:cNvPicPr>
          <p:nvPr/>
        </p:nvPicPr>
        <p:blipFill>
          <a:blip r:embed="rId3"/>
          <a:srcRect/>
          <a:stretch>
            <a:fillRect/>
          </a:stretch>
        </p:blipFill>
        <p:spPr bwMode="auto">
          <a:xfrm>
            <a:off x="381000" y="3429000"/>
            <a:ext cx="4572000" cy="3429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14400"/>
          </a:xfrm>
        </p:spPr>
        <p:txBody>
          <a:bodyPr/>
          <a:lstStyle/>
          <a:p>
            <a:r>
              <a:rPr lang="en-US" sz="4400" b="1" dirty="0" smtClean="0">
                <a:solidFill>
                  <a:schemeClr val="accent3"/>
                </a:solidFill>
              </a:rPr>
              <a:t>PERINEAL CARE</a:t>
            </a:r>
            <a:endParaRPr lang="en-US" sz="4400" dirty="0">
              <a:solidFill>
                <a:schemeClr val="accent3"/>
              </a:solidFill>
            </a:endParaRPr>
          </a:p>
        </p:txBody>
      </p:sp>
      <p:pic>
        <p:nvPicPr>
          <p:cNvPr id="4098" name="Picture 2" descr="C:\Users\Dell\Pictures\A34Y2GHCA70T8T4CABYTS0UCA6GGO2XCA11N7FSCAR67ZV7CACMZNJECAIEAKHYCAQPKR2NCAE7PR5NCAEL4V28CAK54DEKCA4P30BECAGFU5E2CAIWY63ICACNQOGDCA4728WTCAGCAYR3CAPYKLW8CA26ZMX6.jpg"/>
          <p:cNvPicPr>
            <a:picLocks noGrp="1" noChangeAspect="1" noChangeArrowheads="1"/>
          </p:cNvPicPr>
          <p:nvPr>
            <p:ph idx="1"/>
          </p:nvPr>
        </p:nvPicPr>
        <p:blipFill>
          <a:blip r:embed="rId2"/>
          <a:srcRect/>
          <a:stretch>
            <a:fillRect/>
          </a:stretch>
        </p:blipFill>
        <p:spPr bwMode="auto">
          <a:xfrm>
            <a:off x="304800" y="1219200"/>
            <a:ext cx="8839200" cy="563879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
            </a:r>
            <a:br>
              <a:rPr lang="en-US" dirty="0" smtClean="0"/>
            </a:br>
            <a:endParaRPr lang="en-US" dirty="0"/>
          </a:p>
        </p:txBody>
      </p:sp>
      <p:sp>
        <p:nvSpPr>
          <p:cNvPr id="3" name="Content Placeholder 2"/>
          <p:cNvSpPr>
            <a:spLocks noGrp="1"/>
          </p:cNvSpPr>
          <p:nvPr>
            <p:ph idx="1"/>
          </p:nvPr>
        </p:nvSpPr>
        <p:spPr>
          <a:xfrm>
            <a:off x="381000" y="0"/>
            <a:ext cx="8763000" cy="6858000"/>
          </a:xfrm>
        </p:spPr>
        <p:txBody>
          <a:bodyPr>
            <a:normAutofit lnSpcReduction="10000"/>
          </a:bodyPr>
          <a:lstStyle/>
          <a:p>
            <a:pPr lvl="0"/>
            <a:r>
              <a:rPr lang="en-US" dirty="0" smtClean="0"/>
              <a:t>Washing of the hands before and after </a:t>
            </a:r>
            <a:r>
              <a:rPr lang="en-US" dirty="0" err="1" smtClean="0"/>
              <a:t>perineal</a:t>
            </a:r>
            <a:r>
              <a:rPr lang="en-US" dirty="0" smtClean="0"/>
              <a:t> care.</a:t>
            </a:r>
          </a:p>
          <a:p>
            <a:pPr lvl="0"/>
            <a:r>
              <a:rPr lang="en-US" dirty="0" smtClean="0"/>
              <a:t>Not touching her stitch area with her fingers-if uncomfortable or concerned ,she should call for help.</a:t>
            </a:r>
          </a:p>
          <a:p>
            <a:pPr lvl="0"/>
            <a:r>
              <a:rPr lang="en-US" dirty="0" smtClean="0"/>
              <a:t>Wipe with wet cotton or disposable wipe from front to back across the stitches, rinse and pat dry from front to back.</a:t>
            </a:r>
          </a:p>
          <a:p>
            <a:pPr lvl="0"/>
            <a:r>
              <a:rPr lang="en-US" dirty="0" smtClean="0"/>
              <a:t>Application of </a:t>
            </a:r>
            <a:r>
              <a:rPr lang="en-US" dirty="0" err="1" smtClean="0"/>
              <a:t>perineal</a:t>
            </a:r>
            <a:r>
              <a:rPr lang="en-US" dirty="0" smtClean="0"/>
              <a:t> pads snugly enough so it would not move back and forth with movements.</a:t>
            </a:r>
          </a:p>
          <a:p>
            <a:pPr lvl="0"/>
            <a:r>
              <a:rPr lang="en-US" dirty="0" smtClean="0"/>
              <a:t>Application and removal of </a:t>
            </a:r>
            <a:r>
              <a:rPr lang="en-US" dirty="0" err="1" smtClean="0"/>
              <a:t>perineal</a:t>
            </a:r>
            <a:r>
              <a:rPr lang="en-US" dirty="0" smtClean="0"/>
              <a:t> pad from front to back.</a:t>
            </a:r>
          </a:p>
          <a:p>
            <a:pPr lvl="0"/>
            <a:r>
              <a:rPr lang="en-US" dirty="0" smtClean="0"/>
              <a:t>Not to touch the sides of the </a:t>
            </a:r>
            <a:r>
              <a:rPr lang="en-US" dirty="0" err="1" smtClean="0"/>
              <a:t>perineal</a:t>
            </a:r>
            <a:r>
              <a:rPr lang="en-US" dirty="0" smtClean="0"/>
              <a:t> pad that will be warn next to her perineum.</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solidFill>
                  <a:schemeClr val="accent3"/>
                </a:solidFill>
              </a:rPr>
              <a:t>ASEPSIS AND ANTISEPICS</a:t>
            </a:r>
            <a:r>
              <a:rPr lang="en-US" dirty="0" smtClean="0">
                <a:solidFill>
                  <a:schemeClr val="accent3"/>
                </a:solidFill>
              </a:rPr>
              <a:t/>
            </a:r>
            <a:br>
              <a:rPr lang="en-US" dirty="0" smtClean="0">
                <a:solidFill>
                  <a:schemeClr val="accent3"/>
                </a:solidFill>
              </a:rPr>
            </a:br>
            <a:endParaRPr lang="en-US" dirty="0">
              <a:solidFill>
                <a:schemeClr val="accent3"/>
              </a:solidFill>
            </a:endParaRPr>
          </a:p>
        </p:txBody>
      </p:sp>
      <p:sp>
        <p:nvSpPr>
          <p:cNvPr id="3" name="Content Placeholder 2"/>
          <p:cNvSpPr>
            <a:spLocks noGrp="1"/>
          </p:cNvSpPr>
          <p:nvPr>
            <p:ph idx="1"/>
          </p:nvPr>
        </p:nvSpPr>
        <p:spPr>
          <a:xfrm>
            <a:off x="304800" y="1371600"/>
            <a:ext cx="8382000" cy="1066799"/>
          </a:xfrm>
        </p:spPr>
        <p:txBody>
          <a:bodyPr>
            <a:noAutofit/>
          </a:bodyPr>
          <a:lstStyle/>
          <a:p>
            <a:pPr>
              <a:buNone/>
            </a:pPr>
            <a:r>
              <a:rPr lang="en-US" sz="32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Asepsis must be </a:t>
            </a:r>
            <a:r>
              <a:rPr lang="en-US" sz="3600" dirty="0" err="1" smtClean="0">
                <a:latin typeface="Times New Roman" pitchFamily="18" charset="0"/>
                <a:cs typeface="Times New Roman" pitchFamily="18" charset="0"/>
              </a:rPr>
              <a:t>maintaines</a:t>
            </a:r>
            <a:r>
              <a:rPr lang="en-US" sz="3600" dirty="0" smtClean="0">
                <a:latin typeface="Times New Roman" pitchFamily="18" charset="0"/>
                <a:cs typeface="Times New Roman" pitchFamily="18" charset="0"/>
              </a:rPr>
              <a:t> especially during the first week of </a:t>
            </a:r>
            <a:r>
              <a:rPr lang="en-US" sz="3600" dirty="0" err="1" smtClean="0">
                <a:latin typeface="Times New Roman" pitchFamily="18" charset="0"/>
                <a:cs typeface="Times New Roman" pitchFamily="18" charset="0"/>
              </a:rPr>
              <a:t>puerparium</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4" name="Rectangle 3"/>
          <p:cNvSpPr/>
          <p:nvPr/>
        </p:nvSpPr>
        <p:spPr>
          <a:xfrm>
            <a:off x="381000" y="2971800"/>
            <a:ext cx="8763000" cy="3416320"/>
          </a:xfrm>
          <a:prstGeom prst="rect">
            <a:avLst/>
          </a:prstGeom>
        </p:spPr>
        <p:txBody>
          <a:bodyPr wrap="square">
            <a:spAutoFit/>
          </a:bodyPr>
          <a:lstStyle/>
          <a:p>
            <a:r>
              <a:rPr lang="en-US" sz="3600" b="1" dirty="0" smtClean="0">
                <a:solidFill>
                  <a:schemeClr val="accent3"/>
                </a:solidFill>
              </a:rPr>
              <a:t>     CARE OF THE BLADDER</a:t>
            </a:r>
          </a:p>
          <a:p>
            <a:pPr algn="just"/>
            <a:r>
              <a:rPr lang="en-US" sz="3600" dirty="0" smtClean="0"/>
              <a:t>   </a:t>
            </a:r>
            <a:r>
              <a:rPr lang="en-US" sz="3600" dirty="0" smtClean="0">
                <a:latin typeface="Times New Roman" pitchFamily="18" charset="0"/>
                <a:cs typeface="Times New Roman" pitchFamily="18" charset="0"/>
              </a:rPr>
              <a:t>Necessary attention to the urinary bladder especially in the early </a:t>
            </a:r>
            <a:r>
              <a:rPr lang="en-US" sz="3600" dirty="0" err="1" smtClean="0">
                <a:latin typeface="Times New Roman" pitchFamily="18" charset="0"/>
                <a:cs typeface="Times New Roman" pitchFamily="18" charset="0"/>
              </a:rPr>
              <a:t>pueperium</a:t>
            </a:r>
            <a:r>
              <a:rPr lang="en-US" sz="3600" dirty="0" smtClean="0">
                <a:latin typeface="Times New Roman" pitchFamily="18" charset="0"/>
                <a:cs typeface="Times New Roman" pitchFamily="18" charset="0"/>
              </a:rPr>
              <a:t> is an important aspect. The women   are encouraged to pass urine 6 to 8 hours following delivery and thereafter at 4-6 hours interval. </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914400"/>
          </a:xfrm>
        </p:spPr>
        <p:txBody>
          <a:bodyPr>
            <a:normAutofit fontScale="90000"/>
          </a:bodyPr>
          <a:lstStyle/>
          <a:p>
            <a:pPr lvl="0"/>
            <a:r>
              <a:rPr lang="en-US" b="1" dirty="0" smtClean="0">
                <a:solidFill>
                  <a:schemeClr val="accent3"/>
                </a:solidFill>
              </a:rPr>
              <a:t> </a:t>
            </a:r>
            <a:r>
              <a:rPr lang="en-US" sz="4400" b="1" dirty="0" smtClean="0">
                <a:solidFill>
                  <a:schemeClr val="accent3"/>
                </a:solidFill>
                <a:latin typeface="Times New Roman" pitchFamily="18" charset="0"/>
                <a:cs typeface="Times New Roman" pitchFamily="18" charset="0"/>
              </a:rPr>
              <a:t>CARE OF THE BOWEL</a:t>
            </a:r>
            <a:r>
              <a:rPr lang="en-US" sz="4400" dirty="0" smtClean="0">
                <a:solidFill>
                  <a:schemeClr val="accent3"/>
                </a:solidFill>
                <a:latin typeface="Times New Roman" pitchFamily="18" charset="0"/>
                <a:cs typeface="Times New Roman" pitchFamily="18" charset="0"/>
              </a:rPr>
              <a:t/>
            </a:r>
            <a:br>
              <a:rPr lang="en-US" sz="4400" dirty="0" smtClean="0">
                <a:solidFill>
                  <a:schemeClr val="accent3"/>
                </a:solidFill>
                <a:latin typeface="Times New Roman" pitchFamily="18" charset="0"/>
                <a:cs typeface="Times New Roman" pitchFamily="18" charset="0"/>
              </a:rPr>
            </a:br>
            <a:endParaRPr lang="en-US" dirty="0">
              <a:solidFill>
                <a:schemeClr val="accent3"/>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14401"/>
            <a:ext cx="8686800" cy="5943599"/>
          </a:xfrm>
        </p:spPr>
        <p:txBody>
          <a:bodyPr>
            <a:normAutofit fontScale="92500" lnSpcReduction="20000"/>
          </a:bodyPr>
          <a:lstStyle/>
          <a:p>
            <a:pPr algn="just">
              <a:buNone/>
            </a:pPr>
            <a:r>
              <a:rPr lang="en-US" sz="3600" dirty="0" smtClean="0">
                <a:latin typeface="Times New Roman" pitchFamily="18" charset="0"/>
                <a:cs typeface="Times New Roman" pitchFamily="18" charset="0"/>
              </a:rPr>
              <a:t>     </a:t>
            </a:r>
            <a:r>
              <a:rPr lang="en-US" sz="3900" dirty="0" smtClean="0">
                <a:latin typeface="Times New Roman" pitchFamily="18" charset="0"/>
                <a:cs typeface="Times New Roman" pitchFamily="18" charset="0"/>
              </a:rPr>
              <a:t>A diet containing sufficient roughage and fluids is enough to move the bowel. If necessary mild laxatives such as milk of magnesia may be given at bed time or </a:t>
            </a:r>
            <a:r>
              <a:rPr lang="en-US" sz="3900" dirty="0" err="1" smtClean="0">
                <a:latin typeface="Times New Roman" pitchFamily="18" charset="0"/>
                <a:cs typeface="Times New Roman" pitchFamily="18" charset="0"/>
              </a:rPr>
              <a:t>Igol</a:t>
            </a:r>
            <a:r>
              <a:rPr lang="en-US" sz="3900" dirty="0" smtClean="0">
                <a:latin typeface="Times New Roman" pitchFamily="18" charset="0"/>
                <a:cs typeface="Times New Roman" pitchFamily="18" charset="0"/>
              </a:rPr>
              <a:t> (</a:t>
            </a:r>
            <a:r>
              <a:rPr lang="en-US" sz="3900" dirty="0" err="1" smtClean="0">
                <a:latin typeface="Times New Roman" pitchFamily="18" charset="0"/>
                <a:cs typeface="Times New Roman" pitchFamily="18" charset="0"/>
              </a:rPr>
              <a:t>isopgol</a:t>
            </a:r>
            <a:r>
              <a:rPr lang="en-US" sz="3900" dirty="0" smtClean="0">
                <a:latin typeface="Times New Roman" pitchFamily="18" charset="0"/>
                <a:cs typeface="Times New Roman" pitchFamily="18" charset="0"/>
              </a:rPr>
              <a:t> husk) 2 teaspoons may be given at bed time.</a:t>
            </a:r>
            <a:endParaRPr lang="en-US" sz="3600" dirty="0" smtClean="0">
              <a:latin typeface="Times New Roman" pitchFamily="18" charset="0"/>
              <a:cs typeface="Times New Roman" pitchFamily="18" charset="0"/>
            </a:endParaRPr>
          </a:p>
          <a:p>
            <a:pPr>
              <a:buNone/>
            </a:pPr>
            <a:endParaRPr lang="en-US" sz="3600" dirty="0" smtClean="0">
              <a:latin typeface="Times New Roman" pitchFamily="18" charset="0"/>
              <a:cs typeface="Times New Roman" pitchFamily="18" charset="0"/>
            </a:endParaRPr>
          </a:p>
          <a:p>
            <a:pPr lvl="0">
              <a:buNone/>
            </a:pPr>
            <a:r>
              <a:rPr lang="en-US" sz="4400" b="1" dirty="0" smtClean="0">
                <a:solidFill>
                  <a:schemeClr val="accent3"/>
                </a:solidFill>
                <a:latin typeface="Times New Roman" pitchFamily="18" charset="0"/>
                <a:cs typeface="Times New Roman" pitchFamily="18" charset="0"/>
              </a:rPr>
              <a:t>   SLEEP</a:t>
            </a:r>
            <a:endParaRPr lang="en-US" sz="3600" b="1" dirty="0" smtClean="0">
              <a:solidFill>
                <a:schemeClr val="accent3"/>
              </a:solidFill>
              <a:latin typeface="Times New Roman" pitchFamily="18" charset="0"/>
              <a:cs typeface="Times New Roman" pitchFamily="18" charset="0"/>
            </a:endParaRPr>
          </a:p>
          <a:p>
            <a:pPr lvl="0">
              <a:buNone/>
            </a:pPr>
            <a:r>
              <a:rPr lang="en-US" dirty="0" smtClean="0"/>
              <a:t>    </a:t>
            </a:r>
          </a:p>
          <a:p>
            <a:pPr lvl="0">
              <a:buNone/>
            </a:pPr>
            <a:r>
              <a:rPr lang="en-US" dirty="0" smtClean="0"/>
              <a:t>     </a:t>
            </a:r>
            <a:r>
              <a:rPr lang="en-US" sz="3900" dirty="0" smtClean="0">
                <a:latin typeface="Times New Roman" pitchFamily="18" charset="0"/>
                <a:cs typeface="Times New Roman" pitchFamily="18" charset="0"/>
              </a:rPr>
              <a:t>Sleep may be ensured by administering diazepam 5 mg or </a:t>
            </a:r>
            <a:r>
              <a:rPr lang="en-US" sz="3900" dirty="0" err="1" smtClean="0">
                <a:latin typeface="Times New Roman" pitchFamily="18" charset="0"/>
                <a:cs typeface="Times New Roman" pitchFamily="18" charset="0"/>
              </a:rPr>
              <a:t>phenobarbitone</a:t>
            </a:r>
            <a:r>
              <a:rPr lang="en-US" sz="3900" dirty="0" smtClean="0">
                <a:latin typeface="Times New Roman" pitchFamily="18" charset="0"/>
                <a:cs typeface="Times New Roman" pitchFamily="18" charset="0"/>
              </a:rPr>
              <a:t> 30 -60 mg orally at bedtime.</a:t>
            </a:r>
            <a:endParaRPr lang="en-US" sz="3500" dirty="0" smtClean="0">
              <a:latin typeface="Times New Roman" pitchFamily="18" charset="0"/>
              <a:cs typeface="Times New Roman" pitchFamily="18" charset="0"/>
            </a:endParaRP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Dell\Pictures\post natauil.gif"/>
          <p:cNvPicPr>
            <a:picLocks noGrp="1" noChangeAspect="1" noChangeArrowheads="1"/>
          </p:cNvPicPr>
          <p:nvPr>
            <p:ph idx="1"/>
          </p:nvPr>
        </p:nvPicPr>
        <p:blipFill>
          <a:blip r:embed="rId2"/>
          <a:srcRect/>
          <a:stretch>
            <a:fillRect/>
          </a:stretch>
        </p:blipFill>
        <p:spPr bwMode="auto">
          <a:xfrm rot="5400000">
            <a:off x="1257300" y="-1028697"/>
            <a:ext cx="6858002" cy="8915402"/>
          </a:xfrm>
          <a:prstGeom prst="rect">
            <a:avLst/>
          </a:prstGeom>
          <a:noFill/>
        </p:spPr>
      </p:pic>
      <p:sp>
        <p:nvSpPr>
          <p:cNvPr id="6" name="Rectangle 5"/>
          <p:cNvSpPr/>
          <p:nvPr/>
        </p:nvSpPr>
        <p:spPr>
          <a:xfrm>
            <a:off x="457200" y="801469"/>
            <a:ext cx="4572000" cy="646331"/>
          </a:xfrm>
          <a:prstGeom prst="rect">
            <a:avLst/>
          </a:prstGeom>
        </p:spPr>
        <p:txBody>
          <a:bodyPr>
            <a:spAutoFit/>
          </a:bodyPr>
          <a:lstStyle/>
          <a:p>
            <a:r>
              <a:rPr lang="en-US" dirty="0" smtClean="0"/>
              <a:t/>
            </a:r>
            <a:br>
              <a:rPr lang="en-US" dirty="0" smtClean="0"/>
            </a:br>
            <a:endParaRPr lang="en-US" dirty="0"/>
          </a:p>
        </p:txBody>
      </p:sp>
      <p:sp>
        <p:nvSpPr>
          <p:cNvPr id="7" name="Oval 6"/>
          <p:cNvSpPr/>
          <p:nvPr/>
        </p:nvSpPr>
        <p:spPr>
          <a:xfrm>
            <a:off x="762000" y="1219200"/>
            <a:ext cx="3276600" cy="3200400"/>
          </a:xfrm>
          <a:prstGeom prst="ellipse">
            <a:avLst/>
          </a:prstGeom>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Berlin Sans FB Demi" pitchFamily="34" charset="0"/>
              </a:rPr>
              <a:t>CARE OF THE BREAST</a:t>
            </a:r>
            <a:endParaRPr lang="en-US" sz="4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path" presetSubtype="0" accel="50000" decel="50000" fill="hold" grpId="0" nodeType="clickEffect">
                                  <p:stCondLst>
                                    <p:cond delay="0"/>
                                  </p:stCondLst>
                                  <p:childTnLst>
                                    <p:animMotion origin="layout" path="M -1.94444E-6 -4.07407E-6 C 0.06476 0.03125 0.13698 0.01945 0.19861 -0.03541 C 0.20018 -0.03449 0.28906 -0.12731 0.28715 -0.12824 C 0.33663 -0.17916 0.38837 -0.19791 0.42952 -0.17476 C 0.51233 -0.12847 0.5283 0.06551 0.4684 0.26297 C 0.40434 0.45811 0.28941 0.57824 0.2066 0.53195 C 0.16545 0.5088 0.13906 0.44653 0.13195 0.36389 C 0.13386 0.36505 0.12136 0.21528 0.11979 0.21459 C 0.10608 0.11737 0.06181 0.04028 -1.94444E-6 -4.07407E-6 Z " pathEditMode="relative" rAng="-4028729" ptsTypes="fffffffff">
                                      <p:cBhvr>
                                        <p:cTn id="6" dur="3000" fill="hold"/>
                                        <p:tgtEl>
                                          <p:spTgt spid="7"/>
                                        </p:tgtEl>
                                        <p:attrNameLst>
                                          <p:attrName>ppt_x</p:attrName>
                                          <p:attrName>ppt_y</p:attrName>
                                        </p:attrNameLst>
                                      </p:cBhvr>
                                      <p:rCtr x="234" y="1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763000" cy="6858000"/>
          </a:xfrm>
        </p:spPr>
        <p:txBody>
          <a:bodyPr>
            <a:normAutofit lnSpcReduction="10000"/>
          </a:bodyPr>
          <a:lstStyle/>
          <a:p>
            <a:pPr>
              <a:buNone/>
            </a:pPr>
            <a:r>
              <a:rPr lang="en-US" sz="3200" dirty="0" smtClean="0">
                <a:solidFill>
                  <a:srgbClr val="FF0000"/>
                </a:solidFill>
              </a:rPr>
              <a:t>     The breast should be examined daily, regardless of the chosen feeding method. </a:t>
            </a:r>
          </a:p>
          <a:p>
            <a:pPr>
              <a:buNone/>
            </a:pPr>
            <a:endParaRPr lang="en-US" dirty="0" smtClean="0">
              <a:solidFill>
                <a:srgbClr val="FFFF00"/>
              </a:solidFill>
            </a:endParaRPr>
          </a:p>
          <a:p>
            <a:r>
              <a:rPr lang="en-US" sz="3200" b="1" dirty="0" smtClean="0">
                <a:solidFill>
                  <a:srgbClr val="FFFF00"/>
                </a:solidFill>
                <a:latin typeface="Times New Roman" pitchFamily="18" charset="0"/>
                <a:cs typeface="Times New Roman" pitchFamily="18" charset="0"/>
              </a:rPr>
              <a:t>NIPPLE SORENESS</a:t>
            </a:r>
            <a:r>
              <a:rPr lang="en-US" sz="3200" dirty="0" smtClean="0">
                <a:solidFill>
                  <a:srgbClr val="FFFF0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is avoided by frequent short feeding rather than the prolonged feeding, keeping the nipples clear and dry. Candida infection may be another cause.</a:t>
            </a:r>
          </a:p>
          <a:p>
            <a:pPr>
              <a:buNone/>
            </a:pPr>
            <a:endParaRPr lang="en-US" sz="3200" dirty="0" smtClean="0">
              <a:latin typeface="Times New Roman" pitchFamily="18" charset="0"/>
              <a:cs typeface="Times New Roman" pitchFamily="18" charset="0"/>
            </a:endParaRPr>
          </a:p>
          <a:p>
            <a:pPr>
              <a:buNone/>
            </a:pPr>
            <a:r>
              <a:rPr lang="en-US" sz="3200" b="1"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r>
              <a:rPr lang="en-US" sz="3200" b="1" dirty="0" smtClean="0">
                <a:solidFill>
                  <a:srgbClr val="FFFF00"/>
                </a:solidFill>
                <a:latin typeface="Times New Roman" pitchFamily="18" charset="0"/>
                <a:cs typeface="Times New Roman" pitchFamily="18" charset="0"/>
              </a:rPr>
              <a:t>NIPPLE CONFUSION </a:t>
            </a:r>
            <a:r>
              <a:rPr lang="en-US" sz="3200" dirty="0" smtClean="0">
                <a:latin typeface="Times New Roman" pitchFamily="18" charset="0"/>
                <a:cs typeface="Times New Roman" pitchFamily="18" charset="0"/>
              </a:rPr>
              <a:t>is a situation where the infant accepts the artificial nipple but refuses the mother’s nipple. This is avoided by making the mother’s nipple more protractile and not offering any supplemental fluids to the infant.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normAutofit fontScale="90000"/>
          </a:bodyPr>
          <a:lstStyle/>
          <a:p>
            <a:r>
              <a:rPr lang="en-US" b="1" dirty="0" smtClean="0">
                <a:solidFill>
                  <a:srgbClr val="FFFF00"/>
                </a:solidFill>
              </a:rPr>
              <a:t> </a:t>
            </a:r>
            <a:r>
              <a:rPr lang="en-US" dirty="0" smtClean="0">
                <a:solidFill>
                  <a:srgbClr val="FFFF00"/>
                </a:solidFill>
              </a:rPr>
              <a:t/>
            </a:r>
            <a:br>
              <a:rPr lang="en-US" dirty="0" smtClean="0">
                <a:solidFill>
                  <a:srgbClr val="FFFF00"/>
                </a:solidFill>
              </a:rPr>
            </a:br>
            <a:r>
              <a:rPr lang="en-US" b="1" dirty="0" smtClean="0">
                <a:solidFill>
                  <a:srgbClr val="FFFF00"/>
                </a:solidFill>
                <a:latin typeface="Times New Roman" pitchFamily="18" charset="0"/>
                <a:cs typeface="Times New Roman" pitchFamily="18" charset="0"/>
              </a:rPr>
              <a:t>IMMUNIZATION</a:t>
            </a:r>
            <a:r>
              <a:rPr lang="en-US" dirty="0" smtClean="0">
                <a:solidFill>
                  <a:srgbClr val="FFFF00"/>
                </a:solidFill>
              </a:rPr>
              <a:t/>
            </a:r>
            <a:br>
              <a:rPr lang="en-US"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a:xfrm>
            <a:off x="381000" y="1066800"/>
            <a:ext cx="8763000" cy="5791200"/>
          </a:xfrm>
        </p:spPr>
        <p:txBody>
          <a:bodyPr>
            <a:normAutofit lnSpcReduction="10000"/>
          </a:bodyPr>
          <a:lstStyle/>
          <a:p>
            <a:pPr>
              <a:buNone/>
            </a:pPr>
            <a:r>
              <a:rPr lang="en-US" dirty="0" smtClean="0"/>
              <a:t>     </a:t>
            </a:r>
            <a:r>
              <a:rPr lang="en-US" sz="3600" dirty="0" smtClean="0">
                <a:latin typeface="Times New Roman" pitchFamily="18" charset="0"/>
                <a:cs typeface="Times New Roman" pitchFamily="18" charset="0"/>
              </a:rPr>
              <a:t>Unimmunized </a:t>
            </a:r>
            <a:r>
              <a:rPr lang="en-US" sz="3600" dirty="0" err="1" smtClean="0">
                <a:latin typeface="Times New Roman" pitchFamily="18" charset="0"/>
                <a:cs typeface="Times New Roman" pitchFamily="18" charset="0"/>
              </a:rPr>
              <a:t>Rh</a:t>
            </a:r>
            <a:r>
              <a:rPr lang="en-US" sz="3600" dirty="0" smtClean="0">
                <a:latin typeface="Times New Roman" pitchFamily="18" charset="0"/>
                <a:cs typeface="Times New Roman" pitchFamily="18" charset="0"/>
              </a:rPr>
              <a:t>- negative mothers who delivered Rh-positive babies are given anti- D-gamma globulin. The booster dose of TT should be given at the time of discharge, if it is not given during pregnancy.</a:t>
            </a:r>
            <a:endParaRPr lang="en-US" sz="3200" dirty="0" smtClean="0">
              <a:latin typeface="Times New Roman" pitchFamily="18" charset="0"/>
              <a:cs typeface="Times New Roman" pitchFamily="18" charset="0"/>
            </a:endParaRPr>
          </a:p>
          <a:p>
            <a:pPr>
              <a:buNone/>
            </a:pPr>
            <a:endParaRPr lang="en-US" dirty="0" smtClean="0"/>
          </a:p>
          <a:p>
            <a:pPr lvl="0">
              <a:buNone/>
            </a:pPr>
            <a:r>
              <a:rPr lang="en-US" sz="3200" b="1" dirty="0" smtClean="0"/>
              <a:t>      </a:t>
            </a:r>
            <a:r>
              <a:rPr lang="en-US" sz="3600" b="1" dirty="0" smtClean="0">
                <a:solidFill>
                  <a:srgbClr val="FFFF00"/>
                </a:solidFill>
                <a:latin typeface="Times New Roman" pitchFamily="18" charset="0"/>
                <a:cs typeface="Times New Roman" pitchFamily="18" charset="0"/>
              </a:rPr>
              <a:t>CARE OF THE BABY</a:t>
            </a:r>
            <a:endParaRPr lang="en-US" sz="3200" b="1" dirty="0" smtClean="0">
              <a:solidFill>
                <a:srgbClr val="FFFF00"/>
              </a:solidFill>
              <a:latin typeface="Times New Roman" pitchFamily="18" charset="0"/>
              <a:cs typeface="Times New Roman" pitchFamily="18" charset="0"/>
            </a:endParaRPr>
          </a:p>
          <a:p>
            <a:pPr lvl="0">
              <a:buNone/>
            </a:pPr>
            <a:endParaRPr lang="en-US" dirty="0" smtClean="0"/>
          </a:p>
          <a:p>
            <a:pPr>
              <a:buNone/>
            </a:pPr>
            <a:r>
              <a:rPr lang="en-US" sz="3600" dirty="0" smtClean="0">
                <a:latin typeface="Times New Roman" pitchFamily="18" charset="0"/>
                <a:cs typeface="Times New Roman" pitchFamily="18" charset="0"/>
              </a:rPr>
              <a:t>   Birth requires that the new born make several psychological changes in adjusting to the extra uterine environment.</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914400"/>
          </a:xfrm>
        </p:spPr>
        <p:txBody>
          <a:bodyPr/>
          <a:lstStyle/>
          <a:p>
            <a:r>
              <a:rPr lang="en-US" sz="4400" dirty="0" smtClean="0">
                <a:latin typeface="Berlin Sans FB Demi" pitchFamily="34" charset="0"/>
              </a:rPr>
              <a:t>POST   NATAL   BEDDING -  IN</a:t>
            </a:r>
            <a:endParaRPr lang="en-US" sz="4400" dirty="0">
              <a:latin typeface="Berlin Sans FB Demi" pitchFamily="34" charset="0"/>
            </a:endParaRPr>
          </a:p>
        </p:txBody>
      </p:sp>
      <p:pic>
        <p:nvPicPr>
          <p:cNvPr id="4" name="Picture 2" descr="C:\Users\Dell\Pictures\post natal room.jpg"/>
          <p:cNvPicPr>
            <a:picLocks noGrp="1" noChangeAspect="1" noChangeArrowheads="1"/>
          </p:cNvPicPr>
          <p:nvPr>
            <p:ph idx="1"/>
          </p:nvPr>
        </p:nvPicPr>
        <p:blipFill>
          <a:blip r:embed="rId2"/>
          <a:stretch>
            <a:fillRect/>
          </a:stretch>
        </p:blipFill>
        <p:spPr bwMode="auto">
          <a:xfrm>
            <a:off x="1752600" y="1784350"/>
            <a:ext cx="6096000" cy="4572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Times New Roman" pitchFamily="18" charset="0"/>
                <a:cs typeface="Times New Roman" pitchFamily="18" charset="0"/>
              </a:rPr>
              <a:t>BEDDING IN</a:t>
            </a:r>
            <a:endParaRPr lang="en-US"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371600"/>
            <a:ext cx="8763000" cy="5486400"/>
          </a:xfrm>
        </p:spPr>
        <p:txBody>
          <a:bodyPr>
            <a:normAutofit/>
          </a:bodyPr>
          <a:lstStyle/>
          <a:p>
            <a:pPr algn="just"/>
            <a:r>
              <a:rPr lang="en-US" sz="4000" dirty="0" smtClean="0">
                <a:latin typeface="Times New Roman" pitchFamily="18" charset="0"/>
                <a:cs typeface="Times New Roman" pitchFamily="18" charset="0"/>
              </a:rPr>
              <a:t>The baby should be kept with mother in a </a:t>
            </a:r>
            <a:r>
              <a:rPr lang="en-US" sz="4000" b="1" dirty="0" smtClean="0">
                <a:solidFill>
                  <a:srgbClr val="FF0000"/>
                </a:solidFill>
                <a:latin typeface="Times New Roman" pitchFamily="18" charset="0"/>
                <a:cs typeface="Times New Roman" pitchFamily="18" charset="0"/>
              </a:rPr>
              <a:t>cot basinet/beside </a:t>
            </a:r>
            <a:r>
              <a:rPr lang="en-US" sz="4000" dirty="0" smtClean="0">
                <a:latin typeface="Times New Roman" pitchFamily="18" charset="0"/>
                <a:cs typeface="Times New Roman" pitchFamily="18" charset="0"/>
              </a:rPr>
              <a:t>her bed or when the mother is awake in her bed. This not only establishes mother-child relationship but the mother is conversant with the art of baby care so that she can take full care of the baby while at home. </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142999"/>
          </a:xfrm>
        </p:spPr>
        <p:txBody>
          <a:bodyPr/>
          <a:lstStyle/>
          <a:p>
            <a:r>
              <a:rPr lang="en-US" sz="4800" dirty="0" smtClean="0">
                <a:solidFill>
                  <a:schemeClr val="accent3"/>
                </a:solidFill>
                <a:latin typeface="Andalus" pitchFamily="18" charset="-78"/>
                <a:cs typeface="Andalus" pitchFamily="18" charset="-78"/>
              </a:rPr>
              <a:t>DEFINITION</a:t>
            </a:r>
            <a:endParaRPr lang="en-US" sz="4800" dirty="0">
              <a:solidFill>
                <a:schemeClr val="accent3"/>
              </a:solidFill>
              <a:latin typeface="Andalus" pitchFamily="18" charset="-78"/>
              <a:cs typeface="Andalus" pitchFamily="18" charset="-78"/>
            </a:endParaRPr>
          </a:p>
        </p:txBody>
      </p:sp>
      <p:sp>
        <p:nvSpPr>
          <p:cNvPr id="3" name="Subtitle 2"/>
          <p:cNvSpPr>
            <a:spLocks noGrp="1"/>
          </p:cNvSpPr>
          <p:nvPr>
            <p:ph type="subTitle" idx="1"/>
          </p:nvPr>
        </p:nvSpPr>
        <p:spPr>
          <a:xfrm>
            <a:off x="609600" y="1600200"/>
            <a:ext cx="8153400" cy="4953000"/>
          </a:xfrm>
        </p:spPr>
        <p:txBody>
          <a:bodyPr>
            <a:noAutofit/>
          </a:bodyPr>
          <a:lstStyle/>
          <a:p>
            <a:pPr algn="just"/>
            <a:r>
              <a:rPr lang="en-US" sz="4800" dirty="0" err="1" smtClean="0">
                <a:solidFill>
                  <a:schemeClr val="tx1"/>
                </a:solidFill>
                <a:latin typeface="Andalus" pitchFamily="18" charset="-78"/>
                <a:cs typeface="Andalus" pitchFamily="18" charset="-78"/>
              </a:rPr>
              <a:t>Puerperium</a:t>
            </a:r>
            <a:r>
              <a:rPr lang="en-US" sz="4800" dirty="0" smtClean="0">
                <a:solidFill>
                  <a:schemeClr val="tx1"/>
                </a:solidFill>
                <a:latin typeface="Andalus" pitchFamily="18" charset="-78"/>
                <a:cs typeface="Andalus" pitchFamily="18" charset="-78"/>
              </a:rPr>
              <a:t> is the period following child birth during which the body tissues, especially the pelvic organs, revert back to the pre-pregnant state both anatomically and physiologically</a:t>
            </a:r>
            <a:r>
              <a:rPr lang="en-US" sz="3600" dirty="0" smtClean="0">
                <a:solidFill>
                  <a:schemeClr val="tx1"/>
                </a:solidFill>
              </a:rPr>
              <a:t>.</a:t>
            </a:r>
            <a:endParaRPr lang="en-US" sz="36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763000" cy="914400"/>
          </a:xfrm>
        </p:spPr>
        <p:txBody>
          <a:bodyPr/>
          <a:lstStyle/>
          <a:p>
            <a:r>
              <a:rPr lang="en-US" sz="4800" dirty="0" smtClean="0">
                <a:latin typeface="Berlin Sans FB Demi" pitchFamily="34" charset="0"/>
              </a:rPr>
              <a:t>CO-SLEEPER      BED         NEST</a:t>
            </a:r>
            <a:endParaRPr lang="en-US" sz="4800" dirty="0">
              <a:latin typeface="Berlin Sans FB Demi" pitchFamily="34" charset="0"/>
            </a:endParaRPr>
          </a:p>
        </p:txBody>
      </p:sp>
      <p:pic>
        <p:nvPicPr>
          <p:cNvPr id="49154" name="Picture 2" descr="C:\Users\Dell\Pictures\co-sleeper-bednest.jpg"/>
          <p:cNvPicPr>
            <a:picLocks noGrp="1" noChangeAspect="1" noChangeArrowheads="1"/>
          </p:cNvPicPr>
          <p:nvPr>
            <p:ph idx="1"/>
          </p:nvPr>
        </p:nvPicPr>
        <p:blipFill>
          <a:blip r:embed="rId2"/>
          <a:srcRect/>
          <a:stretch>
            <a:fillRect/>
          </a:stretch>
        </p:blipFill>
        <p:spPr bwMode="auto">
          <a:xfrm>
            <a:off x="381000" y="2209800"/>
            <a:ext cx="2661805" cy="4648200"/>
          </a:xfrm>
          <a:prstGeom prst="ellipse">
            <a:avLst/>
          </a:prstGeom>
          <a:ln>
            <a:noFill/>
          </a:ln>
          <a:effectLst>
            <a:softEdge rad="112500"/>
          </a:effectLst>
        </p:spPr>
      </p:pic>
      <p:pic>
        <p:nvPicPr>
          <p:cNvPr id="5" name="Picture 1" descr="C:\Users\Dell\Pictures\roomin in.jpg"/>
          <p:cNvPicPr>
            <a:picLocks noChangeAspect="1" noChangeArrowheads="1"/>
          </p:cNvPicPr>
          <p:nvPr/>
        </p:nvPicPr>
        <p:blipFill>
          <a:blip r:embed="rId3"/>
          <a:srcRect/>
          <a:stretch>
            <a:fillRect/>
          </a:stretch>
        </p:blipFill>
        <p:spPr bwMode="auto">
          <a:xfrm>
            <a:off x="3271283" y="2285999"/>
            <a:ext cx="2672317" cy="4572001"/>
          </a:xfrm>
          <a:prstGeom prst="rect">
            <a:avLst/>
          </a:prstGeom>
          <a:ln>
            <a:noFill/>
          </a:ln>
          <a:effectLst>
            <a:softEdge rad="112500"/>
          </a:effectLst>
        </p:spPr>
      </p:pic>
      <p:pic>
        <p:nvPicPr>
          <p:cNvPr id="6" name="Picture 3" descr="C:\Users\Dell\Pictures\post natal rooms.jpg"/>
          <p:cNvPicPr>
            <a:picLocks noChangeAspect="1" noChangeArrowheads="1"/>
          </p:cNvPicPr>
          <p:nvPr/>
        </p:nvPicPr>
        <p:blipFill>
          <a:blip r:embed="rId4"/>
          <a:srcRect/>
          <a:stretch>
            <a:fillRect/>
          </a:stretch>
        </p:blipFill>
        <p:spPr bwMode="auto">
          <a:xfrm>
            <a:off x="6121400" y="2209800"/>
            <a:ext cx="3022600" cy="46482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1000" fill="hold"/>
                                        <p:tgtEl>
                                          <p:spTgt spid="49154"/>
                                        </p:tgtEl>
                                        <p:attrNameLst>
                                          <p:attrName>ppt_x</p:attrName>
                                        </p:attrNameLst>
                                      </p:cBhvr>
                                      <p:tavLst>
                                        <p:tav tm="0">
                                          <p:val>
                                            <p:strVal val="#ppt_x-.2"/>
                                          </p:val>
                                        </p:tav>
                                        <p:tav tm="100000">
                                          <p:val>
                                            <p:strVal val="#ppt_x"/>
                                          </p:val>
                                        </p:tav>
                                      </p:tavLst>
                                    </p:anim>
                                    <p:anim calcmode="lin" valueType="num">
                                      <p:cBhvr>
                                        <p:cTn id="8" dur="1000" fill="hold"/>
                                        <p:tgtEl>
                                          <p:spTgt spid="491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9154"/>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02" name="Picture 2" descr="C:\Users\Dell\Pictures\rooming_print_still.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2226" name="Picture 2" descr="C:\Users\Dell\Pictures\rooming inn.pn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MATERNAL - INFANT BONDING </a:t>
            </a:r>
            <a:endParaRPr lang="en-US" dirty="0"/>
          </a:p>
        </p:txBody>
      </p:sp>
      <p:pic>
        <p:nvPicPr>
          <p:cNvPr id="50178" name="Picture 2" descr="C:\Users\Dell\Pictures\P_bonding-with-baby1.jpg"/>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839200" cy="6858000"/>
          </a:xfrm>
        </p:spPr>
        <p:txBody>
          <a:bodyPr>
            <a:noAutofit/>
          </a:bodyPr>
          <a:lstStyle/>
          <a:p>
            <a:pPr algn="just"/>
            <a:r>
              <a:rPr lang="en-US" sz="4400" b="1" dirty="0" smtClean="0"/>
              <a:t>Bonding </a:t>
            </a:r>
            <a:r>
              <a:rPr lang="en-US" sz="4400" dirty="0" smtClean="0"/>
              <a:t>refers to the </a:t>
            </a:r>
            <a:r>
              <a:rPr lang="en-US" sz="4400" dirty="0" smtClean="0">
                <a:solidFill>
                  <a:srgbClr val="FFFF00"/>
                </a:solidFill>
              </a:rPr>
              <a:t>parent baby relationship</a:t>
            </a:r>
            <a:r>
              <a:rPr lang="en-US" sz="4400" dirty="0" smtClean="0"/>
              <a:t> in the early neonatal period. It starts from the first few moments after birth. This is manifested by </a:t>
            </a:r>
            <a:r>
              <a:rPr lang="en-US" sz="4400" dirty="0" smtClean="0">
                <a:solidFill>
                  <a:srgbClr val="FFFF00"/>
                </a:solidFill>
              </a:rPr>
              <a:t>fondling, kissing, cuddling, and gazing </a:t>
            </a:r>
            <a:r>
              <a:rPr lang="en-US" sz="4400" dirty="0" smtClean="0"/>
              <a:t>at the infant. The response of both babies and behavior and response of the mother. </a:t>
            </a:r>
            <a:endParaRPr lang="en-US" sz="4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3250" name="Picture 2" descr="C:\Users\Dell\Pictures\siblings-hugging-ci.jpg"/>
          <p:cNvPicPr>
            <a:picLocks noGrp="1" noChangeAspect="1" noChangeArrowheads="1"/>
          </p:cNvPicPr>
          <p:nvPr>
            <p:ph idx="1"/>
          </p:nvPr>
        </p:nvPicPr>
        <p:blipFill>
          <a:blip r:embed="rId2"/>
          <a:srcRect/>
          <a:stretch>
            <a:fillRect/>
          </a:stretch>
        </p:blipFill>
        <p:spPr bwMode="auto">
          <a:xfrm>
            <a:off x="5486400" y="0"/>
            <a:ext cx="3657600" cy="2286000"/>
          </a:xfrm>
          <a:prstGeom prst="ellipse">
            <a:avLst/>
          </a:prstGeom>
          <a:ln>
            <a:noFill/>
          </a:ln>
          <a:effectLst>
            <a:softEdge rad="112500"/>
          </a:effectLst>
        </p:spPr>
      </p:pic>
      <p:pic>
        <p:nvPicPr>
          <p:cNvPr id="53251" name="Picture 3" descr="C:\Users\Dell\Pictures\forging-a-lifelong-bond.jpg"/>
          <p:cNvPicPr>
            <a:picLocks noChangeAspect="1" noChangeArrowheads="1"/>
          </p:cNvPicPr>
          <p:nvPr/>
        </p:nvPicPr>
        <p:blipFill>
          <a:blip r:embed="rId3"/>
          <a:srcRect/>
          <a:stretch>
            <a:fillRect/>
          </a:stretch>
        </p:blipFill>
        <p:spPr bwMode="auto">
          <a:xfrm>
            <a:off x="2667000" y="3524250"/>
            <a:ext cx="3762375" cy="3333750"/>
          </a:xfrm>
          <a:prstGeom prst="ellipse">
            <a:avLst/>
          </a:prstGeom>
          <a:ln>
            <a:noFill/>
          </a:ln>
          <a:effectLst>
            <a:softEdge rad="112500"/>
          </a:effectLst>
        </p:spPr>
      </p:pic>
      <p:pic>
        <p:nvPicPr>
          <p:cNvPr id="53252" name="Picture 4" descr="C:\Users\Dell\Pictures\D10.jpg"/>
          <p:cNvPicPr>
            <a:picLocks noChangeAspect="1" noChangeArrowheads="1"/>
          </p:cNvPicPr>
          <p:nvPr/>
        </p:nvPicPr>
        <p:blipFill>
          <a:blip r:embed="rId4"/>
          <a:srcRect/>
          <a:stretch>
            <a:fillRect/>
          </a:stretch>
        </p:blipFill>
        <p:spPr bwMode="auto">
          <a:xfrm>
            <a:off x="6143625" y="3857625"/>
            <a:ext cx="3000375" cy="3000375"/>
          </a:xfrm>
          <a:prstGeom prst="ellipse">
            <a:avLst/>
          </a:prstGeom>
          <a:ln>
            <a:noFill/>
          </a:ln>
          <a:effectLst>
            <a:softEdge rad="112500"/>
          </a:effectLst>
        </p:spPr>
      </p:pic>
      <p:pic>
        <p:nvPicPr>
          <p:cNvPr id="53253" name="Picture 5" descr="C:\Users\Dell\Pictures\bonding.jpg"/>
          <p:cNvPicPr>
            <a:picLocks noChangeAspect="1" noChangeArrowheads="1"/>
          </p:cNvPicPr>
          <p:nvPr/>
        </p:nvPicPr>
        <p:blipFill>
          <a:blip r:embed="rId5"/>
          <a:srcRect/>
          <a:stretch>
            <a:fillRect/>
          </a:stretch>
        </p:blipFill>
        <p:spPr bwMode="auto">
          <a:xfrm>
            <a:off x="0" y="2870200"/>
            <a:ext cx="2667000" cy="3987800"/>
          </a:xfrm>
          <a:prstGeom prst="ellipse">
            <a:avLst/>
          </a:prstGeom>
          <a:ln>
            <a:noFill/>
          </a:ln>
          <a:effectLst>
            <a:softEdge rad="112500"/>
          </a:effectLst>
        </p:spPr>
      </p:pic>
      <p:pic>
        <p:nvPicPr>
          <p:cNvPr id="53254" name="Picture 6" descr="C:\Users\Dell\Pictures\182d3a_mother_and_crying_baby_300.jpg"/>
          <p:cNvPicPr>
            <a:picLocks noChangeAspect="1" noChangeArrowheads="1"/>
          </p:cNvPicPr>
          <p:nvPr/>
        </p:nvPicPr>
        <p:blipFill>
          <a:blip r:embed="rId6"/>
          <a:srcRect/>
          <a:stretch>
            <a:fillRect/>
          </a:stretch>
        </p:blipFill>
        <p:spPr bwMode="auto">
          <a:xfrm>
            <a:off x="0" y="0"/>
            <a:ext cx="3619500" cy="2486025"/>
          </a:xfrm>
          <a:prstGeom prst="ellipse">
            <a:avLst/>
          </a:prstGeom>
          <a:ln>
            <a:noFill/>
          </a:ln>
          <a:effectLst>
            <a:softEdge rad="112500"/>
          </a:effectLst>
        </p:spPr>
      </p:pic>
      <p:pic>
        <p:nvPicPr>
          <p:cNvPr id="53256" name="Picture 8" descr="C:\Users\Dell\Pictures\bonding_with_baby_18ge680-18ge689.jpg"/>
          <p:cNvPicPr>
            <a:picLocks noChangeAspect="1" noChangeArrowheads="1"/>
          </p:cNvPicPr>
          <p:nvPr/>
        </p:nvPicPr>
        <p:blipFill>
          <a:blip r:embed="rId7"/>
          <a:srcRect/>
          <a:stretch>
            <a:fillRect/>
          </a:stretch>
        </p:blipFill>
        <p:spPr bwMode="auto">
          <a:xfrm>
            <a:off x="6019800" y="2057400"/>
            <a:ext cx="2759529" cy="2146300"/>
          </a:xfrm>
          <a:prstGeom prst="ellipse">
            <a:avLst/>
          </a:prstGeom>
          <a:ln>
            <a:noFill/>
          </a:ln>
          <a:effectLst>
            <a:softEdge rad="112500"/>
          </a:effectLst>
        </p:spPr>
      </p:pic>
      <p:pic>
        <p:nvPicPr>
          <p:cNvPr id="3074" name="Picture 2" descr="C:\Users\Dell\Pictures\untitled.bmp"/>
          <p:cNvPicPr>
            <a:picLocks noChangeAspect="1" noChangeArrowheads="1"/>
          </p:cNvPicPr>
          <p:nvPr/>
        </p:nvPicPr>
        <p:blipFill>
          <a:blip r:embed="rId8"/>
          <a:srcRect/>
          <a:stretch>
            <a:fillRect/>
          </a:stretch>
        </p:blipFill>
        <p:spPr bwMode="auto">
          <a:xfrm>
            <a:off x="2819400" y="-381000"/>
            <a:ext cx="3295650" cy="2531059"/>
          </a:xfrm>
          <a:prstGeom prst="ellipse">
            <a:avLst/>
          </a:prstGeom>
          <a:ln>
            <a:noFill/>
          </a:ln>
          <a:effectLst>
            <a:softEdge rad="112500"/>
          </a:effectLst>
        </p:spPr>
      </p:pic>
      <p:pic>
        <p:nvPicPr>
          <p:cNvPr id="53255" name="Picture 7" descr="C:\Users\Dell\Pictures\512px-Macaca_fuscata,_grooming,_Iwatayama,_20090201.jpg"/>
          <p:cNvPicPr>
            <a:picLocks noChangeAspect="1" noChangeArrowheads="1"/>
          </p:cNvPicPr>
          <p:nvPr/>
        </p:nvPicPr>
        <p:blipFill>
          <a:blip r:embed="rId9"/>
          <a:srcRect/>
          <a:stretch>
            <a:fillRect/>
          </a:stretch>
        </p:blipFill>
        <p:spPr bwMode="auto">
          <a:xfrm>
            <a:off x="2438400" y="1752600"/>
            <a:ext cx="4191000" cy="28956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wheel(4)">
                                      <p:cBhvr>
                                        <p:cTn id="7" dur="1000"/>
                                        <p:tgtEl>
                                          <p:spTgt spid="53254"/>
                                        </p:tgtEl>
                                      </p:cBhvr>
                                    </p:animEffect>
                                  </p:childTnLst>
                                </p:cTn>
                              </p:par>
                              <p:par>
                                <p:cTn id="8" presetID="21" presetClass="entr" presetSubtype="8" fill="hold" nodeType="withEffect">
                                  <p:stCondLst>
                                    <p:cond delay="0"/>
                                  </p:stCondLst>
                                  <p:childTnLst>
                                    <p:set>
                                      <p:cBhvr>
                                        <p:cTn id="9" dur="1" fill="hold">
                                          <p:stCondLst>
                                            <p:cond delay="0"/>
                                          </p:stCondLst>
                                        </p:cTn>
                                        <p:tgtEl>
                                          <p:spTgt spid="53252"/>
                                        </p:tgtEl>
                                        <p:attrNameLst>
                                          <p:attrName>style.visibility</p:attrName>
                                        </p:attrNameLst>
                                      </p:cBhvr>
                                      <p:to>
                                        <p:strVal val="visible"/>
                                      </p:to>
                                    </p:set>
                                    <p:animEffect transition="in" filter="wheel(8)">
                                      <p:cBhvr>
                                        <p:cTn id="10" dur="1000"/>
                                        <p:tgtEl>
                                          <p:spTgt spid="53252"/>
                                        </p:tgtEl>
                                      </p:cBhvr>
                                    </p:animEffect>
                                  </p:childTnLst>
                                </p:cTn>
                              </p:par>
                              <p:par>
                                <p:cTn id="11" presetID="21" presetClass="entr" presetSubtype="4" fill="hold" nodeType="withEffect">
                                  <p:stCondLst>
                                    <p:cond delay="0"/>
                                  </p:stCondLst>
                                  <p:childTnLst>
                                    <p:set>
                                      <p:cBhvr>
                                        <p:cTn id="12" dur="1" fill="hold">
                                          <p:stCondLst>
                                            <p:cond delay="0"/>
                                          </p:stCondLst>
                                        </p:cTn>
                                        <p:tgtEl>
                                          <p:spTgt spid="53250"/>
                                        </p:tgtEl>
                                        <p:attrNameLst>
                                          <p:attrName>style.visibility</p:attrName>
                                        </p:attrNameLst>
                                      </p:cBhvr>
                                      <p:to>
                                        <p:strVal val="visible"/>
                                      </p:to>
                                    </p:set>
                                    <p:animEffect transition="in" filter="wheel(4)">
                                      <p:cBhvr>
                                        <p:cTn id="13" dur="2000"/>
                                        <p:tgtEl>
                                          <p:spTgt spid="53250"/>
                                        </p:tgtEl>
                                      </p:cBhvr>
                                    </p:animEffect>
                                  </p:childTnLst>
                                </p:cTn>
                              </p:par>
                              <p:par>
                                <p:cTn id="14" presetID="21" presetClass="entr" presetSubtype="4" fill="hold" nodeType="withEffect">
                                  <p:stCondLst>
                                    <p:cond delay="0"/>
                                  </p:stCondLst>
                                  <p:childTnLst>
                                    <p:set>
                                      <p:cBhvr>
                                        <p:cTn id="15" dur="1" fill="hold">
                                          <p:stCondLst>
                                            <p:cond delay="0"/>
                                          </p:stCondLst>
                                        </p:cTn>
                                        <p:tgtEl>
                                          <p:spTgt spid="53256"/>
                                        </p:tgtEl>
                                        <p:attrNameLst>
                                          <p:attrName>style.visibility</p:attrName>
                                        </p:attrNameLst>
                                      </p:cBhvr>
                                      <p:to>
                                        <p:strVal val="visible"/>
                                      </p:to>
                                    </p:set>
                                    <p:animEffect transition="in" filter="wheel(4)">
                                      <p:cBhvr>
                                        <p:cTn id="16" dur="2000"/>
                                        <p:tgtEl>
                                          <p:spTgt spid="53256"/>
                                        </p:tgtEl>
                                      </p:cBhvr>
                                    </p:animEffect>
                                  </p:childTnLst>
                                </p:cTn>
                              </p:par>
                              <p:par>
                                <p:cTn id="17" presetID="21" presetClass="entr" presetSubtype="4" fill="hold" nodeType="withEffect">
                                  <p:stCondLst>
                                    <p:cond delay="0"/>
                                  </p:stCondLst>
                                  <p:childTnLst>
                                    <p:set>
                                      <p:cBhvr>
                                        <p:cTn id="18" dur="1" fill="hold">
                                          <p:stCondLst>
                                            <p:cond delay="0"/>
                                          </p:stCondLst>
                                        </p:cTn>
                                        <p:tgtEl>
                                          <p:spTgt spid="53253"/>
                                        </p:tgtEl>
                                        <p:attrNameLst>
                                          <p:attrName>style.visibility</p:attrName>
                                        </p:attrNameLst>
                                      </p:cBhvr>
                                      <p:to>
                                        <p:strVal val="visible"/>
                                      </p:to>
                                    </p:set>
                                    <p:animEffect transition="in" filter="wheel(4)">
                                      <p:cBhvr>
                                        <p:cTn id="19" dur="2000"/>
                                        <p:tgtEl>
                                          <p:spTgt spid="53253"/>
                                        </p:tgtEl>
                                      </p:cBhvr>
                                    </p:animEffect>
                                  </p:childTnLst>
                                </p:cTn>
                              </p:par>
                              <p:par>
                                <p:cTn id="20" presetID="21" presetClass="entr" presetSubtype="4" fill="hold" nodeType="withEffect">
                                  <p:stCondLst>
                                    <p:cond delay="0"/>
                                  </p:stCondLst>
                                  <p:childTnLst>
                                    <p:set>
                                      <p:cBhvr>
                                        <p:cTn id="21" dur="1" fill="hold">
                                          <p:stCondLst>
                                            <p:cond delay="0"/>
                                          </p:stCondLst>
                                        </p:cTn>
                                        <p:tgtEl>
                                          <p:spTgt spid="53251"/>
                                        </p:tgtEl>
                                        <p:attrNameLst>
                                          <p:attrName>style.visibility</p:attrName>
                                        </p:attrNameLst>
                                      </p:cBhvr>
                                      <p:to>
                                        <p:strVal val="visible"/>
                                      </p:to>
                                    </p:set>
                                    <p:animEffect transition="in" filter="wheel(4)">
                                      <p:cBhvr>
                                        <p:cTn id="22" dur="2000"/>
                                        <p:tgtEl>
                                          <p:spTgt spid="53251"/>
                                        </p:tgtEl>
                                      </p:cBhvr>
                                    </p:animEffect>
                                  </p:childTnLst>
                                </p:cTn>
                              </p:par>
                              <p:par>
                                <p:cTn id="23" presetID="21" presetClass="entr" presetSubtype="4"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wheel(4)">
                                      <p:cBhvr>
                                        <p:cTn id="25" dur="2000"/>
                                        <p:tgtEl>
                                          <p:spTgt spid="3074"/>
                                        </p:tgtEl>
                                      </p:cBhvr>
                                    </p:animEffect>
                                  </p:childTnLst>
                                </p:cTn>
                              </p:par>
                              <p:par>
                                <p:cTn id="26" presetID="23" presetClass="entr" presetSubtype="16" fill="hold" nodeType="withEffect">
                                  <p:stCondLst>
                                    <p:cond delay="0"/>
                                  </p:stCondLst>
                                  <p:childTnLst>
                                    <p:set>
                                      <p:cBhvr>
                                        <p:cTn id="27" dur="1" fill="hold">
                                          <p:stCondLst>
                                            <p:cond delay="0"/>
                                          </p:stCondLst>
                                        </p:cTn>
                                        <p:tgtEl>
                                          <p:spTgt spid="53255"/>
                                        </p:tgtEl>
                                        <p:attrNameLst>
                                          <p:attrName>style.visibility</p:attrName>
                                        </p:attrNameLst>
                                      </p:cBhvr>
                                      <p:to>
                                        <p:strVal val="visible"/>
                                      </p:to>
                                    </p:set>
                                    <p:anim calcmode="lin" valueType="num">
                                      <p:cBhvr>
                                        <p:cTn id="28" dur="500" fill="hold"/>
                                        <p:tgtEl>
                                          <p:spTgt spid="53255"/>
                                        </p:tgtEl>
                                        <p:attrNameLst>
                                          <p:attrName>ppt_w</p:attrName>
                                        </p:attrNameLst>
                                      </p:cBhvr>
                                      <p:tavLst>
                                        <p:tav tm="0">
                                          <p:val>
                                            <p:fltVal val="0"/>
                                          </p:val>
                                        </p:tav>
                                        <p:tav tm="100000">
                                          <p:val>
                                            <p:strVal val="#ppt_w"/>
                                          </p:val>
                                        </p:tav>
                                      </p:tavLst>
                                    </p:anim>
                                    <p:anim calcmode="lin" valueType="num">
                                      <p:cBhvr>
                                        <p:cTn id="29" dur="500" fill="hold"/>
                                        <p:tgtEl>
                                          <p:spTgt spid="532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6600" dirty="0" smtClean="0">
                <a:latin typeface="Algerian" pitchFamily="82" charset="0"/>
              </a:rPr>
              <a:t>VIDEO ON WARM CHAIN</a:t>
            </a:r>
            <a:endParaRPr lang="en-US" sz="6600" dirty="0">
              <a:latin typeface="Algerian" pitchFamily="82"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2064"/>
            <a:ext cx="8305800" cy="914400"/>
          </a:xfrm>
        </p:spPr>
        <p:txBody>
          <a:bodyPr>
            <a:normAutofit fontScale="90000"/>
          </a:bodyPr>
          <a:lstStyle/>
          <a:p>
            <a:r>
              <a:rPr lang="en-US" b="1" dirty="0" smtClean="0"/>
              <a:t> </a:t>
            </a:r>
            <a:r>
              <a:rPr lang="en-US" sz="4900" b="1" dirty="0" smtClean="0">
                <a:latin typeface="Times New Roman" pitchFamily="18" charset="0"/>
                <a:cs typeface="Times New Roman" pitchFamily="18" charset="0"/>
              </a:rPr>
              <a:t>POST-PARTUM EXERCISE </a:t>
            </a:r>
            <a:r>
              <a:rPr lang="en-US" sz="4900" b="1" u="sng" dirty="0" smtClean="0">
                <a:latin typeface="Times New Roman" pitchFamily="18" charset="0"/>
                <a:cs typeface="Times New Roman" pitchFamily="18" charset="0"/>
              </a:rPr>
              <a:t/>
            </a:r>
            <a:br>
              <a:rPr lang="en-US" sz="4900" b="1" u="sng"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1026" name="Picture 2" descr="C:\Users\Dell\Pictures\postnatal exer.jpg"/>
          <p:cNvPicPr>
            <a:picLocks noGrp="1" noChangeAspect="1" noChangeArrowheads="1"/>
          </p:cNvPicPr>
          <p:nvPr>
            <p:ph idx="1"/>
          </p:nvPr>
        </p:nvPicPr>
        <p:blipFill>
          <a:blip r:embed="rId2"/>
          <a:stretch>
            <a:fillRect/>
          </a:stretch>
        </p:blipFill>
        <p:spPr bwMode="auto">
          <a:xfrm>
            <a:off x="1390095" y="1784350"/>
            <a:ext cx="6821010" cy="4572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normAutofit fontScale="90000"/>
          </a:bodyPr>
          <a:lstStyle/>
          <a:p>
            <a:pPr lvl="0"/>
            <a:r>
              <a:rPr lang="en-US" sz="4400" b="1" dirty="0" smtClean="0">
                <a:solidFill>
                  <a:srgbClr val="FFFF00"/>
                </a:solidFill>
                <a:latin typeface="Times New Roman" pitchFamily="18" charset="0"/>
                <a:cs typeface="Times New Roman" pitchFamily="18" charset="0"/>
              </a:rPr>
              <a:t>POST-PARTUM EXERCISE </a:t>
            </a:r>
            <a:r>
              <a:rPr lang="en-US" sz="4400" b="1" u="sng" dirty="0" smtClean="0">
                <a:solidFill>
                  <a:srgbClr val="FFFF00"/>
                </a:solidFill>
                <a:latin typeface="Times New Roman" pitchFamily="18" charset="0"/>
                <a:cs typeface="Times New Roman" pitchFamily="18" charset="0"/>
              </a:rPr>
              <a:t/>
            </a:r>
            <a:br>
              <a:rPr lang="en-US" sz="4400" b="1" u="sng" dirty="0" smtClean="0">
                <a:solidFill>
                  <a:srgbClr val="FFFF00"/>
                </a:solidFill>
                <a:latin typeface="Times New Roman" pitchFamily="18" charset="0"/>
                <a:cs typeface="Times New Roman" pitchFamily="18" charset="0"/>
              </a:rPr>
            </a:br>
            <a:r>
              <a:rPr lang="en-US" b="1" u="sng" dirty="0" smtClean="0"/>
              <a:t/>
            </a:r>
            <a:br>
              <a:rPr lang="en-US" b="1" u="sng" dirty="0" smtClean="0"/>
            </a:br>
            <a:r>
              <a:rPr lang="en-US" dirty="0" smtClean="0"/>
              <a:t/>
            </a:r>
            <a:br>
              <a:rPr lang="en-US" dirty="0" smtClean="0"/>
            </a:br>
            <a:r>
              <a:rPr lang="en-US" b="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609600" y="1219200"/>
            <a:ext cx="8534400" cy="5638800"/>
          </a:xfrm>
        </p:spPr>
        <p:txBody>
          <a:bodyPr>
            <a:noAutofit/>
          </a:bodyPr>
          <a:lstStyle/>
          <a:p>
            <a:pPr lvl="0">
              <a:buFont typeface="Wingdings" pitchFamily="2" charset="2"/>
              <a:buChar char="§"/>
            </a:pPr>
            <a:r>
              <a:rPr lang="en-US" sz="3600" dirty="0" smtClean="0">
                <a:latin typeface="Times New Roman" pitchFamily="18" charset="0"/>
                <a:cs typeface="Times New Roman" pitchFamily="18" charset="0"/>
              </a:rPr>
              <a:t>To improve the abdominal and </a:t>
            </a:r>
            <a:r>
              <a:rPr lang="en-US" sz="3600" dirty="0" err="1" smtClean="0">
                <a:latin typeface="Times New Roman" pitchFamily="18" charset="0"/>
                <a:cs typeface="Times New Roman" pitchFamily="18" charset="0"/>
              </a:rPr>
              <a:t>perineal</a:t>
            </a:r>
            <a:r>
              <a:rPr lang="en-US" sz="3600" dirty="0" smtClean="0">
                <a:latin typeface="Times New Roman" pitchFamily="18" charset="0"/>
                <a:cs typeface="Times New Roman" pitchFamily="18" charset="0"/>
              </a:rPr>
              <a:t> muscles which were stretched during pregnancy and labor.</a:t>
            </a:r>
          </a:p>
          <a:p>
            <a:pPr lvl="0"/>
            <a:r>
              <a:rPr lang="en-US" sz="3600" dirty="0" smtClean="0">
                <a:latin typeface="Times New Roman" pitchFamily="18" charset="0"/>
                <a:cs typeface="Times New Roman" pitchFamily="18" charset="0"/>
              </a:rPr>
              <a:t>To educate about correct posture to be attained when the patient is getting up from her bed. </a:t>
            </a:r>
          </a:p>
          <a:p>
            <a:pPr lvl="0"/>
            <a:r>
              <a:rPr lang="en-US" sz="3600" dirty="0" smtClean="0">
                <a:latin typeface="Times New Roman" pitchFamily="18" charset="0"/>
                <a:cs typeface="Times New Roman" pitchFamily="18" charset="0"/>
              </a:rPr>
              <a:t>This includes the correct principle of lifting and working positions during day-to-day activities.</a:t>
            </a:r>
          </a:p>
          <a:p>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Pictures\A1CIWMNCAZ9EBZHCA5AL3W2CAEP16T9CAX0JNCGCAF8MFVNCA3XOGUQCALNAE0KCA8S4GC3CA400UV0CA86V4JOCANY55QECAK18WYRCAEX7MENCAQXBSFCCAK37IO9CAWPKAIDCADNRACOCAMD7Q3KCA0K91PQ.jpg"/>
          <p:cNvPicPr>
            <a:picLocks noChangeAspect="1" noChangeArrowheads="1"/>
          </p:cNvPicPr>
          <p:nvPr/>
        </p:nvPicPr>
        <p:blipFill>
          <a:blip r:embed="rId3"/>
          <a:srcRect/>
          <a:stretch>
            <a:fillRect/>
          </a:stretch>
        </p:blipFill>
        <p:spPr bwMode="auto">
          <a:xfrm>
            <a:off x="381000" y="0"/>
            <a:ext cx="8763000" cy="6858000"/>
          </a:xfrm>
          <a:prstGeom prst="rect">
            <a:avLst/>
          </a:prstGeom>
          <a:noFill/>
        </p:spPr>
      </p:pic>
      <p:sp>
        <p:nvSpPr>
          <p:cNvPr id="2" name="Title 1"/>
          <p:cNvSpPr>
            <a:spLocks noGrp="1"/>
          </p:cNvSpPr>
          <p:nvPr>
            <p:ph type="title"/>
          </p:nvPr>
        </p:nvSpPr>
        <p:spPr>
          <a:xfrm>
            <a:off x="533400" y="457200"/>
            <a:ext cx="8077200" cy="4648200"/>
          </a:xfrm>
        </p:spPr>
        <p:txBody>
          <a:bodyPr/>
          <a:lstStyle/>
          <a:p>
            <a:pPr algn="ctr">
              <a:lnSpc>
                <a:spcPct val="200000"/>
              </a:lnSpc>
            </a:pPr>
            <a:r>
              <a:rPr lang="en-US" sz="4800" b="1" dirty="0" smtClean="0">
                <a:solidFill>
                  <a:schemeClr val="tx2">
                    <a:lumMod val="25000"/>
                  </a:schemeClr>
                </a:solidFill>
                <a:latin typeface="Berlin Sans FB" pitchFamily="34" charset="0"/>
                <a:cs typeface="Aharoni" pitchFamily="2" charset="-79"/>
              </a:rPr>
              <a:t>TYPES OF EXERCISES DURING       PUERPARIUM</a:t>
            </a:r>
            <a:r>
              <a:rPr lang="en-US" dirty="0" smtClean="0">
                <a:latin typeface="Aharoni" pitchFamily="2" charset="-79"/>
                <a:cs typeface="Aharoni" pitchFamily="2" charset="-79"/>
              </a:rPr>
              <a:t/>
            </a:r>
            <a:br>
              <a:rPr lang="en-US" dirty="0" smtClean="0">
                <a:latin typeface="Aharoni" pitchFamily="2" charset="-79"/>
                <a:cs typeface="Aharoni" pitchFamily="2" charset="-79"/>
              </a:rPr>
            </a:br>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lstStyle/>
          <a:p>
            <a:r>
              <a:rPr lang="en-US" sz="4400" dirty="0" smtClean="0">
                <a:solidFill>
                  <a:schemeClr val="accent3"/>
                </a:solidFill>
                <a:latin typeface="Andalus" pitchFamily="18" charset="-78"/>
                <a:cs typeface="Andalus" pitchFamily="18" charset="-78"/>
              </a:rPr>
              <a:t>DURATION OF PUERPERIUM</a:t>
            </a:r>
            <a:endParaRPr lang="en-US" sz="4400" dirty="0">
              <a:solidFill>
                <a:schemeClr val="accent3"/>
              </a:solidFill>
              <a:latin typeface="Andalus" pitchFamily="18" charset="-78"/>
              <a:cs typeface="Andalus" pitchFamily="18" charset="-78"/>
            </a:endParaRPr>
          </a:p>
        </p:txBody>
      </p:sp>
      <p:sp>
        <p:nvSpPr>
          <p:cNvPr id="5" name="Content Placeholder 4"/>
          <p:cNvSpPr>
            <a:spLocks noGrp="1"/>
          </p:cNvSpPr>
          <p:nvPr>
            <p:ph idx="1"/>
          </p:nvPr>
        </p:nvSpPr>
        <p:spPr>
          <a:xfrm>
            <a:off x="304800" y="1219200"/>
            <a:ext cx="8382000" cy="4906963"/>
          </a:xfrm>
        </p:spPr>
        <p:txBody>
          <a:bodyPr/>
          <a:lstStyle/>
          <a:p>
            <a:pPr>
              <a:buNone/>
            </a:pPr>
            <a:endParaRPr lang="en-US" dirty="0" smtClean="0">
              <a:latin typeface="Baskerville Old Face" pitchFamily="18" charset="0"/>
            </a:endParaRPr>
          </a:p>
          <a:p>
            <a:pPr>
              <a:buNone/>
            </a:pPr>
            <a:endParaRPr lang="en-US" dirty="0" smtClean="0">
              <a:latin typeface="Baskerville Old Face" pitchFamily="18" charset="0"/>
            </a:endParaRPr>
          </a:p>
          <a:p>
            <a:pPr>
              <a:buNone/>
            </a:pPr>
            <a:endParaRPr lang="en-US" dirty="0" smtClean="0">
              <a:latin typeface="Baskerville Old Face" pitchFamily="18" charset="0"/>
            </a:endParaRPr>
          </a:p>
          <a:p>
            <a:pPr>
              <a:buNone/>
            </a:pPr>
            <a:endParaRPr lang="en-US" dirty="0" smtClean="0"/>
          </a:p>
          <a:p>
            <a:pPr>
              <a:buNone/>
            </a:pPr>
            <a:endParaRPr lang="en-US" dirty="0" smtClean="0"/>
          </a:p>
        </p:txBody>
      </p:sp>
      <p:sp>
        <p:nvSpPr>
          <p:cNvPr id="10" name="Oval 9"/>
          <p:cNvSpPr/>
          <p:nvPr/>
        </p:nvSpPr>
        <p:spPr>
          <a:xfrm>
            <a:off x="0" y="1447800"/>
            <a:ext cx="91440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p>
          <a:p>
            <a:pPr algn="ctr"/>
            <a:endParaRPr lang="en-US" sz="2800" dirty="0" smtClean="0"/>
          </a:p>
          <a:p>
            <a:pPr algn="ctr"/>
            <a:endParaRPr lang="en-US" sz="2800" dirty="0"/>
          </a:p>
        </p:txBody>
      </p:sp>
      <p:sp>
        <p:nvSpPr>
          <p:cNvPr id="13" name="TextBox 12"/>
          <p:cNvSpPr txBox="1"/>
          <p:nvPr/>
        </p:nvSpPr>
        <p:spPr>
          <a:xfrm>
            <a:off x="838200" y="1929825"/>
            <a:ext cx="3124200" cy="584775"/>
          </a:xfrm>
          <a:prstGeom prst="rect">
            <a:avLst/>
          </a:prstGeom>
          <a:noFill/>
        </p:spPr>
        <p:txBody>
          <a:bodyPr wrap="square" rtlCol="0">
            <a:spAutoFit/>
          </a:bodyPr>
          <a:lstStyle/>
          <a:p>
            <a:r>
              <a:rPr lang="en-US" sz="3200" dirty="0" smtClean="0">
                <a:latin typeface="Andalus" pitchFamily="18" charset="-78"/>
                <a:cs typeface="Andalus" pitchFamily="18" charset="-78"/>
              </a:rPr>
              <a:t>  </a:t>
            </a:r>
            <a:r>
              <a:rPr lang="en-US" sz="3200" dirty="0" smtClean="0">
                <a:solidFill>
                  <a:srgbClr val="002060"/>
                </a:solidFill>
                <a:latin typeface="Andalus" pitchFamily="18" charset="-78"/>
                <a:cs typeface="Andalus" pitchFamily="18" charset="-78"/>
              </a:rPr>
              <a:t>IMMEDIATE</a:t>
            </a:r>
            <a:endParaRPr lang="en-US" sz="3200" dirty="0">
              <a:solidFill>
                <a:srgbClr val="002060"/>
              </a:solidFill>
              <a:latin typeface="Andalus" pitchFamily="18" charset="-78"/>
              <a:cs typeface="Andalus" pitchFamily="18" charset="-78"/>
            </a:endParaRPr>
          </a:p>
        </p:txBody>
      </p:sp>
      <p:sp>
        <p:nvSpPr>
          <p:cNvPr id="14" name="Oval 13"/>
          <p:cNvSpPr/>
          <p:nvPr/>
        </p:nvSpPr>
        <p:spPr>
          <a:xfrm>
            <a:off x="3429000" y="1524000"/>
            <a:ext cx="5715000" cy="13716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Andalus" pitchFamily="18" charset="-78"/>
                <a:cs typeface="Andalus" pitchFamily="18" charset="-78"/>
              </a:rPr>
              <a:t>FIRST 24 HOURS</a:t>
            </a:r>
            <a:endParaRPr lang="en-US" sz="3600" dirty="0">
              <a:solidFill>
                <a:srgbClr val="002060"/>
              </a:solidFill>
              <a:latin typeface="Andalus" pitchFamily="18" charset="-78"/>
              <a:cs typeface="Andalus" pitchFamily="18" charset="-78"/>
            </a:endParaRPr>
          </a:p>
        </p:txBody>
      </p:sp>
      <p:sp>
        <p:nvSpPr>
          <p:cNvPr id="15" name="Oval 14"/>
          <p:cNvSpPr/>
          <p:nvPr/>
        </p:nvSpPr>
        <p:spPr>
          <a:xfrm>
            <a:off x="0" y="3276600"/>
            <a:ext cx="91440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ln>
                <a:solidFill>
                  <a:srgbClr val="FF0000"/>
                </a:solidFill>
              </a:ln>
            </a:endParaRPr>
          </a:p>
          <a:p>
            <a:pPr algn="ctr"/>
            <a:endParaRPr lang="en-US" sz="2800" dirty="0" smtClean="0">
              <a:ln>
                <a:solidFill>
                  <a:srgbClr val="FF0000"/>
                </a:solidFill>
              </a:ln>
            </a:endParaRPr>
          </a:p>
          <a:p>
            <a:pPr algn="ctr"/>
            <a:endParaRPr lang="en-US" sz="2800" dirty="0">
              <a:ln>
                <a:solidFill>
                  <a:srgbClr val="FF0000"/>
                </a:solidFill>
              </a:ln>
            </a:endParaRPr>
          </a:p>
        </p:txBody>
      </p:sp>
      <p:sp>
        <p:nvSpPr>
          <p:cNvPr id="16" name="Oval 15"/>
          <p:cNvSpPr/>
          <p:nvPr/>
        </p:nvSpPr>
        <p:spPr>
          <a:xfrm>
            <a:off x="0" y="5029200"/>
            <a:ext cx="91440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p>
          <a:p>
            <a:pPr algn="ctr"/>
            <a:endParaRPr lang="en-US" sz="2800" dirty="0" smtClean="0"/>
          </a:p>
          <a:p>
            <a:pPr algn="ctr"/>
            <a:endParaRPr lang="en-US" sz="2800" dirty="0"/>
          </a:p>
        </p:txBody>
      </p:sp>
      <p:sp>
        <p:nvSpPr>
          <p:cNvPr id="17" name="TextBox 16"/>
          <p:cNvSpPr txBox="1"/>
          <p:nvPr/>
        </p:nvSpPr>
        <p:spPr>
          <a:xfrm>
            <a:off x="838200" y="3810000"/>
            <a:ext cx="2819400" cy="584775"/>
          </a:xfrm>
          <a:prstGeom prst="rect">
            <a:avLst/>
          </a:prstGeom>
          <a:noFill/>
        </p:spPr>
        <p:txBody>
          <a:bodyPr wrap="square" rtlCol="0">
            <a:spAutoFit/>
          </a:bodyPr>
          <a:lstStyle/>
          <a:p>
            <a:pPr algn="ctr"/>
            <a:r>
              <a:rPr lang="en-US" sz="3200" dirty="0" smtClean="0">
                <a:ln>
                  <a:solidFill>
                    <a:srgbClr val="FF0000"/>
                  </a:solidFill>
                </a:ln>
                <a:solidFill>
                  <a:srgbClr val="660033"/>
                </a:solidFill>
                <a:latin typeface="Andalus" pitchFamily="18" charset="-78"/>
                <a:cs typeface="Andalus" pitchFamily="18" charset="-78"/>
              </a:rPr>
              <a:t>EARLY</a:t>
            </a:r>
            <a:endParaRPr lang="en-US" sz="3200" dirty="0">
              <a:ln>
                <a:solidFill>
                  <a:srgbClr val="FF0000"/>
                </a:solidFill>
              </a:ln>
              <a:solidFill>
                <a:srgbClr val="660033"/>
              </a:solidFill>
              <a:latin typeface="Andalus" pitchFamily="18" charset="-78"/>
              <a:cs typeface="Andalus" pitchFamily="18" charset="-78"/>
            </a:endParaRPr>
          </a:p>
        </p:txBody>
      </p:sp>
      <p:sp>
        <p:nvSpPr>
          <p:cNvPr id="18" name="Oval 17"/>
          <p:cNvSpPr/>
          <p:nvPr/>
        </p:nvSpPr>
        <p:spPr>
          <a:xfrm>
            <a:off x="3429000" y="3352800"/>
            <a:ext cx="5715000" cy="1371600"/>
          </a:xfrm>
          <a:prstGeom prst="ellipse">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a:solidFill>
                    <a:srgbClr val="FF0000"/>
                  </a:solidFill>
                </a:ln>
                <a:latin typeface="Andalus" pitchFamily="18" charset="-78"/>
                <a:cs typeface="Andalus" pitchFamily="18" charset="-78"/>
              </a:rPr>
              <a:t>UP TO 7 DAYS</a:t>
            </a:r>
            <a:endParaRPr lang="en-US" sz="3600" dirty="0">
              <a:ln>
                <a:solidFill>
                  <a:srgbClr val="FF0000"/>
                </a:solidFill>
              </a:ln>
              <a:latin typeface="Andalus" pitchFamily="18" charset="-78"/>
              <a:cs typeface="Andalus" pitchFamily="18" charset="-78"/>
            </a:endParaRPr>
          </a:p>
        </p:txBody>
      </p:sp>
      <p:sp>
        <p:nvSpPr>
          <p:cNvPr id="19" name="Oval 18"/>
          <p:cNvSpPr/>
          <p:nvPr/>
        </p:nvSpPr>
        <p:spPr>
          <a:xfrm>
            <a:off x="3429000" y="5105400"/>
            <a:ext cx="5715000" cy="1371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FF00"/>
                </a:solidFill>
                <a:latin typeface="Andalus" pitchFamily="18" charset="-78"/>
                <a:cs typeface="Andalus" pitchFamily="18" charset="-78"/>
              </a:rPr>
              <a:t>UP TO 6 WEEKS</a:t>
            </a:r>
            <a:endParaRPr lang="en-US" sz="3600" dirty="0">
              <a:solidFill>
                <a:srgbClr val="FFFF00"/>
              </a:solidFill>
              <a:latin typeface="Andalus" pitchFamily="18" charset="-78"/>
              <a:cs typeface="Andalus" pitchFamily="18" charset="-78"/>
            </a:endParaRPr>
          </a:p>
        </p:txBody>
      </p:sp>
      <p:sp>
        <p:nvSpPr>
          <p:cNvPr id="20" name="TextBox 19"/>
          <p:cNvSpPr txBox="1"/>
          <p:nvPr/>
        </p:nvSpPr>
        <p:spPr>
          <a:xfrm>
            <a:off x="685800" y="5511225"/>
            <a:ext cx="2895600" cy="584775"/>
          </a:xfrm>
          <a:prstGeom prst="rect">
            <a:avLst/>
          </a:prstGeom>
          <a:noFill/>
        </p:spPr>
        <p:txBody>
          <a:bodyPr wrap="square" rtlCol="0">
            <a:spAutoFit/>
          </a:bodyPr>
          <a:lstStyle/>
          <a:p>
            <a:pPr algn="ctr"/>
            <a:r>
              <a:rPr lang="en-US" sz="3200" dirty="0" smtClean="0">
                <a:ln>
                  <a:solidFill>
                    <a:schemeClr val="bg2"/>
                  </a:solidFill>
                </a:ln>
                <a:solidFill>
                  <a:srgbClr val="FFFF00"/>
                </a:solidFill>
                <a:latin typeface="Andalus" pitchFamily="18" charset="-78"/>
                <a:cs typeface="Andalus" pitchFamily="18" charset="-78"/>
              </a:rPr>
              <a:t>REMOTE</a:t>
            </a:r>
            <a:endParaRPr lang="en-US" sz="3200" dirty="0">
              <a:ln>
                <a:solidFill>
                  <a:schemeClr val="bg2"/>
                </a:solidFill>
              </a:ln>
              <a:solidFill>
                <a:srgbClr val="FFFF00"/>
              </a:solidFill>
              <a:latin typeface="Andalus" pitchFamily="18" charset="-78"/>
              <a:cs typeface="Andalus" pitchFamily="18"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4" dur="1000" fill="hold"/>
                                        <p:tgtEl>
                                          <p:spTgt spid="1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6" dur="1000" fill="hold"/>
                                        <p:tgtEl>
                                          <p:spTgt spid="1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8" dur="1000" fill="hold"/>
                                        <p:tgtEl>
                                          <p:spTgt spid="20"/>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70" dur="1000" fill="hold"/>
                                        <p:tgtEl>
                                          <p:spTgt spid="19"/>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8" grpId="0" animBg="1"/>
      <p:bldP spid="19" grpId="0" animBg="1"/>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969264"/>
          </a:xfrm>
        </p:spPr>
        <p:txBody>
          <a:bodyPr>
            <a:normAutofit fontScale="90000"/>
          </a:bodyPr>
          <a:lstStyle/>
          <a:p>
            <a:r>
              <a:rPr lang="en-US" b="1" dirty="0" smtClean="0"/>
              <a:t/>
            </a:r>
            <a:br>
              <a:rPr lang="en-US" b="1" dirty="0" smtClean="0"/>
            </a:br>
            <a:r>
              <a:rPr lang="en-US" dirty="0" smtClean="0"/>
              <a:t/>
            </a:r>
            <a:br>
              <a:rPr lang="en-US" dirty="0" smtClean="0"/>
            </a:br>
            <a:endParaRPr lang="en-US" dirty="0"/>
          </a:p>
        </p:txBody>
      </p:sp>
      <p:sp>
        <p:nvSpPr>
          <p:cNvPr id="3" name="Content Placeholder 2"/>
          <p:cNvSpPr>
            <a:spLocks noGrp="1"/>
          </p:cNvSpPr>
          <p:nvPr>
            <p:ph idx="1"/>
          </p:nvPr>
        </p:nvSpPr>
        <p:spPr>
          <a:xfrm>
            <a:off x="381000" y="0"/>
            <a:ext cx="8763000" cy="6858000"/>
          </a:xfrm>
        </p:spPr>
        <p:txBody>
          <a:bodyPr/>
          <a:lstStyle/>
          <a:p>
            <a:r>
              <a:rPr lang="en-US" sz="3600" b="1" dirty="0" smtClean="0">
                <a:solidFill>
                  <a:srgbClr val="FFFF00"/>
                </a:solidFill>
                <a:latin typeface="Times New Roman" pitchFamily="18" charset="0"/>
                <a:cs typeface="Times New Roman" pitchFamily="18" charset="0"/>
              </a:rPr>
              <a:t>1. CIRCULATORY     EXERCISES</a:t>
            </a:r>
          </a:p>
          <a:p>
            <a:pPr>
              <a:buNone/>
            </a:pPr>
            <a:endParaRPr lang="en-US" b="1" dirty="0" smtClean="0"/>
          </a:p>
          <a:p>
            <a:pPr>
              <a:buNone/>
            </a:pPr>
            <a:endParaRPr lang="en-US" dirty="0" smtClean="0"/>
          </a:p>
          <a:p>
            <a:pPr algn="just">
              <a:buNone/>
            </a:pPr>
            <a:r>
              <a:rPr lang="en-US" sz="4000" dirty="0" smtClean="0"/>
              <a:t>    These exercises are intended to maintain and improve blood circulation and are advised to be practiced during early mornings and late evenings regularly. The exercise has to be practiced in a half-lying or sitting position with the legs elevated.</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2286000"/>
            <a:ext cx="7772400" cy="609600"/>
          </a:xfrm>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descr="C:\Users\Dell\Pictures\circulatory ex.bmp"/>
          <p:cNvPicPr>
            <a:picLocks noChangeAspect="1" noChangeArrowheads="1"/>
          </p:cNvPicPr>
          <p:nvPr/>
        </p:nvPicPr>
        <p:blipFill>
          <a:blip r:embed="rId2"/>
          <a:srcRect/>
          <a:stretch>
            <a:fillRect/>
          </a:stretch>
        </p:blipFill>
        <p:spPr bwMode="auto">
          <a:xfrm>
            <a:off x="-142875" y="0"/>
            <a:ext cx="9286875" cy="6857999"/>
          </a:xfrm>
          <a:prstGeom prst="rect">
            <a:avLst/>
          </a:prstGeom>
          <a:noFill/>
        </p:spPr>
      </p:pic>
      <p:sp>
        <p:nvSpPr>
          <p:cNvPr id="5" name="TextBox 4"/>
          <p:cNvSpPr txBox="1"/>
          <p:nvPr/>
        </p:nvSpPr>
        <p:spPr>
          <a:xfrm>
            <a:off x="0" y="0"/>
            <a:ext cx="4419600" cy="1200329"/>
          </a:xfrm>
          <a:prstGeom prst="rect">
            <a:avLst/>
          </a:prstGeom>
          <a:noFill/>
        </p:spPr>
        <p:txBody>
          <a:bodyPr wrap="square" rtlCol="0">
            <a:spAutoFit/>
          </a:bodyPr>
          <a:lstStyle/>
          <a:p>
            <a:r>
              <a:rPr lang="en-US" sz="3600" dirty="0" smtClean="0">
                <a:solidFill>
                  <a:schemeClr val="bg1"/>
                </a:solidFill>
                <a:latin typeface="Berlin Sans FB Demi" pitchFamily="34" charset="0"/>
              </a:rPr>
              <a:t>CIRULATORY EXERCISE</a:t>
            </a:r>
            <a:endParaRPr lang="en-US" sz="3600" dirty="0">
              <a:solidFill>
                <a:schemeClr val="bg1"/>
              </a:solidFill>
              <a:latin typeface="Berlin Sans FB Dem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FFFF00"/>
                </a:solidFill>
                <a:latin typeface="Times New Roman" pitchFamily="18" charset="0"/>
                <a:cs typeface="Times New Roman" pitchFamily="18" charset="0"/>
              </a:rPr>
              <a:t>2. FOOT EXERCISES</a:t>
            </a:r>
            <a:r>
              <a:rPr lang="en-US" dirty="0" smtClean="0">
                <a:solidFill>
                  <a:srgbClr val="FFFF00"/>
                </a:solidFill>
                <a:latin typeface="Times New Roman" pitchFamily="18" charset="0"/>
                <a:cs typeface="Times New Roman" pitchFamily="18" charset="0"/>
              </a:rPr>
              <a:t/>
            </a:r>
            <a:br>
              <a:rPr lang="en-US" dirty="0" smtClean="0">
                <a:solidFill>
                  <a:srgbClr val="FFFF00"/>
                </a:solidFill>
                <a:latin typeface="Times New Roman" pitchFamily="18" charset="0"/>
                <a:cs typeface="Times New Roman" pitchFamily="18" charset="0"/>
              </a:rPr>
            </a:b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295400"/>
            <a:ext cx="8763000" cy="5562600"/>
          </a:xfrm>
        </p:spPr>
        <p:txBody>
          <a:bodyPr>
            <a:normAutofit fontScale="92500" lnSpcReduction="10000"/>
          </a:bodyPr>
          <a:lstStyle/>
          <a:p>
            <a:pPr>
              <a:buNone/>
            </a:pPr>
            <a:r>
              <a:rPr lang="en-US" dirty="0" smtClean="0"/>
              <a:t> </a:t>
            </a:r>
          </a:p>
          <a:p>
            <a:pPr algn="just">
              <a:buNone/>
            </a:pPr>
            <a:r>
              <a:rPr lang="en-US" dirty="0" smtClean="0"/>
              <a:t>    </a:t>
            </a:r>
            <a:r>
              <a:rPr lang="en-US" sz="5400" dirty="0" smtClean="0">
                <a:latin typeface="Times New Roman" pitchFamily="18" charset="0"/>
                <a:cs typeface="Times New Roman" pitchFamily="18" charset="0"/>
              </a:rPr>
              <a:t>The ankles are bent and stretched briskly while performing this. Further, the ankles can be rotated in a circular direction about 10-12 times.</a:t>
            </a:r>
          </a:p>
          <a:p>
            <a:pPr algn="just">
              <a:buNone/>
            </a:pPr>
            <a:r>
              <a:rPr lang="en-US" sz="5400" dirty="0" smtClean="0">
                <a:latin typeface="Times New Roman" pitchFamily="18" charset="0"/>
                <a:cs typeface="Times New Roman" pitchFamily="18" charset="0"/>
              </a:rPr>
              <a:t> </a:t>
            </a:r>
          </a:p>
          <a:p>
            <a:pPr>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Dell\Pictures\foot ex.bmp"/>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5" name="TextBox 4"/>
          <p:cNvSpPr txBox="1"/>
          <p:nvPr/>
        </p:nvSpPr>
        <p:spPr>
          <a:xfrm>
            <a:off x="5943600" y="0"/>
            <a:ext cx="2743200" cy="1200329"/>
          </a:xfrm>
          <a:prstGeom prst="rect">
            <a:avLst/>
          </a:prstGeom>
          <a:noFill/>
        </p:spPr>
        <p:txBody>
          <a:bodyPr wrap="square" rtlCol="0">
            <a:spAutoFit/>
          </a:bodyPr>
          <a:lstStyle/>
          <a:p>
            <a:r>
              <a:rPr lang="en-US" sz="3600" dirty="0" smtClean="0">
                <a:solidFill>
                  <a:schemeClr val="bg1"/>
                </a:solidFill>
                <a:latin typeface="Berlin Sans FB Demi" pitchFamily="34" charset="0"/>
              </a:rPr>
              <a:t>FOOT EXERCISE</a:t>
            </a:r>
            <a:endParaRPr lang="en-US" sz="3600" dirty="0">
              <a:solidFill>
                <a:schemeClr val="bg1"/>
              </a:solidFill>
              <a:latin typeface="Berlin Sans FB Dem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b="1" dirty="0" smtClean="0">
                <a:solidFill>
                  <a:srgbClr val="FFFF00"/>
                </a:solidFill>
                <a:latin typeface="Times New Roman" pitchFamily="18" charset="0"/>
                <a:cs typeface="Times New Roman" pitchFamily="18" charset="0"/>
              </a:rPr>
              <a:t>3. PELVIC FLOOR EXERCISES </a:t>
            </a:r>
            <a:br>
              <a:rPr lang="en-US" b="1" dirty="0" smtClean="0">
                <a:solidFill>
                  <a:srgbClr val="FFFF00"/>
                </a:solidFill>
                <a:latin typeface="Times New Roman" pitchFamily="18" charset="0"/>
                <a:cs typeface="Times New Roman" pitchFamily="18" charset="0"/>
              </a:rPr>
            </a:br>
            <a:r>
              <a:rPr lang="en-US" b="1" dirty="0" smtClean="0">
                <a:solidFill>
                  <a:srgbClr val="FFFF00"/>
                </a:solidFill>
                <a:latin typeface="Times New Roman" pitchFamily="18" charset="0"/>
                <a:cs typeface="Times New Roman" pitchFamily="18" charset="0"/>
              </a:rPr>
              <a:t>   (KEGEL EXERCISES)</a:t>
            </a:r>
            <a:r>
              <a:rPr lang="en-US" b="1" dirty="0" smtClean="0"/>
              <a:t/>
            </a:r>
            <a:br>
              <a:rPr lang="en-US" b="1"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25000" lnSpcReduction="20000"/>
          </a:bodyPr>
          <a:lstStyle/>
          <a:p>
            <a:r>
              <a:rPr lang="en-US" sz="9600" dirty="0" smtClean="0">
                <a:latin typeface="Times New Roman" pitchFamily="18" charset="0"/>
                <a:cs typeface="Times New Roman" pitchFamily="18" charset="0"/>
              </a:rPr>
              <a:t>To identify the pelvic floor muscles, one has to try squeezing the back passage as though to prevent bowel action and squeeze the middle and front passages as though to prevent the flow of urine.</a:t>
            </a:r>
          </a:p>
          <a:p>
            <a:r>
              <a:rPr lang="en-US" sz="9600" dirty="0" smtClean="0">
                <a:latin typeface="Times New Roman" pitchFamily="18" charset="0"/>
                <a:cs typeface="Times New Roman" pitchFamily="18" charset="0"/>
              </a:rPr>
              <a:t>To perform the pelvic floor exercise, the women has to first empty her bladder, sit or lie down and then</a:t>
            </a:r>
          </a:p>
          <a:p>
            <a:pPr lvl="0"/>
            <a:r>
              <a:rPr lang="en-US" sz="9600" dirty="0" smtClean="0">
                <a:latin typeface="Times New Roman" pitchFamily="18" charset="0"/>
                <a:cs typeface="Times New Roman" pitchFamily="18" charset="0"/>
              </a:rPr>
              <a:t>Contract the pelvic floor muscles and lift up all the three passages described before.</a:t>
            </a:r>
          </a:p>
          <a:p>
            <a:pPr lvl="0"/>
            <a:r>
              <a:rPr lang="en-US" sz="9600" dirty="0" smtClean="0">
                <a:latin typeface="Times New Roman" pitchFamily="18" charset="0"/>
                <a:cs typeface="Times New Roman" pitchFamily="18" charset="0"/>
              </a:rPr>
              <a:t>Hold the contractions for 3 s and then relax for 3 s.</a:t>
            </a:r>
          </a:p>
          <a:p>
            <a:pPr lvl="0"/>
            <a:r>
              <a:rPr lang="en-US" sz="9600" dirty="0" smtClean="0">
                <a:latin typeface="Times New Roman" pitchFamily="18" charset="0"/>
                <a:cs typeface="Times New Roman" pitchFamily="18" charset="0"/>
              </a:rPr>
              <a:t>Repeat the above 10 times.</a:t>
            </a:r>
          </a:p>
          <a:p>
            <a:pPr lvl="0"/>
            <a:r>
              <a:rPr lang="en-US" sz="9600" dirty="0" smtClean="0">
                <a:latin typeface="Times New Roman" pitchFamily="18" charset="0"/>
                <a:cs typeface="Times New Roman" pitchFamily="18" charset="0"/>
              </a:rPr>
              <a:t>Once this is achieved, it should be tried for 4 s at a time, alternating muscles contractions with a 4 s rest period.</a:t>
            </a:r>
          </a:p>
          <a:p>
            <a:pPr lvl="0"/>
            <a:r>
              <a:rPr lang="en-US" sz="9600" dirty="0" smtClean="0">
                <a:latin typeface="Times New Roman" pitchFamily="18" charset="0"/>
                <a:cs typeface="Times New Roman" pitchFamily="18" charset="0"/>
              </a:rPr>
              <a:t>The women should try and work up to keep the muscles contracted for 10 s at a time, relaxing for 10 s between contractions.</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descr="C:\Users\Dell\Pictures\Untitled.pn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0" y="0"/>
            <a:ext cx="2971800" cy="1905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Picture 2" descr="C:\Users\Dell\Pictures\pelvic tilt.gif"/>
          <p:cNvPicPr>
            <a:picLocks noChangeAspect="1" noChangeArrowheads="1"/>
          </p:cNvPicPr>
          <p:nvPr/>
        </p:nvPicPr>
        <p:blipFill>
          <a:blip r:embed="rId3"/>
          <a:srcRect/>
          <a:stretch>
            <a:fillRect/>
          </a:stretch>
        </p:blipFill>
        <p:spPr bwMode="black">
          <a:xfrm>
            <a:off x="0" y="0"/>
            <a:ext cx="9144000" cy="6629400"/>
          </a:xfrm>
          <a:prstGeom prst="rect">
            <a:avLst/>
          </a:prstGeom>
          <a:noFill/>
        </p:spPr>
      </p:pic>
      <p:sp>
        <p:nvSpPr>
          <p:cNvPr id="8" name="TextBox 7"/>
          <p:cNvSpPr txBox="1"/>
          <p:nvPr/>
        </p:nvSpPr>
        <p:spPr>
          <a:xfrm>
            <a:off x="0" y="1"/>
            <a:ext cx="762000" cy="6524863"/>
          </a:xfrm>
          <a:prstGeom prst="rect">
            <a:avLst/>
          </a:prstGeom>
          <a:noFill/>
        </p:spPr>
        <p:txBody>
          <a:bodyPr wrap="square" rtlCol="0">
            <a:spAutoFit/>
          </a:bodyPr>
          <a:lstStyle/>
          <a:p>
            <a:r>
              <a:rPr lang="en-US" dirty="0" smtClean="0">
                <a:solidFill>
                  <a:schemeClr val="bg1"/>
                </a:solidFill>
                <a:latin typeface="Berlin Sans FB Demi" pitchFamily="34" charset="0"/>
              </a:rPr>
              <a:t>P</a:t>
            </a:r>
            <a:endParaRPr lang="en-US" sz="2400" dirty="0" smtClean="0">
              <a:solidFill>
                <a:schemeClr val="bg1"/>
              </a:solidFill>
              <a:latin typeface="Berlin Sans FB Demi" pitchFamily="34" charset="0"/>
            </a:endParaRPr>
          </a:p>
          <a:p>
            <a:r>
              <a:rPr lang="en-US" sz="2000" dirty="0" smtClean="0">
                <a:solidFill>
                  <a:schemeClr val="bg1"/>
                </a:solidFill>
                <a:latin typeface="Berlin Sans FB Demi" pitchFamily="34" charset="0"/>
              </a:rPr>
              <a:t>E</a:t>
            </a:r>
          </a:p>
          <a:p>
            <a:r>
              <a:rPr lang="en-US" sz="2000" dirty="0" smtClean="0">
                <a:solidFill>
                  <a:schemeClr val="bg1"/>
                </a:solidFill>
                <a:latin typeface="Berlin Sans FB Demi" pitchFamily="34" charset="0"/>
              </a:rPr>
              <a:t>L</a:t>
            </a:r>
          </a:p>
          <a:p>
            <a:r>
              <a:rPr lang="en-US" sz="2000" dirty="0" smtClean="0">
                <a:solidFill>
                  <a:schemeClr val="bg1"/>
                </a:solidFill>
                <a:latin typeface="Berlin Sans FB Demi" pitchFamily="34" charset="0"/>
              </a:rPr>
              <a:t>V</a:t>
            </a:r>
          </a:p>
          <a:p>
            <a:r>
              <a:rPr lang="en-US" sz="2000" dirty="0" smtClean="0">
                <a:solidFill>
                  <a:schemeClr val="bg1"/>
                </a:solidFill>
                <a:latin typeface="Berlin Sans FB Demi" pitchFamily="34" charset="0"/>
              </a:rPr>
              <a:t>I</a:t>
            </a:r>
          </a:p>
          <a:p>
            <a:r>
              <a:rPr lang="en-US" sz="2000" dirty="0" smtClean="0">
                <a:solidFill>
                  <a:schemeClr val="bg1"/>
                </a:solidFill>
                <a:latin typeface="Berlin Sans FB Demi" pitchFamily="34" charset="0"/>
              </a:rPr>
              <a:t>C</a:t>
            </a:r>
          </a:p>
          <a:p>
            <a:endParaRPr lang="en-US" sz="2000" dirty="0" smtClean="0">
              <a:solidFill>
                <a:schemeClr val="bg1"/>
              </a:solidFill>
              <a:latin typeface="Berlin Sans FB Demi" pitchFamily="34" charset="0"/>
            </a:endParaRPr>
          </a:p>
          <a:p>
            <a:r>
              <a:rPr lang="en-US" sz="2000" dirty="0" smtClean="0">
                <a:solidFill>
                  <a:schemeClr val="bg1"/>
                </a:solidFill>
                <a:latin typeface="Berlin Sans FB Demi" pitchFamily="34" charset="0"/>
              </a:rPr>
              <a:t>F</a:t>
            </a:r>
          </a:p>
          <a:p>
            <a:r>
              <a:rPr lang="en-US" sz="2000" dirty="0" smtClean="0">
                <a:solidFill>
                  <a:schemeClr val="bg1"/>
                </a:solidFill>
                <a:latin typeface="Berlin Sans FB Demi" pitchFamily="34" charset="0"/>
              </a:rPr>
              <a:t>L</a:t>
            </a:r>
          </a:p>
          <a:p>
            <a:r>
              <a:rPr lang="en-US" sz="2000" dirty="0" smtClean="0">
                <a:solidFill>
                  <a:schemeClr val="bg1"/>
                </a:solidFill>
                <a:latin typeface="Berlin Sans FB Demi" pitchFamily="34" charset="0"/>
              </a:rPr>
              <a:t>O</a:t>
            </a:r>
          </a:p>
          <a:p>
            <a:r>
              <a:rPr lang="en-US" sz="2000" dirty="0" smtClean="0">
                <a:solidFill>
                  <a:schemeClr val="bg1"/>
                </a:solidFill>
                <a:latin typeface="Berlin Sans FB Demi" pitchFamily="34" charset="0"/>
              </a:rPr>
              <a:t>O</a:t>
            </a:r>
          </a:p>
          <a:p>
            <a:r>
              <a:rPr lang="en-US" sz="2000" dirty="0" smtClean="0">
                <a:solidFill>
                  <a:schemeClr val="bg1"/>
                </a:solidFill>
                <a:latin typeface="Berlin Sans FB Demi" pitchFamily="34" charset="0"/>
              </a:rPr>
              <a:t>R</a:t>
            </a:r>
          </a:p>
          <a:p>
            <a:endParaRPr lang="en-US" sz="2000" dirty="0" smtClean="0">
              <a:solidFill>
                <a:schemeClr val="bg1"/>
              </a:solidFill>
              <a:latin typeface="Berlin Sans FB Demi" pitchFamily="34" charset="0"/>
            </a:endParaRPr>
          </a:p>
          <a:p>
            <a:r>
              <a:rPr lang="en-US" sz="2000" dirty="0" smtClean="0">
                <a:solidFill>
                  <a:schemeClr val="bg1"/>
                </a:solidFill>
                <a:latin typeface="Berlin Sans FB Demi" pitchFamily="34" charset="0"/>
              </a:rPr>
              <a:t>E</a:t>
            </a:r>
          </a:p>
          <a:p>
            <a:r>
              <a:rPr lang="en-US" sz="2000" dirty="0" smtClean="0">
                <a:solidFill>
                  <a:schemeClr val="bg1"/>
                </a:solidFill>
                <a:latin typeface="Berlin Sans FB Demi" pitchFamily="34" charset="0"/>
              </a:rPr>
              <a:t>X</a:t>
            </a:r>
          </a:p>
          <a:p>
            <a:r>
              <a:rPr lang="en-US" sz="2000" dirty="0" smtClean="0">
                <a:solidFill>
                  <a:schemeClr val="bg1"/>
                </a:solidFill>
                <a:latin typeface="Berlin Sans FB Demi" pitchFamily="34" charset="0"/>
              </a:rPr>
              <a:t>E</a:t>
            </a:r>
          </a:p>
          <a:p>
            <a:r>
              <a:rPr lang="en-US" sz="2000" dirty="0" smtClean="0">
                <a:solidFill>
                  <a:schemeClr val="bg1"/>
                </a:solidFill>
                <a:latin typeface="Berlin Sans FB Demi" pitchFamily="34" charset="0"/>
              </a:rPr>
              <a:t>R</a:t>
            </a:r>
          </a:p>
          <a:p>
            <a:r>
              <a:rPr lang="en-US" sz="2000" dirty="0" smtClean="0">
                <a:solidFill>
                  <a:schemeClr val="bg1"/>
                </a:solidFill>
                <a:latin typeface="Berlin Sans FB Demi" pitchFamily="34" charset="0"/>
              </a:rPr>
              <a:t>C</a:t>
            </a:r>
          </a:p>
          <a:p>
            <a:r>
              <a:rPr lang="en-US" sz="2000" dirty="0" smtClean="0">
                <a:solidFill>
                  <a:schemeClr val="bg1"/>
                </a:solidFill>
                <a:latin typeface="Berlin Sans FB Demi" pitchFamily="34" charset="0"/>
              </a:rPr>
              <a:t>I</a:t>
            </a:r>
          </a:p>
          <a:p>
            <a:r>
              <a:rPr lang="en-US" sz="2000" dirty="0" smtClean="0">
                <a:solidFill>
                  <a:schemeClr val="bg1"/>
                </a:solidFill>
                <a:latin typeface="Berlin Sans FB Demi" pitchFamily="34" charset="0"/>
              </a:rPr>
              <a:t>S</a:t>
            </a:r>
          </a:p>
          <a:p>
            <a:r>
              <a:rPr lang="en-US" sz="2000" dirty="0" smtClean="0">
                <a:solidFill>
                  <a:schemeClr val="bg1"/>
                </a:solidFill>
                <a:latin typeface="Berlin Sans FB Demi" pitchFamily="34" charset="0"/>
              </a:rPr>
              <a:t>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426464"/>
          </a:xfrm>
        </p:spPr>
        <p:txBody>
          <a:bodyPr>
            <a:normAutofit/>
          </a:bodyPr>
          <a:lstStyle/>
          <a:p>
            <a:r>
              <a:rPr lang="en-US" sz="4400" b="1" dirty="0" smtClean="0">
                <a:solidFill>
                  <a:srgbClr val="FFFF00"/>
                </a:solidFill>
                <a:latin typeface="Times New Roman" pitchFamily="18" charset="0"/>
                <a:cs typeface="Times New Roman" pitchFamily="18" charset="0"/>
              </a:rPr>
              <a:t>4. TRANSVERSUS EXERCISE</a:t>
            </a:r>
            <a:r>
              <a:rPr lang="en-US" dirty="0" smtClean="0"/>
              <a:t/>
            </a:r>
            <a:br>
              <a:rPr lang="en-US" dirty="0" smtClean="0"/>
            </a:br>
            <a:endParaRPr lang="en-US" dirty="0"/>
          </a:p>
        </p:txBody>
      </p:sp>
      <p:sp>
        <p:nvSpPr>
          <p:cNvPr id="3" name="Content Placeholder 2"/>
          <p:cNvSpPr>
            <a:spLocks noGrp="1"/>
          </p:cNvSpPr>
          <p:nvPr>
            <p:ph idx="1"/>
          </p:nvPr>
        </p:nvSpPr>
        <p:spPr>
          <a:xfrm>
            <a:off x="304800" y="1219200"/>
            <a:ext cx="8839200" cy="5638800"/>
          </a:xfrm>
        </p:spPr>
        <p:txBody>
          <a:bodyPr>
            <a:normAutofit lnSpcReduction="10000"/>
          </a:bodyPr>
          <a:lstStyle/>
          <a:p>
            <a:r>
              <a:rPr lang="en-US" dirty="0" smtClean="0">
                <a:latin typeface="Times New Roman" pitchFamily="18" charset="0"/>
                <a:cs typeface="Times New Roman" pitchFamily="18" charset="0"/>
              </a:rPr>
              <a:t>The transverses abdominal muscles maintain the integrity of the pelvis and its stability helps in preventing postural and back problems. The transverses exercise can be performed in various positions, such as sitting standing, high-kneeling, prone-kneeling or side-lying. Most comfortable position is kneeling.</a:t>
            </a:r>
          </a:p>
          <a:p>
            <a:r>
              <a:rPr lang="en-US" dirty="0" smtClean="0">
                <a:latin typeface="Times New Roman" pitchFamily="18" charset="0"/>
                <a:cs typeface="Times New Roman" pitchFamily="18" charset="0"/>
              </a:rPr>
              <a:t>After kneeling, the spine should be kept in the mid position and one should breathe in and gently draw in the lower abdominal muscles while breathing out slowly. The contraction should be held for about 10 s while breathing normally and then released slowly. This should be repeated for about 10 times.</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Dell\Pictures\transversus ex.bmp"/>
          <p:cNvPicPr>
            <a:picLocks noChangeAspect="1" noChangeArrowheads="1"/>
          </p:cNvPicPr>
          <p:nvPr/>
        </p:nvPicPr>
        <p:blipFill>
          <a:blip r:embed="rId2"/>
          <a:srcRect/>
          <a:stretch>
            <a:fillRect/>
          </a:stretch>
        </p:blipFill>
        <p:spPr bwMode="auto">
          <a:xfrm>
            <a:off x="0" y="0"/>
            <a:ext cx="4724399" cy="6858000"/>
          </a:xfrm>
          <a:prstGeom prst="rect">
            <a:avLst/>
          </a:prstGeom>
          <a:noFill/>
        </p:spPr>
      </p:pic>
      <p:pic>
        <p:nvPicPr>
          <p:cNvPr id="5" name="Picture 3" descr="C:\Users\Dell\Pictures\transversis exersisce.jpg"/>
          <p:cNvPicPr>
            <a:picLocks noGrp="1" noChangeAspect="1" noChangeArrowheads="1"/>
          </p:cNvPicPr>
          <p:nvPr>
            <p:ph idx="1"/>
          </p:nvPr>
        </p:nvPicPr>
        <p:blipFill>
          <a:blip r:embed="rId3"/>
          <a:srcRect/>
          <a:stretch>
            <a:fillRect/>
          </a:stretch>
        </p:blipFill>
        <p:spPr bwMode="auto">
          <a:xfrm>
            <a:off x="4724400" y="0"/>
            <a:ext cx="4419600" cy="6858000"/>
          </a:xfrm>
          <a:prstGeom prst="rect">
            <a:avLst/>
          </a:prstGeom>
          <a:noFill/>
        </p:spPr>
      </p:pic>
      <p:sp>
        <p:nvSpPr>
          <p:cNvPr id="6" name="TextBox 5"/>
          <p:cNvSpPr txBox="1"/>
          <p:nvPr/>
        </p:nvSpPr>
        <p:spPr>
          <a:xfrm>
            <a:off x="1752600" y="381000"/>
            <a:ext cx="5105400" cy="584775"/>
          </a:xfrm>
          <a:prstGeom prst="rect">
            <a:avLst/>
          </a:prstGeom>
          <a:noFill/>
        </p:spPr>
        <p:txBody>
          <a:bodyPr wrap="square" rtlCol="0">
            <a:spAutoFit/>
          </a:bodyPr>
          <a:lstStyle/>
          <a:p>
            <a:r>
              <a:rPr lang="en-US" sz="3200" dirty="0" smtClean="0">
                <a:solidFill>
                  <a:schemeClr val="bg1"/>
                </a:solidFill>
                <a:latin typeface="Berlin Sans FB Demi" pitchFamily="34" charset="0"/>
              </a:rPr>
              <a:t>TRANSVERSUS EXERCISE</a:t>
            </a:r>
            <a:endParaRPr lang="en-US" sz="3200" dirty="0">
              <a:solidFill>
                <a:schemeClr val="bg1"/>
              </a:solidFill>
              <a:latin typeface="Berlin Sans FB Dem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371600"/>
          </a:xfrm>
        </p:spPr>
        <p:txBody>
          <a:bodyPr>
            <a:normAutofit fontScale="90000"/>
          </a:bodyPr>
          <a:lstStyle/>
          <a:p>
            <a:r>
              <a:rPr lang="en-US" dirty="0" smtClean="0"/>
              <a:t/>
            </a:r>
            <a:br>
              <a:rPr lang="en-US" dirty="0" smtClean="0"/>
            </a:br>
            <a:r>
              <a:rPr lang="en-US" b="1" dirty="0" smtClean="0">
                <a:solidFill>
                  <a:srgbClr val="FFFF00"/>
                </a:solidFill>
                <a:latin typeface="Times New Roman" pitchFamily="18" charset="0"/>
                <a:cs typeface="Times New Roman" pitchFamily="18" charset="0"/>
              </a:rPr>
              <a:t>5. PELVIC TILTING (ROCKING</a:t>
            </a:r>
            <a:r>
              <a:rPr lang="en-US" b="1" dirty="0" smtClean="0"/>
              <a:t>)</a:t>
            </a:r>
            <a:r>
              <a:rPr lang="en-US" dirty="0" smtClean="0"/>
              <a:t/>
            </a:r>
            <a:br>
              <a:rPr lang="en-US" dirty="0" smtClean="0"/>
            </a:br>
            <a:endParaRPr lang="en-US" dirty="0"/>
          </a:p>
        </p:txBody>
      </p:sp>
      <p:sp>
        <p:nvSpPr>
          <p:cNvPr id="3" name="Content Placeholder 2"/>
          <p:cNvSpPr>
            <a:spLocks noGrp="1"/>
          </p:cNvSpPr>
          <p:nvPr>
            <p:ph idx="1"/>
          </p:nvPr>
        </p:nvSpPr>
        <p:spPr>
          <a:xfrm>
            <a:off x="304800" y="1371600"/>
            <a:ext cx="8839200" cy="5486400"/>
          </a:xfrm>
        </p:spPr>
        <p:txBody>
          <a:bodyPr>
            <a:normAutofit/>
          </a:bodyPr>
          <a:lstStyle/>
          <a:p>
            <a:pPr algn="just"/>
            <a:r>
              <a:rPr lang="en-US" sz="3600" dirty="0" smtClean="0">
                <a:latin typeface="Times New Roman" pitchFamily="18" charset="0"/>
                <a:cs typeface="Times New Roman" pitchFamily="18" charset="0"/>
              </a:rPr>
              <a:t>Performed in a half-lying position, with the back is supported with pillows, knees bent and feet flat. The abdominal muscles should be pulled in while the muscles of the buttocks tightened and then press the small of the back down on the support. This position should be held on for about 5-10 s while breathing normally and then relaxed. The exercise can be repeated up to 10 times.</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Dell\Pictures\Untitled.png"/>
          <p:cNvPicPr>
            <a:picLocks noGrp="1" noChangeAspect="1" noChangeArrowheads="1"/>
          </p:cNvPicPr>
          <p:nvPr>
            <p:ph idx="1"/>
          </p:nvPr>
        </p:nvPicPr>
        <p:blipFill>
          <a:blip r:embed="rId2"/>
          <a:srcRect/>
          <a:stretch>
            <a:fillRect/>
          </a:stretch>
        </p:blipFill>
        <p:spPr bwMode="auto">
          <a:xfrm>
            <a:off x="0" y="1"/>
            <a:ext cx="9144000" cy="6858000"/>
          </a:xfrm>
          <a:prstGeom prst="rect">
            <a:avLst/>
          </a:prstGeom>
          <a:noFill/>
        </p:spPr>
      </p:pic>
      <p:sp>
        <p:nvSpPr>
          <p:cNvPr id="5" name="Rectangle 4"/>
          <p:cNvSpPr/>
          <p:nvPr/>
        </p:nvSpPr>
        <p:spPr>
          <a:xfrm>
            <a:off x="0" y="0"/>
            <a:ext cx="3276600" cy="1600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2" descr="C:\Users\Dell\Pictures\pelvic tilt.gif"/>
          <p:cNvPicPr>
            <a:picLocks noChangeAspect="1" noChangeArrowheads="1"/>
          </p:cNvPicPr>
          <p:nvPr/>
        </p:nvPicPr>
        <p:blipFill>
          <a:blip r:embed="rId3"/>
          <a:srcRect/>
          <a:stretch>
            <a:fillRect/>
          </a:stretch>
        </p:blipFill>
        <p:spPr bwMode="auto">
          <a:xfrm>
            <a:off x="0" y="0"/>
            <a:ext cx="9143999" cy="6857999"/>
          </a:xfrm>
          <a:prstGeom prst="rect">
            <a:avLst/>
          </a:prstGeom>
          <a:noFill/>
        </p:spPr>
      </p:pic>
      <p:sp>
        <p:nvSpPr>
          <p:cNvPr id="7" name="TextBox 6"/>
          <p:cNvSpPr txBox="1"/>
          <p:nvPr/>
        </p:nvSpPr>
        <p:spPr>
          <a:xfrm>
            <a:off x="0" y="0"/>
            <a:ext cx="685800" cy="6986528"/>
          </a:xfrm>
          <a:prstGeom prst="rect">
            <a:avLst/>
          </a:prstGeom>
          <a:noFill/>
        </p:spPr>
        <p:txBody>
          <a:bodyPr wrap="square" rtlCol="0">
            <a:spAutoFit/>
          </a:bodyPr>
          <a:lstStyle/>
          <a:p>
            <a:r>
              <a:rPr lang="en-US" sz="3200" dirty="0" smtClean="0">
                <a:solidFill>
                  <a:schemeClr val="bg1"/>
                </a:solidFill>
                <a:latin typeface="Berlin Sans FB Demi" pitchFamily="34" charset="0"/>
              </a:rPr>
              <a:t>P</a:t>
            </a:r>
          </a:p>
          <a:p>
            <a:r>
              <a:rPr lang="en-US" sz="3200" dirty="0" smtClean="0">
                <a:solidFill>
                  <a:schemeClr val="bg1"/>
                </a:solidFill>
                <a:latin typeface="Berlin Sans FB Demi" pitchFamily="34" charset="0"/>
              </a:rPr>
              <a:t>E</a:t>
            </a:r>
          </a:p>
          <a:p>
            <a:r>
              <a:rPr lang="en-US" sz="3200" dirty="0" smtClean="0">
                <a:solidFill>
                  <a:schemeClr val="bg1"/>
                </a:solidFill>
                <a:latin typeface="Berlin Sans FB Demi" pitchFamily="34" charset="0"/>
              </a:rPr>
              <a:t>L</a:t>
            </a:r>
          </a:p>
          <a:p>
            <a:r>
              <a:rPr lang="en-US" sz="3200" dirty="0" smtClean="0">
                <a:solidFill>
                  <a:schemeClr val="bg1"/>
                </a:solidFill>
                <a:latin typeface="Berlin Sans FB Demi" pitchFamily="34" charset="0"/>
              </a:rPr>
              <a:t>V</a:t>
            </a:r>
          </a:p>
          <a:p>
            <a:r>
              <a:rPr lang="en-US" sz="3200" dirty="0" smtClean="0">
                <a:solidFill>
                  <a:schemeClr val="bg1"/>
                </a:solidFill>
                <a:latin typeface="Berlin Sans FB Demi" pitchFamily="34" charset="0"/>
              </a:rPr>
              <a:t>I</a:t>
            </a:r>
          </a:p>
          <a:p>
            <a:r>
              <a:rPr lang="en-US" sz="3200" dirty="0" smtClean="0">
                <a:solidFill>
                  <a:schemeClr val="bg1"/>
                </a:solidFill>
                <a:latin typeface="Berlin Sans FB Demi" pitchFamily="34" charset="0"/>
              </a:rPr>
              <a:t>C </a:t>
            </a:r>
          </a:p>
          <a:p>
            <a:endParaRPr lang="en-US" sz="3200" dirty="0" smtClean="0">
              <a:solidFill>
                <a:schemeClr val="bg1"/>
              </a:solidFill>
              <a:latin typeface="Berlin Sans FB Demi" pitchFamily="34" charset="0"/>
            </a:endParaRPr>
          </a:p>
          <a:p>
            <a:r>
              <a:rPr lang="en-US" sz="3200" dirty="0" smtClean="0">
                <a:solidFill>
                  <a:schemeClr val="bg1"/>
                </a:solidFill>
                <a:latin typeface="Berlin Sans FB Demi" pitchFamily="34" charset="0"/>
              </a:rPr>
              <a:t>T</a:t>
            </a:r>
          </a:p>
          <a:p>
            <a:r>
              <a:rPr lang="en-US" sz="3200" dirty="0" smtClean="0">
                <a:solidFill>
                  <a:schemeClr val="bg1"/>
                </a:solidFill>
                <a:latin typeface="Berlin Sans FB Demi" pitchFamily="34" charset="0"/>
              </a:rPr>
              <a:t>I</a:t>
            </a:r>
          </a:p>
          <a:p>
            <a:r>
              <a:rPr lang="en-US" sz="3200" dirty="0" smtClean="0">
                <a:solidFill>
                  <a:schemeClr val="bg1"/>
                </a:solidFill>
                <a:latin typeface="Berlin Sans FB Demi" pitchFamily="34" charset="0"/>
              </a:rPr>
              <a:t>L</a:t>
            </a:r>
          </a:p>
          <a:p>
            <a:r>
              <a:rPr lang="en-US" sz="3200" dirty="0" smtClean="0">
                <a:solidFill>
                  <a:schemeClr val="bg1"/>
                </a:solidFill>
                <a:latin typeface="Berlin Sans FB Demi" pitchFamily="34" charset="0"/>
              </a:rPr>
              <a:t>T</a:t>
            </a:r>
          </a:p>
          <a:p>
            <a:r>
              <a:rPr lang="en-US" sz="3200" dirty="0" smtClean="0">
                <a:solidFill>
                  <a:schemeClr val="bg1"/>
                </a:solidFill>
                <a:latin typeface="Berlin Sans FB Demi" pitchFamily="34" charset="0"/>
              </a:rPr>
              <a:t>I</a:t>
            </a:r>
          </a:p>
          <a:p>
            <a:r>
              <a:rPr lang="en-US" sz="3200" dirty="0" smtClean="0">
                <a:solidFill>
                  <a:schemeClr val="bg1"/>
                </a:solidFill>
                <a:latin typeface="Berlin Sans FB Demi" pitchFamily="34" charset="0"/>
              </a:rPr>
              <a:t>N</a:t>
            </a:r>
          </a:p>
          <a:p>
            <a:r>
              <a:rPr lang="en-US" sz="3200" dirty="0" smtClean="0">
                <a:solidFill>
                  <a:schemeClr val="bg1"/>
                </a:solidFill>
                <a:latin typeface="Berlin Sans FB Demi" pitchFamily="34" charset="0"/>
              </a:rPr>
              <a:t>G</a:t>
            </a:r>
            <a:endParaRPr lang="en-US" sz="3200" dirty="0">
              <a:solidFill>
                <a:schemeClr val="bg1"/>
              </a:solidFill>
              <a:latin typeface="Berlin Sans FB Dem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202362"/>
          </a:xfrm>
        </p:spPr>
        <p:txBody>
          <a:bodyPr>
            <a:normAutofit/>
          </a:bodyPr>
          <a:lstStyle/>
          <a:p>
            <a:r>
              <a:rPr lang="en-US" sz="6600" dirty="0" smtClean="0">
                <a:latin typeface="Andalus" pitchFamily="18" charset="-78"/>
                <a:cs typeface="Andalus" pitchFamily="18" charset="-78"/>
              </a:rPr>
              <a:t>MANAGEMENT OF PUERPARIUM</a:t>
            </a:r>
            <a:endParaRPr lang="en-US" sz="6600" dirty="0">
              <a:latin typeface="Andalus" pitchFamily="18" charset="-78"/>
              <a:cs typeface="Andalus" pitchFamily="18" charset="-78"/>
            </a:endParaRPr>
          </a:p>
        </p:txBody>
      </p:sp>
      <p:pic>
        <p:nvPicPr>
          <p:cNvPr id="3074" name="Picture 2" descr="C:\Users\Dell\Pictures\AEY45YRCANNOTAQCANX4WC6CAM0BFPFCA5MX0B1CAQ08F7ACA3PGG5KCA8SYSVMCAHFAO3ACABEVTIFCAF01UKGCANL3GOSCAHZPQFWCA3JDKSFCADBBZ33CAWYJYJQCA24Y1N4CATUOAT0CABYKGKKCAKIL309.jpg"/>
          <p:cNvPicPr>
            <a:picLocks noChangeAspect="1" noChangeArrowheads="1"/>
          </p:cNvPicPr>
          <p:nvPr/>
        </p:nvPicPr>
        <p:blipFill>
          <a:blip r:embed="rId2"/>
          <a:srcRect/>
          <a:stretch>
            <a:fillRect/>
          </a:stretch>
        </p:blipFill>
        <p:spPr bwMode="auto">
          <a:xfrm>
            <a:off x="1981200" y="2971800"/>
            <a:ext cx="6019800" cy="35433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solidFill>
                  <a:srgbClr val="FFFF00"/>
                </a:solidFill>
                <a:latin typeface="Times New Roman" pitchFamily="18" charset="0"/>
                <a:cs typeface="Times New Roman" pitchFamily="18" charset="0"/>
              </a:rPr>
              <a:t>6. SUPPLE SPINE</a:t>
            </a:r>
            <a:r>
              <a:rPr lang="en-US" dirty="0" smtClean="0">
                <a:solidFill>
                  <a:srgbClr val="FFFF00"/>
                </a:solidFill>
                <a:latin typeface="Times New Roman" pitchFamily="18" charset="0"/>
                <a:cs typeface="Times New Roman" pitchFamily="18" charset="0"/>
              </a:rPr>
              <a:t/>
            </a:r>
            <a:br>
              <a:rPr lang="en-US" dirty="0" smtClean="0">
                <a:solidFill>
                  <a:srgbClr val="FFFF00"/>
                </a:solidFill>
                <a:latin typeface="Times New Roman" pitchFamily="18" charset="0"/>
                <a:cs typeface="Times New Roman" pitchFamily="18" charset="0"/>
              </a:rPr>
            </a:b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371600"/>
            <a:ext cx="8763000" cy="5486400"/>
          </a:xfrm>
        </p:spPr>
        <p:txBody>
          <a:bodyPr>
            <a:normAutofit lnSpcReduction="10000"/>
          </a:bodyPr>
          <a:lstStyle/>
          <a:p>
            <a:pPr algn="just"/>
            <a:r>
              <a:rPr lang="en-US" sz="4800" dirty="0" smtClean="0">
                <a:latin typeface="Times New Roman" pitchFamily="18" charset="0"/>
                <a:cs typeface="Times New Roman" pitchFamily="18" charset="0"/>
              </a:rPr>
              <a:t>Begin on all fours. Inhale; lift the head, keeping the back straight or arising slightly. Then exhale, round the back and tighten abdominals. Repeat the sequence eight times. This exercise strengthens the back and abdominals.</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Dell\Pictures\supple exr.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533400" y="533400"/>
            <a:ext cx="4419600" cy="707886"/>
          </a:xfrm>
          <a:prstGeom prst="rect">
            <a:avLst/>
          </a:prstGeom>
          <a:noFill/>
        </p:spPr>
        <p:txBody>
          <a:bodyPr wrap="square" rtlCol="0">
            <a:spAutoFit/>
          </a:bodyPr>
          <a:lstStyle/>
          <a:p>
            <a:r>
              <a:rPr lang="en-US" sz="4000" dirty="0" smtClean="0">
                <a:solidFill>
                  <a:schemeClr val="bg1"/>
                </a:solidFill>
                <a:latin typeface="Berlin Sans FB Demi" pitchFamily="34" charset="0"/>
              </a:rPr>
              <a:t>SUPPLE   SPINE</a:t>
            </a:r>
            <a:endParaRPr lang="en-US" sz="4000" dirty="0">
              <a:solidFill>
                <a:schemeClr val="bg1"/>
              </a:solidFill>
              <a:latin typeface="Berlin Sans FB Dem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solidFill>
                  <a:srgbClr val="FFFF00"/>
                </a:solidFill>
                <a:latin typeface="Times New Roman" pitchFamily="18" charset="0"/>
                <a:cs typeface="Times New Roman" pitchFamily="18" charset="0"/>
              </a:rPr>
              <a:t>7. TIGHTER ABDOMINALS</a:t>
            </a:r>
            <a:r>
              <a:rPr lang="en-US" sz="4400" dirty="0" smtClean="0">
                <a:solidFill>
                  <a:srgbClr val="FFFF00"/>
                </a:solidFill>
                <a:latin typeface="Times New Roman" pitchFamily="18" charset="0"/>
                <a:cs typeface="Times New Roman" pitchFamily="18" charset="0"/>
              </a:rPr>
              <a:t/>
            </a:r>
            <a:br>
              <a:rPr lang="en-US" sz="4400" dirty="0" smtClean="0">
                <a:solidFill>
                  <a:srgbClr val="FFFF00"/>
                </a:solidFill>
                <a:latin typeface="Times New Roman" pitchFamily="18" charset="0"/>
                <a:cs typeface="Times New Roman" pitchFamily="18" charset="0"/>
              </a:rPr>
            </a:br>
            <a:endParaRPr lang="en-US" sz="4400"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371600"/>
            <a:ext cx="8763000" cy="5486400"/>
          </a:xfrm>
        </p:spPr>
        <p:txBody>
          <a:bodyPr>
            <a:normAutofit/>
          </a:bodyPr>
          <a:lstStyle/>
          <a:p>
            <a:pPr algn="just"/>
            <a:r>
              <a:rPr lang="en-US" sz="4800" dirty="0" smtClean="0">
                <a:latin typeface="Times New Roman" pitchFamily="18" charset="0"/>
                <a:cs typeface="Times New Roman" pitchFamily="18" charset="0"/>
              </a:rPr>
              <a:t>Lie on the back in a straight line. Then exhale, lowering the back, vertebra by vertebra. Repeat the sequence 5 times. This exercise helps develop a strong back and abdominals.</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Dell\Pictures\tighter abdominals ex.gif"/>
          <p:cNvPicPr>
            <a:picLocks noGrp="1" noChangeAspect="1" noChangeArrowheads="1"/>
          </p:cNvPicPr>
          <p:nvPr>
            <p:ph idx="1"/>
          </p:nvPr>
        </p:nvPicPr>
        <p:blipFill>
          <a:blip r:embed="rId2"/>
          <a:srcRect/>
          <a:stretch>
            <a:fillRect/>
          </a:stretch>
        </p:blipFill>
        <p:spPr bwMode="auto">
          <a:xfrm>
            <a:off x="0" y="0"/>
            <a:ext cx="4726580" cy="6858000"/>
          </a:xfrm>
          <a:prstGeom prst="rect">
            <a:avLst/>
          </a:prstGeom>
          <a:noFill/>
        </p:spPr>
      </p:pic>
      <p:pic>
        <p:nvPicPr>
          <p:cNvPr id="5" name="Picture 3" descr="C:\Users\Dell\Pictures\tighter abdominals.gif"/>
          <p:cNvPicPr>
            <a:picLocks noChangeAspect="1" noChangeArrowheads="1"/>
          </p:cNvPicPr>
          <p:nvPr/>
        </p:nvPicPr>
        <p:blipFill>
          <a:blip r:embed="rId3"/>
          <a:srcRect/>
          <a:stretch>
            <a:fillRect/>
          </a:stretch>
        </p:blipFill>
        <p:spPr bwMode="auto">
          <a:xfrm>
            <a:off x="4724400" y="0"/>
            <a:ext cx="4419600" cy="6858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rgbClr val="FFFF00"/>
                </a:solidFill>
                <a:latin typeface="Times New Roman" pitchFamily="18" charset="0"/>
                <a:cs typeface="Times New Roman" pitchFamily="18" charset="0"/>
              </a:rPr>
              <a:t>8. STRONGER BACK</a:t>
            </a:r>
            <a:r>
              <a:rPr lang="en-US" dirty="0" smtClean="0"/>
              <a:t/>
            </a:r>
            <a:br>
              <a:rPr lang="en-US" dirty="0" smtClean="0"/>
            </a:br>
            <a:endParaRPr lang="en-US" dirty="0"/>
          </a:p>
        </p:txBody>
      </p:sp>
      <p:sp>
        <p:nvSpPr>
          <p:cNvPr id="3" name="Content Placeholder 2"/>
          <p:cNvSpPr>
            <a:spLocks noGrp="1"/>
          </p:cNvSpPr>
          <p:nvPr>
            <p:ph idx="1"/>
          </p:nvPr>
        </p:nvSpPr>
        <p:spPr>
          <a:xfrm>
            <a:off x="381000" y="1295400"/>
            <a:ext cx="8763000" cy="5562600"/>
          </a:xfrm>
        </p:spPr>
        <p:txBody>
          <a:bodyPr/>
          <a:lstStyle/>
          <a:p>
            <a:pPr algn="just"/>
            <a:endParaRPr lang="en-US" sz="4000" dirty="0" smtClean="0">
              <a:latin typeface="Times New Roman" pitchFamily="18" charset="0"/>
              <a:cs typeface="Times New Roman" pitchFamily="18" charset="0"/>
            </a:endParaRPr>
          </a:p>
          <a:p>
            <a:pPr algn="just"/>
            <a:r>
              <a:rPr lang="en-US" sz="4000" dirty="0" smtClean="0">
                <a:latin typeface="Times New Roman" pitchFamily="18" charset="0"/>
                <a:cs typeface="Times New Roman" pitchFamily="18" charset="0"/>
              </a:rPr>
              <a:t>Sit upright, knees bent, flat on the floor, back straight, arms forward at shoulder level. Inhale, then exhale, leans back halfway. Inhale again and sit up slowly. Repeat the sequence five times. This exercise strengthens the back and abdominals.</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Dell\Pictures\back ex.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76200" y="76200"/>
            <a:ext cx="4953000" cy="646331"/>
          </a:xfrm>
          <a:prstGeom prst="rect">
            <a:avLst/>
          </a:prstGeom>
          <a:noFill/>
        </p:spPr>
        <p:txBody>
          <a:bodyPr wrap="square" rtlCol="0">
            <a:spAutoFit/>
          </a:bodyPr>
          <a:lstStyle/>
          <a:p>
            <a:r>
              <a:rPr lang="en-US" sz="3600" dirty="0" smtClean="0">
                <a:solidFill>
                  <a:schemeClr val="bg1"/>
                </a:solidFill>
                <a:latin typeface="Berlin Sans FB Demi" pitchFamily="34" charset="0"/>
              </a:rPr>
              <a:t>STRONGER   BACK</a:t>
            </a:r>
            <a:endParaRPr lang="en-US" sz="3600" dirty="0">
              <a:solidFill>
                <a:schemeClr val="bg1"/>
              </a:solidFill>
              <a:latin typeface="Berlin Sans FB Dem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914400"/>
          </a:xfrm>
        </p:spPr>
        <p:txBody>
          <a:bodyPr>
            <a:noAutofit/>
          </a:bodyPr>
          <a:lstStyle/>
          <a:p>
            <a:r>
              <a:rPr lang="en-US" b="1" dirty="0" smtClean="0">
                <a:solidFill>
                  <a:srgbClr val="FFFF00"/>
                </a:solidFill>
                <a:latin typeface="Times New Roman" pitchFamily="18" charset="0"/>
                <a:cs typeface="Times New Roman" pitchFamily="18" charset="0"/>
              </a:rPr>
              <a:t>9. FLEXIBLE BODY</a:t>
            </a:r>
            <a:r>
              <a:rPr lang="en-US" dirty="0" smtClean="0">
                <a:solidFill>
                  <a:srgbClr val="FFFF00"/>
                </a:solidFill>
                <a:latin typeface="Times New Roman" pitchFamily="18" charset="0"/>
                <a:cs typeface="Times New Roman" pitchFamily="18" charset="0"/>
              </a:rPr>
              <a:t/>
            </a:r>
            <a:br>
              <a:rPr lang="en-US" dirty="0" smtClean="0">
                <a:solidFill>
                  <a:srgbClr val="FFFF00"/>
                </a:solidFill>
                <a:latin typeface="Times New Roman" pitchFamily="18" charset="0"/>
                <a:cs typeface="Times New Roman" pitchFamily="18" charset="0"/>
              </a:rPr>
            </a:b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143000"/>
            <a:ext cx="8763000" cy="5715000"/>
          </a:xfrm>
        </p:spPr>
        <p:txBody>
          <a:bodyPr>
            <a:normAutofit/>
          </a:bodyPr>
          <a:lstStyle/>
          <a:p>
            <a:pPr algn="just"/>
            <a:r>
              <a:rPr lang="en-US" dirty="0" smtClean="0">
                <a:latin typeface="Times New Roman" pitchFamily="18" charset="0"/>
                <a:cs typeface="Times New Roman" pitchFamily="18" charset="0"/>
              </a:rPr>
              <a:t>Stand upright with hands raised, elbows slightly relaxed. Inhale, then exhale and bend forward, keeping back straight and swinging arms down and back. Relaxing the head, stretch both the arms up behind the body. Inhale while swinging arms up behind the body. Inhale while swinging arms and body up again, returning to the original position. Repeat the sequence 8 times, go carefully and do not strain. This exercise is good for thighs, hips, back, arms, shoulders and neck.</a:t>
            </a:r>
          </a:p>
          <a:p>
            <a:pPr>
              <a:buNone/>
            </a:pP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Dell\Pictures\flexible body.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6" name="TextBox 5"/>
          <p:cNvSpPr txBox="1"/>
          <p:nvPr/>
        </p:nvSpPr>
        <p:spPr>
          <a:xfrm>
            <a:off x="4648200" y="762000"/>
            <a:ext cx="2971800" cy="1200329"/>
          </a:xfrm>
          <a:prstGeom prst="rect">
            <a:avLst/>
          </a:prstGeom>
          <a:noFill/>
        </p:spPr>
        <p:txBody>
          <a:bodyPr wrap="square" rtlCol="0">
            <a:spAutoFit/>
          </a:bodyPr>
          <a:lstStyle/>
          <a:p>
            <a:r>
              <a:rPr lang="en-US" sz="3600" dirty="0" smtClean="0">
                <a:solidFill>
                  <a:schemeClr val="bg1"/>
                </a:solidFill>
                <a:latin typeface="Berlin Sans FB Demi" pitchFamily="34" charset="0"/>
              </a:rPr>
              <a:t>FLEXIBLE BODY</a:t>
            </a:r>
            <a:endParaRPr lang="en-US" sz="3600" dirty="0">
              <a:solidFill>
                <a:schemeClr val="bg1"/>
              </a:solidFill>
              <a:latin typeface="Berlin Sans FB Dem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6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CONTRACEPTIVES	</a:t>
            </a:r>
            <a:endParaRPr lang="en-US" sz="6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50" name="Picture 2" descr="C:\Users\Dell\Pictures\contraception.jpg"/>
          <p:cNvPicPr>
            <a:picLocks noGrp="1" noChangeAspect="1" noChangeArrowheads="1"/>
          </p:cNvPicPr>
          <p:nvPr>
            <p:ph idx="1"/>
          </p:nvPr>
        </p:nvPicPr>
        <p:blipFill>
          <a:blip r:embed="rId2"/>
          <a:stretch>
            <a:fillRect/>
          </a:stretch>
        </p:blipFill>
        <p:spPr bwMode="auto">
          <a:xfrm>
            <a:off x="1905000" y="1371600"/>
            <a:ext cx="5562600" cy="5486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475 -4.44444E-6 L -3.33333E-6 -4.44444E-6 " pathEditMode="relative" rAng="0" ptsTypes="AA">
                                      <p:cBhvr>
                                        <p:cTn id="6" dur="2000" fill="hold"/>
                                        <p:tgtEl>
                                          <p:spTgt spid="2050"/>
                                        </p:tgtEl>
                                        <p:attrNameLst>
                                          <p:attrName>ppt_x</p:attrName>
                                          <p:attrName>ppt_y</p:attrName>
                                        </p:attrNameLst>
                                      </p:cBhvr>
                                      <p:rCtr x="23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5638800" cy="762000"/>
          </a:xfrm>
        </p:spPr>
        <p:txBody>
          <a:bodyPr>
            <a:noAutofit/>
          </a:bodyPr>
          <a:lstStyle/>
          <a:p>
            <a:r>
              <a:rPr lang="en-US" sz="4400" b="1" dirty="0" smtClean="0">
                <a:solidFill>
                  <a:srgbClr val="FFFF00"/>
                </a:solidFill>
                <a:latin typeface="Times New Roman" pitchFamily="18" charset="0"/>
                <a:cs typeface="Times New Roman" pitchFamily="18" charset="0"/>
              </a:rPr>
              <a:t>CONTRACEPTIVES</a:t>
            </a:r>
            <a:r>
              <a:rPr lang="en-US" sz="4800" b="1" dirty="0" smtClean="0">
                <a:solidFill>
                  <a:srgbClr val="FFFF00"/>
                </a:solidFill>
              </a:rPr>
              <a:t>	</a:t>
            </a:r>
            <a:r>
              <a:rPr lang="en-US" sz="4800" dirty="0" smtClean="0">
                <a:solidFill>
                  <a:srgbClr val="FFFF00"/>
                </a:solidFill>
              </a:rPr>
              <a:t/>
            </a:r>
            <a:br>
              <a:rPr lang="en-US" sz="4800" dirty="0" smtClean="0">
                <a:solidFill>
                  <a:srgbClr val="FFFF00"/>
                </a:solidFill>
              </a:rPr>
            </a:br>
            <a:endParaRPr lang="en-US" sz="4800" dirty="0">
              <a:solidFill>
                <a:srgbClr val="FFFF00"/>
              </a:solidFill>
            </a:endParaRPr>
          </a:p>
        </p:txBody>
      </p:sp>
      <p:sp>
        <p:nvSpPr>
          <p:cNvPr id="3" name="Content Placeholder 2"/>
          <p:cNvSpPr>
            <a:spLocks noGrp="1"/>
          </p:cNvSpPr>
          <p:nvPr>
            <p:ph idx="1"/>
          </p:nvPr>
        </p:nvSpPr>
        <p:spPr>
          <a:xfrm>
            <a:off x="457200" y="1371600"/>
            <a:ext cx="8686800" cy="5486400"/>
          </a:xfrm>
        </p:spPr>
        <p:txBody>
          <a:bodyPr>
            <a:normAutofit fontScale="92500" lnSpcReduction="20000"/>
          </a:bodyPr>
          <a:lstStyle/>
          <a:p>
            <a:pPr algn="just"/>
            <a:r>
              <a:rPr lang="en-US" sz="3500" dirty="0" smtClean="0">
                <a:latin typeface="Times New Roman" pitchFamily="18" charset="0"/>
                <a:cs typeface="Times New Roman" pitchFamily="18" charset="0"/>
              </a:rPr>
              <a:t>Steroidal </a:t>
            </a:r>
            <a:r>
              <a:rPr lang="en-US" sz="3500" dirty="0" err="1" smtClean="0">
                <a:latin typeface="Times New Roman" pitchFamily="18" charset="0"/>
                <a:cs typeface="Times New Roman" pitchFamily="18" charset="0"/>
              </a:rPr>
              <a:t>contraceptions</a:t>
            </a:r>
            <a:r>
              <a:rPr lang="en-US" sz="3500" dirty="0" smtClean="0">
                <a:latin typeface="Times New Roman" pitchFamily="18" charset="0"/>
                <a:cs typeface="Times New Roman" pitchFamily="18" charset="0"/>
              </a:rPr>
              <a:t> - Non lactating women and should be started 3 weeks after. In lactating women it is avoided due to its suppressive effects.</a:t>
            </a:r>
          </a:p>
          <a:p>
            <a:pPr algn="just">
              <a:buNone/>
            </a:pPr>
            <a:endParaRPr lang="en-US" sz="3500" dirty="0" smtClean="0">
              <a:latin typeface="Times New Roman" pitchFamily="18" charset="0"/>
              <a:cs typeface="Times New Roman" pitchFamily="18" charset="0"/>
            </a:endParaRPr>
          </a:p>
          <a:p>
            <a:pPr algn="just"/>
            <a:r>
              <a:rPr lang="en-US" sz="3500" dirty="0" smtClean="0">
                <a:latin typeface="Times New Roman" pitchFamily="18" charset="0"/>
                <a:cs typeface="Times New Roman" pitchFamily="18" charset="0"/>
              </a:rPr>
              <a:t> Progestin only pill. Other </a:t>
            </a:r>
            <a:r>
              <a:rPr lang="en-US" sz="3500" dirty="0" err="1" smtClean="0">
                <a:latin typeface="Times New Roman" pitchFamily="18" charset="0"/>
                <a:cs typeface="Times New Roman" pitchFamily="18" charset="0"/>
              </a:rPr>
              <a:t>progestins</a:t>
            </a:r>
            <a:r>
              <a:rPr lang="en-US" sz="3500" dirty="0" smtClean="0">
                <a:latin typeface="Times New Roman" pitchFamily="18" charset="0"/>
                <a:cs typeface="Times New Roman" pitchFamily="18" charset="0"/>
              </a:rPr>
              <a:t> DMPA, </a:t>
            </a:r>
            <a:r>
              <a:rPr lang="en-US" sz="3500" dirty="0" err="1" smtClean="0">
                <a:latin typeface="Times New Roman" pitchFamily="18" charset="0"/>
                <a:cs typeface="Times New Roman" pitchFamily="18" charset="0"/>
              </a:rPr>
              <a:t>Levo</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norgestrel</a:t>
            </a:r>
            <a:r>
              <a:rPr lang="en-US" sz="3500" dirty="0" smtClean="0">
                <a:latin typeface="Times New Roman" pitchFamily="18" charset="0"/>
                <a:cs typeface="Times New Roman" pitchFamily="18" charset="0"/>
              </a:rPr>
              <a:t> implants may be used.</a:t>
            </a:r>
          </a:p>
          <a:p>
            <a:pPr algn="just"/>
            <a:endParaRPr lang="en-US" sz="3500" dirty="0" smtClean="0">
              <a:latin typeface="Times New Roman" pitchFamily="18" charset="0"/>
              <a:cs typeface="Times New Roman" pitchFamily="18" charset="0"/>
            </a:endParaRPr>
          </a:p>
          <a:p>
            <a:pPr algn="just"/>
            <a:r>
              <a:rPr lang="en-US" sz="3500" dirty="0" smtClean="0">
                <a:latin typeface="Times New Roman" pitchFamily="18" charset="0"/>
                <a:cs typeface="Times New Roman" pitchFamily="18" charset="0"/>
              </a:rPr>
              <a:t> Intra Uterine Devices.</a:t>
            </a:r>
          </a:p>
          <a:p>
            <a:pPr algn="just"/>
            <a:endParaRPr lang="en-US" sz="3500" dirty="0" smtClean="0">
              <a:latin typeface="Times New Roman" pitchFamily="18" charset="0"/>
              <a:cs typeface="Times New Roman" pitchFamily="18" charset="0"/>
            </a:endParaRPr>
          </a:p>
          <a:p>
            <a:pPr algn="just"/>
            <a:r>
              <a:rPr lang="en-US" sz="3500" dirty="0" err="1" smtClean="0">
                <a:latin typeface="Times New Roman" pitchFamily="18" charset="0"/>
                <a:cs typeface="Times New Roman" pitchFamily="18" charset="0"/>
              </a:rPr>
              <a:t>Sterlization</a:t>
            </a:r>
            <a:r>
              <a:rPr lang="en-US" sz="3500" dirty="0" smtClean="0">
                <a:latin typeface="Times New Roman" pitchFamily="18" charset="0"/>
                <a:cs typeface="Times New Roman" pitchFamily="18" charset="0"/>
              </a:rPr>
              <a:t> is suitable for those who have completed their families.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chemeClr val="accent3"/>
                </a:solidFill>
                <a:latin typeface="Andalus" pitchFamily="18" charset="-78"/>
                <a:cs typeface="Andalus" pitchFamily="18" charset="-78"/>
              </a:rPr>
              <a:t>PRINCIPLES</a:t>
            </a:r>
            <a:r>
              <a:rPr lang="en-US" sz="4400" dirty="0" smtClean="0">
                <a:solidFill>
                  <a:schemeClr val="accent3"/>
                </a:solidFill>
              </a:rPr>
              <a:t> </a:t>
            </a:r>
            <a:endParaRPr lang="en-US" sz="4400" dirty="0">
              <a:solidFill>
                <a:schemeClr val="accent3"/>
              </a:solidFill>
            </a:endParaRPr>
          </a:p>
        </p:txBody>
      </p:sp>
      <p:sp>
        <p:nvSpPr>
          <p:cNvPr id="3" name="Content Placeholder 2"/>
          <p:cNvSpPr>
            <a:spLocks noGrp="1"/>
          </p:cNvSpPr>
          <p:nvPr>
            <p:ph idx="1"/>
          </p:nvPr>
        </p:nvSpPr>
        <p:spPr>
          <a:xfrm>
            <a:off x="457200" y="1600200"/>
            <a:ext cx="8229600" cy="4876800"/>
          </a:xfrm>
        </p:spPr>
        <p:txBody>
          <a:bodyPr>
            <a:normAutofit lnSpcReduction="10000"/>
          </a:bodyPr>
          <a:lstStyle/>
          <a:p>
            <a:pPr lvl="0"/>
            <a:r>
              <a:rPr lang="en-US" sz="3600" dirty="0" smtClean="0">
                <a:latin typeface="Andalus" pitchFamily="18" charset="-78"/>
                <a:cs typeface="Andalus" pitchFamily="18" charset="-78"/>
              </a:rPr>
              <a:t>To restore the health of the mother.</a:t>
            </a:r>
          </a:p>
          <a:p>
            <a:pPr lvl="0">
              <a:buNone/>
            </a:pPr>
            <a:endParaRPr lang="en-US" sz="3600" dirty="0" smtClean="0">
              <a:latin typeface="Andalus" pitchFamily="18" charset="-78"/>
              <a:cs typeface="Andalus" pitchFamily="18" charset="-78"/>
            </a:endParaRPr>
          </a:p>
          <a:p>
            <a:pPr lvl="0"/>
            <a:r>
              <a:rPr lang="en-US" sz="3600" dirty="0" smtClean="0">
                <a:latin typeface="Andalus" pitchFamily="18" charset="-78"/>
                <a:cs typeface="Andalus" pitchFamily="18" charset="-78"/>
              </a:rPr>
              <a:t>To prevent infection.</a:t>
            </a:r>
          </a:p>
          <a:p>
            <a:pPr lvl="0"/>
            <a:endParaRPr lang="en-US" sz="3600" dirty="0" smtClean="0">
              <a:latin typeface="Andalus" pitchFamily="18" charset="-78"/>
              <a:cs typeface="Andalus" pitchFamily="18" charset="-78"/>
            </a:endParaRPr>
          </a:p>
          <a:p>
            <a:pPr lvl="0"/>
            <a:r>
              <a:rPr lang="en-US" sz="3600" dirty="0" smtClean="0">
                <a:latin typeface="Andalus" pitchFamily="18" charset="-78"/>
                <a:cs typeface="Andalus" pitchFamily="18" charset="-78"/>
              </a:rPr>
              <a:t>To take care of the breast.</a:t>
            </a:r>
          </a:p>
          <a:p>
            <a:pPr lvl="0"/>
            <a:endParaRPr lang="en-US" sz="3600" dirty="0" smtClean="0">
              <a:latin typeface="Andalus" pitchFamily="18" charset="-78"/>
              <a:cs typeface="Andalus" pitchFamily="18" charset="-78"/>
            </a:endParaRPr>
          </a:p>
          <a:p>
            <a:pPr lvl="0"/>
            <a:r>
              <a:rPr lang="en-US" sz="3600" dirty="0" smtClean="0">
                <a:latin typeface="Andalus" pitchFamily="18" charset="-78"/>
                <a:cs typeface="Andalus" pitchFamily="18" charset="-78"/>
              </a:rPr>
              <a:t>To motivate the mother for contraceptive acceptance.</a:t>
            </a:r>
          </a:p>
          <a:p>
            <a:endParaRPr lang="en-US"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2064"/>
            <a:ext cx="8153400" cy="914400"/>
          </a:xfrm>
        </p:spPr>
        <p:txBody>
          <a:bodyPr>
            <a:noAutofit/>
          </a:bodyPr>
          <a:lstStyle/>
          <a:p>
            <a:pPr lvl="0"/>
            <a:r>
              <a:rPr lang="en-US" b="1" dirty="0" smtClean="0">
                <a:solidFill>
                  <a:srgbClr val="FFFF00"/>
                </a:solidFill>
                <a:latin typeface="Times New Roman" pitchFamily="18" charset="0"/>
                <a:cs typeface="Times New Roman" pitchFamily="18" charset="0"/>
              </a:rPr>
              <a:t>MANAGEMENT OF AILMENTS</a:t>
            </a:r>
            <a:r>
              <a:rPr lang="en-US" dirty="0" smtClean="0">
                <a:solidFill>
                  <a:srgbClr val="FFFF00"/>
                </a:solidFill>
                <a:latin typeface="Times New Roman" pitchFamily="18" charset="0"/>
                <a:cs typeface="Times New Roman" pitchFamily="18" charset="0"/>
              </a:rPr>
              <a:t/>
            </a:r>
            <a:br>
              <a:rPr lang="en-US" dirty="0" smtClean="0">
                <a:solidFill>
                  <a:srgbClr val="FFFF00"/>
                </a:solidFill>
                <a:latin typeface="Times New Roman" pitchFamily="18" charset="0"/>
                <a:cs typeface="Times New Roman" pitchFamily="18" charset="0"/>
              </a:rPr>
            </a:b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371600"/>
            <a:ext cx="8839200" cy="5486400"/>
          </a:xfrm>
        </p:spPr>
        <p:txBody>
          <a:bodyPr>
            <a:noAutofit/>
          </a:bodyPr>
          <a:lstStyle/>
          <a:p>
            <a:r>
              <a:rPr lang="en-US" sz="4800" b="1" dirty="0" smtClean="0">
                <a:latin typeface="Times New Roman" pitchFamily="18" charset="0"/>
                <a:cs typeface="Times New Roman" pitchFamily="18" charset="0"/>
              </a:rPr>
              <a:t>Irregular vaginal bleeding</a:t>
            </a:r>
          </a:p>
          <a:p>
            <a:r>
              <a:rPr lang="en-US" sz="4800" b="1" dirty="0" smtClean="0">
                <a:latin typeface="Times New Roman" pitchFamily="18" charset="0"/>
                <a:cs typeface="Times New Roman" pitchFamily="18" charset="0"/>
              </a:rPr>
              <a:t>Leucorrhoea </a:t>
            </a:r>
          </a:p>
          <a:p>
            <a:r>
              <a:rPr lang="en-US" sz="4800" b="1" dirty="0" smtClean="0">
                <a:latin typeface="Times New Roman" pitchFamily="18" charset="0"/>
                <a:cs typeface="Times New Roman" pitchFamily="18" charset="0"/>
              </a:rPr>
              <a:t>Cervical </a:t>
            </a:r>
            <a:r>
              <a:rPr lang="en-US" sz="4800" b="1" dirty="0" err="1" smtClean="0">
                <a:latin typeface="Times New Roman" pitchFamily="18" charset="0"/>
                <a:cs typeface="Times New Roman" pitchFamily="18" charset="0"/>
              </a:rPr>
              <a:t>ectopy</a:t>
            </a:r>
            <a:r>
              <a:rPr lang="en-US" sz="4800" b="1" dirty="0" smtClean="0">
                <a:latin typeface="Times New Roman" pitchFamily="18" charset="0"/>
                <a:cs typeface="Times New Roman" pitchFamily="18" charset="0"/>
              </a:rPr>
              <a:t> (erosion) </a:t>
            </a:r>
          </a:p>
          <a:p>
            <a:r>
              <a:rPr lang="en-US" sz="4800" b="1" dirty="0" smtClean="0">
                <a:latin typeface="Times New Roman" pitchFamily="18" charset="0"/>
                <a:cs typeface="Times New Roman" pitchFamily="18" charset="0"/>
              </a:rPr>
              <a:t>Backache</a:t>
            </a:r>
          </a:p>
          <a:p>
            <a:r>
              <a:rPr lang="en-US" sz="4800" b="1" dirty="0" smtClean="0">
                <a:latin typeface="Times New Roman" pitchFamily="18" charset="0"/>
                <a:cs typeface="Times New Roman" pitchFamily="18" charset="0"/>
              </a:rPr>
              <a:t>Retroversion</a:t>
            </a:r>
            <a:r>
              <a:rPr lang="en-US" sz="4800" dirty="0" smtClean="0">
                <a:latin typeface="Times New Roman" pitchFamily="18" charset="0"/>
                <a:cs typeface="Times New Roman" pitchFamily="18" charset="0"/>
              </a:rPr>
              <a:t> </a:t>
            </a:r>
          </a:p>
          <a:p>
            <a:r>
              <a:rPr lang="en-US" sz="4800" b="1" dirty="0" smtClean="0">
                <a:latin typeface="Times New Roman" pitchFamily="18" charset="0"/>
                <a:cs typeface="Times New Roman" pitchFamily="18" charset="0"/>
              </a:rPr>
              <a:t>Slight degree of uterine descend</a:t>
            </a:r>
            <a:r>
              <a:rPr lang="en-US" sz="4800" dirty="0" smtClean="0">
                <a:latin typeface="Times New Roman" pitchFamily="18" charset="0"/>
                <a:cs typeface="Times New Roman" pitchFamily="18" charset="0"/>
              </a:rPr>
              <a:t> </a:t>
            </a:r>
            <a:endParaRPr lang="en-US"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1197864"/>
          </a:xfrm>
        </p:spPr>
        <p:txBody>
          <a:bodyPr>
            <a:normAutofit fontScale="90000"/>
          </a:bodyPr>
          <a:lstStyle/>
          <a:p>
            <a:pPr lvl="0" algn="ctr"/>
            <a:r>
              <a:rPr lang="en-US" b="1" dirty="0" smtClean="0">
                <a:solidFill>
                  <a:srgbClr val="FFFF00"/>
                </a:solidFill>
                <a:latin typeface="Times New Roman" pitchFamily="18" charset="0"/>
                <a:cs typeface="Times New Roman" pitchFamily="18" charset="0"/>
              </a:rPr>
              <a:t>PSYCHIATRIC DISORDERS DURING PUERPARIUM</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2316960"/>
            <a:ext cx="3810000" cy="578640"/>
          </a:xfrm>
        </p:spPr>
        <p:txBody>
          <a:bodyPr>
            <a:normAutofit fontScale="70000" lnSpcReduction="20000"/>
          </a:bodyPr>
          <a:lstStyle/>
          <a:p>
            <a:r>
              <a:rPr lang="en-US" sz="3600" b="1" dirty="0" smtClean="0">
                <a:solidFill>
                  <a:srgbClr val="FF0000"/>
                </a:solidFill>
                <a:latin typeface="Times New Roman" pitchFamily="18" charset="0"/>
                <a:cs typeface="Times New Roman" pitchFamily="18" charset="0"/>
              </a:rPr>
              <a:t>PUERPERAL BLUES</a:t>
            </a:r>
          </a:p>
          <a:p>
            <a:endParaRPr lang="en-US" sz="2800" b="1" dirty="0" smtClean="0"/>
          </a:p>
          <a:p>
            <a:endParaRPr lang="en-US" dirty="0"/>
          </a:p>
        </p:txBody>
      </p:sp>
      <p:pic>
        <p:nvPicPr>
          <p:cNvPr id="4100" name="Picture 4" descr="C:\Users\Dell\Pictures\post_natal_depression_baby_mother.jpg"/>
          <p:cNvPicPr>
            <a:picLocks noChangeAspect="1" noChangeArrowheads="1"/>
          </p:cNvPicPr>
          <p:nvPr/>
        </p:nvPicPr>
        <p:blipFill>
          <a:blip r:embed="rId2"/>
          <a:srcRect/>
          <a:stretch>
            <a:fillRect/>
          </a:stretch>
        </p:blipFill>
        <p:spPr bwMode="auto">
          <a:xfrm>
            <a:off x="20781" y="2874818"/>
            <a:ext cx="4066673" cy="39624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reflection blurRad="6350" stA="50000" endA="300" endPos="90000" dist="50800" dir="5400000" sy="-100000" algn="bl" rotWithShape="0"/>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4267200" y="2286000"/>
            <a:ext cx="5181600" cy="523220"/>
          </a:xfrm>
          <a:prstGeom prst="rect">
            <a:avLst/>
          </a:prstGeom>
        </p:spPr>
        <p:txBody>
          <a:bodyPr wrap="square">
            <a:spAutoFit/>
          </a:bodyPr>
          <a:lstStyle/>
          <a:p>
            <a:pPr marL="342900" indent="-342900" algn="just">
              <a:buFont typeface="Wingdings" pitchFamily="2" charset="2"/>
              <a:buChar char="§"/>
            </a:pPr>
            <a:r>
              <a:rPr lang="en-US" sz="2800" b="1" dirty="0" smtClean="0">
                <a:solidFill>
                  <a:srgbClr val="FF0000"/>
                </a:solidFill>
              </a:rPr>
              <a:t>POSTPARTUM DEPRESSION</a:t>
            </a:r>
            <a:endParaRPr lang="en-US" sz="2800" dirty="0">
              <a:solidFill>
                <a:srgbClr val="FF0000"/>
              </a:solidFill>
            </a:endParaRPr>
          </a:p>
        </p:txBody>
      </p:sp>
      <p:pic>
        <p:nvPicPr>
          <p:cNvPr id="2050" name="Picture 2" descr="C:\Users\Dell\Pictures\A8PWVSOCAVO7V1TCAAK30OMCAWCZOQYCAYY1XKNCA88JP35CAU8NCTNCAURYNHWCAMOBSDHCAJRJE2SCA1B3ZFBCANF94THCA4KAIU1CAUVCH4ICA86RPE8CAIRGP8CCAF5KO4OCAQYT24JCAWCOKL4CAH4Q0K8.jpg"/>
          <p:cNvPicPr>
            <a:picLocks noChangeAspect="1" noChangeArrowheads="1"/>
          </p:cNvPicPr>
          <p:nvPr/>
        </p:nvPicPr>
        <p:blipFill>
          <a:blip r:embed="rId3"/>
          <a:srcRect/>
          <a:stretch>
            <a:fillRect/>
          </a:stretch>
        </p:blipFill>
        <p:spPr bwMode="auto">
          <a:xfrm>
            <a:off x="4572000" y="2828925"/>
            <a:ext cx="4572000" cy="4029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p:cTn id="12" dur="1000" fill="hold"/>
                                        <p:tgtEl>
                                          <p:spTgt spid="4100"/>
                                        </p:tgtEl>
                                        <p:attrNameLst>
                                          <p:attrName>ppt_w</p:attrName>
                                        </p:attrNameLst>
                                      </p:cBhvr>
                                      <p:tavLst>
                                        <p:tav tm="0">
                                          <p:val>
                                            <p:strVal val="#ppt_w*0.70"/>
                                          </p:val>
                                        </p:tav>
                                        <p:tav tm="100000">
                                          <p:val>
                                            <p:strVal val="#ppt_w"/>
                                          </p:val>
                                        </p:tav>
                                      </p:tavLst>
                                    </p:anim>
                                    <p:anim calcmode="lin" valueType="num">
                                      <p:cBhvr>
                                        <p:cTn id="13" dur="1000" fill="hold"/>
                                        <p:tgtEl>
                                          <p:spTgt spid="4100"/>
                                        </p:tgtEl>
                                        <p:attrNameLst>
                                          <p:attrName>ppt_h</p:attrName>
                                        </p:attrNameLst>
                                      </p:cBhvr>
                                      <p:tavLst>
                                        <p:tav tm="0">
                                          <p:val>
                                            <p:strVal val="#ppt_h"/>
                                          </p:val>
                                        </p:tav>
                                        <p:tav tm="100000">
                                          <p:val>
                                            <p:strVal val="#ppt_h"/>
                                          </p:val>
                                        </p:tav>
                                      </p:tavLst>
                                    </p:anim>
                                    <p:animEffect transition="in" filter="fade">
                                      <p:cBhvr>
                                        <p:cTn id="14" dur="1000"/>
                                        <p:tgtEl>
                                          <p:spTgt spid="410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par>
                                <p:cTn id="22" presetID="55"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 calcmode="lin" valueType="num">
                                      <p:cBhvr>
                                        <p:cTn id="24" dur="1000" fill="hold"/>
                                        <p:tgtEl>
                                          <p:spTgt spid="2050"/>
                                        </p:tgtEl>
                                        <p:attrNameLst>
                                          <p:attrName>ppt_w</p:attrName>
                                        </p:attrNameLst>
                                      </p:cBhvr>
                                      <p:tavLst>
                                        <p:tav tm="0">
                                          <p:val>
                                            <p:strVal val="#ppt_w*0.70"/>
                                          </p:val>
                                        </p:tav>
                                        <p:tav tm="100000">
                                          <p:val>
                                            <p:strVal val="#ppt_w"/>
                                          </p:val>
                                        </p:tav>
                                      </p:tavLst>
                                    </p:anim>
                                    <p:anim calcmode="lin" valueType="num">
                                      <p:cBhvr>
                                        <p:cTn id="25" dur="1000" fill="hold"/>
                                        <p:tgtEl>
                                          <p:spTgt spid="2050"/>
                                        </p:tgtEl>
                                        <p:attrNameLst>
                                          <p:attrName>ppt_h</p:attrName>
                                        </p:attrNameLst>
                                      </p:cBhvr>
                                      <p:tavLst>
                                        <p:tav tm="0">
                                          <p:val>
                                            <p:strVal val="#ppt_h"/>
                                          </p:val>
                                        </p:tav>
                                        <p:tav tm="100000">
                                          <p:val>
                                            <p:strVal val="#ppt_h"/>
                                          </p:val>
                                        </p:tav>
                                      </p:tavLst>
                                    </p:anim>
                                    <p:animEffect transition="in" filter="fade">
                                      <p:cBhvr>
                                        <p:cTn id="26"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219200"/>
          </a:xfrm>
        </p:spPr>
        <p:txBody>
          <a:bodyPr>
            <a:noAutofit/>
          </a:bodyPr>
          <a:lstStyle/>
          <a:p>
            <a:pPr algn="ctr"/>
            <a:r>
              <a:rPr lang="en-US" b="1" dirty="0" smtClean="0">
                <a:solidFill>
                  <a:srgbClr val="FFFF00"/>
                </a:solidFill>
                <a:latin typeface="Times New Roman" pitchFamily="18" charset="0"/>
                <a:cs typeface="Times New Roman" pitchFamily="18" charset="0"/>
              </a:rPr>
              <a:t>SERIOUS MATERNAL HALTH PROBLEMS</a:t>
            </a:r>
            <a:endParaRPr lang="en-US" dirty="0">
              <a:solidFill>
                <a:srgbClr val="FFFF00"/>
              </a:solidFill>
              <a:latin typeface="Times New Roman" pitchFamily="18" charset="0"/>
              <a:cs typeface="Times New Roman" pitchFamily="18" charset="0"/>
            </a:endParaRPr>
          </a:p>
        </p:txBody>
      </p:sp>
      <p:sp>
        <p:nvSpPr>
          <p:cNvPr id="4" name="Content Placeholder 3"/>
          <p:cNvSpPr>
            <a:spLocks noGrp="1"/>
          </p:cNvSpPr>
          <p:nvPr>
            <p:ph idx="1"/>
          </p:nvPr>
        </p:nvSpPr>
        <p:spPr>
          <a:xfrm>
            <a:off x="381000" y="1295400"/>
            <a:ext cx="8763000" cy="5562600"/>
          </a:xfrm>
        </p:spPr>
        <p:txBody>
          <a:bodyPr>
            <a:normAutofit/>
          </a:bodyPr>
          <a:lstStyle/>
          <a:p>
            <a:r>
              <a:rPr lang="en-US" sz="3200" b="1" dirty="0" smtClean="0"/>
              <a:t> </a:t>
            </a:r>
            <a:r>
              <a:rPr lang="en-US" sz="3200" b="1" dirty="0" smtClean="0">
                <a:latin typeface="Times New Roman" pitchFamily="18" charset="0"/>
                <a:cs typeface="Times New Roman" pitchFamily="18" charset="0"/>
              </a:rPr>
              <a:t>POSTNATAL PSYCHOSIS</a:t>
            </a:r>
          </a:p>
          <a:p>
            <a:r>
              <a:rPr lang="en-US" sz="3200" b="1" dirty="0" smtClean="0">
                <a:latin typeface="Times New Roman" pitchFamily="18" charset="0"/>
                <a:cs typeface="Times New Roman" pitchFamily="18" charset="0"/>
              </a:rPr>
              <a:t>POST PARTUM HAEMORRHAGE</a:t>
            </a:r>
          </a:p>
          <a:p>
            <a:r>
              <a:rPr lang="en-US" sz="3200" b="1" dirty="0" smtClean="0">
                <a:latin typeface="Times New Roman" pitchFamily="18" charset="0"/>
                <a:cs typeface="Times New Roman" pitchFamily="18" charset="0"/>
              </a:rPr>
              <a:t>PUERPERAL PYREXIA</a:t>
            </a:r>
          </a:p>
          <a:p>
            <a:r>
              <a:rPr lang="en-US" sz="3200" b="1" dirty="0" smtClean="0">
                <a:latin typeface="Times New Roman" pitchFamily="18" charset="0"/>
                <a:cs typeface="Times New Roman" pitchFamily="18" charset="0"/>
              </a:rPr>
              <a:t>THROMBOEMBOLISM</a:t>
            </a:r>
          </a:p>
          <a:p>
            <a:r>
              <a:rPr lang="en-US" sz="3200" b="1" dirty="0" smtClean="0">
                <a:latin typeface="Times New Roman" pitchFamily="18" charset="0"/>
                <a:cs typeface="Times New Roman" pitchFamily="18" charset="0"/>
              </a:rPr>
              <a:t>DEEP VEIN THROMBOSIS </a:t>
            </a:r>
          </a:p>
          <a:p>
            <a:r>
              <a:rPr lang="en-US" sz="3200" b="1" dirty="0" smtClean="0">
                <a:latin typeface="Times New Roman" pitchFamily="18" charset="0"/>
                <a:cs typeface="Times New Roman" pitchFamily="18" charset="0"/>
              </a:rPr>
              <a:t>PULMONARY EMBOLISM</a:t>
            </a:r>
          </a:p>
          <a:p>
            <a:endParaRPr lang="en-US" sz="3200" b="1" dirty="0"/>
          </a:p>
        </p:txBody>
      </p:sp>
      <p:pic>
        <p:nvPicPr>
          <p:cNvPr id="4099" name="Picture 3" descr="C:\Users\Dell\Pictures\AYFLTM9CAVDVE3NCAGA81F7CAJ4JV3PCA1HRYIGCA9MGSZRCADZGUQXCA38BH1NCAQYVTVECAN02JBXCA0CYVSWCAPZ6G2MCAJ9776LCA1KDBWQCA6D5T4ZCAI7APLVCAM76EI3CAEAU6IBCAYK2B2WCAFGLFOW.jpg"/>
          <p:cNvPicPr>
            <a:picLocks noChangeAspect="1" noChangeArrowheads="1"/>
          </p:cNvPicPr>
          <p:nvPr/>
        </p:nvPicPr>
        <p:blipFill>
          <a:blip r:embed="rId2"/>
          <a:srcRect/>
          <a:stretch>
            <a:fillRect/>
          </a:stretch>
        </p:blipFill>
        <p:spPr bwMode="auto">
          <a:xfrm>
            <a:off x="5043488" y="4686300"/>
            <a:ext cx="4100512" cy="21717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800" b="1" dirty="0" smtClean="0">
                <a:solidFill>
                  <a:srgbClr val="FFFF00"/>
                </a:solidFill>
                <a:latin typeface="Times New Roman" pitchFamily="18" charset="0"/>
                <a:cs typeface="Times New Roman" pitchFamily="18" charset="0"/>
              </a:rPr>
              <a:t>CONCLUSION</a:t>
            </a:r>
            <a:endParaRPr lang="en-US" sz="4800"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524000"/>
            <a:ext cx="8763000" cy="5334000"/>
          </a:xfrm>
        </p:spPr>
        <p:txBody>
          <a:bodyPr>
            <a:noAutofit/>
          </a:bodyPr>
          <a:lstStyle/>
          <a:p>
            <a:pPr algn="just"/>
            <a:r>
              <a:rPr lang="en-US" sz="4000" dirty="0" smtClean="0">
                <a:latin typeface="Times New Roman" pitchFamily="18" charset="0"/>
                <a:cs typeface="Times New Roman" pitchFamily="18" charset="0"/>
              </a:rPr>
              <a:t>The postpartum is the period when a women’s physical and psychological functioning following childbirth is restored and the foundation of relationships among the parents, newborn and other family members are being established.</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990600" y="457200"/>
            <a:ext cx="6248400" cy="1295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pic>
        <p:nvPicPr>
          <p:cNvPr id="1026" name="Picture 2" descr="C:\Users\Dell\Pictures\jacksonville-newborn-photographer-studio-dad-baby-bonding-arm-pose_BS1.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0" y="0"/>
            <a:ext cx="27432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7" name="TextBox 6"/>
          <p:cNvSpPr txBox="1"/>
          <p:nvPr/>
        </p:nvSpPr>
        <p:spPr>
          <a:xfrm>
            <a:off x="457200" y="457200"/>
            <a:ext cx="7620000" cy="1107996"/>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sz="6600" dirty="0" smtClean="0">
                <a:solidFill>
                  <a:schemeClr val="accent1">
                    <a:lumMod val="75000"/>
                  </a:schemeClr>
                </a:solidFill>
                <a:latin typeface="Algerian" pitchFamily="82" charset="0"/>
              </a:rPr>
              <a:t>   ASSIGNMENT</a:t>
            </a:r>
            <a:endParaRPr lang="en-US" sz="6600" dirty="0">
              <a:solidFill>
                <a:schemeClr val="accent1">
                  <a:lumMod val="75000"/>
                </a:schemeClr>
              </a:solidFill>
              <a:latin typeface="Algerian" pitchFamily="82" charset="0"/>
            </a:endParaRPr>
          </a:p>
        </p:txBody>
      </p:sp>
      <p:sp>
        <p:nvSpPr>
          <p:cNvPr id="10" name="TextBox 9"/>
          <p:cNvSpPr txBox="1"/>
          <p:nvPr/>
        </p:nvSpPr>
        <p:spPr>
          <a:xfrm>
            <a:off x="0" y="1752600"/>
            <a:ext cx="5791200" cy="4247317"/>
          </a:xfrm>
          <a:prstGeom prst="rect">
            <a:avLst/>
          </a:prstGeom>
          <a:noFill/>
        </p:spPr>
        <p:txBody>
          <a:bodyPr wrap="square" rtlCol="0">
            <a:spAutoFit/>
          </a:bodyPr>
          <a:lstStyle/>
          <a:p>
            <a:r>
              <a:rPr lang="en-US" sz="5400" dirty="0" smtClean="0">
                <a:solidFill>
                  <a:schemeClr val="accent4">
                    <a:lumMod val="75000"/>
                  </a:schemeClr>
                </a:solidFill>
                <a:latin typeface="Algerian" pitchFamily="82" charset="0"/>
              </a:rPr>
              <a:t>NURSING PROCESS ON IMMEDIATE PHASE OF PUERPARIUM</a:t>
            </a:r>
            <a:endParaRPr lang="en-US" sz="5400" dirty="0">
              <a:solidFill>
                <a:schemeClr val="accent4">
                  <a:lumMod val="75000"/>
                </a:schemeClr>
              </a:solidFill>
              <a:latin typeface="Algerian" pitchFamily="82"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Dell\Pictures\baby-thanks-.png"/>
          <p:cNvPicPr>
            <a:picLocks noGrp="1" noChangeAspect="1" noChangeArrowheads="1"/>
          </p:cNvPicPr>
          <p:nvPr>
            <p:ph idx="1"/>
          </p:nvPr>
        </p:nvPicPr>
        <p:blipFill>
          <a:blip r:embed="rId2"/>
          <a:srcRect/>
          <a:stretch>
            <a:fillRect/>
          </a:stretch>
        </p:blipFill>
        <p:spPr bwMode="auto">
          <a:xfrm>
            <a:off x="0" y="0"/>
            <a:ext cx="9525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895600"/>
          </a:xfrm>
        </p:spPr>
        <p:txBody>
          <a:bodyPr>
            <a:noAutofit/>
          </a:bodyPr>
          <a:lstStyle/>
          <a:p>
            <a:r>
              <a:rPr lang="en-US" sz="9600" dirty="0" smtClean="0">
                <a:latin typeface="Andalus" pitchFamily="18" charset="-78"/>
                <a:cs typeface="Andalus" pitchFamily="18" charset="-78"/>
              </a:rPr>
              <a:t>GENERAL MANAGEMENT</a:t>
            </a:r>
            <a:endParaRPr lang="en-US" sz="9600" dirty="0">
              <a:latin typeface="Andalus" pitchFamily="18" charset="-78"/>
              <a:cs typeface="Andalus" pitchFamily="18" charset="-78"/>
            </a:endParaRPr>
          </a:p>
        </p:txBody>
      </p:sp>
      <p:pic>
        <p:nvPicPr>
          <p:cNvPr id="5122" name="Picture 2" descr="C:\Users\Dell\Pictures\BabyLoveLogo.jpg"/>
          <p:cNvPicPr>
            <a:picLocks noChangeAspect="1" noChangeArrowheads="1"/>
          </p:cNvPicPr>
          <p:nvPr/>
        </p:nvPicPr>
        <p:blipFill>
          <a:blip r:embed="rId2"/>
          <a:srcRect/>
          <a:stretch>
            <a:fillRect/>
          </a:stretch>
        </p:blipFill>
        <p:spPr bwMode="auto">
          <a:xfrm>
            <a:off x="1981200" y="3352800"/>
            <a:ext cx="5638800" cy="3095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solidFill>
                  <a:schemeClr val="accent3"/>
                </a:solidFill>
                <a:latin typeface="Andalus" pitchFamily="18" charset="-78"/>
                <a:cs typeface="Andalus" pitchFamily="18" charset="-78"/>
              </a:rPr>
              <a:t>UTERUS</a:t>
            </a:r>
            <a:endParaRPr lang="en-US" sz="4400" dirty="0">
              <a:solidFill>
                <a:schemeClr val="accent3"/>
              </a:solidFill>
              <a:latin typeface="Andalus" pitchFamily="18" charset="-78"/>
              <a:cs typeface="Andalus" pitchFamily="18" charset="-78"/>
            </a:endParaRPr>
          </a:p>
        </p:txBody>
      </p:sp>
      <p:sp>
        <p:nvSpPr>
          <p:cNvPr id="3" name="Content Placeholder 2"/>
          <p:cNvSpPr>
            <a:spLocks noGrp="1"/>
          </p:cNvSpPr>
          <p:nvPr>
            <p:ph idx="1"/>
          </p:nvPr>
        </p:nvSpPr>
        <p:spPr>
          <a:xfrm>
            <a:off x="0" y="1600201"/>
            <a:ext cx="9144000" cy="1447799"/>
          </a:xfrm>
        </p:spPr>
        <p:txBody>
          <a:bodyPr>
            <a:normAutofit lnSpcReduction="10000"/>
          </a:bodyPr>
          <a:lstStyle/>
          <a:p>
            <a:pPr algn="just">
              <a:buNone/>
            </a:pPr>
            <a:r>
              <a:rPr lang="en-US" dirty="0" smtClean="0">
                <a:latin typeface="Andalus" pitchFamily="18" charset="-78"/>
                <a:cs typeface="Andalus" pitchFamily="18" charset="-78"/>
              </a:rPr>
              <a:t>    At the end of the 6</a:t>
            </a:r>
            <a:r>
              <a:rPr lang="en-US" baseline="30000" dirty="0" smtClean="0">
                <a:latin typeface="Andalus" pitchFamily="18" charset="-78"/>
                <a:cs typeface="Andalus" pitchFamily="18" charset="-78"/>
              </a:rPr>
              <a:t>th</a:t>
            </a:r>
            <a:r>
              <a:rPr lang="en-US" dirty="0" smtClean="0">
                <a:latin typeface="Andalus" pitchFamily="18" charset="-78"/>
                <a:cs typeface="Andalus" pitchFamily="18" charset="-78"/>
              </a:rPr>
              <a:t> week the measurement is almost similar to that of the non-pregnant state and weighs about 60 gm.</a:t>
            </a:r>
            <a:endParaRPr lang="en-US" dirty="0">
              <a:latin typeface="Andalus" pitchFamily="18" charset="-78"/>
              <a:cs typeface="Andalus" pitchFamily="18" charset="-78"/>
            </a:endParaRPr>
          </a:p>
        </p:txBody>
      </p:sp>
      <p:pic>
        <p:nvPicPr>
          <p:cNvPr id="1026" name="Picture 2" descr="C:\Users\Dell\Pictures\UTERUS.png"/>
          <p:cNvPicPr>
            <a:picLocks noChangeAspect="1" noChangeArrowheads="1"/>
          </p:cNvPicPr>
          <p:nvPr/>
        </p:nvPicPr>
        <p:blipFill>
          <a:blip r:embed="rId2"/>
          <a:srcRect/>
          <a:stretch>
            <a:fillRect/>
          </a:stretch>
        </p:blipFill>
        <p:spPr bwMode="auto">
          <a:xfrm>
            <a:off x="381000" y="3124200"/>
            <a:ext cx="8763000"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914400"/>
          </a:xfrm>
        </p:spPr>
        <p:txBody>
          <a:bodyPr>
            <a:noAutofit/>
          </a:bodyPr>
          <a:lstStyle/>
          <a:p>
            <a:r>
              <a:rPr lang="en-US" dirty="0" smtClean="0">
                <a:solidFill>
                  <a:schemeClr val="accent3"/>
                </a:solidFill>
                <a:latin typeface="Andalus" pitchFamily="18" charset="-78"/>
                <a:cs typeface="Andalus" pitchFamily="18" charset="-78"/>
              </a:rPr>
              <a:t>REST &amp; AMBULATION</a:t>
            </a:r>
            <a:br>
              <a:rPr lang="en-US" dirty="0" smtClean="0">
                <a:solidFill>
                  <a:schemeClr val="accent3"/>
                </a:solidFill>
                <a:latin typeface="Andalus" pitchFamily="18" charset="-78"/>
                <a:cs typeface="Andalus" pitchFamily="18" charset="-78"/>
              </a:rPr>
            </a:br>
            <a:endParaRPr lang="en-US" dirty="0">
              <a:solidFill>
                <a:schemeClr val="accent3"/>
              </a:solidFill>
            </a:endParaRPr>
          </a:p>
        </p:txBody>
      </p:sp>
      <p:sp>
        <p:nvSpPr>
          <p:cNvPr id="3" name="Content Placeholder 2"/>
          <p:cNvSpPr>
            <a:spLocks noGrp="1"/>
          </p:cNvSpPr>
          <p:nvPr>
            <p:ph idx="1"/>
          </p:nvPr>
        </p:nvSpPr>
        <p:spPr>
          <a:xfrm>
            <a:off x="381000" y="1066800"/>
            <a:ext cx="8763000" cy="4114800"/>
          </a:xfrm>
        </p:spPr>
        <p:txBody>
          <a:bodyPr/>
          <a:lstStyle/>
          <a:p>
            <a:pPr lvl="0"/>
            <a:r>
              <a:rPr lang="en-US" sz="3200" dirty="0" smtClean="0">
                <a:latin typeface="Andalus" pitchFamily="18" charset="-78"/>
                <a:cs typeface="Andalus" pitchFamily="18" charset="-78"/>
              </a:rPr>
              <a:t>Provides a sense of well being.</a:t>
            </a:r>
          </a:p>
          <a:p>
            <a:pPr lvl="0"/>
            <a:r>
              <a:rPr lang="en-US" sz="3200" dirty="0" smtClean="0">
                <a:latin typeface="Andalus" pitchFamily="18" charset="-78"/>
                <a:cs typeface="Andalus" pitchFamily="18" charset="-78"/>
              </a:rPr>
              <a:t>Bladder complications and constipation are reduced.</a:t>
            </a:r>
          </a:p>
          <a:p>
            <a:pPr lvl="0"/>
            <a:r>
              <a:rPr lang="en-US" sz="3200" dirty="0" smtClean="0">
                <a:latin typeface="Andalus" pitchFamily="18" charset="-78"/>
                <a:cs typeface="Andalus" pitchFamily="18" charset="-78"/>
              </a:rPr>
              <a:t>Facilitates uterine drainage and hastens involution of the uterus.</a:t>
            </a:r>
          </a:p>
          <a:p>
            <a:pPr lvl="0"/>
            <a:r>
              <a:rPr lang="en-US" sz="3200" dirty="0" smtClean="0">
                <a:latin typeface="Andalus" pitchFamily="18" charset="-78"/>
                <a:cs typeface="Andalus" pitchFamily="18" charset="-78"/>
              </a:rPr>
              <a:t>Lessens puerperal venous thrombosis and embolism</a:t>
            </a:r>
            <a:r>
              <a:rPr lang="en-US" sz="3200" dirty="0" smtClean="0"/>
              <a:t>.</a:t>
            </a:r>
            <a:endParaRPr lang="en-US" dirty="0"/>
          </a:p>
        </p:txBody>
      </p:sp>
      <p:pic>
        <p:nvPicPr>
          <p:cNvPr id="1027" name="Picture 3" descr="C:\Users\Dell\Pictures\A1DTACXCAHZJ2BECA7K2PZ5CAJYEPHSCA40A830CAFTDXN6CA943XNFCAW1BVP0CA11V0ZCCAYEF0WICAOQTE34CAU6Z1GWCA0TLY2UCAYYFN82CA7C23K6CA2KYNOJCA40TVO3CAWG0E4PCA7GC2SCCAKU4JW8.jpg"/>
          <p:cNvPicPr>
            <a:picLocks noChangeAspect="1" noChangeArrowheads="1"/>
          </p:cNvPicPr>
          <p:nvPr/>
        </p:nvPicPr>
        <p:blipFill>
          <a:blip r:embed="rId2"/>
          <a:srcRect/>
          <a:stretch>
            <a:fillRect/>
          </a:stretch>
        </p:blipFill>
        <p:spPr bwMode="auto">
          <a:xfrm>
            <a:off x="2590800" y="4267200"/>
            <a:ext cx="6553199" cy="25908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chemeClr val="accent3"/>
                </a:solidFill>
                <a:latin typeface="Andalus" pitchFamily="18" charset="-78"/>
                <a:cs typeface="Andalus" pitchFamily="18" charset="-78"/>
              </a:rPr>
              <a:t>HOSPITAL STAY</a:t>
            </a:r>
            <a:endParaRPr lang="en-US" sz="4400" dirty="0">
              <a:solidFill>
                <a:schemeClr val="accent3"/>
              </a:solidFill>
              <a:latin typeface="Andalus" pitchFamily="18" charset="-78"/>
              <a:cs typeface="Andalus" pitchFamily="18" charset="-78"/>
            </a:endParaRPr>
          </a:p>
        </p:txBody>
      </p:sp>
      <p:sp>
        <p:nvSpPr>
          <p:cNvPr id="3" name="Content Placeholder 2"/>
          <p:cNvSpPr>
            <a:spLocks noGrp="1"/>
          </p:cNvSpPr>
          <p:nvPr>
            <p:ph idx="1"/>
          </p:nvPr>
        </p:nvSpPr>
        <p:spPr>
          <a:xfrm>
            <a:off x="457200" y="1600201"/>
            <a:ext cx="8229600" cy="1143000"/>
          </a:xfrm>
        </p:spPr>
        <p:txBody>
          <a:bodyPr/>
          <a:lstStyle/>
          <a:p>
            <a:pPr algn="just">
              <a:buNone/>
            </a:pPr>
            <a:r>
              <a:rPr lang="en-US" dirty="0" smtClean="0"/>
              <a:t>     </a:t>
            </a:r>
            <a:r>
              <a:rPr lang="en-US" dirty="0" smtClean="0">
                <a:latin typeface="Andalus" pitchFamily="18" charset="-78"/>
                <a:cs typeface="Andalus" pitchFamily="18" charset="-78"/>
              </a:rPr>
              <a:t>A </a:t>
            </a:r>
            <a:r>
              <a:rPr lang="en-US" dirty="0" err="1" smtClean="0">
                <a:latin typeface="Andalus" pitchFamily="18" charset="-78"/>
                <a:cs typeface="Andalus" pitchFamily="18" charset="-78"/>
              </a:rPr>
              <a:t>primipara</a:t>
            </a:r>
            <a:r>
              <a:rPr lang="en-US" dirty="0" smtClean="0">
                <a:latin typeface="Andalus" pitchFamily="18" charset="-78"/>
                <a:cs typeface="Andalus" pitchFamily="18" charset="-78"/>
              </a:rPr>
              <a:t> woman leaves hospital after 3 days, </a:t>
            </a:r>
            <a:r>
              <a:rPr lang="en-US" dirty="0" err="1" smtClean="0">
                <a:latin typeface="Andalus" pitchFamily="18" charset="-78"/>
                <a:cs typeface="Andalus" pitchFamily="18" charset="-78"/>
              </a:rPr>
              <a:t>multipara</a:t>
            </a:r>
            <a:r>
              <a:rPr lang="en-US" dirty="0" smtClean="0">
                <a:latin typeface="Andalus" pitchFamily="18" charset="-78"/>
                <a:cs typeface="Andalus" pitchFamily="18" charset="-78"/>
              </a:rPr>
              <a:t> after 24 hours</a:t>
            </a:r>
            <a:r>
              <a:rPr lang="en-US" dirty="0" smtClean="0"/>
              <a:t>.</a:t>
            </a:r>
          </a:p>
          <a:p>
            <a:endParaRPr lang="en-US" dirty="0"/>
          </a:p>
        </p:txBody>
      </p:sp>
      <p:pic>
        <p:nvPicPr>
          <p:cNvPr id="2050" name="Picture 2" descr="C:\Users\Dell\Pictures\HOSPITAL STAY.bmp"/>
          <p:cNvPicPr>
            <a:picLocks noChangeAspect="1" noChangeArrowheads="1"/>
          </p:cNvPicPr>
          <p:nvPr/>
        </p:nvPicPr>
        <p:blipFill>
          <a:blip r:embed="rId2"/>
          <a:srcRect/>
          <a:stretch>
            <a:fillRect/>
          </a:stretch>
        </p:blipFill>
        <p:spPr bwMode="auto">
          <a:xfrm>
            <a:off x="381000" y="3324225"/>
            <a:ext cx="9601200" cy="353377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1221</TotalTime>
  <Words>1575</Words>
  <Application>Microsoft Office PowerPoint</Application>
  <PresentationFormat>On-screen Show (4:3)</PresentationFormat>
  <Paragraphs>190</Paragraphs>
  <Slides>55</Slides>
  <Notes>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Metro</vt:lpstr>
      <vt:lpstr>MANAGEMENT  OF  PUERPARIUM</vt:lpstr>
      <vt:lpstr>DEFINITION</vt:lpstr>
      <vt:lpstr>DURATION OF PUERPERIUM</vt:lpstr>
      <vt:lpstr>MANAGEMENT OF PUERPARIUM</vt:lpstr>
      <vt:lpstr>PRINCIPLES </vt:lpstr>
      <vt:lpstr>GENERAL MANAGEMENT</vt:lpstr>
      <vt:lpstr>UTERUS</vt:lpstr>
      <vt:lpstr>REST &amp; AMBULATION </vt:lpstr>
      <vt:lpstr>HOSPITAL STAY</vt:lpstr>
      <vt:lpstr>DIET </vt:lpstr>
      <vt:lpstr>PERINEAL CARE</vt:lpstr>
      <vt:lpstr> </vt:lpstr>
      <vt:lpstr>ASEPSIS AND ANTISEPICS </vt:lpstr>
      <vt:lpstr> CARE OF THE BOWEL </vt:lpstr>
      <vt:lpstr>Slide 15</vt:lpstr>
      <vt:lpstr>Slide 16</vt:lpstr>
      <vt:lpstr>  IMMUNIZATION </vt:lpstr>
      <vt:lpstr>POST   NATAL   BEDDING -  IN</vt:lpstr>
      <vt:lpstr>BEDDING IN</vt:lpstr>
      <vt:lpstr>CO-SLEEPER      BED         NEST</vt:lpstr>
      <vt:lpstr>Slide 21</vt:lpstr>
      <vt:lpstr>Slide 22</vt:lpstr>
      <vt:lpstr>MATERNAL - INFANT BONDING </vt:lpstr>
      <vt:lpstr>Slide 24</vt:lpstr>
      <vt:lpstr>Slide 25</vt:lpstr>
      <vt:lpstr>Slide 26</vt:lpstr>
      <vt:lpstr> POST-PARTUM EXERCISE  </vt:lpstr>
      <vt:lpstr>POST-PARTUM EXERCISE      </vt:lpstr>
      <vt:lpstr>TYPES OF EXERCISES DURING       PUERPARIUM </vt:lpstr>
      <vt:lpstr>  </vt:lpstr>
      <vt:lpstr>Slide 31</vt:lpstr>
      <vt:lpstr>2. FOOT EXERCISES </vt:lpstr>
      <vt:lpstr>Slide 33</vt:lpstr>
      <vt:lpstr>3. PELVIC FLOOR EXERCISES     (KEGEL EXERCISES)  </vt:lpstr>
      <vt:lpstr>Slide 35</vt:lpstr>
      <vt:lpstr>4. TRANSVERSUS EXERCISE </vt:lpstr>
      <vt:lpstr>Slide 37</vt:lpstr>
      <vt:lpstr> 5. PELVIC TILTING (ROCKING) </vt:lpstr>
      <vt:lpstr>Slide 39</vt:lpstr>
      <vt:lpstr>6. SUPPLE SPINE </vt:lpstr>
      <vt:lpstr>Slide 41</vt:lpstr>
      <vt:lpstr>7. TIGHTER ABDOMINALS </vt:lpstr>
      <vt:lpstr>Slide 43</vt:lpstr>
      <vt:lpstr>8. STRONGER BACK </vt:lpstr>
      <vt:lpstr>Slide 45</vt:lpstr>
      <vt:lpstr>9. FLEXIBLE BODY </vt:lpstr>
      <vt:lpstr>Slide 47</vt:lpstr>
      <vt:lpstr>CONTRACEPTIVES </vt:lpstr>
      <vt:lpstr>CONTRACEPTIVES  </vt:lpstr>
      <vt:lpstr>MANAGEMENT OF AILMENTS </vt:lpstr>
      <vt:lpstr>PSYCHIATRIC DISORDERS DURING PUERPARIUM</vt:lpstr>
      <vt:lpstr>SERIOUS MATERNAL HALTH PROBLEMS</vt:lpstr>
      <vt:lpstr>CONCLUSION</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PUERPARIUM</dc:title>
  <dc:creator>Dell</dc:creator>
  <cp:lastModifiedBy>ITIGODHRA</cp:lastModifiedBy>
  <cp:revision>28</cp:revision>
  <dcterms:created xsi:type="dcterms:W3CDTF">2013-12-15T17:40:27Z</dcterms:created>
  <dcterms:modified xsi:type="dcterms:W3CDTF">2020-08-14T06:42:28Z</dcterms:modified>
</cp:coreProperties>
</file>