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 id="275" r:id="rId17"/>
    <p:sldId id="276" r:id="rId18"/>
    <p:sldId id="277" r:id="rId19"/>
    <p:sldId id="278" r:id="rId20"/>
    <p:sldId id="279" r:id="rId21"/>
    <p:sldId id="281" r:id="rId22"/>
    <p:sldId id="330" r:id="rId23"/>
    <p:sldId id="284" r:id="rId24"/>
    <p:sldId id="285" r:id="rId25"/>
    <p:sldId id="286" r:id="rId26"/>
    <p:sldId id="287" r:id="rId27"/>
    <p:sldId id="289" r:id="rId28"/>
    <p:sldId id="290" r:id="rId29"/>
    <p:sldId id="291" r:id="rId30"/>
    <p:sldId id="288" r:id="rId31"/>
    <p:sldId id="292" r:id="rId32"/>
    <p:sldId id="293" r:id="rId33"/>
    <p:sldId id="294" r:id="rId34"/>
    <p:sldId id="295" r:id="rId35"/>
    <p:sldId id="296" r:id="rId36"/>
    <p:sldId id="305" r:id="rId37"/>
    <p:sldId id="331" r:id="rId38"/>
    <p:sldId id="306" r:id="rId39"/>
    <p:sldId id="307" r:id="rId40"/>
    <p:sldId id="308" r:id="rId41"/>
    <p:sldId id="309" r:id="rId42"/>
    <p:sldId id="310" r:id="rId43"/>
    <p:sldId id="311" r:id="rId44"/>
    <p:sldId id="312" r:id="rId45"/>
    <p:sldId id="313" r:id="rId46"/>
    <p:sldId id="317" r:id="rId47"/>
    <p:sldId id="318" r:id="rId48"/>
    <p:sldId id="319" r:id="rId49"/>
    <p:sldId id="321" r:id="rId50"/>
    <p:sldId id="322" r:id="rId51"/>
    <p:sldId id="323" r:id="rId52"/>
    <p:sldId id="324" r:id="rId53"/>
    <p:sldId id="325" r:id="rId54"/>
    <p:sldId id="326" r:id="rId55"/>
    <p:sldId id="327" r:id="rId56"/>
    <p:sldId id="328" r:id="rId57"/>
    <p:sldId id="332" r:id="rId58"/>
    <p:sldId id="334" r:id="rId59"/>
    <p:sldId id="335" r:id="rId60"/>
    <p:sldId id="336" r:id="rId61"/>
    <p:sldId id="337" r:id="rId62"/>
    <p:sldId id="338" r:id="rId63"/>
    <p:sldId id="339" r:id="rId64"/>
    <p:sldId id="343" r:id="rId65"/>
    <p:sldId id="340" r:id="rId66"/>
    <p:sldId id="341" r:id="rId67"/>
    <p:sldId id="342"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4489B3-E878-4952-8131-4BEEB4B9CDA3}" type="datetimeFigureOut">
              <a:rPr lang="en-US" smtClean="0"/>
              <a:pPr/>
              <a:t>8/17/2020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F2AD8C-8CAE-4703-81B7-5E79EBDF0FEC}" type="slidenum">
              <a:rPr lang="en-US" smtClean="0"/>
              <a:pPr/>
              <a:t>‹#›</a:t>
            </a:fld>
            <a:endParaRPr lang="en-US"/>
          </a:p>
        </p:txBody>
      </p:sp>
    </p:spTree>
    <p:extLst>
      <p:ext uri="{BB962C8B-B14F-4D97-AF65-F5344CB8AC3E}">
        <p14:creationId xmlns:p14="http://schemas.microsoft.com/office/powerpoint/2010/main" xmlns="" val="217454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F5D52-BFE5-47B8-BDED-940C9EE2042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422116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F5D52-BFE5-47B8-BDED-940C9EE2042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352658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F5D52-BFE5-47B8-BDED-940C9EE2042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207448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F5D52-BFE5-47B8-BDED-940C9EE2042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324996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F5D52-BFE5-47B8-BDED-940C9EE2042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1851720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3F5D52-BFE5-47B8-BDED-940C9EE2042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2954667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3F5D52-BFE5-47B8-BDED-940C9EE20428}"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309453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F5D52-BFE5-47B8-BDED-940C9EE20428}"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40972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F5D52-BFE5-47B8-BDED-940C9EE20428}"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125458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F5D52-BFE5-47B8-BDED-940C9EE2042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66913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F5D52-BFE5-47B8-BDED-940C9EE2042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213391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F5D52-BFE5-47B8-BDED-940C9EE20428}"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C88FA-24C3-4304-B416-970F787261F8}" type="slidenum">
              <a:rPr lang="en-US" smtClean="0"/>
              <a:pPr/>
              <a:t>‹#›</a:t>
            </a:fld>
            <a:endParaRPr lang="en-US"/>
          </a:p>
        </p:txBody>
      </p:sp>
    </p:spTree>
    <p:extLst>
      <p:ext uri="{BB962C8B-B14F-4D97-AF65-F5344CB8AC3E}">
        <p14:creationId xmlns:p14="http://schemas.microsoft.com/office/powerpoint/2010/main" xmlns="" val="233901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Short wave diathermy</a:t>
            </a:r>
            <a:endParaRPr lang="en-US" dirty="0"/>
          </a:p>
        </p:txBody>
      </p:sp>
      <p:sp>
        <p:nvSpPr>
          <p:cNvPr id="3" name="Subtitle 2"/>
          <p:cNvSpPr>
            <a:spLocks noGrp="1"/>
          </p:cNvSpPr>
          <p:nvPr>
            <p:ph type="subTitle" idx="1"/>
          </p:nvPr>
        </p:nvSpPr>
        <p:spPr/>
        <p:txBody>
          <a:bodyPr>
            <a:normAutofit/>
          </a:bodyPr>
          <a:lstStyle/>
          <a:p>
            <a:pPr algn="r"/>
            <a:r>
              <a:rPr lang="en-US" sz="2400" dirty="0" err="1" smtClean="0"/>
              <a:t>Dr.Dhwani</a:t>
            </a:r>
            <a:r>
              <a:rPr lang="en-US" sz="2400" dirty="0" smtClean="0"/>
              <a:t> </a:t>
            </a:r>
            <a:r>
              <a:rPr lang="en-US" sz="2400" dirty="0" err="1" smtClean="0"/>
              <a:t>Chanpura</a:t>
            </a:r>
            <a:endParaRPr lang="en-US" sz="2400" dirty="0"/>
          </a:p>
        </p:txBody>
      </p:sp>
    </p:spTree>
    <p:extLst>
      <p:ext uri="{BB962C8B-B14F-4D97-AF65-F5344CB8AC3E}">
        <p14:creationId xmlns:p14="http://schemas.microsoft.com/office/powerpoint/2010/main" xmlns="" val="41800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electric field on------</a:t>
            </a:r>
            <a:endParaRPr lang="en-US" dirty="0"/>
          </a:p>
        </p:txBody>
      </p:sp>
      <p:sp>
        <p:nvSpPr>
          <p:cNvPr id="3" name="Content Placeholder 2"/>
          <p:cNvSpPr>
            <a:spLocks noGrp="1"/>
          </p:cNvSpPr>
          <p:nvPr>
            <p:ph idx="1"/>
          </p:nvPr>
        </p:nvSpPr>
        <p:spPr/>
        <p:txBody>
          <a:bodyPr/>
          <a:lstStyle/>
          <a:p>
            <a:pPr marL="0" indent="0">
              <a:buNone/>
            </a:pPr>
            <a:r>
              <a:rPr lang="en-US" dirty="0" smtClean="0"/>
              <a:t> Conductor- electrons can be easily displaced from their atoms when such material lies within varying electric field there is rapid oscillation of electrons and a high frequency current is set up.</a:t>
            </a:r>
          </a:p>
          <a:p>
            <a:endParaRPr lang="en-US" dirty="0"/>
          </a:p>
        </p:txBody>
      </p:sp>
    </p:spTree>
    <p:extLst>
      <p:ext uri="{BB962C8B-B14F-4D97-AF65-F5344CB8AC3E}">
        <p14:creationId xmlns:p14="http://schemas.microsoft.com/office/powerpoint/2010/main" xmlns="" val="340717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Electrolyte contain dipoles </a:t>
            </a:r>
          </a:p>
          <a:p>
            <a:r>
              <a:rPr lang="en-US" dirty="0" smtClean="0"/>
              <a:t>effect of SWD on electrolytes results in vibration of ions and rotation of dipoles……</a:t>
            </a:r>
            <a:endParaRPr lang="en-US" dirty="0"/>
          </a:p>
        </p:txBody>
      </p:sp>
    </p:spTree>
    <p:extLst>
      <p:ext uri="{BB962C8B-B14F-4D97-AF65-F5344CB8AC3E}">
        <p14:creationId xmlns:p14="http://schemas.microsoft.com/office/powerpoint/2010/main" xmlns="" val="3363903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Insulator- in insulators, electrons are strongly held by their central nuclei, so in such a substance varying electric field causes molecular distortion. </a:t>
            </a:r>
          </a:p>
          <a:p>
            <a:r>
              <a:rPr lang="en-US" dirty="0" smtClean="0"/>
              <a:t>In the body, the tissue fluids are electrolytes, </a:t>
            </a:r>
            <a:endParaRPr lang="en-US" dirty="0"/>
          </a:p>
        </p:txBody>
      </p:sp>
    </p:spTree>
    <p:extLst>
      <p:ext uri="{BB962C8B-B14F-4D97-AF65-F5344CB8AC3E}">
        <p14:creationId xmlns:p14="http://schemas.microsoft.com/office/powerpoint/2010/main" xmlns="" val="2900557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when tissues containing appreciable amount of fluid lie in electric field, there happens vibration of ions and rotation of dipoles within them. Tissues which contain appreciable amount of fat act as insulators….</a:t>
            </a:r>
            <a:endParaRPr lang="en-US" dirty="0"/>
          </a:p>
        </p:txBody>
      </p:sp>
    </p:spTree>
    <p:extLst>
      <p:ext uri="{BB962C8B-B14F-4D97-AF65-F5344CB8AC3E}">
        <p14:creationId xmlns:p14="http://schemas.microsoft.com/office/powerpoint/2010/main" xmlns="" val="2247199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All these processes constitute electric current and produce heat in accordance with joule’s law. Heat production is primary effect of diathermy on tissues</a:t>
            </a:r>
            <a:endParaRPr lang="en-US" dirty="0"/>
          </a:p>
        </p:txBody>
      </p:sp>
    </p:spTree>
    <p:extLst>
      <p:ext uri="{BB962C8B-B14F-4D97-AF65-F5344CB8AC3E}">
        <p14:creationId xmlns:p14="http://schemas.microsoft.com/office/powerpoint/2010/main" xmlns="" val="1463323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heating of tissues</a:t>
            </a:r>
            <a:endParaRPr lang="en-US" dirty="0"/>
          </a:p>
        </p:txBody>
      </p:sp>
      <p:sp>
        <p:nvSpPr>
          <p:cNvPr id="3" name="Content Placeholder 2"/>
          <p:cNvSpPr>
            <a:spLocks noGrp="1"/>
          </p:cNvSpPr>
          <p:nvPr>
            <p:ph idx="1"/>
          </p:nvPr>
        </p:nvSpPr>
        <p:spPr/>
        <p:txBody>
          <a:bodyPr/>
          <a:lstStyle/>
          <a:p>
            <a:r>
              <a:rPr lang="en-US" dirty="0" smtClean="0"/>
              <a:t>Lines of force pass easily through materials of high dielectric than through materials of low dielectric. </a:t>
            </a:r>
            <a:endParaRPr lang="en-US" dirty="0"/>
          </a:p>
        </p:txBody>
      </p:sp>
    </p:spTree>
    <p:extLst>
      <p:ext uri="{BB962C8B-B14F-4D97-AF65-F5344CB8AC3E}">
        <p14:creationId xmlns:p14="http://schemas.microsoft.com/office/powerpoint/2010/main" xmlns="" val="316802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thus blood and muscles are heated the most. When the electric field is passed transversely through the tissues, the tissues with high impedance are heated the most. Therefore in such a case, subcutaneous tissues consisting of fat are heated most. </a:t>
            </a:r>
            <a:endParaRPr lang="en-US" dirty="0"/>
          </a:p>
        </p:txBody>
      </p:sp>
    </p:spTree>
    <p:extLst>
      <p:ext uri="{BB962C8B-B14F-4D97-AF65-F5344CB8AC3E}">
        <p14:creationId xmlns:p14="http://schemas.microsoft.com/office/powerpoint/2010/main" xmlns="" val="2035810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Deeper tissues lie parallel to electric field, heating is greatest in those of low impedance and it is difficult to obtain direct heating of those structures with high impedance and situated deeper. </a:t>
            </a:r>
            <a:endParaRPr lang="en-US" dirty="0"/>
          </a:p>
        </p:txBody>
      </p:sp>
    </p:spTree>
    <p:extLst>
      <p:ext uri="{BB962C8B-B14F-4D97-AF65-F5344CB8AC3E}">
        <p14:creationId xmlns:p14="http://schemas.microsoft.com/office/powerpoint/2010/main" xmlns="" val="1730454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There is also rise in the temperature of tissues which are not directly heated by the tissues, heat is conducted through the tissues, so when muscles surrounding a joint are heated, the heat is also transmitted to the joint.</a:t>
            </a:r>
            <a:endParaRPr lang="en-US" dirty="0"/>
          </a:p>
        </p:txBody>
      </p:sp>
    </p:spTree>
    <p:extLst>
      <p:ext uri="{BB962C8B-B14F-4D97-AF65-F5344CB8AC3E}">
        <p14:creationId xmlns:p14="http://schemas.microsoft.com/office/powerpoint/2010/main" xmlns="" val="856494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loss</a:t>
            </a:r>
            <a:endParaRPr lang="en-US" dirty="0"/>
          </a:p>
        </p:txBody>
      </p:sp>
      <p:sp>
        <p:nvSpPr>
          <p:cNvPr id="3" name="Content Placeholder 2"/>
          <p:cNvSpPr>
            <a:spLocks noGrp="1"/>
          </p:cNvSpPr>
          <p:nvPr>
            <p:ph idx="1"/>
          </p:nvPr>
        </p:nvSpPr>
        <p:spPr/>
        <p:txBody>
          <a:bodyPr>
            <a:normAutofit/>
          </a:bodyPr>
          <a:lstStyle/>
          <a:p>
            <a:r>
              <a:rPr lang="en-US" dirty="0" smtClean="0"/>
              <a:t>Blood passing through the part was heated serves to carry away heat to different parts. This especially happens in vascular areas, as the temperature rises, blood vessels dilate. For this reason heat should be applied gradually for vasodilatation to take place and steady rate of heat loss to be established.</a:t>
            </a:r>
            <a:endParaRPr lang="en-US" dirty="0"/>
          </a:p>
        </p:txBody>
      </p:sp>
    </p:spTree>
    <p:extLst>
      <p:ext uri="{BB962C8B-B14F-4D97-AF65-F5344CB8AC3E}">
        <p14:creationId xmlns:p14="http://schemas.microsoft.com/office/powerpoint/2010/main" xmlns="" val="300345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ntroduction</a:t>
            </a:r>
            <a:endParaRPr lang="en-US" dirty="0"/>
          </a:p>
        </p:txBody>
      </p:sp>
      <p:sp>
        <p:nvSpPr>
          <p:cNvPr id="3" name="Content Placeholder 2"/>
          <p:cNvSpPr>
            <a:spLocks noGrp="1"/>
          </p:cNvSpPr>
          <p:nvPr>
            <p:ph idx="1"/>
          </p:nvPr>
        </p:nvSpPr>
        <p:spPr/>
        <p:txBody>
          <a:bodyPr/>
          <a:lstStyle/>
          <a:p>
            <a:r>
              <a:rPr lang="en-US" dirty="0" smtClean="0"/>
              <a:t>Short wave diathermy current has a frequency between- 107 and 108 Hz and wavelength between 30 m to 3 m. For therapeutic use frequency of 27.12 MHz is used which sets up radio waves of wavelength of 11 m.</a:t>
            </a:r>
            <a:endParaRPr lang="en-US" dirty="0"/>
          </a:p>
        </p:txBody>
      </p:sp>
    </p:spTree>
    <p:extLst>
      <p:ext uri="{BB962C8B-B14F-4D97-AF65-F5344CB8AC3E}">
        <p14:creationId xmlns:p14="http://schemas.microsoft.com/office/powerpoint/2010/main" xmlns="" val="801674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Heat is lost by conduction and also by small amount of radiation to the surrounding tissues……</a:t>
            </a:r>
            <a:endParaRPr lang="en-US" dirty="0"/>
          </a:p>
        </p:txBody>
      </p:sp>
    </p:spTree>
    <p:extLst>
      <p:ext uri="{BB962C8B-B14F-4D97-AF65-F5344CB8AC3E}">
        <p14:creationId xmlns:p14="http://schemas.microsoft.com/office/powerpoint/2010/main" xmlns="" val="2148301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electrodes</a:t>
            </a:r>
            <a:endParaRPr lang="en-US" dirty="0"/>
          </a:p>
        </p:txBody>
      </p:sp>
      <p:sp>
        <p:nvSpPr>
          <p:cNvPr id="3" name="Content Placeholder 2"/>
          <p:cNvSpPr>
            <a:spLocks noGrp="1"/>
          </p:cNvSpPr>
          <p:nvPr>
            <p:ph idx="1"/>
          </p:nvPr>
        </p:nvSpPr>
        <p:spPr/>
        <p:txBody>
          <a:bodyPr>
            <a:normAutofit/>
          </a:bodyPr>
          <a:lstStyle/>
          <a:p>
            <a:r>
              <a:rPr lang="en-US" dirty="0" smtClean="0"/>
              <a:t>Electrodes should be of a larger size than the structures being treated. The electric field spreads at edges particularly resulting in lower density of field and so less heating in deep tissues. </a:t>
            </a:r>
            <a:endParaRPr lang="en-US" dirty="0"/>
          </a:p>
        </p:txBody>
      </p:sp>
    </p:spTree>
    <p:extLst>
      <p:ext uri="{BB962C8B-B14F-4D97-AF65-F5344CB8AC3E}">
        <p14:creationId xmlns:p14="http://schemas.microsoft.com/office/powerpoint/2010/main" xmlns="" val="929019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electrodes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5524500" y="1676400"/>
            <a:ext cx="3619500" cy="2552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8145" y="2133600"/>
            <a:ext cx="3810000" cy="2924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69738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Further the size of both the electrodes should be equal, else they would form a capacitor with different sized plates, and hence different quantities of electricity would be required to charge them, apart from this charge may get concentrated on electrode with larger size.</a:t>
            </a:r>
            <a:endParaRPr lang="en-US" dirty="0"/>
          </a:p>
        </p:txBody>
      </p:sp>
    </p:spTree>
    <p:extLst>
      <p:ext uri="{BB962C8B-B14F-4D97-AF65-F5344CB8AC3E}">
        <p14:creationId xmlns:p14="http://schemas.microsoft.com/office/powerpoint/2010/main" xmlns="" val="3342021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Electrode spacing</a:t>
            </a:r>
            <a:endParaRPr lang="en-US" dirty="0"/>
          </a:p>
        </p:txBody>
      </p:sp>
      <p:sp>
        <p:nvSpPr>
          <p:cNvPr id="3" name="Content Placeholder 2"/>
          <p:cNvSpPr>
            <a:spLocks noGrp="1"/>
          </p:cNvSpPr>
          <p:nvPr>
            <p:ph idx="1"/>
          </p:nvPr>
        </p:nvSpPr>
        <p:spPr/>
        <p:txBody>
          <a:bodyPr/>
          <a:lstStyle/>
          <a:p>
            <a:r>
              <a:rPr lang="en-US" dirty="0" smtClean="0"/>
              <a:t>Spacing between the electrodes and the patient’s tissue should be wide as the output of the machine allows, and the material between the electrodes and skin should be of a low dielectric constant, air being the most satisfactory. </a:t>
            </a:r>
            <a:endParaRPr lang="en-US" dirty="0"/>
          </a:p>
        </p:txBody>
      </p:sp>
    </p:spTree>
    <p:extLst>
      <p:ext uri="{BB962C8B-B14F-4D97-AF65-F5344CB8AC3E}">
        <p14:creationId xmlns:p14="http://schemas.microsoft.com/office/powerpoint/2010/main" xmlns="" val="3088555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With narrow spacing, electric field tends to concentrate at the superficial tissues resulting in more heating of the superficial tissues. </a:t>
            </a:r>
            <a:endParaRPr lang="en-US" dirty="0"/>
          </a:p>
        </p:txBody>
      </p:sp>
    </p:spTree>
    <p:extLst>
      <p:ext uri="{BB962C8B-B14F-4D97-AF65-F5344CB8AC3E}">
        <p14:creationId xmlns:p14="http://schemas.microsoft.com/office/powerpoint/2010/main" xmlns="" val="2472180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When electrodes are widely spaced, there is no difference in the density of the field in superficial and deep tissues. Thus wider spacing helps to reduce the tendency for the superficial tissues to be heated greater than the deep tissues.</a:t>
            </a:r>
            <a:endParaRPr lang="en-US" dirty="0"/>
          </a:p>
          <a:p>
            <a:pPr marL="0" indent="0">
              <a:buNone/>
            </a:pPr>
            <a:endParaRPr lang="en-US" dirty="0"/>
          </a:p>
        </p:txBody>
      </p:sp>
    </p:spTree>
    <p:extLst>
      <p:ext uri="{BB962C8B-B14F-4D97-AF65-F5344CB8AC3E}">
        <p14:creationId xmlns:p14="http://schemas.microsoft.com/office/powerpoint/2010/main" xmlns="" val="1900984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electrodes</a:t>
            </a:r>
            <a:endParaRPr lang="en-US" dirty="0"/>
          </a:p>
        </p:txBody>
      </p:sp>
      <p:sp>
        <p:nvSpPr>
          <p:cNvPr id="3" name="Content Placeholder 2"/>
          <p:cNvSpPr>
            <a:spLocks noGrp="1"/>
          </p:cNvSpPr>
          <p:nvPr>
            <p:ph idx="1"/>
          </p:nvPr>
        </p:nvSpPr>
        <p:spPr/>
        <p:txBody>
          <a:bodyPr/>
          <a:lstStyle/>
          <a:p>
            <a:r>
              <a:rPr lang="en-US" dirty="0" smtClean="0"/>
              <a:t>Position of electrodes should be chosen with the aim of directing the electric field through the structure to be treated. If the structure to be treated is of high impedance, electrodes should be arranged as far as possible, so that the different tissues lie in series with each other and at right angles to the electric field. </a:t>
            </a:r>
            <a:endParaRPr lang="en-US" dirty="0"/>
          </a:p>
        </p:txBody>
      </p:sp>
    </p:spTree>
    <p:extLst>
      <p:ext uri="{BB962C8B-B14F-4D97-AF65-F5344CB8AC3E}">
        <p14:creationId xmlns:p14="http://schemas.microsoft.com/office/powerpoint/2010/main" xmlns="" val="1461392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To treat structure of low impedance, the tissues should be parallel to the field. For treating ankle the electrodes are placed at the medial and lateral aspect.</a:t>
            </a:r>
            <a:endParaRPr lang="en-US" dirty="0"/>
          </a:p>
        </p:txBody>
      </p:sp>
    </p:spTree>
    <p:extLst>
      <p:ext uri="{BB962C8B-B14F-4D97-AF65-F5344CB8AC3E}">
        <p14:creationId xmlns:p14="http://schemas.microsoft.com/office/powerpoint/2010/main" xmlns="" val="3039916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The electrodes should be placed parallel to the skin; else field concentrates in area of tissues closest to the electrode. Insulating material should be of low dielectric constant, i.e. it should offer considerable impedance to the lines of force, majority of which will then take the shortest pathway through it. </a:t>
            </a:r>
            <a:endParaRPr lang="en-US" dirty="0"/>
          </a:p>
        </p:txBody>
      </p:sp>
    </p:spTree>
    <p:extLst>
      <p:ext uri="{BB962C8B-B14F-4D97-AF65-F5344CB8AC3E}">
        <p14:creationId xmlns:p14="http://schemas.microsoft.com/office/powerpoint/2010/main" xmlns="" val="3486995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SWD circuit</a:t>
            </a:r>
            <a:endParaRPr lang="en-US" dirty="0"/>
          </a:p>
        </p:txBody>
      </p:sp>
      <p:sp>
        <p:nvSpPr>
          <p:cNvPr id="3" name="Content Placeholder 2"/>
          <p:cNvSpPr>
            <a:spLocks noGrp="1"/>
          </p:cNvSpPr>
          <p:nvPr>
            <p:ph idx="1"/>
          </p:nvPr>
        </p:nvSpPr>
        <p:spPr/>
        <p:txBody>
          <a:bodyPr>
            <a:normAutofit/>
          </a:bodyPr>
          <a:lstStyle/>
          <a:p>
            <a:r>
              <a:rPr lang="en-US" dirty="0" smtClean="0"/>
              <a:t>SWD produces electric &amp; magnetic fields which alternate at high frequency. These rapidly alternating electric &amp; magnetic fields produce therapeutic effects.</a:t>
            </a:r>
          </a:p>
          <a:p>
            <a:endParaRPr lang="en-US" dirty="0"/>
          </a:p>
        </p:txBody>
      </p:sp>
    </p:spTree>
    <p:extLst>
      <p:ext uri="{BB962C8B-B14F-4D97-AF65-F5344CB8AC3E}">
        <p14:creationId xmlns:p14="http://schemas.microsoft.com/office/powerpoint/2010/main" xmlns="" val="747276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The tissues have high dielectric constant, so lines of force can travel through them easily, and the longer pathway offers little more impedance. For example considering lateral aspect of shoulder joint, which is narrower above than below. If electrodes lie parallel to the skin they are at a slight angle to each other, but an even field is obtained.</a:t>
            </a:r>
            <a:endParaRPr lang="en-US" dirty="0"/>
          </a:p>
        </p:txBody>
      </p:sp>
    </p:spTree>
    <p:extLst>
      <p:ext uri="{BB962C8B-B14F-4D97-AF65-F5344CB8AC3E}">
        <p14:creationId xmlns:p14="http://schemas.microsoft.com/office/powerpoint/2010/main" xmlns="" val="2031892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Electrodes should be placed over an even surface of the body. In case of irregular surface concentration of field over the most prominent surface can be avoided by using wide spacing method of spacing.</a:t>
            </a:r>
            <a:endParaRPr lang="en-US" dirty="0"/>
          </a:p>
        </p:txBody>
      </p:sp>
    </p:spTree>
    <p:extLst>
      <p:ext uri="{BB962C8B-B14F-4D97-AF65-F5344CB8AC3E}">
        <p14:creationId xmlns:p14="http://schemas.microsoft.com/office/powerpoint/2010/main" xmlns="" val="2790712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positions recommended….</a:t>
            </a:r>
            <a:endParaRPr lang="en-US" dirty="0"/>
          </a:p>
        </p:txBody>
      </p:sp>
      <p:sp>
        <p:nvSpPr>
          <p:cNvPr id="3" name="Content Placeholder 2"/>
          <p:cNvSpPr>
            <a:spLocks noGrp="1"/>
          </p:cNvSpPr>
          <p:nvPr>
            <p:ph idx="1"/>
          </p:nvPr>
        </p:nvSpPr>
        <p:spPr/>
        <p:txBody>
          <a:bodyPr/>
          <a:lstStyle/>
          <a:p>
            <a:r>
              <a:rPr lang="en-US" b="1" dirty="0" smtClean="0"/>
              <a:t>Contra planer positioning: </a:t>
            </a:r>
            <a:r>
              <a:rPr lang="en-US" dirty="0" smtClean="0"/>
              <a:t>this is the most satisfactory method for treating deeply placed structures. The electrodes are placed over opposite aspects of the trunk or limbs so that the electric field is directed through the deep tissues, the electrodes should be parallel to the skin and not too close to each other.</a:t>
            </a:r>
            <a:endParaRPr lang="en-US" dirty="0"/>
          </a:p>
        </p:txBody>
      </p:sp>
    </p:spTree>
    <p:extLst>
      <p:ext uri="{BB962C8B-B14F-4D97-AF65-F5344CB8AC3E}">
        <p14:creationId xmlns:p14="http://schemas.microsoft.com/office/powerpoint/2010/main" xmlns="" val="4004134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b="1" dirty="0" smtClean="0"/>
              <a:t>Co-planer positioning: </a:t>
            </a:r>
            <a:r>
              <a:rPr lang="en-US" dirty="0" smtClean="0"/>
              <a:t>electrodes are placed side by side on the same aspect of the part. The distance between the electrodes is more than the total width of spacing; otherwise the electric field will not pass through the tissues at all. The heating is more superficial than with contra planer method, but this may be </a:t>
            </a:r>
            <a:endParaRPr lang="en-US" dirty="0"/>
          </a:p>
        </p:txBody>
      </p:sp>
    </p:spTree>
    <p:extLst>
      <p:ext uri="{BB962C8B-B14F-4D97-AF65-F5344CB8AC3E}">
        <p14:creationId xmlns:p14="http://schemas.microsoft.com/office/powerpoint/2010/main" xmlns="" val="2183353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satisfactory for certain superficial structures   which are too extensive for a contra planer application, for e.g. spine can be treated with this arrangement.</a:t>
            </a:r>
            <a:endParaRPr lang="en-US" dirty="0"/>
          </a:p>
        </p:txBody>
      </p:sp>
    </p:spTree>
    <p:extLst>
      <p:ext uri="{BB962C8B-B14F-4D97-AF65-F5344CB8AC3E}">
        <p14:creationId xmlns:p14="http://schemas.microsoft.com/office/powerpoint/2010/main" xmlns="" val="1002937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a:ln>
            <a:solidFill>
              <a:schemeClr val="accent1"/>
            </a:solidFill>
          </a:ln>
        </p:spPr>
        <p:txBody>
          <a:bodyPr>
            <a:normAutofit/>
          </a:bodyPr>
          <a:lstStyle/>
          <a:p>
            <a:r>
              <a:rPr lang="en-US" dirty="0" smtClean="0"/>
              <a:t>Cross fire method: half the treatment is given with the electrodes in one position, and then the arrangement is changed so that the electric field lies at right angles to that obtained during the first part of the treatment. This is used for the treating the walls of cavities containing air, e.g. frontal, maxillary, </a:t>
            </a:r>
            <a:r>
              <a:rPr lang="en-US" dirty="0" err="1" smtClean="0"/>
              <a:t>ethmoid</a:t>
            </a:r>
            <a:r>
              <a:rPr lang="en-US" dirty="0" smtClean="0"/>
              <a:t> sinus. </a:t>
            </a:r>
            <a:endParaRPr lang="en-US" dirty="0"/>
          </a:p>
        </p:txBody>
      </p:sp>
    </p:spTree>
    <p:extLst>
      <p:ext uri="{BB962C8B-B14F-4D97-AF65-F5344CB8AC3E}">
        <p14:creationId xmlns:p14="http://schemas.microsoft.com/office/powerpoint/2010/main" xmlns="" val="15465864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Monplolar</a:t>
            </a:r>
            <a:r>
              <a:rPr lang="en-US" dirty="0" smtClean="0"/>
              <a:t> </a:t>
            </a:r>
            <a:r>
              <a:rPr lang="en-US" dirty="0"/>
              <a:t>technique: active electrode is placed over the site of lesion and indifferent electrode is applied to some distant part of the body or may not be used. Separate electric field is set under each electrode, lines of force radiating from the electrode.</a:t>
            </a:r>
          </a:p>
        </p:txBody>
      </p:sp>
    </p:spTree>
    <p:extLst>
      <p:ext uri="{BB962C8B-B14F-4D97-AF65-F5344CB8AC3E}">
        <p14:creationId xmlns:p14="http://schemas.microsoft.com/office/powerpoint/2010/main" xmlns="" val="3782627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Cable electrode</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509962" y="1676400"/>
            <a:ext cx="3729038" cy="403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32992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Cable 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When SWD is applied by cable method, effect of electric field as well as magnetic field is used. The electrode consists of a thick, insulated cable which completes the patient’s circuit of the machine. The cable is arranged in relationship to patient’s tissues, but separated from them by a layer of an insulating material. As high frequency current oscillates in the cable, a varying electrostatic field is set up between its ends and an varying magnetic is set up at its center.</a:t>
            </a:r>
          </a:p>
        </p:txBody>
      </p:sp>
    </p:spTree>
    <p:extLst>
      <p:ext uri="{BB962C8B-B14F-4D97-AF65-F5344CB8AC3E}">
        <p14:creationId xmlns:p14="http://schemas.microsoft.com/office/powerpoint/2010/main" xmlns="" val="3402926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 field</a:t>
            </a:r>
            <a:endParaRPr lang="en-US" dirty="0"/>
          </a:p>
        </p:txBody>
      </p:sp>
      <p:sp>
        <p:nvSpPr>
          <p:cNvPr id="3" name="Content Placeholder 2"/>
          <p:cNvSpPr>
            <a:spLocks noGrp="1"/>
          </p:cNvSpPr>
          <p:nvPr>
            <p:ph idx="1"/>
          </p:nvPr>
        </p:nvSpPr>
        <p:spPr/>
        <p:txBody>
          <a:bodyPr/>
          <a:lstStyle/>
          <a:p>
            <a:r>
              <a:rPr lang="en-US" dirty="0"/>
              <a:t>The electrostatic </a:t>
            </a:r>
            <a:r>
              <a:rPr lang="en-US" dirty="0" smtClean="0"/>
              <a:t>field:</a:t>
            </a:r>
          </a:p>
          <a:p>
            <a:pPr marL="0" indent="0">
              <a:buNone/>
            </a:pPr>
            <a:r>
              <a:rPr lang="en-US" dirty="0"/>
              <a:t>	</a:t>
            </a:r>
            <a:r>
              <a:rPr lang="en-US" dirty="0" smtClean="0"/>
              <a:t>The </a:t>
            </a:r>
            <a:r>
              <a:rPr lang="en-US" dirty="0"/>
              <a:t>tissues which lie between the ends of </a:t>
            </a:r>
            <a:r>
              <a:rPr lang="en-US" dirty="0" smtClean="0"/>
              <a:t>	a </a:t>
            </a:r>
            <a:r>
              <a:rPr lang="en-US" dirty="0"/>
              <a:t>cable are subjected to electrostatic field. </a:t>
            </a:r>
            <a:r>
              <a:rPr lang="en-US" dirty="0" smtClean="0"/>
              <a:t>	Heating </a:t>
            </a:r>
            <a:r>
              <a:rPr lang="en-US" dirty="0"/>
              <a:t>tends to be greater in superficial </a:t>
            </a:r>
            <a:r>
              <a:rPr lang="en-US" dirty="0" smtClean="0"/>
              <a:t>	tissues </a:t>
            </a:r>
            <a:r>
              <a:rPr lang="en-US" dirty="0"/>
              <a:t>and those of low impedance, </a:t>
            </a:r>
            <a:r>
              <a:rPr lang="en-US" dirty="0" smtClean="0"/>
              <a:t>	heating </a:t>
            </a:r>
            <a:r>
              <a:rPr lang="en-US" dirty="0"/>
              <a:t>of deeper tissues can be obtained </a:t>
            </a:r>
            <a:r>
              <a:rPr lang="en-US" dirty="0" smtClean="0"/>
              <a:t>	when </a:t>
            </a:r>
            <a:r>
              <a:rPr lang="en-US" dirty="0"/>
              <a:t>the tissues lie parallel to the field.</a:t>
            </a:r>
          </a:p>
          <a:p>
            <a:endParaRPr lang="en-US" dirty="0"/>
          </a:p>
        </p:txBody>
      </p:sp>
    </p:spTree>
    <p:extLst>
      <p:ext uri="{BB962C8B-B14F-4D97-AF65-F5344CB8AC3E}">
        <p14:creationId xmlns:p14="http://schemas.microsoft.com/office/powerpoint/2010/main" xmlns="" val="319819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circuit</a:t>
            </a:r>
            <a:endParaRPr lang="en-US" dirty="0"/>
          </a:p>
        </p:txBody>
      </p:sp>
      <p:sp>
        <p:nvSpPr>
          <p:cNvPr id="3" name="Content Placeholder 2"/>
          <p:cNvSpPr>
            <a:spLocks noGrp="1"/>
          </p:cNvSpPr>
          <p:nvPr>
            <p:ph idx="1"/>
          </p:nvPr>
        </p:nvSpPr>
        <p:spPr/>
        <p:txBody>
          <a:bodyPr>
            <a:normAutofit/>
          </a:bodyPr>
          <a:lstStyle/>
          <a:p>
            <a:r>
              <a:rPr lang="en-US" dirty="0" smtClean="0"/>
              <a:t>The machine circuit consists of a sine wave generator circuit which consists of alternating current at frequency 27.12 </a:t>
            </a:r>
            <a:r>
              <a:rPr lang="en-US" dirty="0" err="1" smtClean="0"/>
              <a:t>MHz.</a:t>
            </a:r>
            <a:r>
              <a:rPr lang="en-US" dirty="0" smtClean="0"/>
              <a:t> The basic oscillator circuit consists of an inductance and a capacitor;</a:t>
            </a:r>
            <a:endParaRPr lang="en-US" dirty="0"/>
          </a:p>
        </p:txBody>
      </p:sp>
    </p:spTree>
    <p:extLst>
      <p:ext uri="{BB962C8B-B14F-4D97-AF65-F5344CB8AC3E}">
        <p14:creationId xmlns:p14="http://schemas.microsoft.com/office/powerpoint/2010/main" xmlns="" val="19426043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 field</a:t>
            </a:r>
            <a:endParaRPr lang="en-US" dirty="0"/>
          </a:p>
        </p:txBody>
      </p:sp>
      <p:sp>
        <p:nvSpPr>
          <p:cNvPr id="3" name="Content Placeholder 2"/>
          <p:cNvSpPr>
            <a:spLocks noGrp="1"/>
          </p:cNvSpPr>
          <p:nvPr>
            <p:ph idx="1"/>
          </p:nvPr>
        </p:nvSpPr>
        <p:spPr/>
        <p:txBody>
          <a:bodyPr>
            <a:normAutofit lnSpcReduction="10000"/>
          </a:bodyPr>
          <a:lstStyle/>
          <a:p>
            <a:r>
              <a:rPr lang="en-US" dirty="0" smtClean="0"/>
              <a:t>    The </a:t>
            </a:r>
            <a:r>
              <a:rPr lang="en-US" dirty="0"/>
              <a:t>magnetic field:</a:t>
            </a:r>
          </a:p>
          <a:p>
            <a:pPr marL="0" indent="0">
              <a:buNone/>
            </a:pPr>
            <a:r>
              <a:rPr lang="en-US" dirty="0"/>
              <a:t>	</a:t>
            </a:r>
            <a:r>
              <a:rPr lang="en-US" dirty="0" smtClean="0"/>
              <a:t>A </a:t>
            </a:r>
            <a:r>
              <a:rPr lang="en-US" dirty="0"/>
              <a:t>varying magnetic field is set up due to </a:t>
            </a:r>
            <a:r>
              <a:rPr lang="en-US" dirty="0" smtClean="0"/>
              <a:t>	oscillating </a:t>
            </a:r>
            <a:r>
              <a:rPr lang="en-US" dirty="0"/>
              <a:t>currents, and so EMF is induced </a:t>
            </a:r>
            <a:r>
              <a:rPr lang="en-US" dirty="0" smtClean="0"/>
              <a:t>	by </a:t>
            </a:r>
            <a:r>
              <a:rPr lang="en-US" dirty="0"/>
              <a:t>electromagnetic induction in any </a:t>
            </a:r>
            <a:r>
              <a:rPr lang="en-US" dirty="0" smtClean="0"/>
              <a:t>	conductor which </a:t>
            </a:r>
            <a:r>
              <a:rPr lang="en-US" dirty="0"/>
              <a:t>is cut by the magnetic </a:t>
            </a:r>
            <a:r>
              <a:rPr lang="en-US" dirty="0" smtClean="0"/>
              <a:t>	lines </a:t>
            </a:r>
            <a:r>
              <a:rPr lang="en-US" dirty="0"/>
              <a:t>of force. If the conductor is solid </a:t>
            </a:r>
            <a:r>
              <a:rPr lang="en-US" dirty="0" smtClean="0"/>
              <a:t>	piece </a:t>
            </a:r>
            <a:r>
              <a:rPr lang="en-US" dirty="0"/>
              <a:t>of conducting material, eddy </a:t>
            </a:r>
            <a:r>
              <a:rPr lang="en-US" dirty="0" smtClean="0"/>
              <a:t>	currents </a:t>
            </a:r>
            <a:r>
              <a:rPr lang="en-US" dirty="0"/>
              <a:t>are set in which produce heat in </a:t>
            </a:r>
            <a:r>
              <a:rPr lang="en-US" dirty="0" smtClean="0"/>
              <a:t>	the </a:t>
            </a:r>
            <a:r>
              <a:rPr lang="en-US" dirty="0"/>
              <a:t>tissues.</a:t>
            </a:r>
          </a:p>
        </p:txBody>
      </p:sp>
    </p:spTree>
    <p:extLst>
      <p:ext uri="{BB962C8B-B14F-4D97-AF65-F5344CB8AC3E}">
        <p14:creationId xmlns:p14="http://schemas.microsoft.com/office/powerpoint/2010/main" xmlns="" val="3199761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a:t>This heat is confined to the tissues of low impedance so that heating of subcutaneous tissues is avoided. However these currents are set up near the surface of conductors where the magnetic field is strongest, so it is the superficial tissues which are heated the most</a:t>
            </a:r>
          </a:p>
        </p:txBody>
      </p:sp>
    </p:spTree>
    <p:extLst>
      <p:ext uri="{BB962C8B-B14F-4D97-AF65-F5344CB8AC3E}">
        <p14:creationId xmlns:p14="http://schemas.microsoft.com/office/powerpoint/2010/main" xmlns="" val="1644461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effects of both fields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r>
              <a:rPr lang="en-US" dirty="0"/>
              <a:t>If the cable is coiled around the material of high impedance the effect of electric field predominates while effect of magnetic field predominates when the cable is coiled around material of low impedance. When treating a structure of high impedance, deep heating is required, electric field between the ends of cable is preferred, whereas when tissues of low impedance, </a:t>
            </a:r>
          </a:p>
        </p:txBody>
      </p:sp>
    </p:spTree>
    <p:extLst>
      <p:ext uri="{BB962C8B-B14F-4D97-AF65-F5344CB8AC3E}">
        <p14:creationId xmlns:p14="http://schemas.microsoft.com/office/powerpoint/2010/main" xmlns="" val="2161154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a:t>like superficial heating is preferred, magnetic field at the center of the cable is preferred. Alternatively both effects are used when the entire cable is wound around the whole limb. For treatment of limbs, cable is wound around the part. If area is extensive, whole cable is used. When treating smaller area, is to be treated either ends of </a:t>
            </a:r>
          </a:p>
        </p:txBody>
      </p:sp>
    </p:spTree>
    <p:extLst>
      <p:ext uri="{BB962C8B-B14F-4D97-AF65-F5344CB8AC3E}">
        <p14:creationId xmlns:p14="http://schemas.microsoft.com/office/powerpoint/2010/main" xmlns="" val="4132502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a:t>the cable or the center of the cable may be utilized depending upon whether the tissue to be treated is of high or low impedance and whether superficial or deep structures are to be treated. For e.g. for knee joint, 2 turns may be made with each end of the cable, these lying above and below the </a:t>
            </a:r>
            <a:r>
              <a:rPr lang="en-US" dirty="0" smtClean="0"/>
              <a:t>joint</a:t>
            </a:r>
            <a:endParaRPr lang="en-US" dirty="0"/>
          </a:p>
        </p:txBody>
      </p:sp>
    </p:spTree>
    <p:extLst>
      <p:ext uri="{BB962C8B-B14F-4D97-AF65-F5344CB8AC3E}">
        <p14:creationId xmlns:p14="http://schemas.microsoft.com/office/powerpoint/2010/main" xmlns="" val="41889027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To </a:t>
            </a:r>
            <a:r>
              <a:rPr lang="en-US" dirty="0"/>
              <a:t>treat a flat surface cable can be arranged in a form of a flat helix is used, 2 helices can be made from its either ends or a grid arrangement is used (see fig.) with grid the magnetic is complex and probably does not penetrate </a:t>
            </a:r>
          </a:p>
        </p:txBody>
      </p:sp>
    </p:spTree>
    <p:extLst>
      <p:ext uri="{BB962C8B-B14F-4D97-AF65-F5344CB8AC3E}">
        <p14:creationId xmlns:p14="http://schemas.microsoft.com/office/powerpoint/2010/main" xmlns="" val="19019478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p:txBody>
          <a:bodyPr/>
          <a:lstStyle/>
          <a:p>
            <a:r>
              <a:rPr lang="en-US" dirty="0"/>
              <a:t> Indications:</a:t>
            </a:r>
          </a:p>
          <a:p>
            <a:r>
              <a:rPr lang="en-US" dirty="0"/>
              <a:t>1.	Chronic OA &amp; RA</a:t>
            </a:r>
          </a:p>
          <a:p>
            <a:r>
              <a:rPr lang="en-US" dirty="0"/>
              <a:t>2.	Sprains</a:t>
            </a:r>
          </a:p>
          <a:p>
            <a:r>
              <a:rPr lang="en-US" dirty="0"/>
              <a:t>3.	Strains</a:t>
            </a:r>
          </a:p>
          <a:p>
            <a:r>
              <a:rPr lang="en-US" dirty="0"/>
              <a:t>4.	</a:t>
            </a:r>
            <a:r>
              <a:rPr lang="en-US" dirty="0" err="1"/>
              <a:t>Haematoma</a:t>
            </a:r>
            <a:endParaRPr lang="en-US" dirty="0"/>
          </a:p>
          <a:p>
            <a:r>
              <a:rPr lang="en-US" dirty="0"/>
              <a:t>5.	Muscle and tendon tear</a:t>
            </a:r>
          </a:p>
          <a:p>
            <a:r>
              <a:rPr lang="en-US" dirty="0"/>
              <a:t>6.	Capsule lesions</a:t>
            </a:r>
          </a:p>
          <a:p>
            <a:endParaRPr lang="en-US" dirty="0"/>
          </a:p>
        </p:txBody>
      </p:sp>
    </p:spTree>
    <p:extLst>
      <p:ext uri="{BB962C8B-B14F-4D97-AF65-F5344CB8AC3E}">
        <p14:creationId xmlns:p14="http://schemas.microsoft.com/office/powerpoint/2010/main" xmlns="" val="4534887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a:t>7.	Chronic inflammatory conditions</a:t>
            </a:r>
          </a:p>
          <a:p>
            <a:r>
              <a:rPr lang="en-US" dirty="0"/>
              <a:t>8.	Boils or carbuncles</a:t>
            </a:r>
          </a:p>
          <a:p>
            <a:r>
              <a:rPr lang="en-US" dirty="0"/>
              <a:t>9.	sinusitis or pelvic conditions</a:t>
            </a:r>
          </a:p>
          <a:p>
            <a:endParaRPr lang="en-US" dirty="0"/>
          </a:p>
        </p:txBody>
      </p:sp>
    </p:spTree>
    <p:extLst>
      <p:ext uri="{BB962C8B-B14F-4D97-AF65-F5344CB8AC3E}">
        <p14:creationId xmlns:p14="http://schemas.microsoft.com/office/powerpoint/2010/main" xmlns="" val="27437049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a:t>
            </a:r>
            <a:endParaRPr lang="en-US" dirty="0"/>
          </a:p>
        </p:txBody>
      </p:sp>
      <p:sp>
        <p:nvSpPr>
          <p:cNvPr id="3" name="Content Placeholder 2"/>
          <p:cNvSpPr>
            <a:spLocks noGrp="1"/>
          </p:cNvSpPr>
          <p:nvPr>
            <p:ph idx="1"/>
          </p:nvPr>
        </p:nvSpPr>
        <p:spPr/>
        <p:txBody>
          <a:bodyPr/>
          <a:lstStyle/>
          <a:p>
            <a:r>
              <a:rPr lang="en-US" dirty="0"/>
              <a:t>Effects on inflammation: </a:t>
            </a:r>
          </a:p>
          <a:p>
            <a:r>
              <a:rPr lang="en-US" dirty="0"/>
              <a:t>Supply of heat to the tissues results in vasodilatation </a:t>
            </a:r>
            <a:r>
              <a:rPr lang="en-US" dirty="0" smtClean="0"/>
              <a:t>and </a:t>
            </a:r>
            <a:r>
              <a:rPr lang="en-US" dirty="0"/>
              <a:t>increased flow of blood to the part making supply of oxygen and nutrients and bringing more antibodies and WBCs to the injured </a:t>
            </a:r>
            <a:r>
              <a:rPr lang="en-US" dirty="0" smtClean="0"/>
              <a:t>tissues thus taking </a:t>
            </a:r>
            <a:r>
              <a:rPr lang="en-US" dirty="0"/>
              <a:t>away the waste products</a:t>
            </a:r>
            <a:r>
              <a:rPr lang="en-US" dirty="0" smtClean="0"/>
              <a:t>. SWD recommended in only chronic inflammation.</a:t>
            </a:r>
            <a:endParaRPr lang="en-US" dirty="0"/>
          </a:p>
        </p:txBody>
      </p:sp>
    </p:spTree>
    <p:extLst>
      <p:ext uri="{BB962C8B-B14F-4D97-AF65-F5344CB8AC3E}">
        <p14:creationId xmlns:p14="http://schemas.microsoft.com/office/powerpoint/2010/main" xmlns="" val="1082064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	Effects in bacterial infection:</a:t>
            </a:r>
          </a:p>
          <a:p>
            <a:r>
              <a:rPr lang="en-US" dirty="0"/>
              <a:t>Inflammation is the normal response of the tissues to bacterial invasion, and signs of inflammation being- vasodilatation, exudation of fluid into the tissues, and increased concentration of WBCs and antibodies to the part, heating the tissues actually </a:t>
            </a:r>
          </a:p>
        </p:txBody>
      </p:sp>
    </p:spTree>
    <p:extLst>
      <p:ext uri="{BB962C8B-B14F-4D97-AF65-F5344CB8AC3E}">
        <p14:creationId xmlns:p14="http://schemas.microsoft.com/office/powerpoint/2010/main" xmlns="" val="59667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To produce a high frequency, small capacitance and inductance are required, while for a current of low frequency, a large capacitor or inductances are required.</a:t>
            </a:r>
            <a:endParaRPr lang="en-US" dirty="0"/>
          </a:p>
        </p:txBody>
      </p:sp>
    </p:spTree>
    <p:extLst>
      <p:ext uri="{BB962C8B-B14F-4D97-AF65-F5344CB8AC3E}">
        <p14:creationId xmlns:p14="http://schemas.microsoft.com/office/powerpoint/2010/main" xmlns="" val="1151213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a:t>3.	Traumatic condition:</a:t>
            </a:r>
          </a:p>
          <a:p>
            <a:pPr marL="0" indent="0">
              <a:buNone/>
            </a:pPr>
            <a:r>
              <a:rPr lang="en-US" dirty="0" smtClean="0"/>
              <a:t> Application </a:t>
            </a:r>
            <a:r>
              <a:rPr lang="en-US" dirty="0"/>
              <a:t>of SWD to the part results in increased blood flow to the part and thereby efficient removal of waste products and at the </a:t>
            </a:r>
          </a:p>
        </p:txBody>
      </p:sp>
    </p:spTree>
    <p:extLst>
      <p:ext uri="{BB962C8B-B14F-4D97-AF65-F5344CB8AC3E}">
        <p14:creationId xmlns:p14="http://schemas.microsoft.com/office/powerpoint/2010/main" xmlns="" val="7908102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4.	Tissue healing: </a:t>
            </a:r>
          </a:p>
          <a:p>
            <a:pPr marL="0" indent="0">
              <a:buNone/>
            </a:pPr>
            <a:r>
              <a:rPr lang="en-US" dirty="0"/>
              <a:t>5.	Relief of pain:</a:t>
            </a:r>
          </a:p>
          <a:p>
            <a:r>
              <a:rPr lang="en-US" dirty="0"/>
              <a:t>Mild degree of heating helps to reduce pain due to sedative effect. </a:t>
            </a:r>
          </a:p>
        </p:txBody>
      </p:sp>
    </p:spTree>
    <p:extLst>
      <p:ext uri="{BB962C8B-B14F-4D97-AF65-F5344CB8AC3E}">
        <p14:creationId xmlns:p14="http://schemas.microsoft.com/office/powerpoint/2010/main" xmlns="" val="2947673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as </a:t>
            </a:r>
            <a:r>
              <a:rPr lang="en-US" dirty="0"/>
              <a:t>heating increases blood flow, it causes the removal of pathological pain causing substance away from the site. When pain is due to inflammation, suppression of inflammation causes suppression of pain.</a:t>
            </a:r>
          </a:p>
          <a:p>
            <a:r>
              <a:rPr lang="en-US" dirty="0"/>
              <a:t>6.	Effects on muscle spasm:</a:t>
            </a:r>
          </a:p>
          <a:p>
            <a:r>
              <a:rPr lang="en-US" dirty="0"/>
              <a:t>Heating the tissues induces muscle relaxation, thus relieves muscle spasms.</a:t>
            </a:r>
          </a:p>
          <a:p>
            <a:endParaRPr lang="en-US" dirty="0"/>
          </a:p>
          <a:p>
            <a:endParaRPr lang="en-US" dirty="0"/>
          </a:p>
        </p:txBody>
      </p:sp>
    </p:spTree>
    <p:extLst>
      <p:ext uri="{BB962C8B-B14F-4D97-AF65-F5344CB8AC3E}">
        <p14:creationId xmlns:p14="http://schemas.microsoft.com/office/powerpoint/2010/main" xmlns="" val="19181002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Dangers of SWD</a:t>
            </a:r>
            <a:endParaRPr lang="en-US" dirty="0"/>
          </a:p>
        </p:txBody>
      </p:sp>
      <p:sp>
        <p:nvSpPr>
          <p:cNvPr id="3" name="Content Placeholder 2"/>
          <p:cNvSpPr>
            <a:spLocks noGrp="1"/>
          </p:cNvSpPr>
          <p:nvPr>
            <p:ph idx="1"/>
          </p:nvPr>
        </p:nvSpPr>
        <p:spPr/>
        <p:txBody>
          <a:bodyPr>
            <a:normAutofit/>
          </a:bodyPr>
          <a:lstStyle/>
          <a:p>
            <a:r>
              <a:rPr lang="en-US" dirty="0"/>
              <a:t>1.	Burns:</a:t>
            </a:r>
          </a:p>
          <a:p>
            <a:r>
              <a:rPr lang="en-US" dirty="0"/>
              <a:t>Burns are liable to occur with SWD, there is coagulation and tissue destruction, which appears as a white patch surrounded by a reddened area of inflammation or a red patch with a blister. Following are the causes of </a:t>
            </a:r>
            <a:r>
              <a:rPr lang="en-US" dirty="0" smtClean="0"/>
              <a:t>burns-</a:t>
            </a:r>
            <a:endParaRPr lang="en-US" dirty="0"/>
          </a:p>
        </p:txBody>
      </p:sp>
    </p:spTree>
    <p:extLst>
      <p:ext uri="{BB962C8B-B14F-4D97-AF65-F5344CB8AC3E}">
        <p14:creationId xmlns:p14="http://schemas.microsoft.com/office/powerpoint/2010/main" xmlns="" val="34276580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RESPOSIBLE</a:t>
            </a:r>
            <a:endParaRPr lang="en-US" dirty="0"/>
          </a:p>
        </p:txBody>
      </p:sp>
      <p:sp>
        <p:nvSpPr>
          <p:cNvPr id="3" name="Content Placeholder 2"/>
          <p:cNvSpPr>
            <a:spLocks noGrp="1"/>
          </p:cNvSpPr>
          <p:nvPr>
            <p:ph idx="1"/>
          </p:nvPr>
        </p:nvSpPr>
        <p:spPr/>
        <p:txBody>
          <a:bodyPr/>
          <a:lstStyle/>
          <a:p>
            <a:r>
              <a:rPr lang="en-US" dirty="0" smtClean="0"/>
              <a:t>Concentration of field</a:t>
            </a:r>
          </a:p>
          <a:p>
            <a:r>
              <a:rPr lang="en-US" dirty="0" smtClean="0"/>
              <a:t>Excess current</a:t>
            </a:r>
          </a:p>
          <a:p>
            <a:r>
              <a:rPr lang="en-US" dirty="0" smtClean="0"/>
              <a:t>Hypersensitive skin</a:t>
            </a:r>
          </a:p>
          <a:p>
            <a:r>
              <a:rPr lang="en-US" dirty="0" smtClean="0"/>
              <a:t>Impaired blood flow</a:t>
            </a:r>
          </a:p>
          <a:p>
            <a:r>
              <a:rPr lang="en-US" dirty="0" smtClean="0"/>
              <a:t>Leads touching the skin</a:t>
            </a:r>
          </a:p>
          <a:p>
            <a:endParaRPr lang="en-US" dirty="0"/>
          </a:p>
        </p:txBody>
      </p:sp>
    </p:spTree>
    <p:extLst>
      <p:ext uri="{BB962C8B-B14F-4D97-AF65-F5344CB8AC3E}">
        <p14:creationId xmlns:p14="http://schemas.microsoft.com/office/powerpoint/2010/main" xmlns="" val="15970290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2.	Scalds:</a:t>
            </a:r>
          </a:p>
          <a:p>
            <a:pPr marL="0" indent="0">
              <a:buNone/>
            </a:pPr>
            <a:r>
              <a:rPr lang="en-US" dirty="0"/>
              <a:t>Scald is caused by moist heat, in case of diathermy it may be caused if the area where the electrodes are placed may be damp or moist</a:t>
            </a:r>
            <a:r>
              <a:rPr lang="en-US" dirty="0" smtClean="0"/>
              <a:t>.</a:t>
            </a:r>
          </a:p>
          <a:p>
            <a:r>
              <a:rPr lang="en-US" dirty="0"/>
              <a:t>3.	Over dose:</a:t>
            </a:r>
          </a:p>
          <a:p>
            <a:r>
              <a:rPr lang="en-US" dirty="0"/>
              <a:t>This can cause aggravation of symptoms or if at all diathermy is used in case of acute inflammation</a:t>
            </a:r>
          </a:p>
          <a:p>
            <a:endParaRPr lang="en-US" dirty="0"/>
          </a:p>
          <a:p>
            <a:endParaRPr lang="en-US" dirty="0"/>
          </a:p>
        </p:txBody>
      </p:sp>
    </p:spTree>
    <p:extLst>
      <p:ext uri="{BB962C8B-B14F-4D97-AF65-F5344CB8AC3E}">
        <p14:creationId xmlns:p14="http://schemas.microsoft.com/office/powerpoint/2010/main" xmlns="" val="4205260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endParaRPr lang="en-US" dirty="0"/>
          </a:p>
        </p:txBody>
      </p:sp>
      <p:sp>
        <p:nvSpPr>
          <p:cNvPr id="3" name="Content Placeholder 2"/>
          <p:cNvSpPr>
            <a:spLocks noGrp="1"/>
          </p:cNvSpPr>
          <p:nvPr>
            <p:ph idx="1"/>
          </p:nvPr>
        </p:nvSpPr>
        <p:spPr/>
        <p:txBody>
          <a:bodyPr/>
          <a:lstStyle/>
          <a:p>
            <a:r>
              <a:rPr lang="en-US" dirty="0"/>
              <a:t>4.	Precipitation of gangrene:</a:t>
            </a:r>
          </a:p>
          <a:p>
            <a:r>
              <a:rPr lang="en-US" dirty="0"/>
              <a:t>Heat accelerates chemical changes including metabolic processes in the tissues, so increasing the demand </a:t>
            </a:r>
            <a:r>
              <a:rPr lang="en-US" dirty="0" smtClean="0"/>
              <a:t>for oxygen. Normally but </a:t>
            </a:r>
            <a:r>
              <a:rPr lang="en-US" dirty="0"/>
              <a:t>if the blood flow is impeded to the tissues they will be deprived of oxygen and hence gangrene is liable to occur. </a:t>
            </a:r>
          </a:p>
        </p:txBody>
      </p:sp>
    </p:spTree>
    <p:extLst>
      <p:ext uri="{BB962C8B-B14F-4D97-AF65-F5344CB8AC3E}">
        <p14:creationId xmlns:p14="http://schemas.microsoft.com/office/powerpoint/2010/main" xmlns="" val="27230488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Pulsed SWD</a:t>
            </a:r>
            <a:endParaRPr lang="en-US" dirty="0"/>
          </a:p>
        </p:txBody>
      </p:sp>
      <p:sp>
        <p:nvSpPr>
          <p:cNvPr id="3" name="Content Placeholder 2"/>
          <p:cNvSpPr>
            <a:spLocks noGrp="1"/>
          </p:cNvSpPr>
          <p:nvPr>
            <p:ph idx="1"/>
          </p:nvPr>
        </p:nvSpPr>
        <p:spPr/>
        <p:txBody>
          <a:bodyPr>
            <a:normAutofit/>
          </a:bodyPr>
          <a:lstStyle/>
          <a:p>
            <a:r>
              <a:rPr lang="en-US" dirty="0" smtClean="0"/>
              <a:t>Frequency </a:t>
            </a:r>
            <a:r>
              <a:rPr lang="en-US" dirty="0"/>
              <a:t>of SWD is 27.12 MHz pulsed implies timing or gating circuit, the output is turned on and off (varying the electromagnetic fields and produce thermal effects). This allows bursts of current (pulses) to be emitted for any length of time. </a:t>
            </a:r>
          </a:p>
        </p:txBody>
      </p:sp>
    </p:spTree>
    <p:extLst>
      <p:ext uri="{BB962C8B-B14F-4D97-AF65-F5344CB8AC3E}">
        <p14:creationId xmlns:p14="http://schemas.microsoft.com/office/powerpoint/2010/main" xmlns="" val="32451548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Major </a:t>
            </a:r>
            <a:r>
              <a:rPr lang="en-US" dirty="0"/>
              <a:t>limitation of continuous SWD is that its thermal effect is greatest in fatty tissue and this limits the amount of energy which can be applied to the patient before thermal damage occurs. Beneficial effects can be produced when sub-thermal dose is applied. </a:t>
            </a:r>
          </a:p>
        </p:txBody>
      </p:sp>
    </p:spTree>
    <p:extLst>
      <p:ext uri="{BB962C8B-B14F-4D97-AF65-F5344CB8AC3E}">
        <p14:creationId xmlns:p14="http://schemas.microsoft.com/office/powerpoint/2010/main" xmlns="" val="42552267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Frequency: 25- 600 Hz with varying no. of intermediate steps.</a:t>
            </a:r>
          </a:p>
          <a:p>
            <a:r>
              <a:rPr lang="en-US" dirty="0"/>
              <a:t>	Pulse width: 20 microseconds is the shortest, 40 </a:t>
            </a:r>
            <a:r>
              <a:rPr lang="en-US" dirty="0" err="1"/>
              <a:t>ms</a:t>
            </a:r>
            <a:r>
              <a:rPr lang="en-US" dirty="0"/>
              <a:t> is the longest (microsecond= 1 millionth of a second, </a:t>
            </a:r>
            <a:r>
              <a:rPr lang="en-US" dirty="0" err="1"/>
              <a:t>ms</a:t>
            </a:r>
            <a:r>
              <a:rPr lang="en-US" dirty="0"/>
              <a:t>= one thousandth of a second) mostly 65 microseconds pulse width is used.</a:t>
            </a:r>
          </a:p>
          <a:p>
            <a:pPr marL="0" indent="0">
              <a:buNone/>
            </a:pPr>
            <a:endParaRPr lang="en-US" dirty="0"/>
          </a:p>
          <a:p>
            <a:endParaRPr lang="en-US" dirty="0"/>
          </a:p>
        </p:txBody>
      </p:sp>
    </p:spTree>
    <p:extLst>
      <p:ext uri="{BB962C8B-B14F-4D97-AF65-F5344CB8AC3E}">
        <p14:creationId xmlns:p14="http://schemas.microsoft.com/office/powerpoint/2010/main" xmlns="" val="31960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Resonant circuit</a:t>
            </a:r>
            <a:endParaRPr lang="en-US" dirty="0"/>
          </a:p>
        </p:txBody>
      </p:sp>
      <p:sp>
        <p:nvSpPr>
          <p:cNvPr id="3" name="Content Placeholder 2"/>
          <p:cNvSpPr>
            <a:spLocks noGrp="1"/>
          </p:cNvSpPr>
          <p:nvPr>
            <p:ph idx="1"/>
          </p:nvPr>
        </p:nvSpPr>
        <p:spPr/>
        <p:txBody>
          <a:bodyPr/>
          <a:lstStyle/>
          <a:p>
            <a:r>
              <a:rPr lang="en-US" dirty="0" smtClean="0"/>
              <a:t>Resonant circuit is patient’s circuit and sine wave generator supplies energy to patient’s circuit. Resonant circuit consists of an inductor of inductance L and capacitor of capacitance C, the frequency at which it oscillates is called as resonant frequency and depends on L &amp; C.</a:t>
            </a:r>
            <a:endParaRPr lang="en-US" dirty="0"/>
          </a:p>
        </p:txBody>
      </p:sp>
    </p:spTree>
    <p:extLst>
      <p:ext uri="{BB962C8B-B14F-4D97-AF65-F5344CB8AC3E}">
        <p14:creationId xmlns:p14="http://schemas.microsoft.com/office/powerpoint/2010/main" xmlns="" val="27364908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Power/ depth of penetration: power control varies for each pulse from 293 watts- penetration is 1inch to 975 watts- penetration is 6 inch</a:t>
            </a:r>
          </a:p>
        </p:txBody>
      </p:sp>
    </p:spTree>
    <p:extLst>
      <p:ext uri="{BB962C8B-B14F-4D97-AF65-F5344CB8AC3E}">
        <p14:creationId xmlns:p14="http://schemas.microsoft.com/office/powerpoint/2010/main" xmlns="" val="10368608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Rest period: depends upon the selected pulse width and frequency, the treatment/rest ratio is 1:25. It would be possible using a long pulse width and a high frequency to produce a mild thermal effect</a:t>
            </a:r>
          </a:p>
        </p:txBody>
      </p:sp>
    </p:spTree>
    <p:extLst>
      <p:ext uri="{BB962C8B-B14F-4D97-AF65-F5344CB8AC3E}">
        <p14:creationId xmlns:p14="http://schemas.microsoft.com/office/powerpoint/2010/main" xmlns="" val="37991601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effect</a:t>
            </a:r>
            <a:endParaRPr lang="en-US" dirty="0"/>
          </a:p>
        </p:txBody>
      </p:sp>
      <p:sp>
        <p:nvSpPr>
          <p:cNvPr id="3" name="Content Placeholder 2"/>
          <p:cNvSpPr>
            <a:spLocks noGrp="1"/>
          </p:cNvSpPr>
          <p:nvPr>
            <p:ph idx="1"/>
          </p:nvPr>
        </p:nvSpPr>
        <p:spPr/>
        <p:txBody>
          <a:bodyPr/>
          <a:lstStyle/>
          <a:p>
            <a:r>
              <a:rPr lang="en-US" dirty="0"/>
              <a:t>	Principle/ effect of pulsed SWD: electrical potential across a normal cell membrane is -60 to 90 </a:t>
            </a:r>
            <a:r>
              <a:rPr lang="en-US" dirty="0" smtClean="0"/>
              <a:t>mV. </a:t>
            </a:r>
            <a:r>
              <a:rPr lang="en-US" dirty="0"/>
              <a:t>In damaged cells this potential becomes -40 mV which would affect the normal </a:t>
            </a:r>
            <a:r>
              <a:rPr lang="en-US" dirty="0" smtClean="0"/>
              <a:t>metabolic reactions in the cell.</a:t>
            </a:r>
            <a:endParaRPr lang="en-US" dirty="0"/>
          </a:p>
        </p:txBody>
      </p:sp>
    </p:spTree>
    <p:extLst>
      <p:ext uri="{BB962C8B-B14F-4D97-AF65-F5344CB8AC3E}">
        <p14:creationId xmlns:p14="http://schemas.microsoft.com/office/powerpoint/2010/main" xmlns="" val="40664326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Pulsed </a:t>
            </a:r>
            <a:r>
              <a:rPr lang="en-US" dirty="0"/>
              <a:t>SWD is postulated to give a push to start the system working back and thus allowing somehow this potential to reach back to -60 mv. This normal potential is an essential part for the cellular reactions to restart and proteins to be synthesized by adequate amino-acids to transport to the cell.</a:t>
            </a:r>
          </a:p>
        </p:txBody>
      </p:sp>
    </p:spTree>
    <p:extLst>
      <p:ext uri="{BB962C8B-B14F-4D97-AF65-F5344CB8AC3E}">
        <p14:creationId xmlns:p14="http://schemas.microsoft.com/office/powerpoint/2010/main" xmlns="" val="12605133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p:txBody>
          <a:bodyPr/>
          <a:lstStyle/>
          <a:p>
            <a:r>
              <a:rPr lang="en-US" dirty="0" smtClean="0"/>
              <a:t>OA </a:t>
            </a:r>
            <a:r>
              <a:rPr lang="en-US" dirty="0"/>
              <a:t>&amp; RA</a:t>
            </a:r>
          </a:p>
          <a:p>
            <a:r>
              <a:rPr lang="en-US" dirty="0" smtClean="0"/>
              <a:t> Sprains</a:t>
            </a:r>
            <a:endParaRPr lang="en-US" dirty="0"/>
          </a:p>
          <a:p>
            <a:r>
              <a:rPr lang="en-US" dirty="0" smtClean="0"/>
              <a:t> Strains</a:t>
            </a:r>
            <a:endParaRPr lang="en-US" dirty="0"/>
          </a:p>
          <a:p>
            <a:r>
              <a:rPr lang="en-US" dirty="0" smtClean="0"/>
              <a:t> </a:t>
            </a:r>
            <a:r>
              <a:rPr lang="en-US" dirty="0" err="1" smtClean="0"/>
              <a:t>Haematoma</a:t>
            </a:r>
            <a:endParaRPr lang="en-US" dirty="0"/>
          </a:p>
          <a:p>
            <a:r>
              <a:rPr lang="en-US" dirty="0" smtClean="0"/>
              <a:t> Muscle </a:t>
            </a:r>
            <a:r>
              <a:rPr lang="en-US" dirty="0"/>
              <a:t>and tendon tear</a:t>
            </a:r>
          </a:p>
          <a:p>
            <a:r>
              <a:rPr lang="en-US" dirty="0" smtClean="0"/>
              <a:t> Capsule </a:t>
            </a:r>
            <a:r>
              <a:rPr lang="en-US" dirty="0"/>
              <a:t>lesions</a:t>
            </a:r>
          </a:p>
          <a:p>
            <a:endParaRPr lang="en-US" dirty="0"/>
          </a:p>
        </p:txBody>
      </p:sp>
    </p:spTree>
    <p:extLst>
      <p:ext uri="{BB962C8B-B14F-4D97-AF65-F5344CB8AC3E}">
        <p14:creationId xmlns:p14="http://schemas.microsoft.com/office/powerpoint/2010/main" xmlns="" val="2609470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Contraindication: </a:t>
            </a:r>
            <a:endParaRPr lang="en-US" dirty="0" smtClean="0"/>
          </a:p>
          <a:p>
            <a:pPr marL="0" indent="0">
              <a:buNone/>
            </a:pPr>
            <a:r>
              <a:rPr lang="en-US" dirty="0" smtClean="0"/>
              <a:t>same </a:t>
            </a:r>
            <a:r>
              <a:rPr lang="en-US" dirty="0"/>
              <a:t>as SWD accept acute inflammatory conditions which cannot be treated with continuous mode can be safely treated with pulsed SWD as there is no danger of thermal energy.</a:t>
            </a:r>
          </a:p>
        </p:txBody>
      </p:sp>
    </p:spTree>
    <p:extLst>
      <p:ext uri="{BB962C8B-B14F-4D97-AF65-F5344CB8AC3E}">
        <p14:creationId xmlns:p14="http://schemas.microsoft.com/office/powerpoint/2010/main" xmlns="" val="18011473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Technique of application: the single treatment head is placed in close contact with the area to be treated; the parameters are set as per condition. Tuning is done by tuning the knob on treatment head itself and resonance is shown by the brightest illumination of a light on the head. </a:t>
            </a:r>
          </a:p>
        </p:txBody>
      </p:sp>
    </p:spTree>
    <p:extLst>
      <p:ext uri="{BB962C8B-B14F-4D97-AF65-F5344CB8AC3E}">
        <p14:creationId xmlns:p14="http://schemas.microsoft.com/office/powerpoint/2010/main" xmlns="" val="39125429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patient feels nothing hence doesn’t need to be warned or no sensation test needs to be carried out. Duration of the treatment is according to the stage of the condition being treated.</a:t>
            </a:r>
          </a:p>
          <a:p>
            <a:pPr marL="0" indent="0">
              <a:buNone/>
            </a:pPr>
            <a:endParaRPr lang="en-US" dirty="0"/>
          </a:p>
        </p:txBody>
      </p:sp>
    </p:spTree>
    <p:extLst>
      <p:ext uri="{BB962C8B-B14F-4D97-AF65-F5344CB8AC3E}">
        <p14:creationId xmlns:p14="http://schemas.microsoft.com/office/powerpoint/2010/main" xmlns="" val="286750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capacitance of the patient’s circuit varies, as the pair of electrodes with tissue in between acts as a capacitor and contributes to the total capacitance. The variable capacitor C of the resonant circuit should be adjusted so that the resonant frequency</a:t>
            </a:r>
            <a:endParaRPr lang="en-US" dirty="0"/>
          </a:p>
        </p:txBody>
      </p:sp>
    </p:spTree>
    <p:extLst>
      <p:ext uri="{BB962C8B-B14F-4D97-AF65-F5344CB8AC3E}">
        <p14:creationId xmlns:p14="http://schemas.microsoft.com/office/powerpoint/2010/main" xmlns="" val="2377645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is equal to the machine circuit or sine wave generator. Tuning is done manually or by excursion meter. After tuning, heating of the tissues is controlled by regulating the output of sine wave generator, done by adjusting the output control of the machine.</a:t>
            </a:r>
            <a:endParaRPr lang="en-US" dirty="0"/>
          </a:p>
        </p:txBody>
      </p:sp>
    </p:spTree>
    <p:extLst>
      <p:ext uri="{BB962C8B-B14F-4D97-AF65-F5344CB8AC3E}">
        <p14:creationId xmlns:p14="http://schemas.microsoft.com/office/powerpoint/2010/main" xmlns="" val="3435420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application</a:t>
            </a:r>
            <a:endParaRPr lang="en-US" dirty="0"/>
          </a:p>
        </p:txBody>
      </p:sp>
      <p:sp>
        <p:nvSpPr>
          <p:cNvPr id="3" name="Content Placeholder 2"/>
          <p:cNvSpPr>
            <a:spLocks noGrp="1"/>
          </p:cNvSpPr>
          <p:nvPr>
            <p:ph idx="1"/>
          </p:nvPr>
        </p:nvSpPr>
        <p:spPr/>
        <p:txBody>
          <a:bodyPr/>
          <a:lstStyle/>
          <a:p>
            <a:r>
              <a:rPr lang="en-US" dirty="0" smtClean="0"/>
              <a:t>Capacitor method:</a:t>
            </a:r>
          </a:p>
          <a:p>
            <a:pPr marL="0" indent="0">
              <a:buNone/>
            </a:pPr>
            <a:r>
              <a:rPr lang="en-US" dirty="0"/>
              <a:t> </a:t>
            </a:r>
            <a:r>
              <a:rPr lang="en-US" dirty="0" smtClean="0"/>
              <a:t>Electrodes are placed on each side of the part  to be treated, separated from the skin by an insulating material. The electrodes act as the plates of capacitor, while the patient’s tissue together with the insulating material forms the dielectric. </a:t>
            </a:r>
            <a:endParaRPr lang="en-US" dirty="0"/>
          </a:p>
        </p:txBody>
      </p:sp>
    </p:spTree>
    <p:extLst>
      <p:ext uri="{BB962C8B-B14F-4D97-AF65-F5344CB8AC3E}">
        <p14:creationId xmlns:p14="http://schemas.microsoft.com/office/powerpoint/2010/main" xmlns="" val="212077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2209</Words>
  <Application>Microsoft Office PowerPoint</Application>
  <PresentationFormat>On-screen Show (4:3)</PresentationFormat>
  <Paragraphs>156</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Short wave diathermy</vt:lpstr>
      <vt:lpstr>Introduction</vt:lpstr>
      <vt:lpstr>SWD circuit</vt:lpstr>
      <vt:lpstr>Machine circuit</vt:lpstr>
      <vt:lpstr>Contd…</vt:lpstr>
      <vt:lpstr>Resonant circuit</vt:lpstr>
      <vt:lpstr>Slide 7</vt:lpstr>
      <vt:lpstr>Contd…..</vt:lpstr>
      <vt:lpstr>Methods of application</vt:lpstr>
      <vt:lpstr>Effects of electric field on------</vt:lpstr>
      <vt:lpstr>Slide 11</vt:lpstr>
      <vt:lpstr>Slide 12</vt:lpstr>
      <vt:lpstr>Contd…….</vt:lpstr>
      <vt:lpstr>Contd….</vt:lpstr>
      <vt:lpstr>Differential heating of tissues</vt:lpstr>
      <vt:lpstr>Contd……</vt:lpstr>
      <vt:lpstr>Contd………</vt:lpstr>
      <vt:lpstr>Contd……</vt:lpstr>
      <vt:lpstr>Heat loss</vt:lpstr>
      <vt:lpstr>Contd……</vt:lpstr>
      <vt:lpstr>Size of electrodes</vt:lpstr>
      <vt:lpstr>Different electrodes</vt:lpstr>
      <vt:lpstr>Contd….</vt:lpstr>
      <vt:lpstr>Electrode spacing</vt:lpstr>
      <vt:lpstr>Contd…….</vt:lpstr>
      <vt:lpstr>Contd……</vt:lpstr>
      <vt:lpstr>Position of electrodes</vt:lpstr>
      <vt:lpstr>Contd…..</vt:lpstr>
      <vt:lpstr>Contd…….</vt:lpstr>
      <vt:lpstr>Contd………</vt:lpstr>
      <vt:lpstr>Contd……</vt:lpstr>
      <vt:lpstr>Types of positions recommended….</vt:lpstr>
      <vt:lpstr>Contd……..</vt:lpstr>
      <vt:lpstr>Contd…..</vt:lpstr>
      <vt:lpstr>Contd…..</vt:lpstr>
      <vt:lpstr>Slide 36</vt:lpstr>
      <vt:lpstr>Cable electrode</vt:lpstr>
      <vt:lpstr>Cable method</vt:lpstr>
      <vt:lpstr>Electric field</vt:lpstr>
      <vt:lpstr>Magnetic field</vt:lpstr>
      <vt:lpstr>Contd…</vt:lpstr>
      <vt:lpstr>Relative effects of both fields</vt:lpstr>
      <vt:lpstr>Contd…..</vt:lpstr>
      <vt:lpstr>Contd….</vt:lpstr>
      <vt:lpstr>Contd….</vt:lpstr>
      <vt:lpstr>Indications</vt:lpstr>
      <vt:lpstr>Contd….</vt:lpstr>
      <vt:lpstr>uses</vt:lpstr>
      <vt:lpstr>Slide 49</vt:lpstr>
      <vt:lpstr>Slide 50</vt:lpstr>
      <vt:lpstr>Contd……</vt:lpstr>
      <vt:lpstr>Contd……</vt:lpstr>
      <vt:lpstr>Dangers of SWD</vt:lpstr>
      <vt:lpstr>FACTORS RESPOSIBLE</vt:lpstr>
      <vt:lpstr>Slide 55</vt:lpstr>
      <vt:lpstr>contd</vt:lpstr>
      <vt:lpstr>Pulsed SWD</vt:lpstr>
      <vt:lpstr>Slide 58</vt:lpstr>
      <vt:lpstr>Slide 59</vt:lpstr>
      <vt:lpstr>Slide 60</vt:lpstr>
      <vt:lpstr>Slide 61</vt:lpstr>
      <vt:lpstr>Physiological effect</vt:lpstr>
      <vt:lpstr>Slide 63</vt:lpstr>
      <vt:lpstr>indications</vt:lpstr>
      <vt:lpstr>Slide 65</vt:lpstr>
      <vt:lpstr>Slide 66</vt:lpstr>
      <vt:lpstr>Slide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wave diathermy</dc:title>
  <dc:creator>PRATIK</dc:creator>
  <cp:lastModifiedBy>Dr. Krina Ved</cp:lastModifiedBy>
  <cp:revision>85</cp:revision>
  <dcterms:created xsi:type="dcterms:W3CDTF">2014-04-03T06:20:13Z</dcterms:created>
  <dcterms:modified xsi:type="dcterms:W3CDTF">2020-08-16T22:42:08Z</dcterms:modified>
</cp:coreProperties>
</file>