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0"/>
  </p:notesMasterIdLst>
  <p:sldIdLst>
    <p:sldId id="258" r:id="rId2"/>
    <p:sldId id="295" r:id="rId3"/>
    <p:sldId id="259" r:id="rId4"/>
    <p:sldId id="261" r:id="rId5"/>
    <p:sldId id="304" r:id="rId6"/>
    <p:sldId id="262" r:id="rId7"/>
    <p:sldId id="263" r:id="rId8"/>
    <p:sldId id="264" r:id="rId9"/>
    <p:sldId id="265" r:id="rId10"/>
    <p:sldId id="266" r:id="rId11"/>
    <p:sldId id="267" r:id="rId12"/>
    <p:sldId id="268" r:id="rId13"/>
    <p:sldId id="309" r:id="rId14"/>
    <p:sldId id="310" r:id="rId15"/>
    <p:sldId id="305" r:id="rId16"/>
    <p:sldId id="306" r:id="rId17"/>
    <p:sldId id="307" r:id="rId18"/>
    <p:sldId id="308" r:id="rId19"/>
    <p:sldId id="269" r:id="rId20"/>
    <p:sldId id="270" r:id="rId21"/>
    <p:sldId id="271" r:id="rId22"/>
    <p:sldId id="272" r:id="rId23"/>
    <p:sldId id="273" r:id="rId24"/>
    <p:sldId id="274" r:id="rId25"/>
    <p:sldId id="275" r:id="rId26"/>
    <p:sldId id="300" r:id="rId27"/>
    <p:sldId id="277" r:id="rId28"/>
    <p:sldId id="279" r:id="rId29"/>
    <p:sldId id="280" r:id="rId30"/>
    <p:sldId id="281" r:id="rId31"/>
    <p:sldId id="298" r:id="rId32"/>
    <p:sldId id="282" r:id="rId33"/>
    <p:sldId id="296" r:id="rId34"/>
    <p:sldId id="288" r:id="rId35"/>
    <p:sldId id="289" r:id="rId36"/>
    <p:sldId id="290" r:id="rId37"/>
    <p:sldId id="302" r:id="rId38"/>
    <p:sldId id="291"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672" autoAdjust="0"/>
    <p:restoredTop sz="94752" autoAdjust="0"/>
  </p:normalViewPr>
  <p:slideViewPr>
    <p:cSldViewPr>
      <p:cViewPr varScale="1">
        <p:scale>
          <a:sx n="64" d="100"/>
          <a:sy n="64" d="100"/>
        </p:scale>
        <p:origin x="-15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25F7EA-837D-4D47-B612-65BFBA9F899F}" type="datetimeFigureOut">
              <a:rPr lang="en-US" smtClean="0"/>
              <a:pPr/>
              <a:t>14-Aug-20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7E15F1-6844-490E-A049-BDA6F9D624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13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34</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14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36</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7E15F1-6844-490E-A049-BDA6F9D624D6}"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14-Aug-20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14-Aug-20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14-Aug-20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14-Aug-20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14-Aug-20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14-Aug-20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14-Aug-20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14-Aug-20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14-Aug-20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endParaRPr lang="en-US" dirty="0"/>
          </a:p>
        </p:txBody>
      </p:sp>
      <p:pic>
        <p:nvPicPr>
          <p:cNvPr id="2050" name="Picture 2" descr="C:\Users\avon\Pictures\dwnld pics\powerpoint-presentation-heart-frames-backgrounds.jpg"/>
          <p:cNvPicPr>
            <a:picLocks noGrp="1" noChangeAspect="1" noChangeArrowheads="1"/>
          </p:cNvPicPr>
          <p:nvPr>
            <p:ph sz="quarter" idx="1"/>
          </p:nvPr>
        </p:nvPicPr>
        <p:blipFill>
          <a:blip r:embed="rId2"/>
          <a:srcRect/>
          <a:stretch>
            <a:fillRect/>
          </a:stretch>
        </p:blipFill>
        <p:spPr bwMode="auto">
          <a:xfrm>
            <a:off x="0" y="0"/>
            <a:ext cx="9144000" cy="6858000"/>
          </a:xfrm>
          <a:prstGeom prst="rect">
            <a:avLst/>
          </a:prstGeom>
          <a:noFill/>
        </p:spPr>
      </p:pic>
      <p:pic>
        <p:nvPicPr>
          <p:cNvPr id="5" name="Picture 2" descr="C:\Users\avon\Pictures\dwnld pics\powerpoint-presentation-heart-frames-background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TextBox 5"/>
          <p:cNvSpPr txBox="1"/>
          <p:nvPr/>
        </p:nvSpPr>
        <p:spPr>
          <a:xfrm>
            <a:off x="685800" y="2133600"/>
            <a:ext cx="7924800" cy="923330"/>
          </a:xfrm>
          <a:prstGeom prst="rect">
            <a:avLst/>
          </a:prstGeom>
          <a:noFill/>
        </p:spPr>
        <p:txBody>
          <a:bodyPr wrap="square" rtlCol="0">
            <a:spAutoFit/>
          </a:bodyPr>
          <a:lstStyle/>
          <a:p>
            <a:pPr algn="ctr"/>
            <a:r>
              <a:rPr lang="en-US" sz="5400" b="1" dirty="0" smtClean="0">
                <a:solidFill>
                  <a:schemeClr val="bg1"/>
                </a:solidFill>
                <a:latin typeface="Algerian" pitchFamily="82" charset="0"/>
              </a:rPr>
              <a:t>PRESENTATION ON</a:t>
            </a:r>
            <a:endParaRPr lang="en-US" sz="5400" b="1" dirty="0">
              <a:latin typeface="Algerian" pitchFamily="82" charset="0"/>
            </a:endParaRPr>
          </a:p>
        </p:txBody>
      </p:sp>
      <p:sp>
        <p:nvSpPr>
          <p:cNvPr id="7" name="TextBox 6"/>
          <p:cNvSpPr txBox="1"/>
          <p:nvPr/>
        </p:nvSpPr>
        <p:spPr>
          <a:xfrm>
            <a:off x="685800" y="3124200"/>
            <a:ext cx="7620000" cy="954107"/>
          </a:xfrm>
          <a:prstGeom prst="rect">
            <a:avLst/>
          </a:prstGeom>
          <a:noFill/>
        </p:spPr>
        <p:txBody>
          <a:bodyPr wrap="square" rtlCol="0">
            <a:spAutoFit/>
          </a:bodyPr>
          <a:lstStyle/>
          <a:p>
            <a:r>
              <a:rPr lang="en-US" sz="2800" b="1" dirty="0" smtClean="0">
                <a:solidFill>
                  <a:srgbClr val="002060"/>
                </a:solidFill>
                <a:latin typeface="Times New Roman" pitchFamily="18" charset="0"/>
                <a:cs typeface="Times New Roman" pitchFamily="18" charset="0"/>
              </a:rPr>
              <a:t>BIOCHEMICAL  PROFILE OF PRENATAL SCREENING</a:t>
            </a:r>
            <a:endParaRPr lang="en-US" sz="2800" b="1" dirty="0">
              <a:solidFill>
                <a:srgbClr val="002060"/>
              </a:solidFill>
              <a:latin typeface="Times New Roman" pitchFamily="18" charset="0"/>
              <a:cs typeface="Times New Roman" pitchFamily="18" charset="0"/>
            </a:endParaRPr>
          </a:p>
        </p:txBody>
      </p:sp>
      <p:sp>
        <p:nvSpPr>
          <p:cNvPr id="8" name="TextBox 7"/>
          <p:cNvSpPr txBox="1"/>
          <p:nvPr/>
        </p:nvSpPr>
        <p:spPr>
          <a:xfrm>
            <a:off x="4419600" y="3733801"/>
            <a:ext cx="4150242" cy="4401205"/>
          </a:xfrm>
          <a:prstGeom prst="rect">
            <a:avLst/>
          </a:prstGeom>
          <a:noFill/>
        </p:spPr>
        <p:txBody>
          <a:bodyPr wrap="square" rtlCol="0">
            <a:spAutoFit/>
          </a:bodyPr>
          <a:lstStyle/>
          <a:p>
            <a:r>
              <a:rPr lang="en-US" sz="2800" b="1" dirty="0" smtClean="0">
                <a:solidFill>
                  <a:schemeClr val="bg1"/>
                </a:solidFill>
                <a:latin typeface="Arial Black" pitchFamily="34" charset="0"/>
                <a:cs typeface="Times New Roman" pitchFamily="18" charset="0"/>
              </a:rPr>
              <a:t>PRESENTED BY</a:t>
            </a:r>
          </a:p>
          <a:p>
            <a:r>
              <a:rPr lang="en-US" sz="2800" b="1" dirty="0" smtClean="0">
                <a:solidFill>
                  <a:schemeClr val="bg1"/>
                </a:solidFill>
                <a:latin typeface="Arial Black" pitchFamily="34" charset="0"/>
                <a:cs typeface="Times New Roman" pitchFamily="18" charset="0"/>
              </a:rPr>
              <a:t>MS. </a:t>
            </a:r>
            <a:r>
              <a:rPr lang="en-US" sz="2800" b="1" dirty="0" smtClean="0">
                <a:solidFill>
                  <a:schemeClr val="bg1"/>
                </a:solidFill>
                <a:latin typeface="Arial Black" pitchFamily="34" charset="0"/>
                <a:cs typeface="Times New Roman" pitchFamily="18" charset="0"/>
              </a:rPr>
              <a:t>RITA THAPPA</a:t>
            </a:r>
          </a:p>
          <a:p>
            <a:r>
              <a:rPr lang="en-US" sz="2800" b="1" dirty="0" smtClean="0">
                <a:solidFill>
                  <a:schemeClr val="bg1"/>
                </a:solidFill>
                <a:latin typeface="Arial Black" pitchFamily="34" charset="0"/>
                <a:cs typeface="Times New Roman" pitchFamily="18" charset="0"/>
              </a:rPr>
              <a:t>ASST. PROFESSOR, SNC,SVDU</a:t>
            </a:r>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a:p>
            <a:endParaRPr lang="en-US" sz="2800" b="1" dirty="0" smtClean="0">
              <a:latin typeface="Arial Black" pitchFamily="34" charset="0"/>
            </a:endParaRPr>
          </a:p>
        </p:txBody>
      </p:sp>
      <p:pic>
        <p:nvPicPr>
          <p:cNvPr id="9" name="Picture 2" descr="D:\suv_logo.png"/>
          <p:cNvPicPr>
            <a:picLocks noChangeAspect="1" noChangeArrowheads="1"/>
          </p:cNvPicPr>
          <p:nvPr/>
        </p:nvPicPr>
        <p:blipFill>
          <a:blip r:embed="rId3" cstate="print"/>
          <a:srcRect/>
          <a:stretch>
            <a:fillRect/>
          </a:stretch>
        </p:blipFill>
        <p:spPr bwMode="auto">
          <a:xfrm>
            <a:off x="3505200" y="0"/>
            <a:ext cx="1693665" cy="1955802"/>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solidFill>
                  <a:schemeClr val="accent3">
                    <a:lumMod val="50000"/>
                  </a:schemeClr>
                </a:solidFill>
                <a:latin typeface="Times New Roman" pitchFamily="18" charset="0"/>
                <a:cs typeface="Times New Roman" pitchFamily="18" charset="0"/>
              </a:rPr>
              <a:t>ACETYLCHOLINESTERASE (ACHE) TESTING</a:t>
            </a:r>
            <a:r>
              <a:rPr lang="en-US" dirty="0" smtClean="0">
                <a:solidFill>
                  <a:schemeClr val="accent3">
                    <a:lumMod val="50000"/>
                  </a:schemeClr>
                </a:solidFill>
                <a:latin typeface="Times New Roman" pitchFamily="18" charset="0"/>
                <a:cs typeface="Times New Roman" pitchFamily="18" charset="0"/>
              </a:rPr>
              <a:t/>
            </a:r>
            <a:br>
              <a:rPr lang="en-US" dirty="0" smtClean="0">
                <a:solidFill>
                  <a:schemeClr val="accent3">
                    <a:lumMod val="50000"/>
                  </a:schemeClr>
                </a:solidFill>
                <a:latin typeface="Times New Roman" pitchFamily="18" charset="0"/>
                <a:cs typeface="Times New Roman" pitchFamily="18" charset="0"/>
              </a:rPr>
            </a:b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295400"/>
            <a:ext cx="7620000" cy="5178552"/>
          </a:xfrm>
        </p:spPr>
        <p:txBody>
          <a:bodyPr>
            <a:normAutofit/>
          </a:bodyPr>
          <a:lstStyle/>
          <a:p>
            <a:r>
              <a:rPr lang="en-US" dirty="0" err="1" smtClean="0">
                <a:solidFill>
                  <a:srgbClr val="002060"/>
                </a:solidFill>
                <a:latin typeface="Times New Roman" pitchFamily="18" charset="0"/>
                <a:cs typeface="Times New Roman" pitchFamily="18" charset="0"/>
              </a:rPr>
              <a:t>AChE</a:t>
            </a:r>
            <a:r>
              <a:rPr lang="en-US" dirty="0" smtClean="0">
                <a:solidFill>
                  <a:srgbClr val="002060"/>
                </a:solidFill>
                <a:latin typeface="Times New Roman" pitchFamily="18" charset="0"/>
                <a:cs typeface="Times New Roman" pitchFamily="18" charset="0"/>
              </a:rPr>
              <a:t> is performed on an amniotic fluid sample to diagnose fetal open neural tube defects and some ventral wall defects. </a:t>
            </a:r>
          </a:p>
          <a:p>
            <a:r>
              <a:rPr lang="en-US" b="1" dirty="0" smtClean="0">
                <a:solidFill>
                  <a:srgbClr val="002060"/>
                </a:solidFill>
                <a:latin typeface="Times New Roman" pitchFamily="18" charset="0"/>
                <a:cs typeface="Times New Roman" pitchFamily="18" charset="0"/>
              </a:rPr>
              <a:t>How the Test is Performed</a:t>
            </a:r>
          </a:p>
          <a:p>
            <a:r>
              <a:rPr lang="en-US" dirty="0" smtClean="0">
                <a:solidFill>
                  <a:srgbClr val="002060"/>
                </a:solidFill>
                <a:latin typeface="Times New Roman" pitchFamily="18" charset="0"/>
                <a:cs typeface="Times New Roman" pitchFamily="18" charset="0"/>
              </a:rPr>
              <a:t>A blood sample is needed.</a:t>
            </a:r>
          </a:p>
          <a:p>
            <a:r>
              <a:rPr lang="en-US" dirty="0" smtClean="0">
                <a:solidFill>
                  <a:srgbClr val="002060"/>
                </a:solidFill>
                <a:latin typeface="Times New Roman" pitchFamily="18" charset="0"/>
                <a:cs typeface="Times New Roman" pitchFamily="18" charset="0"/>
              </a:rPr>
              <a:t> </a:t>
            </a:r>
            <a:endParaRPr lang="en-US" dirty="0">
              <a:solidFill>
                <a:srgbClr val="00206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2895600" y="3429000"/>
            <a:ext cx="5943600" cy="3429000"/>
          </a:xfrm>
          <a:prstGeom prst="rect">
            <a:avLst/>
          </a:prstGeom>
          <a:noFill/>
          <a:ln w="9525">
            <a:noFill/>
            <a:miter lim="800000"/>
            <a:headEnd/>
            <a:tailEnd/>
          </a:ln>
          <a:effectLst/>
        </p:spPr>
      </p:pic>
    </p:spTree>
  </p:cSld>
  <p:clrMapOvr>
    <a:masterClrMapping/>
  </p:clrMapOvr>
  <p:transition>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304800" y="304800"/>
            <a:ext cx="8305800" cy="6169152"/>
          </a:xfrm>
        </p:spPr>
        <p:txBody>
          <a:bodyPr>
            <a:normAutofit/>
          </a:bodyPr>
          <a:lstStyle/>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How the Test Will Feel</a:t>
            </a:r>
          </a:p>
          <a:p>
            <a:r>
              <a:rPr lang="en-US" dirty="0" smtClean="0">
                <a:solidFill>
                  <a:srgbClr val="002060"/>
                </a:solidFill>
                <a:latin typeface="Times New Roman" pitchFamily="18" charset="0"/>
                <a:cs typeface="Times New Roman" pitchFamily="18" charset="0"/>
              </a:rPr>
              <a:t>Woman may feel slight pain or a sting when the needle is inserted also may feel some throbbing at the site after the blood is drawn.</a:t>
            </a:r>
          </a:p>
          <a:p>
            <a:r>
              <a:rPr lang="en-US" b="1" dirty="0" smtClean="0">
                <a:solidFill>
                  <a:srgbClr val="002060"/>
                </a:solidFill>
                <a:latin typeface="Times New Roman" pitchFamily="18" charset="0"/>
                <a:cs typeface="Times New Roman" pitchFamily="18" charset="0"/>
              </a:rPr>
              <a:t>Why the Test is Performed</a:t>
            </a:r>
          </a:p>
          <a:p>
            <a:pPr>
              <a:buNone/>
            </a:pPr>
            <a:r>
              <a:rPr lang="en-US" dirty="0" smtClean="0">
                <a:solidFill>
                  <a:srgbClr val="002060"/>
                </a:solidFill>
                <a:latin typeface="Times New Roman" pitchFamily="18" charset="0"/>
                <a:cs typeface="Times New Roman" pitchFamily="18" charset="0"/>
              </a:rPr>
              <a:t>   This test may be done:</a:t>
            </a:r>
          </a:p>
          <a:p>
            <a:pPr lvl="0"/>
            <a:r>
              <a:rPr lang="en-US" dirty="0" smtClean="0">
                <a:solidFill>
                  <a:srgbClr val="002060"/>
                </a:solidFill>
                <a:latin typeface="Times New Roman" pitchFamily="18" charset="0"/>
                <a:cs typeface="Times New Roman" pitchFamily="18" charset="0"/>
              </a:rPr>
              <a:t>To diagnose neural tube defects</a:t>
            </a:r>
          </a:p>
          <a:p>
            <a:pPr lvl="0"/>
            <a:r>
              <a:rPr lang="en-US" dirty="0" smtClean="0">
                <a:solidFill>
                  <a:srgbClr val="002060"/>
                </a:solidFill>
                <a:latin typeface="Times New Roman" pitchFamily="18" charset="0"/>
                <a:cs typeface="Times New Roman" pitchFamily="18" charset="0"/>
              </a:rPr>
              <a:t>To diagnose liver disease</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Normal Results</a:t>
            </a:r>
          </a:p>
          <a:p>
            <a:r>
              <a:rPr lang="en-US" dirty="0" smtClean="0">
                <a:solidFill>
                  <a:srgbClr val="002060"/>
                </a:solidFill>
                <a:latin typeface="Times New Roman" pitchFamily="18" charset="0"/>
                <a:cs typeface="Times New Roman" pitchFamily="18" charset="0"/>
              </a:rPr>
              <a:t>Typically, normal cholinesterase values range between 8 and 18 units per milliliter (U/ml).</a:t>
            </a:r>
          </a:p>
          <a:p>
            <a:endParaRPr lang="en-US" b="1" dirty="0" smtClean="0">
              <a:solidFill>
                <a:srgbClr val="002060"/>
              </a:solidFill>
              <a:latin typeface="Times New Roman" pitchFamily="18" charset="0"/>
              <a:cs typeface="Times New Roman" pitchFamily="18" charset="0"/>
            </a:endParaRP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304800" y="304800"/>
            <a:ext cx="8610600" cy="6019800"/>
          </a:xfrm>
        </p:spPr>
        <p:txBody>
          <a:bodyPr>
            <a:noAutofit/>
          </a:bodyPr>
          <a:lstStyle/>
          <a:p>
            <a:r>
              <a:rPr lang="en-US" b="1" dirty="0" smtClean="0">
                <a:solidFill>
                  <a:srgbClr val="002060"/>
                </a:solidFill>
                <a:latin typeface="Times New Roman" pitchFamily="18" charset="0"/>
                <a:cs typeface="Times New Roman" pitchFamily="18" charset="0"/>
              </a:rPr>
              <a:t>What Abnormal Results Mean</a:t>
            </a:r>
          </a:p>
          <a:p>
            <a:r>
              <a:rPr lang="en-US" b="1" u="sng" dirty="0" smtClean="0">
                <a:solidFill>
                  <a:srgbClr val="002060"/>
                </a:solidFill>
                <a:latin typeface="Times New Roman" pitchFamily="18" charset="0"/>
                <a:cs typeface="Times New Roman" pitchFamily="18" charset="0"/>
              </a:rPr>
              <a:t>Decreased levels may be due to:</a:t>
            </a:r>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Acute infection</a:t>
            </a:r>
          </a:p>
          <a:p>
            <a:pPr lvl="0"/>
            <a:r>
              <a:rPr lang="en-US" dirty="0" smtClean="0">
                <a:solidFill>
                  <a:srgbClr val="002060"/>
                </a:solidFill>
                <a:latin typeface="Times New Roman" pitchFamily="18" charset="0"/>
                <a:cs typeface="Times New Roman" pitchFamily="18" charset="0"/>
              </a:rPr>
              <a:t>Chronic malnutrition</a:t>
            </a:r>
          </a:p>
          <a:p>
            <a:pPr lvl="0"/>
            <a:r>
              <a:rPr lang="en-US" dirty="0" smtClean="0">
                <a:solidFill>
                  <a:srgbClr val="002060"/>
                </a:solidFill>
                <a:latin typeface="Times New Roman" pitchFamily="18" charset="0"/>
                <a:cs typeface="Times New Roman" pitchFamily="18" charset="0"/>
              </a:rPr>
              <a:t>Heart attack</a:t>
            </a:r>
          </a:p>
          <a:p>
            <a:pPr lvl="0"/>
            <a:r>
              <a:rPr lang="en-US" dirty="0" smtClean="0">
                <a:solidFill>
                  <a:srgbClr val="002060"/>
                </a:solidFill>
                <a:latin typeface="Times New Roman" pitchFamily="18" charset="0"/>
                <a:cs typeface="Times New Roman" pitchFamily="18" charset="0"/>
              </a:rPr>
              <a:t>Liver damage</a:t>
            </a:r>
          </a:p>
          <a:p>
            <a:pPr lvl="0"/>
            <a:r>
              <a:rPr lang="en-US" dirty="0" smtClean="0">
                <a:solidFill>
                  <a:srgbClr val="002060"/>
                </a:solidFill>
                <a:latin typeface="Times New Roman" pitchFamily="18" charset="0"/>
                <a:cs typeface="Times New Roman" pitchFamily="18" charset="0"/>
              </a:rPr>
              <a:t>Metastasis</a:t>
            </a:r>
          </a:p>
          <a:p>
            <a:pPr lvl="0"/>
            <a:r>
              <a:rPr lang="en-US" dirty="0" smtClean="0">
                <a:solidFill>
                  <a:srgbClr val="002060"/>
                </a:solidFill>
                <a:latin typeface="Times New Roman" pitchFamily="18" charset="0"/>
                <a:cs typeface="Times New Roman" pitchFamily="18" charset="0"/>
              </a:rPr>
              <a:t>Obstructive jaundice </a:t>
            </a:r>
          </a:p>
          <a:p>
            <a:r>
              <a:rPr lang="en-US" b="1" u="sng" dirty="0" smtClean="0">
                <a:solidFill>
                  <a:srgbClr val="002060"/>
                </a:solidFill>
                <a:latin typeface="Times New Roman" pitchFamily="18" charset="0"/>
                <a:cs typeface="Times New Roman" pitchFamily="18" charset="0"/>
              </a:rPr>
              <a:t>Smaller decreases may be due to:</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Use of birth control pills</a:t>
            </a:r>
          </a:p>
          <a:p>
            <a:r>
              <a:rPr lang="en-US" b="1" u="sng" dirty="0" smtClean="0">
                <a:solidFill>
                  <a:srgbClr val="002060"/>
                </a:solidFill>
                <a:latin typeface="Times New Roman" pitchFamily="18" charset="0"/>
                <a:cs typeface="Times New Roman" pitchFamily="18" charset="0"/>
              </a:rPr>
              <a:t>Elevated level maybe due to:</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Open neural tube defects (most of cases)</a:t>
            </a:r>
          </a:p>
          <a:p>
            <a:pPr>
              <a:buNone/>
            </a:pPr>
            <a:endParaRPr lang="en-US" b="1" dirty="0" smtClean="0">
              <a:solidFill>
                <a:srgbClr val="002060"/>
              </a:solidFill>
              <a:latin typeface="Times New Roman" pitchFamily="18" charset="0"/>
              <a:cs typeface="Times New Roman" pitchFamily="18" charset="0"/>
            </a:endParaRP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838200"/>
          </a:xfrm>
        </p:spPr>
        <p:txBody>
          <a:bodyPr>
            <a:normAutofit/>
          </a:bodyPr>
          <a:lstStyle/>
          <a:p>
            <a:pPr lvl="0"/>
            <a:r>
              <a:rPr lang="en-US" b="1" u="sng" dirty="0" smtClean="0">
                <a:solidFill>
                  <a:schemeClr val="accent3">
                    <a:lumMod val="50000"/>
                  </a:schemeClr>
                </a:solidFill>
                <a:latin typeface="Times New Roman" pitchFamily="18" charset="0"/>
                <a:cs typeface="Times New Roman" pitchFamily="18" charset="0"/>
              </a:rPr>
              <a:t>HUMAN ESTRIOL TEST:</a:t>
            </a: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90600"/>
            <a:ext cx="8382000" cy="5638800"/>
          </a:xfrm>
        </p:spPr>
        <p:txBody>
          <a:bodyPr>
            <a:normAutofit/>
          </a:bodyPr>
          <a:lstStyle/>
          <a:p>
            <a:pPr>
              <a:buNone/>
            </a:pPr>
            <a:r>
              <a:rPr lang="en-US" dirty="0" err="1" smtClean="0">
                <a:solidFill>
                  <a:srgbClr val="002060"/>
                </a:solidFill>
                <a:latin typeface="Times New Roman" pitchFamily="18" charset="0"/>
                <a:cs typeface="Times New Roman" pitchFamily="18" charset="0"/>
              </a:rPr>
              <a:t>Estriol</a:t>
            </a:r>
            <a:r>
              <a:rPr lang="en-US" dirty="0" smtClean="0">
                <a:solidFill>
                  <a:srgbClr val="002060"/>
                </a:solidFill>
                <a:latin typeface="Times New Roman" pitchFamily="18" charset="0"/>
                <a:cs typeface="Times New Roman" pitchFamily="18" charset="0"/>
              </a:rPr>
              <a:t> can be measured in maternal blood or urine and can be used as a marker of fetal health and wellbeing </a:t>
            </a:r>
          </a:p>
          <a:p>
            <a:pPr>
              <a:buNone/>
            </a:pPr>
            <a:r>
              <a:rPr lang="en-US" dirty="0" err="1" smtClean="0">
                <a:solidFill>
                  <a:srgbClr val="002060"/>
                </a:solidFill>
                <a:latin typeface="Times New Roman" pitchFamily="18" charset="0"/>
                <a:cs typeface="Times New Roman" pitchFamily="18" charset="0"/>
              </a:rPr>
              <a:t>Estriol</a:t>
            </a:r>
            <a:r>
              <a:rPr lang="en-US" dirty="0" smtClean="0">
                <a:solidFill>
                  <a:srgbClr val="002060"/>
                </a:solidFill>
                <a:latin typeface="Times New Roman" pitchFamily="18" charset="0"/>
                <a:cs typeface="Times New Roman" pitchFamily="18" charset="0"/>
              </a:rPr>
              <a:t> is only produced in significant amounts during pregnancy as it is made by the placenta.</a:t>
            </a:r>
          </a:p>
          <a:p>
            <a:r>
              <a:rPr lang="en-US" b="1" dirty="0" smtClean="0">
                <a:solidFill>
                  <a:srgbClr val="002060"/>
                </a:solidFill>
                <a:latin typeface="Times New Roman" pitchFamily="18" charset="0"/>
                <a:cs typeface="Times New Roman" pitchFamily="18" charset="0"/>
              </a:rPr>
              <a:t>Why Is it Performed? </a:t>
            </a:r>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Post maturity by dates.</a:t>
            </a:r>
          </a:p>
          <a:p>
            <a:pPr lvl="0"/>
            <a:r>
              <a:rPr lang="en-US" dirty="0" smtClean="0">
                <a:solidFill>
                  <a:srgbClr val="002060"/>
                </a:solidFill>
                <a:latin typeface="Times New Roman" pitchFamily="18" charset="0"/>
                <a:cs typeface="Times New Roman" pitchFamily="18" charset="0"/>
              </a:rPr>
              <a:t>Unsure dates and  possibility of post-maturity.</a:t>
            </a:r>
          </a:p>
          <a:p>
            <a:pPr lvl="0"/>
            <a:r>
              <a:rPr lang="en-US" dirty="0" smtClean="0">
                <a:solidFill>
                  <a:srgbClr val="002060"/>
                </a:solidFill>
                <a:latin typeface="Times New Roman" pitchFamily="18" charset="0"/>
                <a:cs typeface="Times New Roman" pitchFamily="18" charset="0"/>
              </a:rPr>
              <a:t>Elderly </a:t>
            </a:r>
            <a:r>
              <a:rPr lang="en-US" dirty="0" err="1" smtClean="0">
                <a:solidFill>
                  <a:srgbClr val="002060"/>
                </a:solidFill>
                <a:latin typeface="Times New Roman" pitchFamily="18" charset="0"/>
                <a:cs typeface="Times New Roman" pitchFamily="18" charset="0"/>
              </a:rPr>
              <a:t>primigravida</a:t>
            </a:r>
            <a:r>
              <a:rPr lang="en-US" dirty="0" smtClean="0">
                <a:solidFill>
                  <a:srgbClr val="002060"/>
                </a:solidFill>
                <a:latin typeface="Times New Roman" pitchFamily="18" charset="0"/>
                <a:cs typeface="Times New Roman" pitchFamily="18" charset="0"/>
              </a:rPr>
              <a:t> </a:t>
            </a:r>
          </a:p>
          <a:p>
            <a:pPr lvl="0"/>
            <a:r>
              <a:rPr lang="en-US" dirty="0" smtClean="0">
                <a:solidFill>
                  <a:srgbClr val="002060"/>
                </a:solidFill>
                <a:latin typeface="Times New Roman" pitchFamily="18" charset="0"/>
                <a:cs typeface="Times New Roman" pitchFamily="18" charset="0"/>
              </a:rPr>
              <a:t>Toxemia/ hypertensive disorder of pregnancy</a:t>
            </a:r>
          </a:p>
          <a:p>
            <a:pPr lvl="0"/>
            <a:r>
              <a:rPr lang="en-US" dirty="0" smtClean="0">
                <a:solidFill>
                  <a:srgbClr val="002060"/>
                </a:solidFill>
                <a:latin typeface="Times New Roman" pitchFamily="18" charset="0"/>
                <a:cs typeface="Times New Roman" pitchFamily="18" charset="0"/>
              </a:rPr>
              <a:t>Diabetes</a:t>
            </a:r>
          </a:p>
          <a:p>
            <a:pPr lvl="0"/>
            <a:r>
              <a:rPr lang="en-US" dirty="0" smtClean="0">
                <a:solidFill>
                  <a:srgbClr val="002060"/>
                </a:solidFill>
                <a:latin typeface="Times New Roman" pitchFamily="18" charset="0"/>
                <a:cs typeface="Times New Roman" pitchFamily="18" charset="0"/>
              </a:rPr>
              <a:t>Intrauterine growth retardation </a:t>
            </a:r>
          </a:p>
          <a:p>
            <a:pPr lvl="0"/>
            <a:r>
              <a:rPr lang="en-US" dirty="0" smtClean="0">
                <a:solidFill>
                  <a:srgbClr val="002060"/>
                </a:solidFill>
                <a:latin typeface="Times New Roman" pitchFamily="18" charset="0"/>
                <a:cs typeface="Times New Roman" pitchFamily="18" charset="0"/>
              </a:rPr>
              <a:t>Suspected fetal death</a:t>
            </a:r>
          </a:p>
          <a:p>
            <a:pPr lvl="0"/>
            <a:r>
              <a:rPr lang="en-US" dirty="0" smtClean="0">
                <a:solidFill>
                  <a:srgbClr val="002060"/>
                </a:solidFill>
                <a:latin typeface="Times New Roman" pitchFamily="18" charset="0"/>
                <a:cs typeface="Times New Roman" pitchFamily="18" charset="0"/>
              </a:rPr>
              <a:t>Suspected fetal abnormality such as anencephaly</a:t>
            </a:r>
            <a:endParaRPr lang="en-US" dirty="0">
              <a:solidFill>
                <a:srgbClr val="00206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228600" y="304800"/>
            <a:ext cx="8153400" cy="6245352"/>
          </a:xfrm>
        </p:spPr>
        <p:txBody>
          <a:bodyPr>
            <a:normAutofit/>
          </a:bodyPr>
          <a:lstStyle/>
          <a:p>
            <a:r>
              <a:rPr lang="en-US" b="1" dirty="0" smtClean="0">
                <a:solidFill>
                  <a:srgbClr val="002060"/>
                </a:solidFill>
                <a:latin typeface="Times New Roman" pitchFamily="18" charset="0"/>
                <a:cs typeface="Times New Roman" pitchFamily="18" charset="0"/>
              </a:rPr>
              <a:t>Use in screening</a:t>
            </a:r>
          </a:p>
          <a:p>
            <a:r>
              <a:rPr lang="en-US" dirty="0" smtClean="0">
                <a:solidFill>
                  <a:srgbClr val="002060"/>
                </a:solidFill>
                <a:latin typeface="Times New Roman" pitchFamily="18" charset="0"/>
                <a:cs typeface="Times New Roman" pitchFamily="18" charset="0"/>
              </a:rPr>
              <a:t>A value above 12 mg indicates fetal well-being. </a:t>
            </a:r>
          </a:p>
          <a:p>
            <a:r>
              <a:rPr lang="en-US" b="1" u="sng" dirty="0" smtClean="0">
                <a:solidFill>
                  <a:srgbClr val="002060"/>
                </a:solidFill>
                <a:latin typeface="Times New Roman" pitchFamily="18" charset="0"/>
                <a:cs typeface="Times New Roman" pitchFamily="18" charset="0"/>
              </a:rPr>
              <a:t>Values between 4 and 12 mg </a:t>
            </a:r>
            <a:r>
              <a:rPr lang="en-US" dirty="0" smtClean="0">
                <a:solidFill>
                  <a:srgbClr val="002060"/>
                </a:solidFill>
                <a:latin typeface="Times New Roman" pitchFamily="18" charset="0"/>
                <a:cs typeface="Times New Roman" pitchFamily="18" charset="0"/>
              </a:rPr>
              <a:t>may indicate fetal jeopardy if late in pregnancy, with the probability of jeopardy being higher the closer the value is to 4 mg.</a:t>
            </a:r>
          </a:p>
          <a:p>
            <a:r>
              <a:rPr lang="en-US" b="1" u="sng" dirty="0" smtClean="0">
                <a:solidFill>
                  <a:srgbClr val="002060"/>
                </a:solidFill>
                <a:latin typeface="Times New Roman" pitchFamily="18" charset="0"/>
                <a:cs typeface="Times New Roman" pitchFamily="18" charset="0"/>
              </a:rPr>
              <a:t> values below 4 mg indicate </a:t>
            </a:r>
            <a:r>
              <a:rPr lang="en-US" dirty="0" smtClean="0">
                <a:solidFill>
                  <a:srgbClr val="002060"/>
                </a:solidFill>
                <a:latin typeface="Times New Roman" pitchFamily="18" charset="0"/>
                <a:cs typeface="Times New Roman" pitchFamily="18" charset="0"/>
              </a:rPr>
              <a:t>severe fetal jeopardy or even impending death of fetus. </a:t>
            </a:r>
            <a:endParaRPr lang="en-US" b="1"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If levels of "</a:t>
            </a:r>
            <a:r>
              <a:rPr lang="en-US" dirty="0" err="1" smtClean="0">
                <a:solidFill>
                  <a:srgbClr val="002060"/>
                </a:solidFill>
                <a:latin typeface="Times New Roman" pitchFamily="18" charset="0"/>
                <a:cs typeface="Times New Roman" pitchFamily="18" charset="0"/>
              </a:rPr>
              <a:t>unconjugated</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estriol</a:t>
            </a:r>
            <a:r>
              <a:rPr lang="en-US" dirty="0" smtClean="0">
                <a:solidFill>
                  <a:srgbClr val="002060"/>
                </a:solidFill>
                <a:latin typeface="Times New Roman" pitchFamily="18" charset="0"/>
                <a:cs typeface="Times New Roman" pitchFamily="18" charset="0"/>
              </a:rPr>
              <a:t>" are abnormally low in a pregnant woman, this may indicate chromosomal or congenital anomalies like Down syndrome or Edward's syndrome. It is included as part of the triple test.</a:t>
            </a:r>
            <a:endParaRPr lang="en-US" dirty="0">
              <a:solidFill>
                <a:srgbClr val="002060"/>
              </a:solidFill>
              <a:latin typeface="Times New Roman" pitchFamily="18" charset="0"/>
              <a:cs typeface="Times New Roman" pitchFamily="18" charset="0"/>
            </a:endParaRPr>
          </a:p>
        </p:txBody>
      </p:sp>
    </p:spTree>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381000"/>
            <a:ext cx="7467600" cy="762000"/>
          </a:xfrm>
        </p:spPr>
        <p:txBody>
          <a:bodyPr>
            <a:noAutofit/>
          </a:bodyPr>
          <a:lstStyle/>
          <a:p>
            <a:r>
              <a:rPr lang="en-US" sz="3200" b="1" u="sng" dirty="0" smtClean="0">
                <a:solidFill>
                  <a:schemeClr val="accent3">
                    <a:lumMod val="50000"/>
                  </a:schemeClr>
                </a:solidFill>
                <a:latin typeface="Times New Roman" pitchFamily="18" charset="0"/>
                <a:cs typeface="Times New Roman" pitchFamily="18" charset="0"/>
              </a:rPr>
              <a:t>TRIPLE TEST</a:t>
            </a:r>
            <a:r>
              <a:rPr lang="en-US" sz="3200" b="1" dirty="0" smtClean="0">
                <a:solidFill>
                  <a:schemeClr val="accent3">
                    <a:lumMod val="50000"/>
                  </a:schemeClr>
                </a:solidFill>
                <a:latin typeface="Times New Roman" pitchFamily="18" charset="0"/>
                <a:cs typeface="Times New Roman" pitchFamily="18" charset="0"/>
              </a:rPr>
              <a:t/>
            </a:r>
            <a:br>
              <a:rPr lang="en-US" sz="3200" b="1" dirty="0" smtClean="0">
                <a:solidFill>
                  <a:schemeClr val="accent3">
                    <a:lumMod val="50000"/>
                  </a:schemeClr>
                </a:solidFill>
                <a:latin typeface="Times New Roman" pitchFamily="18" charset="0"/>
                <a:cs typeface="Times New Roman" pitchFamily="18" charset="0"/>
              </a:rPr>
            </a:br>
            <a:endParaRPr lang="en-US" sz="3200"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838200"/>
            <a:ext cx="8382000" cy="5638800"/>
          </a:xfrm>
        </p:spPr>
        <p:txBody>
          <a:bodyPr>
            <a:noAutofit/>
          </a:bodyPr>
          <a:lstStyle/>
          <a:p>
            <a:pPr>
              <a:buNone/>
            </a:pPr>
            <a:r>
              <a:rPr lang="en-US" dirty="0" smtClean="0">
                <a:solidFill>
                  <a:srgbClr val="002060"/>
                </a:solidFill>
                <a:latin typeface="Times New Roman" pitchFamily="18" charset="0"/>
                <a:cs typeface="Times New Roman" pitchFamily="18" charset="0"/>
              </a:rPr>
              <a:t>The triple screen test is a maternal blood screening test that looks for three specific substances: AFP, </a:t>
            </a:r>
            <a:r>
              <a:rPr lang="en-US" dirty="0" err="1" smtClean="0">
                <a:solidFill>
                  <a:srgbClr val="002060"/>
                </a:solidFill>
                <a:latin typeface="Times New Roman" pitchFamily="18" charset="0"/>
                <a:cs typeface="Times New Roman" pitchFamily="18" charset="0"/>
              </a:rPr>
              <a:t>hCG</a:t>
            </a:r>
            <a:r>
              <a:rPr lang="en-US" dirty="0" smtClean="0">
                <a:solidFill>
                  <a:srgbClr val="002060"/>
                </a:solidFill>
                <a:latin typeface="Times New Roman" pitchFamily="18" charset="0"/>
                <a:cs typeface="Times New Roman" pitchFamily="18" charset="0"/>
              </a:rPr>
              <a:t>, and </a:t>
            </a:r>
            <a:r>
              <a:rPr lang="en-US" dirty="0" err="1" smtClean="0">
                <a:solidFill>
                  <a:srgbClr val="002060"/>
                </a:solidFill>
                <a:latin typeface="Times New Roman" pitchFamily="18" charset="0"/>
                <a:cs typeface="Times New Roman" pitchFamily="18" charset="0"/>
              </a:rPr>
              <a:t>Estriol</a:t>
            </a:r>
            <a:r>
              <a:rPr lang="en-US" dirty="0" smtClean="0">
                <a:solidFill>
                  <a:srgbClr val="002060"/>
                </a:solidFill>
                <a:latin typeface="Times New Roman" pitchFamily="18" charset="0"/>
                <a:cs typeface="Times New Roman" pitchFamily="18" charset="0"/>
              </a:rPr>
              <a:t>.</a:t>
            </a:r>
          </a:p>
          <a:p>
            <a:r>
              <a:rPr lang="en-US" b="1" dirty="0" smtClean="0">
                <a:solidFill>
                  <a:srgbClr val="002060"/>
                </a:solidFill>
                <a:latin typeface="Times New Roman" pitchFamily="18" charset="0"/>
                <a:cs typeface="Times New Roman" pitchFamily="18" charset="0"/>
              </a:rPr>
              <a:t>AFP:</a:t>
            </a:r>
            <a:r>
              <a:rPr lang="en-US" dirty="0" smtClean="0">
                <a:solidFill>
                  <a:srgbClr val="002060"/>
                </a:solidFill>
                <a:latin typeface="Times New Roman" pitchFamily="18" charset="0"/>
                <a:cs typeface="Times New Roman" pitchFamily="18" charset="0"/>
              </a:rPr>
              <a:t> </a:t>
            </a:r>
            <a:r>
              <a:rPr lang="en-US" i="1" dirty="0" smtClean="0">
                <a:solidFill>
                  <a:srgbClr val="002060"/>
                </a:solidFill>
                <a:latin typeface="Times New Roman" pitchFamily="18" charset="0"/>
                <a:cs typeface="Times New Roman" pitchFamily="18" charset="0"/>
              </a:rPr>
              <a:t>alpha-fetoprotein</a:t>
            </a:r>
            <a:r>
              <a:rPr lang="en-US" dirty="0" smtClean="0">
                <a:solidFill>
                  <a:srgbClr val="002060"/>
                </a:solidFill>
                <a:latin typeface="Times New Roman" pitchFamily="18" charset="0"/>
                <a:cs typeface="Times New Roman" pitchFamily="18" charset="0"/>
              </a:rPr>
              <a:t> is a protein that is produced by the fetus.</a:t>
            </a:r>
          </a:p>
          <a:p>
            <a:r>
              <a:rPr lang="en-US" b="1" dirty="0" err="1" smtClean="0">
                <a:solidFill>
                  <a:srgbClr val="002060"/>
                </a:solidFill>
                <a:latin typeface="Times New Roman" pitchFamily="18" charset="0"/>
                <a:cs typeface="Times New Roman" pitchFamily="18" charset="0"/>
              </a:rPr>
              <a:t>hCG</a:t>
            </a:r>
            <a:r>
              <a:rPr lang="en-US" b="1" dirty="0" smtClean="0">
                <a:solidFill>
                  <a:srgbClr val="002060"/>
                </a:solidFill>
                <a:latin typeface="Times New Roman" pitchFamily="18" charset="0"/>
                <a:cs typeface="Times New Roman" pitchFamily="18" charset="0"/>
              </a:rPr>
              <a:t>:</a:t>
            </a:r>
            <a:r>
              <a:rPr lang="en-US" dirty="0" smtClean="0">
                <a:solidFill>
                  <a:srgbClr val="002060"/>
                </a:solidFill>
                <a:latin typeface="Times New Roman" pitchFamily="18" charset="0"/>
                <a:cs typeface="Times New Roman" pitchFamily="18" charset="0"/>
              </a:rPr>
              <a:t> </a:t>
            </a:r>
            <a:r>
              <a:rPr lang="en-US" i="1" dirty="0" smtClean="0">
                <a:solidFill>
                  <a:srgbClr val="002060"/>
                </a:solidFill>
                <a:latin typeface="Times New Roman" pitchFamily="18" charset="0"/>
                <a:cs typeface="Times New Roman" pitchFamily="18" charset="0"/>
              </a:rPr>
              <a:t>human chorionic </a:t>
            </a:r>
            <a:r>
              <a:rPr lang="en-US" i="1" dirty="0" err="1" smtClean="0">
                <a:solidFill>
                  <a:srgbClr val="002060"/>
                </a:solidFill>
                <a:latin typeface="Times New Roman" pitchFamily="18" charset="0"/>
                <a:cs typeface="Times New Roman" pitchFamily="18" charset="0"/>
              </a:rPr>
              <a:t>gonadotropin</a:t>
            </a:r>
            <a:r>
              <a:rPr lang="en-US" dirty="0" smtClean="0">
                <a:solidFill>
                  <a:srgbClr val="002060"/>
                </a:solidFill>
                <a:latin typeface="Times New Roman" pitchFamily="18" charset="0"/>
                <a:cs typeface="Times New Roman" pitchFamily="18" charset="0"/>
              </a:rPr>
              <a:t> is a hormone produced within the placenta</a:t>
            </a:r>
          </a:p>
          <a:p>
            <a:r>
              <a:rPr lang="en-US" b="1" dirty="0" err="1" smtClean="0">
                <a:solidFill>
                  <a:srgbClr val="002060"/>
                </a:solidFill>
                <a:latin typeface="Times New Roman" pitchFamily="18" charset="0"/>
                <a:cs typeface="Times New Roman" pitchFamily="18" charset="0"/>
              </a:rPr>
              <a:t>Estriol</a:t>
            </a:r>
            <a:r>
              <a:rPr lang="en-US" b="1" dirty="0" smtClean="0">
                <a:solidFill>
                  <a:srgbClr val="002060"/>
                </a:solidFill>
                <a:latin typeface="Times New Roman" pitchFamily="18" charset="0"/>
                <a:cs typeface="Times New Roman" pitchFamily="18" charset="0"/>
              </a:rPr>
              <a:t>: </a:t>
            </a:r>
            <a:r>
              <a:rPr lang="en-US" i="1" dirty="0" err="1" smtClean="0">
                <a:solidFill>
                  <a:srgbClr val="002060"/>
                </a:solidFill>
                <a:latin typeface="Times New Roman" pitchFamily="18" charset="0"/>
                <a:cs typeface="Times New Roman" pitchFamily="18" charset="0"/>
              </a:rPr>
              <a:t>estriol</a:t>
            </a:r>
            <a:r>
              <a:rPr lang="en-US" dirty="0" smtClean="0">
                <a:solidFill>
                  <a:srgbClr val="002060"/>
                </a:solidFill>
                <a:latin typeface="Times New Roman" pitchFamily="18" charset="0"/>
                <a:cs typeface="Times New Roman" pitchFamily="18" charset="0"/>
              </a:rPr>
              <a:t> is an estrogen produced by both the fetus and the placenta</a:t>
            </a:r>
          </a:p>
          <a:p>
            <a:r>
              <a:rPr lang="en-US" b="1" dirty="0" smtClean="0">
                <a:solidFill>
                  <a:srgbClr val="002060"/>
                </a:solidFill>
                <a:latin typeface="Times New Roman" pitchFamily="18" charset="0"/>
                <a:cs typeface="Times New Roman" pitchFamily="18" charset="0"/>
              </a:rPr>
              <a:t>Conditions screened</a:t>
            </a:r>
          </a:p>
          <a:p>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21 (Down syndrome)</a:t>
            </a:r>
          </a:p>
          <a:p>
            <a:r>
              <a:rPr lang="en-US" dirty="0" smtClean="0">
                <a:solidFill>
                  <a:srgbClr val="002060"/>
                </a:solidFill>
                <a:latin typeface="Times New Roman" pitchFamily="18" charset="0"/>
                <a:cs typeface="Times New Roman" pitchFamily="18" charset="0"/>
              </a:rPr>
              <a:t>open neural tube defects,</a:t>
            </a:r>
          </a:p>
          <a:p>
            <a:r>
              <a:rPr lang="en-US" dirty="0" smtClean="0">
                <a:solidFill>
                  <a:srgbClr val="002060"/>
                </a:solidFill>
                <a:latin typeface="Times New Roman" pitchFamily="18" charset="0"/>
                <a:cs typeface="Times New Roman" pitchFamily="18" charset="0"/>
              </a:rPr>
              <a:t>increased risk of Turner syndrome, </a:t>
            </a:r>
            <a:r>
              <a:rPr lang="en-US" dirty="0" err="1" smtClean="0">
                <a:solidFill>
                  <a:srgbClr val="002060"/>
                </a:solidFill>
                <a:latin typeface="Times New Roman" pitchFamily="18" charset="0"/>
                <a:cs typeface="Times New Roman" pitchFamily="18" charset="0"/>
              </a:rPr>
              <a:t>triploidy</a:t>
            </a: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16 </a:t>
            </a:r>
            <a:r>
              <a:rPr lang="en-US" dirty="0" err="1" smtClean="0">
                <a:solidFill>
                  <a:srgbClr val="002060"/>
                </a:solidFill>
                <a:latin typeface="Times New Roman" pitchFamily="18" charset="0"/>
                <a:cs typeface="Times New Roman" pitchFamily="18" charset="0"/>
              </a:rPr>
              <a:t>mosaicism</a:t>
            </a:r>
            <a:r>
              <a:rPr lang="en-US" dirty="0" smtClean="0">
                <a:solidFill>
                  <a:srgbClr val="002060"/>
                </a:solidFill>
                <a:latin typeface="Times New Roman" pitchFamily="18" charset="0"/>
                <a:cs typeface="Times New Roman" pitchFamily="18" charset="0"/>
              </a:rPr>
              <a:t>, fetal death, Smith-</a:t>
            </a:r>
            <a:r>
              <a:rPr lang="en-US" dirty="0" err="1" smtClean="0">
                <a:solidFill>
                  <a:srgbClr val="002060"/>
                </a:solidFill>
                <a:latin typeface="Times New Roman" pitchFamily="18" charset="0"/>
                <a:cs typeface="Times New Roman" pitchFamily="18" charset="0"/>
              </a:rPr>
              <a:t>Lemli</a:t>
            </a:r>
            <a:r>
              <a:rPr lang="en-US" dirty="0" smtClean="0">
                <a:solidFill>
                  <a:srgbClr val="002060"/>
                </a:solidFill>
                <a:latin typeface="Times New Roman" pitchFamily="18" charset="0"/>
                <a:cs typeface="Times New Roman" pitchFamily="18" charset="0"/>
              </a:rPr>
              <a:t>-</a:t>
            </a:r>
            <a:r>
              <a:rPr lang="en-US" dirty="0" err="1" smtClean="0">
                <a:solidFill>
                  <a:srgbClr val="002060"/>
                </a:solidFill>
                <a:latin typeface="Times New Roman" pitchFamily="18" charset="0"/>
                <a:cs typeface="Times New Roman" pitchFamily="18" charset="0"/>
              </a:rPr>
              <a:t>Opitz</a:t>
            </a:r>
            <a:r>
              <a:rPr lang="en-US" dirty="0" smtClean="0">
                <a:solidFill>
                  <a:srgbClr val="002060"/>
                </a:solidFill>
                <a:latin typeface="Times New Roman" pitchFamily="18" charset="0"/>
                <a:cs typeface="Times New Roman" pitchFamily="18" charset="0"/>
              </a:rPr>
              <a:t> syndrome, and steroid </a:t>
            </a:r>
            <a:r>
              <a:rPr lang="en-US" dirty="0" err="1" smtClean="0">
                <a:solidFill>
                  <a:srgbClr val="002060"/>
                </a:solidFill>
                <a:latin typeface="Times New Roman" pitchFamily="18" charset="0"/>
                <a:cs typeface="Times New Roman" pitchFamily="18" charset="0"/>
              </a:rPr>
              <a:t>sulfatase</a:t>
            </a:r>
            <a:r>
              <a:rPr lang="en-US" dirty="0" smtClean="0">
                <a:solidFill>
                  <a:srgbClr val="002060"/>
                </a:solidFill>
                <a:latin typeface="Times New Roman" pitchFamily="18" charset="0"/>
                <a:cs typeface="Times New Roman" pitchFamily="18" charset="0"/>
              </a:rPr>
              <a:t> deficiency.</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228600" y="304800"/>
            <a:ext cx="8458200" cy="6324600"/>
          </a:xfrm>
        </p:spPr>
        <p:txBody>
          <a:bodyPr>
            <a:normAutofit/>
          </a:bodyPr>
          <a:lstStyle/>
          <a:p>
            <a:r>
              <a:rPr lang="en-US" b="1" dirty="0" smtClean="0">
                <a:solidFill>
                  <a:srgbClr val="002060"/>
                </a:solidFill>
                <a:latin typeface="Times New Roman" pitchFamily="18" charset="0"/>
                <a:cs typeface="Times New Roman" pitchFamily="18" charset="0"/>
              </a:rPr>
              <a:t>How is the triple screen test performed?</a:t>
            </a:r>
          </a:p>
          <a:p>
            <a:r>
              <a:rPr lang="en-US" dirty="0" smtClean="0">
                <a:solidFill>
                  <a:srgbClr val="002060"/>
                </a:solidFill>
                <a:latin typeface="Times New Roman" pitchFamily="18" charset="0"/>
                <a:cs typeface="Times New Roman" pitchFamily="18" charset="0"/>
              </a:rPr>
              <a:t>The triple screen test involves drawing blood from the mother which takes about 5 to 10 minutes. The blood sample is then sent to the laboratory for testing. </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A range of potential patients:</a:t>
            </a:r>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Have a family history of birth defects</a:t>
            </a:r>
          </a:p>
          <a:p>
            <a:pPr lvl="0"/>
            <a:r>
              <a:rPr lang="en-US" dirty="0" smtClean="0">
                <a:solidFill>
                  <a:srgbClr val="002060"/>
                </a:solidFill>
                <a:latin typeface="Times New Roman" pitchFamily="18" charset="0"/>
                <a:cs typeface="Times New Roman" pitchFamily="18" charset="0"/>
              </a:rPr>
              <a:t>Are 35 years or older</a:t>
            </a:r>
          </a:p>
          <a:p>
            <a:pPr lvl="0"/>
            <a:r>
              <a:rPr lang="en-US" dirty="0" smtClean="0">
                <a:solidFill>
                  <a:srgbClr val="002060"/>
                </a:solidFill>
                <a:latin typeface="Times New Roman" pitchFamily="18" charset="0"/>
                <a:cs typeface="Times New Roman" pitchFamily="18" charset="0"/>
              </a:rPr>
              <a:t>Used possible harmful medications or drugs during pregnancy</a:t>
            </a:r>
          </a:p>
          <a:p>
            <a:pPr lvl="0"/>
            <a:r>
              <a:rPr lang="en-US" dirty="0" smtClean="0">
                <a:solidFill>
                  <a:srgbClr val="002060"/>
                </a:solidFill>
                <a:latin typeface="Times New Roman" pitchFamily="18" charset="0"/>
                <a:cs typeface="Times New Roman" pitchFamily="18" charset="0"/>
              </a:rPr>
              <a:t>Have diabetes and use insulin</a:t>
            </a:r>
          </a:p>
          <a:p>
            <a:pPr lvl="0"/>
            <a:r>
              <a:rPr lang="en-US" dirty="0" smtClean="0">
                <a:solidFill>
                  <a:srgbClr val="002060"/>
                </a:solidFill>
                <a:latin typeface="Times New Roman" pitchFamily="18" charset="0"/>
                <a:cs typeface="Times New Roman" pitchFamily="18" charset="0"/>
              </a:rPr>
              <a:t>Had a viral infection during pregnancy</a:t>
            </a:r>
          </a:p>
          <a:p>
            <a:pPr lvl="0"/>
            <a:r>
              <a:rPr lang="en-US" dirty="0" smtClean="0">
                <a:solidFill>
                  <a:srgbClr val="002060"/>
                </a:solidFill>
                <a:latin typeface="Times New Roman" pitchFamily="18" charset="0"/>
                <a:cs typeface="Times New Roman" pitchFamily="18" charset="0"/>
              </a:rPr>
              <a:t>Have been exposed to high levels of radiation</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What are the risks and side effects to the mother or baby?</a:t>
            </a:r>
          </a:p>
          <a:p>
            <a:pPr>
              <a:buNone/>
            </a:pPr>
            <a:endParaRPr lang="en-US" dirty="0" smtClean="0">
              <a:solidFill>
                <a:srgbClr val="002060"/>
              </a:solidFill>
              <a:latin typeface="Times New Roman" pitchFamily="18" charset="0"/>
              <a:cs typeface="Times New Roman" pitchFamily="18" charset="0"/>
            </a:endParaRPr>
          </a:p>
          <a:p>
            <a:endParaRPr lang="en-US" dirty="0">
              <a:solidFill>
                <a:srgbClr val="002060"/>
              </a:solidFill>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457200" y="304800"/>
            <a:ext cx="7467600" cy="6245352"/>
          </a:xfrm>
        </p:spPr>
        <p:txBody>
          <a:bodyPr>
            <a:normAutofit/>
          </a:bodyPr>
          <a:lstStyle/>
          <a:p>
            <a:r>
              <a:rPr lang="en-US" b="1" dirty="0" smtClean="0">
                <a:solidFill>
                  <a:srgbClr val="002060"/>
                </a:solidFill>
                <a:latin typeface="Times New Roman" pitchFamily="18" charset="0"/>
                <a:cs typeface="Times New Roman" pitchFamily="18" charset="0"/>
              </a:rPr>
              <a:t>When is the triple screen test performed?</a:t>
            </a:r>
          </a:p>
          <a:p>
            <a:r>
              <a:rPr lang="en-US" dirty="0" smtClean="0">
                <a:solidFill>
                  <a:srgbClr val="002060"/>
                </a:solidFill>
                <a:latin typeface="Times New Roman" pitchFamily="18" charset="0"/>
                <a:cs typeface="Times New Roman" pitchFamily="18" charset="0"/>
              </a:rPr>
              <a:t>The triple screen test is performed between the 15th and 20th week of pregnancy.</a:t>
            </a:r>
          </a:p>
          <a:p>
            <a:r>
              <a:rPr lang="en-US" b="1" dirty="0" smtClean="0">
                <a:solidFill>
                  <a:srgbClr val="002060"/>
                </a:solidFill>
                <a:latin typeface="Times New Roman" pitchFamily="18" charset="0"/>
                <a:cs typeface="Times New Roman" pitchFamily="18" charset="0"/>
              </a:rPr>
              <a:t>What does the triple screen test look for?</a:t>
            </a:r>
            <a:endParaRPr lang="en-US" dirty="0" smtClean="0">
              <a:solidFill>
                <a:srgbClr val="002060"/>
              </a:solidFill>
              <a:latin typeface="Times New Roman" pitchFamily="18" charset="0"/>
              <a:cs typeface="Times New Roman" pitchFamily="18" charset="0"/>
            </a:endParaRPr>
          </a:p>
          <a:p>
            <a:r>
              <a:rPr lang="en-US" b="1" u="sng" dirty="0" smtClean="0">
                <a:solidFill>
                  <a:srgbClr val="002060"/>
                </a:solidFill>
                <a:latin typeface="Times New Roman" pitchFamily="18" charset="0"/>
                <a:cs typeface="Times New Roman" pitchFamily="18" charset="0"/>
              </a:rPr>
              <a:t>High levels</a:t>
            </a:r>
          </a:p>
          <a:p>
            <a:r>
              <a:rPr lang="en-US" dirty="0" smtClean="0">
                <a:solidFill>
                  <a:srgbClr val="002060"/>
                </a:solidFill>
                <a:latin typeface="Times New Roman" pitchFamily="18" charset="0"/>
                <a:cs typeface="Times New Roman" pitchFamily="18" charset="0"/>
              </a:rPr>
              <a:t>neural tube defect such as </a:t>
            </a:r>
            <a:r>
              <a:rPr lang="en-US" dirty="0" err="1" smtClean="0">
                <a:solidFill>
                  <a:srgbClr val="002060"/>
                </a:solidFill>
                <a:latin typeface="Times New Roman" pitchFamily="18" charset="0"/>
                <a:cs typeface="Times New Roman" pitchFamily="18" charset="0"/>
              </a:rPr>
              <a:t>spina</a:t>
            </a:r>
            <a:r>
              <a:rPr lang="en-US" dirty="0" smtClean="0">
                <a:solidFill>
                  <a:srgbClr val="002060"/>
                </a:solidFill>
                <a:latin typeface="Times New Roman" pitchFamily="18" charset="0"/>
                <a:cs typeface="Times New Roman" pitchFamily="18" charset="0"/>
              </a:rPr>
              <a:t> bifida or anencephaly.</a:t>
            </a:r>
          </a:p>
          <a:p>
            <a:r>
              <a:rPr lang="en-US" dirty="0" smtClean="0">
                <a:solidFill>
                  <a:srgbClr val="002060"/>
                </a:solidFill>
                <a:latin typeface="Times New Roman" pitchFamily="18" charset="0"/>
                <a:cs typeface="Times New Roman" pitchFamily="18" charset="0"/>
              </a:rPr>
              <a:t>inaccurate dating of the pregnancy.</a:t>
            </a:r>
          </a:p>
          <a:p>
            <a:r>
              <a:rPr lang="en-US" b="1" u="sng" dirty="0" smtClean="0">
                <a:solidFill>
                  <a:srgbClr val="002060"/>
                </a:solidFill>
                <a:latin typeface="Times New Roman" pitchFamily="18" charset="0"/>
                <a:cs typeface="Times New Roman" pitchFamily="18" charset="0"/>
              </a:rPr>
              <a:t>Low levels</a:t>
            </a:r>
            <a:r>
              <a:rPr lang="en-US" dirty="0" smtClean="0">
                <a:solidFill>
                  <a:srgbClr val="002060"/>
                </a:solidFill>
                <a:latin typeface="Times New Roman" pitchFamily="18" charset="0"/>
                <a:cs typeface="Times New Roman" pitchFamily="18" charset="0"/>
              </a:rPr>
              <a:t> </a:t>
            </a:r>
          </a:p>
          <a:p>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21( Down syndrome),</a:t>
            </a:r>
          </a:p>
          <a:p>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18 (Edwards Syndrome) or another type of chromosome abnormality.</a:t>
            </a:r>
          </a:p>
          <a:p>
            <a:pPr lvl="0"/>
            <a:r>
              <a:rPr lang="en-US" dirty="0" smtClean="0">
                <a:solidFill>
                  <a:srgbClr val="002060"/>
                </a:solidFill>
                <a:latin typeface="Times New Roman" pitchFamily="18" charset="0"/>
                <a:cs typeface="Times New Roman" pitchFamily="18" charset="0"/>
              </a:rPr>
              <a:t>A multiples pregnancy</a:t>
            </a:r>
          </a:p>
          <a:p>
            <a:pPr lvl="0"/>
            <a:r>
              <a:rPr lang="en-US" dirty="0" smtClean="0">
                <a:solidFill>
                  <a:srgbClr val="002060"/>
                </a:solidFill>
                <a:latin typeface="Times New Roman" pitchFamily="18" charset="0"/>
                <a:cs typeface="Times New Roman" pitchFamily="18" charset="0"/>
              </a:rPr>
              <a:t>Pregnancies that are more or less advanced than thought</a:t>
            </a:r>
            <a:endParaRPr lang="en-US" dirty="0">
              <a:solidFill>
                <a:srgbClr val="002060"/>
              </a:solidFill>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4800" y="228600"/>
            <a:ext cx="8305800" cy="6400800"/>
          </a:xfrm>
        </p:spPr>
        <p:txBody>
          <a:bodyPr>
            <a:normAutofit/>
          </a:bodyPr>
          <a:lstStyle/>
          <a:p>
            <a:r>
              <a:rPr lang="en-US" b="1" dirty="0" smtClean="0">
                <a:solidFill>
                  <a:srgbClr val="002060"/>
                </a:solidFill>
                <a:latin typeface="Times New Roman" pitchFamily="18" charset="0"/>
                <a:cs typeface="Times New Roman" pitchFamily="18" charset="0"/>
              </a:rPr>
              <a:t>The term “multiple marker screening </a:t>
            </a:r>
            <a:r>
              <a:rPr lang="en-US" b="1" dirty="0" err="1" smtClean="0">
                <a:solidFill>
                  <a:srgbClr val="002060"/>
                </a:solidFill>
                <a:latin typeface="Times New Roman" pitchFamily="18" charset="0"/>
                <a:cs typeface="Times New Roman" pitchFamily="18" charset="0"/>
              </a:rPr>
              <a:t>test”is</a:t>
            </a:r>
            <a:r>
              <a:rPr lang="en-US" b="1" dirty="0" smtClean="0">
                <a:solidFill>
                  <a:srgbClr val="002060"/>
                </a:solidFill>
                <a:latin typeface="Times New Roman" pitchFamily="18" charset="0"/>
                <a:cs typeface="Times New Roman" pitchFamily="18" charset="0"/>
              </a:rPr>
              <a:t> sometimes used instead. This term can encompass “double test” and “quadruple test”.</a:t>
            </a:r>
            <a:endParaRPr lang="en-US" dirty="0" smtClean="0">
              <a:solidFill>
                <a:srgbClr val="002060"/>
              </a:solidFill>
              <a:latin typeface="Times New Roman" pitchFamily="18" charset="0"/>
              <a:cs typeface="Times New Roman" pitchFamily="18" charset="0"/>
            </a:endParaRPr>
          </a:p>
          <a:p>
            <a:pPr lvl="0"/>
            <a:r>
              <a:rPr lang="en-US" b="1" u="sng" dirty="0" smtClean="0">
                <a:solidFill>
                  <a:srgbClr val="002060"/>
                </a:solidFill>
                <a:latin typeface="Times New Roman" pitchFamily="18" charset="0"/>
                <a:cs typeface="Times New Roman" pitchFamily="18" charset="0"/>
              </a:rPr>
              <a:t>Double test: </a:t>
            </a:r>
            <a:r>
              <a:rPr lang="en-US" dirty="0" smtClean="0">
                <a:solidFill>
                  <a:srgbClr val="002060"/>
                </a:solidFill>
                <a:latin typeface="Times New Roman" pitchFamily="18" charset="0"/>
                <a:cs typeface="Times New Roman" pitchFamily="18" charset="0"/>
              </a:rPr>
              <a:t>only free beta </a:t>
            </a:r>
            <a:r>
              <a:rPr lang="en-US" dirty="0" err="1" smtClean="0">
                <a:solidFill>
                  <a:srgbClr val="002060"/>
                </a:solidFill>
                <a:latin typeface="Times New Roman" pitchFamily="18" charset="0"/>
                <a:cs typeface="Times New Roman" pitchFamily="18" charset="0"/>
              </a:rPr>
              <a:t>hCG</a:t>
            </a:r>
            <a:r>
              <a:rPr lang="en-US" dirty="0" smtClean="0">
                <a:solidFill>
                  <a:srgbClr val="002060"/>
                </a:solidFill>
                <a:latin typeface="Times New Roman" pitchFamily="18" charset="0"/>
                <a:cs typeface="Times New Roman" pitchFamily="18" charset="0"/>
              </a:rPr>
              <a:t> and AFP are measured, the test is called a double test.</a:t>
            </a:r>
          </a:p>
          <a:p>
            <a:pPr lvl="0"/>
            <a:r>
              <a:rPr lang="en-US" b="1" u="sng" dirty="0" smtClean="0">
                <a:solidFill>
                  <a:srgbClr val="002060"/>
                </a:solidFill>
                <a:latin typeface="Times New Roman" pitchFamily="18" charset="0"/>
                <a:cs typeface="Times New Roman" pitchFamily="18" charset="0"/>
              </a:rPr>
              <a:t>Quadruple test or quad test: </a:t>
            </a:r>
            <a:r>
              <a:rPr lang="en-US" dirty="0" smtClean="0">
                <a:solidFill>
                  <a:srgbClr val="002060"/>
                </a:solidFill>
                <a:latin typeface="Times New Roman" pitchFamily="18" charset="0"/>
                <a:cs typeface="Times New Roman" pitchFamily="18" charset="0"/>
              </a:rPr>
              <a:t>the quad test is a prenatal test that measures level of four substances in a pregnant women’s blood.</a:t>
            </a:r>
          </a:p>
          <a:p>
            <a:pPr lvl="0"/>
            <a:r>
              <a:rPr lang="en-US" dirty="0" smtClean="0">
                <a:solidFill>
                  <a:srgbClr val="002060"/>
                </a:solidFill>
                <a:latin typeface="Times New Roman" pitchFamily="18" charset="0"/>
                <a:cs typeface="Times New Roman" pitchFamily="18" charset="0"/>
              </a:rPr>
              <a:t>AFP   (a protein made by the developing baby’s)</a:t>
            </a:r>
          </a:p>
          <a:p>
            <a:pPr lvl="0"/>
            <a:r>
              <a:rPr lang="en-US" dirty="0" smtClean="0">
                <a:solidFill>
                  <a:srgbClr val="002060"/>
                </a:solidFill>
                <a:latin typeface="Times New Roman" pitchFamily="18" charset="0"/>
                <a:cs typeface="Times New Roman" pitchFamily="18" charset="0"/>
              </a:rPr>
              <a:t>HCG (a </a:t>
            </a:r>
            <a:r>
              <a:rPr lang="en-US" dirty="0" err="1" smtClean="0">
                <a:solidFill>
                  <a:srgbClr val="002060"/>
                </a:solidFill>
                <a:latin typeface="Times New Roman" pitchFamily="18" charset="0"/>
                <a:cs typeface="Times New Roman" pitchFamily="18" charset="0"/>
              </a:rPr>
              <a:t>harmone</a:t>
            </a:r>
            <a:r>
              <a:rPr lang="en-US" dirty="0" smtClean="0">
                <a:solidFill>
                  <a:srgbClr val="002060"/>
                </a:solidFill>
                <a:latin typeface="Times New Roman" pitchFamily="18" charset="0"/>
                <a:cs typeface="Times New Roman" pitchFamily="18" charset="0"/>
              </a:rPr>
              <a:t> made by the placenta)</a:t>
            </a:r>
          </a:p>
          <a:p>
            <a:pPr lvl="0"/>
            <a:r>
              <a:rPr lang="en-US" dirty="0" smtClean="0">
                <a:solidFill>
                  <a:srgbClr val="002060"/>
                </a:solidFill>
                <a:latin typeface="Times New Roman" pitchFamily="18" charset="0"/>
                <a:cs typeface="Times New Roman" pitchFamily="18" charset="0"/>
              </a:rPr>
              <a:t>E3 (a </a:t>
            </a:r>
            <a:r>
              <a:rPr lang="en-US" dirty="0" err="1" smtClean="0">
                <a:solidFill>
                  <a:srgbClr val="002060"/>
                </a:solidFill>
                <a:latin typeface="Times New Roman" pitchFamily="18" charset="0"/>
                <a:cs typeface="Times New Roman" pitchFamily="18" charset="0"/>
              </a:rPr>
              <a:t>harmone</a:t>
            </a:r>
            <a:r>
              <a:rPr lang="en-US" dirty="0" smtClean="0">
                <a:solidFill>
                  <a:srgbClr val="002060"/>
                </a:solidFill>
                <a:latin typeface="Times New Roman" pitchFamily="18" charset="0"/>
                <a:cs typeface="Times New Roman" pitchFamily="18" charset="0"/>
              </a:rPr>
              <a:t> made by the placenta and the baby’s liver)</a:t>
            </a:r>
          </a:p>
          <a:p>
            <a:pPr lvl="0"/>
            <a:r>
              <a:rPr lang="en-US" dirty="0" smtClean="0">
                <a:solidFill>
                  <a:srgbClr val="002060"/>
                </a:solidFill>
                <a:latin typeface="Times New Roman" pitchFamily="18" charset="0"/>
                <a:cs typeface="Times New Roman" pitchFamily="18" charset="0"/>
              </a:rPr>
              <a:t>INHIBIN A (another </a:t>
            </a:r>
            <a:r>
              <a:rPr lang="en-US" dirty="0" err="1" smtClean="0">
                <a:solidFill>
                  <a:srgbClr val="002060"/>
                </a:solidFill>
                <a:latin typeface="Times New Roman" pitchFamily="18" charset="0"/>
                <a:cs typeface="Times New Roman" pitchFamily="18" charset="0"/>
              </a:rPr>
              <a:t>harmone</a:t>
            </a:r>
            <a:r>
              <a:rPr lang="en-US" dirty="0" smtClean="0">
                <a:solidFill>
                  <a:srgbClr val="002060"/>
                </a:solidFill>
                <a:latin typeface="Times New Roman" pitchFamily="18" charset="0"/>
                <a:cs typeface="Times New Roman" pitchFamily="18" charset="0"/>
              </a:rPr>
              <a:t> made by the placenta)</a:t>
            </a:r>
          </a:p>
          <a:p>
            <a:r>
              <a:rPr lang="en-US" dirty="0" smtClean="0">
                <a:solidFill>
                  <a:srgbClr val="002060"/>
                </a:solidFill>
                <a:latin typeface="Times New Roman" pitchFamily="18" charset="0"/>
                <a:cs typeface="Times New Roman" pitchFamily="18" charset="0"/>
              </a:rPr>
              <a:t>Other names of quad test are “quad screen” or “tetra screen”. </a:t>
            </a:r>
            <a:r>
              <a:rPr lang="en-US" dirty="0" err="1" smtClean="0">
                <a:solidFill>
                  <a:srgbClr val="002060"/>
                </a:solidFill>
                <a:latin typeface="Times New Roman" pitchFamily="18" charset="0"/>
                <a:cs typeface="Times New Roman" pitchFamily="18" charset="0"/>
              </a:rPr>
              <a:t>Inhibin</a:t>
            </a:r>
            <a:r>
              <a:rPr lang="en-US" dirty="0" smtClean="0">
                <a:solidFill>
                  <a:srgbClr val="002060"/>
                </a:solidFill>
                <a:latin typeface="Times New Roman" pitchFamily="18" charset="0"/>
                <a:cs typeface="Times New Roman" pitchFamily="18" charset="0"/>
              </a:rPr>
              <a:t> A will be found high in cases of </a:t>
            </a:r>
            <a:r>
              <a:rPr lang="en-US" dirty="0" err="1" smtClean="0">
                <a:solidFill>
                  <a:srgbClr val="002060"/>
                </a:solidFill>
                <a:latin typeface="Times New Roman" pitchFamily="18" charset="0"/>
                <a:cs typeface="Times New Roman" pitchFamily="18" charset="0"/>
              </a:rPr>
              <a:t>Triosmy</a:t>
            </a:r>
            <a:r>
              <a:rPr lang="en-US" dirty="0" smtClean="0">
                <a:solidFill>
                  <a:srgbClr val="002060"/>
                </a:solidFill>
                <a:latin typeface="Times New Roman" pitchFamily="18" charset="0"/>
                <a:cs typeface="Times New Roman" pitchFamily="18" charset="0"/>
              </a:rPr>
              <a:t> 21 and low in cases of </a:t>
            </a:r>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18.</a:t>
            </a:r>
          </a:p>
          <a:p>
            <a:endParaRPr lang="en-US"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lvl="0"/>
            <a:r>
              <a:rPr lang="en-US" b="1" u="sng" dirty="0" smtClean="0">
                <a:solidFill>
                  <a:schemeClr val="accent3">
                    <a:lumMod val="50000"/>
                  </a:schemeClr>
                </a:solidFill>
                <a:latin typeface="Times New Roman" pitchFamily="18" charset="0"/>
                <a:cs typeface="Times New Roman" pitchFamily="18" charset="0"/>
              </a:rPr>
              <a:t>AMNIOCENTESIS </a:t>
            </a: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143000"/>
            <a:ext cx="8382000" cy="5486400"/>
          </a:xfrm>
        </p:spPr>
        <p:txBody>
          <a:bodyPr>
            <a:noAutofit/>
          </a:bodyPr>
          <a:lstStyle/>
          <a:p>
            <a:pPr>
              <a:buNone/>
            </a:pPr>
            <a:endParaRPr lang="en-US"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What Is Amniocentesis?</a:t>
            </a:r>
            <a:endParaRPr lang="en-US" dirty="0" smtClean="0">
              <a:solidFill>
                <a:srgbClr val="002060"/>
              </a:solidFill>
              <a:latin typeface="Times New Roman" pitchFamily="18" charset="0"/>
              <a:cs typeface="Times New Roman" pitchFamily="18" charset="0"/>
            </a:endParaRPr>
          </a:p>
          <a:p>
            <a:endParaRPr lang="en-US" dirty="0" smtClean="0">
              <a:solidFill>
                <a:srgbClr val="002060"/>
              </a:solidFill>
              <a:latin typeface="Times New Roman" pitchFamily="18" charset="0"/>
              <a:cs typeface="Times New Roman" pitchFamily="18" charset="0"/>
            </a:endParaRPr>
          </a:p>
          <a:p>
            <a:pPr>
              <a:buNone/>
            </a:pPr>
            <a:r>
              <a:rPr lang="en-US" dirty="0" smtClean="0">
                <a:solidFill>
                  <a:srgbClr val="002060"/>
                </a:solidFill>
                <a:latin typeface="Times New Roman" pitchFamily="18" charset="0"/>
                <a:cs typeface="Times New Roman" pitchFamily="18" charset="0"/>
              </a:rPr>
              <a:t>    Amniocentesis is a prenatal test in which a small amount of amniotic fluid is removed from the sac surrounding the fetus for testing. The sample of amniotic fluid (less than one ounce) is removed through a fine needle inserted into the uterus through the abdomen, under ultrasound guidance. The fluid is then sent to a laboratory for analysis.</a:t>
            </a:r>
          </a:p>
          <a:p>
            <a:pPr>
              <a:buNone/>
            </a:pPr>
            <a:endParaRPr lang="en-US" dirty="0" smtClean="0">
              <a:solidFill>
                <a:srgbClr val="002060"/>
              </a:solidFill>
              <a:latin typeface="Times New Roman" pitchFamily="18" charset="0"/>
              <a:cs typeface="Times New Roman" pitchFamily="18" charset="0"/>
            </a:endParaRP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8674" name="Picture 2" descr="C:\Users\avon\Pictures\dwnld pics\QD3352_PrenGenScreening.jpg"/>
          <p:cNvPicPr>
            <a:picLocks noGrp="1" noChangeAspect="1" noChangeArrowheads="1"/>
          </p:cNvPicPr>
          <p:nvPr>
            <p:ph sz="quarter" idx="1"/>
          </p:nvPr>
        </p:nvPicPr>
        <p:blipFill>
          <a:blip r:embed="rId2"/>
          <a:srcRect/>
          <a:stretch>
            <a:fillRect/>
          </a:stretch>
        </p:blipFill>
        <p:spPr bwMode="auto">
          <a:xfrm>
            <a:off x="0" y="0"/>
            <a:ext cx="9143999" cy="6858000"/>
          </a:xfrm>
          <a:prstGeom prst="rect">
            <a:avLst/>
          </a:prstGeom>
          <a:noFill/>
        </p:spPr>
      </p:pic>
    </p:spTree>
  </p:cSld>
  <p:clrMapOvr>
    <a:masterClrMapping/>
  </p:clrMapOvr>
  <p:transition>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152400" y="152400"/>
            <a:ext cx="8763000" cy="6553200"/>
          </a:xfrm>
        </p:spPr>
        <p:txBody>
          <a:bodyPr>
            <a:noAutofit/>
          </a:bodyPr>
          <a:lstStyle/>
          <a:p>
            <a:pPr lvl="0">
              <a:buNone/>
            </a:pPr>
            <a:r>
              <a:rPr lang="en-US" b="1" dirty="0" smtClean="0">
                <a:solidFill>
                  <a:srgbClr val="002060"/>
                </a:solidFill>
                <a:latin typeface="Times New Roman" pitchFamily="18" charset="0"/>
                <a:cs typeface="Times New Roman" pitchFamily="18" charset="0"/>
              </a:rPr>
              <a:t>   A range of potential:</a:t>
            </a:r>
          </a:p>
          <a:p>
            <a:pPr lvl="0"/>
            <a:r>
              <a:rPr lang="en-US" dirty="0" smtClean="0">
                <a:solidFill>
                  <a:srgbClr val="002060"/>
                </a:solidFill>
                <a:latin typeface="Times New Roman" pitchFamily="18" charset="0"/>
                <a:cs typeface="Times New Roman" pitchFamily="18" charset="0"/>
              </a:rPr>
              <a:t>Have an abnormal ultrasound</a:t>
            </a:r>
          </a:p>
          <a:p>
            <a:pPr lvl="0"/>
            <a:r>
              <a:rPr lang="en-US" dirty="0" smtClean="0">
                <a:solidFill>
                  <a:srgbClr val="002060"/>
                </a:solidFill>
                <a:latin typeface="Times New Roman" pitchFamily="18" charset="0"/>
                <a:cs typeface="Times New Roman" pitchFamily="18" charset="0"/>
              </a:rPr>
              <a:t>Have a family history of certain birth defects</a:t>
            </a:r>
          </a:p>
          <a:p>
            <a:pPr lvl="0"/>
            <a:r>
              <a:rPr lang="en-US" dirty="0" smtClean="0">
                <a:solidFill>
                  <a:srgbClr val="002060"/>
                </a:solidFill>
                <a:latin typeface="Times New Roman" pitchFamily="18" charset="0"/>
                <a:cs typeface="Times New Roman" pitchFamily="18" charset="0"/>
              </a:rPr>
              <a:t>Have previously had a child or pregnancy with a birth defect</a:t>
            </a:r>
          </a:p>
          <a:p>
            <a:pPr lvl="0"/>
            <a:r>
              <a:rPr lang="en-US" dirty="0" smtClean="0">
                <a:solidFill>
                  <a:srgbClr val="002060"/>
                </a:solidFill>
                <a:latin typeface="Times New Roman" pitchFamily="18" charset="0"/>
                <a:cs typeface="Times New Roman" pitchFamily="18" charset="0"/>
              </a:rPr>
              <a:t>Will be 35 or older at the time of delivery</a:t>
            </a:r>
          </a:p>
          <a:p>
            <a:pPr lvl="0"/>
            <a:endParaRPr lang="en-US"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Why Is an Amniocentesis Performed?</a:t>
            </a:r>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Down syndrome</a:t>
            </a:r>
          </a:p>
          <a:p>
            <a:pPr lvl="0"/>
            <a:r>
              <a:rPr lang="en-US" dirty="0" smtClean="0">
                <a:solidFill>
                  <a:srgbClr val="002060"/>
                </a:solidFill>
                <a:latin typeface="Times New Roman" pitchFamily="18" charset="0"/>
                <a:cs typeface="Times New Roman" pitchFamily="18" charset="0"/>
              </a:rPr>
              <a:t>Sickle cell disease</a:t>
            </a:r>
          </a:p>
          <a:p>
            <a:pPr lvl="0"/>
            <a:r>
              <a:rPr lang="en-US" dirty="0" smtClean="0">
                <a:solidFill>
                  <a:srgbClr val="002060"/>
                </a:solidFill>
                <a:latin typeface="Times New Roman" pitchFamily="18" charset="0"/>
                <a:cs typeface="Times New Roman" pitchFamily="18" charset="0"/>
              </a:rPr>
              <a:t>Cystic fibrosis</a:t>
            </a:r>
          </a:p>
          <a:p>
            <a:pPr lvl="0"/>
            <a:r>
              <a:rPr lang="en-US" dirty="0" smtClean="0">
                <a:solidFill>
                  <a:srgbClr val="002060"/>
                </a:solidFill>
                <a:latin typeface="Times New Roman" pitchFamily="18" charset="0"/>
                <a:cs typeface="Times New Roman" pitchFamily="18" charset="0"/>
              </a:rPr>
              <a:t>Muscular dystrophy</a:t>
            </a:r>
          </a:p>
          <a:p>
            <a:pPr lvl="0"/>
            <a:r>
              <a:rPr lang="en-US" dirty="0" err="1" smtClean="0">
                <a:solidFill>
                  <a:srgbClr val="002060"/>
                </a:solidFill>
                <a:latin typeface="Times New Roman" pitchFamily="18" charset="0"/>
                <a:cs typeface="Times New Roman" pitchFamily="18" charset="0"/>
              </a:rPr>
              <a:t>Tay</a:t>
            </a:r>
            <a:r>
              <a:rPr lang="en-US" dirty="0" smtClean="0">
                <a:solidFill>
                  <a:srgbClr val="002060"/>
                </a:solidFill>
                <a:latin typeface="Times New Roman" pitchFamily="18" charset="0"/>
                <a:cs typeface="Times New Roman" pitchFamily="18" charset="0"/>
              </a:rPr>
              <a:t>-Sachs and similar diseases</a:t>
            </a:r>
          </a:p>
          <a:p>
            <a:r>
              <a:rPr lang="en-US" dirty="0" smtClean="0">
                <a:solidFill>
                  <a:srgbClr val="002060"/>
                </a:solidFill>
                <a:latin typeface="Times New Roman" pitchFamily="18" charset="0"/>
                <a:cs typeface="Times New Roman" pitchFamily="18" charset="0"/>
              </a:rPr>
              <a:t>Amniocentesis can also detect certain neural tube defects, such as </a:t>
            </a:r>
            <a:r>
              <a:rPr lang="en-US" dirty="0" err="1" smtClean="0">
                <a:solidFill>
                  <a:srgbClr val="002060"/>
                </a:solidFill>
                <a:latin typeface="Times New Roman" pitchFamily="18" charset="0"/>
                <a:cs typeface="Times New Roman" pitchFamily="18" charset="0"/>
              </a:rPr>
              <a:t>spina</a:t>
            </a:r>
            <a:r>
              <a:rPr lang="en-US" dirty="0" smtClean="0">
                <a:solidFill>
                  <a:srgbClr val="002060"/>
                </a:solidFill>
                <a:latin typeface="Times New Roman" pitchFamily="18" charset="0"/>
                <a:cs typeface="Times New Roman" pitchFamily="18" charset="0"/>
              </a:rPr>
              <a:t> bifida and anencephaly.</a:t>
            </a: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 </a:t>
            </a:r>
            <a:endParaRPr lang="en-US" dirty="0"/>
          </a:p>
        </p:txBody>
      </p:sp>
      <p:sp>
        <p:nvSpPr>
          <p:cNvPr id="3" name="Content Placeholder 2"/>
          <p:cNvSpPr>
            <a:spLocks noGrp="1"/>
          </p:cNvSpPr>
          <p:nvPr>
            <p:ph sz="quarter" idx="1"/>
          </p:nvPr>
        </p:nvSpPr>
        <p:spPr>
          <a:xfrm>
            <a:off x="304800" y="304800"/>
            <a:ext cx="7924800" cy="6245352"/>
          </a:xfrm>
        </p:spPr>
        <p:txBody>
          <a:bodyPr>
            <a:normAutofit/>
          </a:bodyPr>
          <a:lstStyle/>
          <a:p>
            <a:r>
              <a:rPr lang="en-US" b="1" dirty="0" smtClean="0">
                <a:solidFill>
                  <a:srgbClr val="002060"/>
                </a:solidFill>
                <a:latin typeface="Times New Roman" pitchFamily="18" charset="0"/>
                <a:cs typeface="Times New Roman" pitchFamily="18" charset="0"/>
              </a:rPr>
              <a:t>When Is Amniocentesis Performed?</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It is performed between 14</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and 16</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weeks under </a:t>
            </a:r>
            <a:r>
              <a:rPr lang="en-US" dirty="0" err="1" smtClean="0">
                <a:solidFill>
                  <a:srgbClr val="002060"/>
                </a:solidFill>
                <a:latin typeface="Times New Roman" pitchFamily="18" charset="0"/>
                <a:cs typeface="Times New Roman" pitchFamily="18" charset="0"/>
              </a:rPr>
              <a:t>ultrasonographic</a:t>
            </a:r>
            <a:r>
              <a:rPr lang="en-US" dirty="0" smtClean="0">
                <a:solidFill>
                  <a:srgbClr val="002060"/>
                </a:solidFill>
                <a:latin typeface="Times New Roman" pitchFamily="18" charset="0"/>
                <a:cs typeface="Times New Roman" pitchFamily="18" charset="0"/>
              </a:rPr>
              <a:t> guidance.</a:t>
            </a:r>
          </a:p>
          <a:p>
            <a:r>
              <a:rPr lang="en-US" b="1" dirty="0" smtClean="0">
                <a:solidFill>
                  <a:srgbClr val="002060"/>
                </a:solidFill>
                <a:latin typeface="Times New Roman" pitchFamily="18" charset="0"/>
                <a:cs typeface="Times New Roman" pitchFamily="18" charset="0"/>
              </a:rPr>
              <a:t>What Happens During an Amniocentesis?</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A small area of the abdomen is cleansed with an antiseptic to prepare for the amniocentesis. may receive a local anesthetic (pain-relieving medication) to reduce any discomfort. first locates the position of the fetus and placenta with an ultrasound. Under ultrasound guidance, the doctor inserts a thin, hollow needle through abdomen and uterus, and into the amniotic sac, away from the baby. A small amount of fluid (less than an ounce) is removed through the needle and sent for laboratory analysis.</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pic>
        <p:nvPicPr>
          <p:cNvPr id="6" name="Content Placeholder 5" descr="C:\Users\avon\Pictures\dwnld pics\Testing, Testing Investigations in pregnancy_4.jpg"/>
          <p:cNvPicPr>
            <a:picLocks noGrp="1"/>
          </p:cNvPicPr>
          <p:nvPr>
            <p:ph sz="quarter" idx="1"/>
          </p:nvPr>
        </p:nvPicPr>
        <p:blipFill>
          <a:blip r:embed="rId3"/>
          <a:srcRect/>
          <a:stretch>
            <a:fillRect/>
          </a:stretch>
        </p:blipFill>
        <p:spPr bwMode="auto">
          <a:xfrm>
            <a:off x="914400" y="381000"/>
            <a:ext cx="7239000" cy="63246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228600" y="228600"/>
            <a:ext cx="8382000" cy="6321552"/>
          </a:xfrm>
        </p:spPr>
        <p:txBody>
          <a:bodyPr>
            <a:noAutofit/>
          </a:bodyPr>
          <a:lstStyle/>
          <a:p>
            <a:r>
              <a:rPr lang="en-US" b="1" dirty="0" smtClean="0">
                <a:solidFill>
                  <a:srgbClr val="002060"/>
                </a:solidFill>
                <a:latin typeface="Times New Roman" pitchFamily="18" charset="0"/>
                <a:cs typeface="Times New Roman" pitchFamily="18" charset="0"/>
              </a:rPr>
              <a:t>Does Amniocentesis Have Risks?</a:t>
            </a:r>
            <a:endParaRPr lang="en-US" dirty="0" smtClean="0">
              <a:solidFill>
                <a:srgbClr val="002060"/>
              </a:solidFill>
              <a:latin typeface="Times New Roman" pitchFamily="18" charset="0"/>
              <a:cs typeface="Times New Roman" pitchFamily="18" charset="0"/>
            </a:endParaRPr>
          </a:p>
          <a:p>
            <a:pPr lvl="1">
              <a:buNone/>
            </a:pPr>
            <a:r>
              <a:rPr lang="en-US" dirty="0" smtClean="0">
                <a:solidFill>
                  <a:srgbClr val="002060"/>
                </a:solidFill>
                <a:latin typeface="Times New Roman" pitchFamily="18" charset="0"/>
                <a:cs typeface="Times New Roman" pitchFamily="18" charset="0"/>
              </a:rPr>
              <a:t>- infection</a:t>
            </a:r>
          </a:p>
          <a:p>
            <a:pPr>
              <a:buNone/>
            </a:pPr>
            <a:r>
              <a:rPr lang="en-US" dirty="0" smtClean="0">
                <a:solidFill>
                  <a:srgbClr val="002060"/>
                </a:solidFill>
                <a:latin typeface="Times New Roman" pitchFamily="18" charset="0"/>
                <a:cs typeface="Times New Roman" pitchFamily="18" charset="0"/>
              </a:rPr>
              <a:t>     - </a:t>
            </a:r>
            <a:r>
              <a:rPr lang="en-US" dirty="0" err="1" smtClean="0">
                <a:solidFill>
                  <a:srgbClr val="002060"/>
                </a:solidFill>
                <a:latin typeface="Times New Roman" pitchFamily="18" charset="0"/>
                <a:cs typeface="Times New Roman" pitchFamily="18" charset="0"/>
              </a:rPr>
              <a:t>haemorrhage</a:t>
            </a:r>
            <a:endParaRPr lang="en-US" dirty="0" smtClean="0">
              <a:solidFill>
                <a:srgbClr val="002060"/>
              </a:solidFill>
              <a:latin typeface="Times New Roman" pitchFamily="18" charset="0"/>
              <a:cs typeface="Times New Roman" pitchFamily="18" charset="0"/>
            </a:endParaRPr>
          </a:p>
          <a:p>
            <a:pPr>
              <a:buNone/>
            </a:pPr>
            <a:r>
              <a:rPr lang="en-US" dirty="0" smtClean="0">
                <a:solidFill>
                  <a:srgbClr val="002060"/>
                </a:solidFill>
                <a:latin typeface="Times New Roman" pitchFamily="18" charset="0"/>
                <a:cs typeface="Times New Roman" pitchFamily="18" charset="0"/>
              </a:rPr>
              <a:t>     - premature rupture of membrane</a:t>
            </a:r>
          </a:p>
          <a:p>
            <a:pPr>
              <a:buNone/>
            </a:pPr>
            <a:r>
              <a:rPr lang="en-US" dirty="0" smtClean="0">
                <a:solidFill>
                  <a:srgbClr val="002060"/>
                </a:solidFill>
                <a:latin typeface="Times New Roman" pitchFamily="18" charset="0"/>
                <a:cs typeface="Times New Roman" pitchFamily="18" charset="0"/>
              </a:rPr>
              <a:t>     - premature </a:t>
            </a:r>
            <a:r>
              <a:rPr lang="en-US" dirty="0" err="1" smtClean="0">
                <a:solidFill>
                  <a:srgbClr val="002060"/>
                </a:solidFill>
                <a:latin typeface="Times New Roman" pitchFamily="18" charset="0"/>
                <a:cs typeface="Times New Roman" pitchFamily="18" charset="0"/>
              </a:rPr>
              <a:t>labour</a:t>
            </a:r>
            <a:endParaRPr lang="en-US" dirty="0" smtClean="0">
              <a:solidFill>
                <a:srgbClr val="002060"/>
              </a:solidFill>
              <a:latin typeface="Times New Roman" pitchFamily="18" charset="0"/>
              <a:cs typeface="Times New Roman" pitchFamily="18" charset="0"/>
            </a:endParaRPr>
          </a:p>
          <a:p>
            <a:pPr>
              <a:buNone/>
            </a:pPr>
            <a:r>
              <a:rPr lang="en-US" sz="2400" dirty="0" smtClean="0">
                <a:solidFill>
                  <a:srgbClr val="002060"/>
                </a:solidFill>
                <a:latin typeface="Times New Roman" pitchFamily="18" charset="0"/>
                <a:cs typeface="Times New Roman" pitchFamily="18" charset="0"/>
              </a:rPr>
              <a:t>     </a:t>
            </a:r>
            <a:r>
              <a:rPr lang="en-US" dirty="0" smtClean="0">
                <a:solidFill>
                  <a:srgbClr val="002060"/>
                </a:solidFill>
                <a:latin typeface="Times New Roman" pitchFamily="18" charset="0"/>
                <a:cs typeface="Times New Roman" pitchFamily="18" charset="0"/>
              </a:rPr>
              <a:t>- Abortion</a:t>
            </a:r>
          </a:p>
          <a:p>
            <a:pPr>
              <a:buNone/>
            </a:pPr>
            <a:r>
              <a:rPr lang="en-US" dirty="0" smtClean="0">
                <a:solidFill>
                  <a:srgbClr val="002060"/>
                </a:solidFill>
                <a:latin typeface="Times New Roman" pitchFamily="18" charset="0"/>
                <a:cs typeface="Times New Roman" pitchFamily="18" charset="0"/>
              </a:rPr>
              <a:t>     - Trauma</a:t>
            </a:r>
          </a:p>
          <a:p>
            <a:pPr>
              <a:buNone/>
            </a:pPr>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Oligohydromnias</a:t>
            </a:r>
            <a:r>
              <a:rPr lang="en-US" dirty="0" smtClean="0">
                <a:solidFill>
                  <a:srgbClr val="002060"/>
                </a:solidFill>
                <a:latin typeface="Times New Roman" pitchFamily="18" charset="0"/>
                <a:cs typeface="Times New Roman" pitchFamily="18" charset="0"/>
              </a:rPr>
              <a:t> [due to leakage of amniotic fluid</a:t>
            </a:r>
          </a:p>
          <a:p>
            <a:pPr>
              <a:buNone/>
            </a:pPr>
            <a:r>
              <a:rPr lang="en-US" dirty="0" smtClean="0">
                <a:solidFill>
                  <a:srgbClr val="002060"/>
                </a:solidFill>
                <a:latin typeface="Times New Roman" pitchFamily="18" charset="0"/>
                <a:cs typeface="Times New Roman" pitchFamily="18" charset="0"/>
              </a:rPr>
              <a:t>     -That leads to fetal lung </a:t>
            </a:r>
            <a:r>
              <a:rPr lang="en-US" dirty="0" err="1" smtClean="0">
                <a:solidFill>
                  <a:srgbClr val="002060"/>
                </a:solidFill>
                <a:latin typeface="Times New Roman" pitchFamily="18" charset="0"/>
                <a:cs typeface="Times New Roman" pitchFamily="18" charset="0"/>
              </a:rPr>
              <a:t>hypoplasia</a:t>
            </a:r>
            <a:r>
              <a:rPr lang="en-US" dirty="0" smtClean="0">
                <a:solidFill>
                  <a:srgbClr val="002060"/>
                </a:solidFill>
                <a:latin typeface="Times New Roman" pitchFamily="18" charset="0"/>
                <a:cs typeface="Times New Roman" pitchFamily="18" charset="0"/>
              </a:rPr>
              <a:t>, respiratory distress.</a:t>
            </a:r>
          </a:p>
          <a:p>
            <a:r>
              <a:rPr lang="en-US" b="1" dirty="0" smtClean="0">
                <a:solidFill>
                  <a:srgbClr val="002060"/>
                </a:solidFill>
                <a:latin typeface="Times New Roman" pitchFamily="18" charset="0"/>
                <a:cs typeface="Times New Roman" pitchFamily="18" charset="0"/>
              </a:rPr>
              <a:t>Normal Results</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The ratio of amniotic fluid to fetus is high in the first trimester, about 3:2 by 20</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week of gestation and decreases thereafter as the fetus grows. The average fluid volume during the 3</a:t>
            </a:r>
            <a:r>
              <a:rPr lang="en-US" baseline="30000" dirty="0" smtClean="0">
                <a:solidFill>
                  <a:srgbClr val="002060"/>
                </a:solidFill>
                <a:latin typeface="Times New Roman" pitchFamily="18" charset="0"/>
                <a:cs typeface="Times New Roman" pitchFamily="18" charset="0"/>
              </a:rPr>
              <a:t>rd</a:t>
            </a:r>
            <a:r>
              <a:rPr lang="en-US" dirty="0" smtClean="0">
                <a:solidFill>
                  <a:srgbClr val="002060"/>
                </a:solidFill>
                <a:latin typeface="Times New Roman" pitchFamily="18" charset="0"/>
                <a:cs typeface="Times New Roman" pitchFamily="18" charset="0"/>
              </a:rPr>
              <a:t> trimester is 800 ml; this quantity decreases to around 450 ml by term and further decreases </a:t>
            </a:r>
            <a:r>
              <a:rPr lang="en-US" dirty="0" err="1" smtClean="0">
                <a:solidFill>
                  <a:srgbClr val="002060"/>
                </a:solidFill>
                <a:latin typeface="Times New Roman" pitchFamily="18" charset="0"/>
                <a:cs typeface="Times New Roman" pitchFamily="18" charset="0"/>
              </a:rPr>
              <a:t>postterm</a:t>
            </a:r>
            <a:r>
              <a:rPr lang="en-US" dirty="0" smtClean="0">
                <a:solidFill>
                  <a:srgbClr val="002060"/>
                </a:solidFill>
                <a:latin typeface="Times New Roman" pitchFamily="18" charset="0"/>
                <a:cs typeface="Times New Roman" pitchFamily="18" charset="0"/>
              </a:rPr>
              <a:t>.</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838200"/>
          </a:xfrm>
        </p:spPr>
        <p:txBody>
          <a:bodyPr>
            <a:normAutofit fontScale="90000"/>
          </a:bodyPr>
          <a:lstStyle/>
          <a:p>
            <a:r>
              <a:rPr lang="en-US" b="1" u="sng" dirty="0" smtClean="0">
                <a:solidFill>
                  <a:schemeClr val="accent3">
                    <a:lumMod val="50000"/>
                  </a:schemeClr>
                </a:solidFill>
                <a:latin typeface="Times New Roman" pitchFamily="18" charset="0"/>
                <a:cs typeface="Times New Roman" pitchFamily="18" charset="0"/>
              </a:rPr>
              <a:t>CHORIONIC VILLUS SAMPLING </a:t>
            </a:r>
            <a:r>
              <a:rPr lang="en-US" dirty="0" smtClean="0">
                <a:solidFill>
                  <a:schemeClr val="accent3">
                    <a:lumMod val="50000"/>
                  </a:schemeClr>
                </a:solidFill>
                <a:latin typeface="Times New Roman" pitchFamily="18" charset="0"/>
                <a:cs typeface="Times New Roman" pitchFamily="18" charset="0"/>
              </a:rPr>
              <a:t/>
            </a:r>
            <a:br>
              <a:rPr lang="en-US" dirty="0" smtClean="0">
                <a:solidFill>
                  <a:schemeClr val="accent3">
                    <a:lumMod val="50000"/>
                  </a:schemeClr>
                </a:solidFill>
                <a:latin typeface="Times New Roman" pitchFamily="18" charset="0"/>
                <a:cs typeface="Times New Roman" pitchFamily="18" charset="0"/>
              </a:rPr>
            </a:b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914400"/>
            <a:ext cx="8458200" cy="5791200"/>
          </a:xfrm>
        </p:spPr>
        <p:txBody>
          <a:bodyPr>
            <a:noAutofit/>
          </a:bodyPr>
          <a:lstStyle/>
          <a:p>
            <a:r>
              <a:rPr lang="en-US" dirty="0" smtClean="0">
                <a:solidFill>
                  <a:srgbClr val="002060"/>
                </a:solidFill>
                <a:latin typeface="Times New Roman" pitchFamily="18" charset="0"/>
                <a:cs typeface="Times New Roman" pitchFamily="18" charset="0"/>
              </a:rPr>
              <a:t>Chorionic </a:t>
            </a:r>
            <a:r>
              <a:rPr lang="en-US" dirty="0" err="1" smtClean="0">
                <a:solidFill>
                  <a:srgbClr val="002060"/>
                </a:solidFill>
                <a:latin typeface="Times New Roman" pitchFamily="18" charset="0"/>
                <a:cs typeface="Times New Roman" pitchFamily="18" charset="0"/>
              </a:rPr>
              <a:t>villus</a:t>
            </a:r>
            <a:r>
              <a:rPr lang="en-US" dirty="0" smtClean="0">
                <a:solidFill>
                  <a:srgbClr val="002060"/>
                </a:solidFill>
                <a:latin typeface="Times New Roman" pitchFamily="18" charset="0"/>
                <a:cs typeface="Times New Roman" pitchFamily="18" charset="0"/>
              </a:rPr>
              <a:t> sampling (CVS) is a pregnancy test that checks the baby for some genetic abnormalities such as Down syndrome or cystic fibrosis. A small sample of the placenta is taken via needle and examined in a laboratory. CVS carries a small risk of miscarriage.</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When Is it Performed?</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It is carried out </a:t>
            </a:r>
            <a:r>
              <a:rPr lang="en-US" dirty="0" err="1" smtClean="0">
                <a:solidFill>
                  <a:srgbClr val="002060"/>
                </a:solidFill>
                <a:latin typeface="Times New Roman" pitchFamily="18" charset="0"/>
                <a:cs typeface="Times New Roman" pitchFamily="18" charset="0"/>
              </a:rPr>
              <a:t>transcervically</a:t>
            </a:r>
            <a:r>
              <a:rPr lang="en-US" dirty="0" smtClean="0">
                <a:solidFill>
                  <a:srgbClr val="002060"/>
                </a:solidFill>
                <a:latin typeface="Times New Roman" pitchFamily="18" charset="0"/>
                <a:cs typeface="Times New Roman" pitchFamily="18" charset="0"/>
              </a:rPr>
              <a:t> between 10-12</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week and </a:t>
            </a:r>
            <a:r>
              <a:rPr lang="en-US" dirty="0" err="1" smtClean="0">
                <a:solidFill>
                  <a:srgbClr val="002060"/>
                </a:solidFill>
                <a:latin typeface="Times New Roman" pitchFamily="18" charset="0"/>
                <a:cs typeface="Times New Roman" pitchFamily="18" charset="0"/>
              </a:rPr>
              <a:t>transabdominally</a:t>
            </a:r>
            <a:r>
              <a:rPr lang="en-US" dirty="0" smtClean="0">
                <a:solidFill>
                  <a:srgbClr val="002060"/>
                </a:solidFill>
                <a:latin typeface="Times New Roman" pitchFamily="18" charset="0"/>
                <a:cs typeface="Times New Roman" pitchFamily="18" charset="0"/>
              </a:rPr>
              <a:t> from 10</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weeks to term.</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A range of potential patients :</a:t>
            </a:r>
            <a:r>
              <a:rPr lang="en-US" dirty="0" smtClean="0">
                <a:solidFill>
                  <a:srgbClr val="002060"/>
                </a:solidFill>
                <a:latin typeface="Times New Roman" pitchFamily="18" charset="0"/>
                <a:cs typeface="Times New Roman" pitchFamily="18" charset="0"/>
              </a:rPr>
              <a:t> </a:t>
            </a:r>
            <a:endParaRPr lang="en-US" b="1" dirty="0" smtClean="0">
              <a:solidFill>
                <a:srgbClr val="002060"/>
              </a:solidFill>
              <a:latin typeface="Times New Roman" pitchFamily="18" charset="0"/>
              <a:cs typeface="Times New Roman" pitchFamily="18" charset="0"/>
            </a:endParaRPr>
          </a:p>
          <a:p>
            <a:pPr lvl="0">
              <a:buNone/>
            </a:pPr>
            <a:endParaRPr lang="en-US" dirty="0" smtClean="0">
              <a:solidFill>
                <a:srgbClr val="002060"/>
              </a:solidFill>
              <a:latin typeface="Times New Roman" pitchFamily="18" charset="0"/>
              <a:cs typeface="Times New Roman" pitchFamily="18" charset="0"/>
            </a:endParaRPr>
          </a:p>
          <a:p>
            <a:endParaRPr lang="en-US" dirty="0">
              <a:solidFill>
                <a:srgbClr val="002060"/>
              </a:solidFill>
              <a:latin typeface="Times New Roman" pitchFamily="18" charset="0"/>
              <a:cs typeface="Times New Roman" pitchFamily="18" charset="0"/>
            </a:endParaRPr>
          </a:p>
        </p:txBody>
      </p:sp>
    </p:spTree>
  </p:cSld>
  <p:clrMapOvr>
    <a:masterClrMapping/>
  </p:clrMapOvr>
  <p:transition>
    <p:pul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457200" y="304800"/>
            <a:ext cx="7467600" cy="6245352"/>
          </a:xfrm>
        </p:spPr>
        <p:txBody>
          <a:bodyPr>
            <a:normAutofit/>
          </a:bodyPr>
          <a:lstStyle/>
          <a:p>
            <a:r>
              <a:rPr lang="en-US" b="1" dirty="0" smtClean="0">
                <a:solidFill>
                  <a:srgbClr val="002060"/>
                </a:solidFill>
                <a:latin typeface="Times New Roman" pitchFamily="18" charset="0"/>
                <a:cs typeface="Times New Roman" pitchFamily="18" charset="0"/>
              </a:rPr>
              <a:t>How the Test is Performed</a:t>
            </a:r>
            <a:r>
              <a:rPr lang="en-US" dirty="0" smtClean="0">
                <a:solidFill>
                  <a:srgbClr val="002060"/>
                </a:solidFill>
                <a:latin typeface="Times New Roman" pitchFamily="18" charset="0"/>
                <a:cs typeface="Times New Roman" pitchFamily="18" charset="0"/>
              </a:rPr>
              <a:t>    </a:t>
            </a:r>
          </a:p>
          <a:p>
            <a:pPr>
              <a:buNone/>
            </a:pPr>
            <a:r>
              <a:rPr lang="en-US" b="1" u="sng" dirty="0" smtClean="0">
                <a:solidFill>
                  <a:srgbClr val="002060"/>
                </a:solidFill>
                <a:latin typeface="Times New Roman" pitchFamily="18" charset="0"/>
                <a:cs typeface="Times New Roman" pitchFamily="18" charset="0"/>
              </a:rPr>
              <a:t>The </a:t>
            </a:r>
            <a:r>
              <a:rPr lang="en-US" b="1" u="sng" dirty="0" err="1" smtClean="0">
                <a:solidFill>
                  <a:srgbClr val="002060"/>
                </a:solidFill>
                <a:latin typeface="Times New Roman" pitchFamily="18" charset="0"/>
                <a:cs typeface="Times New Roman" pitchFamily="18" charset="0"/>
              </a:rPr>
              <a:t>transcervical</a:t>
            </a:r>
            <a:r>
              <a:rPr lang="en-US" b="1" u="sng" dirty="0" smtClean="0">
                <a:solidFill>
                  <a:srgbClr val="002060"/>
                </a:solidFill>
                <a:latin typeface="Times New Roman" pitchFamily="18" charset="0"/>
                <a:cs typeface="Times New Roman" pitchFamily="18" charset="0"/>
              </a:rPr>
              <a:t> procedure </a:t>
            </a:r>
            <a:r>
              <a:rPr lang="en-US" dirty="0" smtClean="0">
                <a:solidFill>
                  <a:srgbClr val="002060"/>
                </a:solidFill>
                <a:latin typeface="Times New Roman" pitchFamily="18" charset="0"/>
                <a:cs typeface="Times New Roman" pitchFamily="18" charset="0"/>
              </a:rPr>
              <a:t>is performed by inserting a thin plastic tube through the vagina and cervix to reach the placenta. The provider uses ultrasound images to help guide the tube into the best area and then removes a small sample of chorionic </a:t>
            </a:r>
            <a:r>
              <a:rPr lang="en-US" dirty="0" err="1" smtClean="0">
                <a:solidFill>
                  <a:srgbClr val="002060"/>
                </a:solidFill>
                <a:latin typeface="Times New Roman" pitchFamily="18" charset="0"/>
                <a:cs typeface="Times New Roman" pitchFamily="18" charset="0"/>
              </a:rPr>
              <a:t>villus</a:t>
            </a:r>
            <a:r>
              <a:rPr lang="en-US" dirty="0" smtClean="0">
                <a:solidFill>
                  <a:srgbClr val="002060"/>
                </a:solidFill>
                <a:latin typeface="Times New Roman" pitchFamily="18" charset="0"/>
                <a:cs typeface="Times New Roman" pitchFamily="18" charset="0"/>
              </a:rPr>
              <a:t> tissue.</a:t>
            </a:r>
          </a:p>
          <a:p>
            <a:endParaRPr lang="en-US" dirty="0" smtClean="0">
              <a:solidFill>
                <a:srgbClr val="002060"/>
              </a:solidFill>
              <a:latin typeface="Times New Roman" pitchFamily="18" charset="0"/>
              <a:cs typeface="Times New Roman" pitchFamily="18" charset="0"/>
            </a:endParaRPr>
          </a:p>
          <a:p>
            <a:endParaRPr lang="en-US" dirty="0" smtClean="0">
              <a:solidFill>
                <a:srgbClr val="002060"/>
              </a:solidFill>
              <a:latin typeface="Times New Roman" pitchFamily="18" charset="0"/>
              <a:cs typeface="Times New Roman" pitchFamily="18" charset="0"/>
            </a:endParaRPr>
          </a:p>
          <a:p>
            <a:endParaRPr lang="en-US" dirty="0" smtClean="0">
              <a:solidFill>
                <a:srgbClr val="002060"/>
              </a:solidFill>
              <a:latin typeface="Times New Roman" pitchFamily="18" charset="0"/>
              <a:cs typeface="Times New Roman" pitchFamily="18" charset="0"/>
            </a:endParaRPr>
          </a:p>
          <a:p>
            <a:endParaRPr lang="en-US" dirty="0">
              <a:solidFill>
                <a:srgbClr val="002060"/>
              </a:solidFill>
              <a:latin typeface="Times New Roman" pitchFamily="18" charset="0"/>
              <a:cs typeface="Times New Roman" pitchFamily="18" charset="0"/>
            </a:endParaRPr>
          </a:p>
        </p:txBody>
      </p:sp>
      <p:pic>
        <p:nvPicPr>
          <p:cNvPr id="4" name="Content Placeholder 3" descr="C:\Users\avon\Pictures\dwnld pics\pr7_cvs.jpg"/>
          <p:cNvPicPr>
            <a:picLocks/>
          </p:cNvPicPr>
          <p:nvPr/>
        </p:nvPicPr>
        <p:blipFill>
          <a:blip r:embed="rId3"/>
          <a:srcRect/>
          <a:stretch>
            <a:fillRect/>
          </a:stretch>
        </p:blipFill>
        <p:spPr bwMode="auto">
          <a:xfrm>
            <a:off x="838200" y="2743200"/>
            <a:ext cx="7010400" cy="4419600"/>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67600" cy="1143000"/>
          </a:xfrm>
        </p:spPr>
        <p:txBody>
          <a:bodyPr/>
          <a:lstStyle/>
          <a:p>
            <a:endParaRPr lang="en-US" dirty="0"/>
          </a:p>
        </p:txBody>
      </p:sp>
      <p:sp>
        <p:nvSpPr>
          <p:cNvPr id="3" name="Content Placeholder 2"/>
          <p:cNvSpPr>
            <a:spLocks noGrp="1"/>
          </p:cNvSpPr>
          <p:nvPr>
            <p:ph sz="quarter" idx="1"/>
          </p:nvPr>
        </p:nvSpPr>
        <p:spPr>
          <a:xfrm>
            <a:off x="0" y="228600"/>
            <a:ext cx="8763000" cy="6245352"/>
          </a:xfrm>
        </p:spPr>
        <p:txBody>
          <a:bodyPr/>
          <a:lstStyle/>
          <a:p>
            <a:r>
              <a:rPr lang="en-US" b="1" u="sng" dirty="0" smtClean="0">
                <a:solidFill>
                  <a:srgbClr val="002060"/>
                </a:solidFill>
                <a:latin typeface="Times New Roman" pitchFamily="18" charset="0"/>
                <a:cs typeface="Times New Roman" pitchFamily="18" charset="0"/>
              </a:rPr>
              <a:t>The </a:t>
            </a:r>
            <a:r>
              <a:rPr lang="en-US" b="1" u="sng" dirty="0" err="1" smtClean="0">
                <a:solidFill>
                  <a:srgbClr val="002060"/>
                </a:solidFill>
                <a:latin typeface="Times New Roman" pitchFamily="18" charset="0"/>
                <a:cs typeface="Times New Roman" pitchFamily="18" charset="0"/>
              </a:rPr>
              <a:t>transabdominal</a:t>
            </a:r>
            <a:r>
              <a:rPr lang="en-US" b="1" u="sng" dirty="0" smtClean="0">
                <a:solidFill>
                  <a:srgbClr val="002060"/>
                </a:solidFill>
                <a:latin typeface="Times New Roman" pitchFamily="18" charset="0"/>
                <a:cs typeface="Times New Roman" pitchFamily="18" charset="0"/>
              </a:rPr>
              <a:t> procedure </a:t>
            </a:r>
            <a:r>
              <a:rPr lang="en-US" dirty="0" smtClean="0">
                <a:solidFill>
                  <a:srgbClr val="002060"/>
                </a:solidFill>
                <a:latin typeface="Times New Roman" pitchFamily="18" charset="0"/>
                <a:cs typeface="Times New Roman" pitchFamily="18" charset="0"/>
              </a:rPr>
              <a:t>is performed by inserting a needle through the abdomen and uterus and into the placenta. Ultrasound is used to help guide the needle, and a small amount of tissue is drawn into the syringe. The sample is placed in a dish and evaluated in a laboratory. Test results take about 2 weeks.</a:t>
            </a:r>
          </a:p>
          <a:p>
            <a:endParaRPr lang="en-US" dirty="0" smtClean="0">
              <a:solidFill>
                <a:srgbClr val="002060"/>
              </a:solidFill>
              <a:latin typeface="Times New Roman" pitchFamily="18" charset="0"/>
              <a:cs typeface="Times New Roman" pitchFamily="18" charset="0"/>
            </a:endParaRPr>
          </a:p>
          <a:p>
            <a:endParaRPr lang="en-US" dirty="0" smtClean="0">
              <a:solidFill>
                <a:srgbClr val="002060"/>
              </a:solidFill>
              <a:latin typeface="Times New Roman" pitchFamily="18" charset="0"/>
              <a:cs typeface="Times New Roman" pitchFamily="18" charset="0"/>
            </a:endParaRPr>
          </a:p>
          <a:p>
            <a:pPr>
              <a:buNone/>
            </a:pPr>
            <a:endParaRPr lang="en-US" dirty="0"/>
          </a:p>
        </p:txBody>
      </p:sp>
      <p:pic>
        <p:nvPicPr>
          <p:cNvPr id="5" name="Picture 2"/>
          <p:cNvPicPr>
            <a:picLocks noChangeAspect="1" noChangeArrowheads="1"/>
          </p:cNvPicPr>
          <p:nvPr/>
        </p:nvPicPr>
        <p:blipFill>
          <a:blip r:embed="rId2"/>
          <a:srcRect/>
          <a:stretch>
            <a:fillRect/>
          </a:stretch>
        </p:blipFill>
        <p:spPr bwMode="auto">
          <a:xfrm>
            <a:off x="1219200" y="2819400"/>
            <a:ext cx="5867400" cy="4038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304800" y="228600"/>
            <a:ext cx="7620000" cy="6400800"/>
          </a:xfrm>
        </p:spPr>
        <p:txBody>
          <a:bodyPr>
            <a:noAutofit/>
          </a:bodyPr>
          <a:lstStyle/>
          <a:p>
            <a:r>
              <a:rPr lang="en-US" b="1" dirty="0" smtClean="0">
                <a:solidFill>
                  <a:srgbClr val="002060"/>
                </a:solidFill>
                <a:latin typeface="Times New Roman" pitchFamily="18" charset="0"/>
                <a:cs typeface="Times New Roman" pitchFamily="18" charset="0"/>
              </a:rPr>
              <a:t>What Abnormal Results Mean</a:t>
            </a:r>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Down syndrome</a:t>
            </a:r>
          </a:p>
          <a:p>
            <a:pPr lvl="0"/>
            <a:r>
              <a:rPr lang="en-US" dirty="0" err="1" smtClean="0">
                <a:solidFill>
                  <a:srgbClr val="002060"/>
                </a:solidFill>
                <a:latin typeface="Times New Roman" pitchFamily="18" charset="0"/>
                <a:cs typeface="Times New Roman" pitchFamily="18" charset="0"/>
              </a:rPr>
              <a:t>Hemoglobinopathies</a:t>
            </a:r>
            <a:endParaRPr lang="en-US" dirty="0" smtClean="0">
              <a:solidFill>
                <a:srgbClr val="002060"/>
              </a:solidFill>
              <a:latin typeface="Times New Roman" pitchFamily="18" charset="0"/>
              <a:cs typeface="Times New Roman" pitchFamily="18" charset="0"/>
            </a:endParaRPr>
          </a:p>
          <a:p>
            <a:pPr lvl="0"/>
            <a:r>
              <a:rPr lang="en-US" dirty="0" err="1" smtClean="0">
                <a:solidFill>
                  <a:srgbClr val="002060"/>
                </a:solidFill>
                <a:latin typeface="Times New Roman" pitchFamily="18" charset="0"/>
                <a:cs typeface="Times New Roman" pitchFamily="18" charset="0"/>
              </a:rPr>
              <a:t>Tay</a:t>
            </a:r>
            <a:r>
              <a:rPr lang="en-US" dirty="0" smtClean="0">
                <a:solidFill>
                  <a:srgbClr val="002060"/>
                </a:solidFill>
                <a:latin typeface="Times New Roman" pitchFamily="18" charset="0"/>
                <a:cs typeface="Times New Roman" pitchFamily="18" charset="0"/>
              </a:rPr>
              <a:t>-Sachs disease </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Complications:</a:t>
            </a:r>
          </a:p>
          <a:p>
            <a:r>
              <a:rPr lang="en-US" dirty="0" smtClean="0">
                <a:solidFill>
                  <a:srgbClr val="002060"/>
                </a:solidFill>
                <a:latin typeface="Times New Roman" pitchFamily="18" charset="0"/>
                <a:cs typeface="Times New Roman" pitchFamily="18" charset="0"/>
              </a:rPr>
              <a:t>The risks of CVS are only slightly higher than those of an amniocentesis.</a:t>
            </a:r>
          </a:p>
          <a:p>
            <a:pPr>
              <a:buNone/>
            </a:pPr>
            <a:r>
              <a:rPr lang="en-US" dirty="0" smtClean="0">
                <a:solidFill>
                  <a:srgbClr val="002060"/>
                </a:solidFill>
                <a:latin typeface="Times New Roman" pitchFamily="18" charset="0"/>
                <a:cs typeface="Times New Roman" pitchFamily="18" charset="0"/>
              </a:rPr>
              <a:t>Possible complications include:</a:t>
            </a:r>
          </a:p>
          <a:p>
            <a:pPr lvl="0"/>
            <a:r>
              <a:rPr lang="en-US" dirty="0" smtClean="0">
                <a:solidFill>
                  <a:srgbClr val="002060"/>
                </a:solidFill>
                <a:latin typeface="Times New Roman" pitchFamily="18" charset="0"/>
                <a:cs typeface="Times New Roman" pitchFamily="18" charset="0"/>
              </a:rPr>
              <a:t>Light-headedness </a:t>
            </a:r>
          </a:p>
          <a:p>
            <a:pPr lvl="0"/>
            <a:r>
              <a:rPr lang="en-US" dirty="0" smtClean="0">
                <a:solidFill>
                  <a:srgbClr val="002060"/>
                </a:solidFill>
                <a:latin typeface="Times New Roman" pitchFamily="18" charset="0"/>
                <a:cs typeface="Times New Roman" pitchFamily="18" charset="0"/>
              </a:rPr>
              <a:t>Abdominal discomfort </a:t>
            </a:r>
          </a:p>
          <a:p>
            <a:pPr lvl="0"/>
            <a:r>
              <a:rPr lang="en-US" dirty="0" smtClean="0">
                <a:solidFill>
                  <a:srgbClr val="002060"/>
                </a:solidFill>
                <a:latin typeface="Times New Roman" pitchFamily="18" charset="0"/>
                <a:cs typeface="Times New Roman" pitchFamily="18" charset="0"/>
              </a:rPr>
              <a:t>Pains that feel similar to menstrual cramps </a:t>
            </a:r>
          </a:p>
          <a:p>
            <a:pPr lvl="0"/>
            <a:r>
              <a:rPr lang="en-US" dirty="0" err="1" smtClean="0">
                <a:solidFill>
                  <a:srgbClr val="002060"/>
                </a:solidFill>
                <a:latin typeface="Times New Roman" pitchFamily="18" charset="0"/>
                <a:cs typeface="Times New Roman" pitchFamily="18" charset="0"/>
              </a:rPr>
              <a:t>Haemorrhage</a:t>
            </a:r>
            <a:r>
              <a:rPr lang="en-US" dirty="0" smtClean="0">
                <a:solidFill>
                  <a:srgbClr val="002060"/>
                </a:solidFill>
                <a:latin typeface="Times New Roman" pitchFamily="18" charset="0"/>
                <a:cs typeface="Times New Roman" pitchFamily="18" charset="0"/>
              </a:rPr>
              <a:t> </a:t>
            </a:r>
            <a:endParaRPr lang="en-US" dirty="0">
              <a:solidFill>
                <a:srgbClr val="002060"/>
              </a:solidFill>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457200" y="304800"/>
            <a:ext cx="7467600" cy="6245352"/>
          </a:xfrm>
        </p:spPr>
        <p:txBody>
          <a:bodyPr>
            <a:normAutofit/>
          </a:bodyPr>
          <a:lstStyle/>
          <a:p>
            <a:pPr lvl="0"/>
            <a:r>
              <a:rPr lang="en-US" dirty="0" smtClean="0">
                <a:solidFill>
                  <a:srgbClr val="002060"/>
                </a:solidFill>
                <a:latin typeface="Times New Roman" pitchFamily="18" charset="0"/>
                <a:cs typeface="Times New Roman" pitchFamily="18" charset="0"/>
              </a:rPr>
              <a:t>Vaginal Bleeding</a:t>
            </a:r>
          </a:p>
          <a:p>
            <a:pPr lvl="0"/>
            <a:r>
              <a:rPr lang="en-US" dirty="0" err="1" smtClean="0">
                <a:solidFill>
                  <a:srgbClr val="002060"/>
                </a:solidFill>
                <a:latin typeface="Times New Roman" pitchFamily="18" charset="0"/>
                <a:cs typeface="Times New Roman" pitchFamily="18" charset="0"/>
              </a:rPr>
              <a:t>Oromandibular</a:t>
            </a:r>
            <a:r>
              <a:rPr lang="en-US" dirty="0" smtClean="0">
                <a:solidFill>
                  <a:srgbClr val="002060"/>
                </a:solidFill>
                <a:latin typeface="Times New Roman" pitchFamily="18" charset="0"/>
                <a:cs typeface="Times New Roman" pitchFamily="18" charset="0"/>
              </a:rPr>
              <a:t> limb deformities</a:t>
            </a:r>
          </a:p>
          <a:p>
            <a:pPr lvl="0"/>
            <a:r>
              <a:rPr lang="en-US" dirty="0" smtClean="0">
                <a:solidFill>
                  <a:srgbClr val="002060"/>
                </a:solidFill>
                <a:latin typeface="Times New Roman" pitchFamily="18" charset="0"/>
                <a:cs typeface="Times New Roman" pitchFamily="18" charset="0"/>
              </a:rPr>
              <a:t>Infection</a:t>
            </a:r>
          </a:p>
          <a:p>
            <a:pPr lvl="0"/>
            <a:r>
              <a:rPr lang="en-US" dirty="0" smtClean="0">
                <a:solidFill>
                  <a:srgbClr val="002060"/>
                </a:solidFill>
                <a:latin typeface="Times New Roman" pitchFamily="18" charset="0"/>
                <a:cs typeface="Times New Roman" pitchFamily="18" charset="0"/>
              </a:rPr>
              <a:t>Miscarriage</a:t>
            </a:r>
          </a:p>
          <a:p>
            <a:pPr lvl="0"/>
            <a:r>
              <a:rPr lang="en-US" dirty="0" err="1" smtClean="0">
                <a:solidFill>
                  <a:srgbClr val="002060"/>
                </a:solidFill>
                <a:latin typeface="Times New Roman" pitchFamily="18" charset="0"/>
                <a:cs typeface="Times New Roman" pitchFamily="18" charset="0"/>
              </a:rPr>
              <a:t>Rh</a:t>
            </a:r>
            <a:r>
              <a:rPr lang="en-US" dirty="0" smtClean="0">
                <a:solidFill>
                  <a:srgbClr val="002060"/>
                </a:solidFill>
                <a:latin typeface="Times New Roman" pitchFamily="18" charset="0"/>
                <a:cs typeface="Times New Roman" pitchFamily="18" charset="0"/>
              </a:rPr>
              <a:t> incompatibility in the mother</a:t>
            </a:r>
          </a:p>
          <a:p>
            <a:pPr lvl="0"/>
            <a:r>
              <a:rPr lang="en-US" dirty="0" smtClean="0">
                <a:solidFill>
                  <a:srgbClr val="002060"/>
                </a:solidFill>
                <a:latin typeface="Times New Roman" pitchFamily="18" charset="0"/>
                <a:cs typeface="Times New Roman" pitchFamily="18" charset="0"/>
              </a:rPr>
              <a:t>Rupture of membrane</a:t>
            </a:r>
          </a:p>
          <a:p>
            <a:pPr lvl="0"/>
            <a:r>
              <a:rPr lang="en-US" dirty="0" smtClean="0">
                <a:solidFill>
                  <a:srgbClr val="002060"/>
                </a:solidFill>
                <a:latin typeface="Times New Roman" pitchFamily="18" charset="0"/>
                <a:cs typeface="Times New Roman" pitchFamily="18" charset="0"/>
              </a:rPr>
              <a:t>Limb reduction defects (LRD) [when CVS was performed at less than 10 weeks of gestation]</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Considerations</a:t>
            </a:r>
          </a:p>
          <a:p>
            <a:r>
              <a:rPr lang="en-US" dirty="0" smtClean="0">
                <a:solidFill>
                  <a:srgbClr val="002060"/>
                </a:solidFill>
                <a:latin typeface="Times New Roman" pitchFamily="18" charset="0"/>
                <a:cs typeface="Times New Roman" pitchFamily="18" charset="0"/>
              </a:rPr>
              <a:t>To a </a:t>
            </a:r>
            <a:r>
              <a:rPr lang="en-US" dirty="0" err="1" smtClean="0">
                <a:solidFill>
                  <a:srgbClr val="002060"/>
                </a:solidFill>
                <a:latin typeface="Times New Roman" pitchFamily="18" charset="0"/>
                <a:cs typeface="Times New Roman" pitchFamily="18" charset="0"/>
              </a:rPr>
              <a:t>Rh</a:t>
            </a:r>
            <a:r>
              <a:rPr lang="en-US" dirty="0" smtClean="0">
                <a:solidFill>
                  <a:srgbClr val="002060"/>
                </a:solidFill>
                <a:latin typeface="Times New Roman" pitchFamily="18" charset="0"/>
                <a:cs typeface="Times New Roman" pitchFamily="18" charset="0"/>
              </a:rPr>
              <a:t> negative women, should administer anti- D </a:t>
            </a:r>
            <a:r>
              <a:rPr lang="en-US" dirty="0" err="1" smtClean="0">
                <a:solidFill>
                  <a:srgbClr val="002060"/>
                </a:solidFill>
                <a:latin typeface="Times New Roman" pitchFamily="18" charset="0"/>
                <a:cs typeface="Times New Roman" pitchFamily="18" charset="0"/>
              </a:rPr>
              <a:t>immunoglobin</a:t>
            </a:r>
            <a:r>
              <a:rPr lang="en-US" dirty="0" smtClean="0">
                <a:solidFill>
                  <a:srgbClr val="002060"/>
                </a:solidFill>
                <a:latin typeface="Times New Roman" pitchFamily="18" charset="0"/>
                <a:cs typeface="Times New Roman" pitchFamily="18" charset="0"/>
              </a:rPr>
              <a:t> 50 microgram to prevent </a:t>
            </a:r>
            <a:r>
              <a:rPr lang="en-US" dirty="0" err="1" smtClean="0">
                <a:solidFill>
                  <a:srgbClr val="002060"/>
                </a:solidFill>
                <a:latin typeface="Times New Roman" pitchFamily="18" charset="0"/>
                <a:cs typeface="Times New Roman" pitchFamily="18" charset="0"/>
              </a:rPr>
              <a:t>Rh</a:t>
            </a:r>
            <a:r>
              <a:rPr lang="en-US" dirty="0" smtClean="0">
                <a:solidFill>
                  <a:srgbClr val="002060"/>
                </a:solidFill>
                <a:latin typeface="Times New Roman" pitchFamily="18" charset="0"/>
                <a:cs typeface="Times New Roman" pitchFamily="18" charset="0"/>
              </a:rPr>
              <a:t> incompatibility.</a:t>
            </a:r>
            <a:endParaRPr lang="en-US" dirty="0">
              <a:solidFill>
                <a:srgbClr val="002060"/>
              </a:solidFill>
              <a:latin typeface="Times New Roman" pitchFamily="18" charset="0"/>
              <a:cs typeface="Times New Roman" pitchFamily="18" charset="0"/>
            </a:endParaRPr>
          </a:p>
        </p:txBody>
      </p:sp>
    </p:spTree>
  </p:cSld>
  <p:clrMapOvr>
    <a:masterClrMapping/>
  </p:clrMapOvr>
  <p:transition>
    <p:pull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1219200"/>
          </a:xfrm>
        </p:spPr>
        <p:txBody>
          <a:bodyPr>
            <a:normAutofit/>
          </a:bodyPr>
          <a:lstStyle/>
          <a:p>
            <a:pPr lvl="0"/>
            <a:r>
              <a:rPr lang="en-US" b="1" u="sng" dirty="0" smtClean="0">
                <a:solidFill>
                  <a:schemeClr val="accent3">
                    <a:lumMod val="50000"/>
                  </a:schemeClr>
                </a:solidFill>
                <a:latin typeface="Times New Roman" pitchFamily="18" charset="0"/>
                <a:cs typeface="Times New Roman" pitchFamily="18" charset="0"/>
              </a:rPr>
              <a:t>CORDOCENTESIS: (PERCUTANEOUS UMBILICAL CORD BLOOD SAMPLING)</a:t>
            </a:r>
            <a:endParaRPr lang="en-US" b="1"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524000"/>
            <a:ext cx="8001000" cy="5026152"/>
          </a:xfrm>
        </p:spPr>
        <p:txBody>
          <a:bodyPr>
            <a:normAutofit/>
          </a:bodyPr>
          <a:lstStyle/>
          <a:p>
            <a:endParaRPr lang="en-US" b="1" dirty="0" smtClean="0">
              <a:solidFill>
                <a:srgbClr val="002060"/>
              </a:solidFill>
              <a:latin typeface="Times New Roman" pitchFamily="18" charset="0"/>
              <a:cs typeface="Times New Roman" pitchFamily="18" charset="0"/>
            </a:endParaRPr>
          </a:p>
          <a:p>
            <a:r>
              <a:rPr lang="en-US" b="1" dirty="0" err="1" smtClean="0">
                <a:solidFill>
                  <a:srgbClr val="002060"/>
                </a:solidFill>
                <a:latin typeface="Times New Roman" pitchFamily="18" charset="0"/>
                <a:cs typeface="Times New Roman" pitchFamily="18" charset="0"/>
              </a:rPr>
              <a:t>Percutaneous</a:t>
            </a:r>
            <a:r>
              <a:rPr lang="en-US" b="1" dirty="0" smtClean="0">
                <a:solidFill>
                  <a:srgbClr val="002060"/>
                </a:solidFill>
                <a:latin typeface="Times New Roman" pitchFamily="18" charset="0"/>
                <a:cs typeface="Times New Roman" pitchFamily="18" charset="0"/>
              </a:rPr>
              <a:t> umbilical cord blood sampling</a:t>
            </a:r>
            <a:r>
              <a:rPr lang="en-US" dirty="0" smtClean="0">
                <a:solidFill>
                  <a:srgbClr val="002060"/>
                </a:solidFill>
                <a:latin typeface="Times New Roman" pitchFamily="18" charset="0"/>
                <a:cs typeface="Times New Roman" pitchFamily="18" charset="0"/>
              </a:rPr>
              <a:t> (PUBS), also called </a:t>
            </a:r>
            <a:r>
              <a:rPr lang="en-US" b="1" dirty="0" err="1" smtClean="0">
                <a:solidFill>
                  <a:srgbClr val="002060"/>
                </a:solidFill>
                <a:latin typeface="Times New Roman" pitchFamily="18" charset="0"/>
                <a:cs typeface="Times New Roman" pitchFamily="18" charset="0"/>
              </a:rPr>
              <a:t>cordocentesis</a:t>
            </a:r>
            <a:r>
              <a:rPr lang="en-US" dirty="0" smtClean="0">
                <a:solidFill>
                  <a:srgbClr val="002060"/>
                </a:solidFill>
                <a:latin typeface="Times New Roman" pitchFamily="18" charset="0"/>
                <a:cs typeface="Times New Roman" pitchFamily="18" charset="0"/>
              </a:rPr>
              <a:t>, is a diagnostic genetic test that examines blood from the fetal umbilical cord to detect fetal abnormalities. </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When is </a:t>
            </a:r>
            <a:r>
              <a:rPr lang="en-US" b="1" dirty="0" err="1" smtClean="0">
                <a:solidFill>
                  <a:srgbClr val="002060"/>
                </a:solidFill>
                <a:latin typeface="Times New Roman" pitchFamily="18" charset="0"/>
                <a:cs typeface="Times New Roman" pitchFamily="18" charset="0"/>
              </a:rPr>
              <a:t>cordocentesis</a:t>
            </a:r>
            <a:r>
              <a:rPr lang="en-US" b="1" dirty="0" smtClean="0">
                <a:solidFill>
                  <a:srgbClr val="002060"/>
                </a:solidFill>
                <a:latin typeface="Times New Roman" pitchFamily="18" charset="0"/>
                <a:cs typeface="Times New Roman" pitchFamily="18" charset="0"/>
              </a:rPr>
              <a:t> performed?</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 </a:t>
            </a:r>
            <a:r>
              <a:rPr lang="en-US" dirty="0" err="1" smtClean="0">
                <a:solidFill>
                  <a:srgbClr val="002060"/>
                </a:solidFill>
                <a:latin typeface="Times New Roman" pitchFamily="18" charset="0"/>
                <a:cs typeface="Times New Roman" pitchFamily="18" charset="0"/>
              </a:rPr>
              <a:t>Cordocentesis</a:t>
            </a:r>
            <a:r>
              <a:rPr lang="en-US" dirty="0" smtClean="0">
                <a:solidFill>
                  <a:srgbClr val="002060"/>
                </a:solidFill>
                <a:latin typeface="Times New Roman" pitchFamily="18" charset="0"/>
                <a:cs typeface="Times New Roman" pitchFamily="18" charset="0"/>
              </a:rPr>
              <a:t> is performed after 17 weeks into pregnancy.</a:t>
            </a:r>
            <a:endParaRPr lang="en-US" dirty="0">
              <a:solidFill>
                <a:srgbClr val="002060"/>
              </a:solidFill>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1">
                    <a:lumMod val="50000"/>
                  </a:schemeClr>
                </a:solidFill>
                <a:latin typeface="Times New Roman" pitchFamily="18" charset="0"/>
                <a:cs typeface="Times New Roman" pitchFamily="18" charset="0"/>
              </a:rPr>
              <a:t>PRENATAL SCREENING</a:t>
            </a:r>
            <a:r>
              <a:rPr lang="en-US" dirty="0" smtClean="0">
                <a:solidFill>
                  <a:schemeClr val="accent1">
                    <a:lumMod val="50000"/>
                  </a:schemeClr>
                </a:solidFill>
                <a:latin typeface="Times New Roman" pitchFamily="18" charset="0"/>
                <a:cs typeface="Times New Roman" pitchFamily="18" charset="0"/>
              </a:rPr>
              <a:t/>
            </a:r>
            <a:br>
              <a:rPr lang="en-US" dirty="0" smtClean="0">
                <a:solidFill>
                  <a:schemeClr val="accent1">
                    <a:lumMod val="50000"/>
                  </a:schemeClr>
                </a:solidFill>
                <a:latin typeface="Times New Roman" pitchFamily="18" charset="0"/>
                <a:cs typeface="Times New Roman" pitchFamily="18" charset="0"/>
              </a:rPr>
            </a:br>
            <a:endParaRPr lang="en-US"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b="1" u="sng" dirty="0" smtClean="0">
                <a:solidFill>
                  <a:srgbClr val="002060"/>
                </a:solidFill>
                <a:latin typeface="Times New Roman" pitchFamily="18" charset="0"/>
                <a:cs typeface="Times New Roman" pitchFamily="18" charset="0"/>
              </a:rPr>
              <a:t>INTRODUCTION:</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Approximately 3% of live born infants have a major congenital anomaly. Genetic factors are usually responsible. About 50% of first trimester spontaneous abortions and about 5% of still born infants have chromosomal abnormalities. Apart from clinical evaluation, biochemical and biophysical methods have been used for the diagnosis. So prenatal screening of fetal well </a:t>
            </a:r>
            <a:r>
              <a:rPr lang="en-US" dirty="0" err="1" smtClean="0">
                <a:solidFill>
                  <a:srgbClr val="002060"/>
                </a:solidFill>
                <a:latin typeface="Times New Roman" pitchFamily="18" charset="0"/>
                <a:cs typeface="Times New Roman" pitchFamily="18" charset="0"/>
              </a:rPr>
              <a:t>bieng</a:t>
            </a:r>
            <a:r>
              <a:rPr lang="en-US" dirty="0" smtClean="0">
                <a:solidFill>
                  <a:srgbClr val="002060"/>
                </a:solidFill>
                <a:latin typeface="Times New Roman" pitchFamily="18" charset="0"/>
                <a:cs typeface="Times New Roman" pitchFamily="18" charset="0"/>
              </a:rPr>
              <a:t> in early pregnancy is primarily designed to detect fetal congenital anomalies. </a:t>
            </a: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228600" y="609600"/>
            <a:ext cx="8610600" cy="6096000"/>
          </a:xfrm>
        </p:spPr>
        <p:txBody>
          <a:bodyPr>
            <a:noAutofit/>
          </a:bodyPr>
          <a:lstStyle/>
          <a:p>
            <a:r>
              <a:rPr lang="en-US" b="1" dirty="0" smtClean="0">
                <a:solidFill>
                  <a:srgbClr val="002060"/>
                </a:solidFill>
                <a:latin typeface="Times New Roman" pitchFamily="18" charset="0"/>
                <a:cs typeface="Times New Roman" pitchFamily="18" charset="0"/>
              </a:rPr>
              <a:t>What does the </a:t>
            </a:r>
            <a:r>
              <a:rPr lang="en-US" b="1" dirty="0" err="1" smtClean="0">
                <a:solidFill>
                  <a:srgbClr val="002060"/>
                </a:solidFill>
                <a:latin typeface="Times New Roman" pitchFamily="18" charset="0"/>
                <a:cs typeface="Times New Roman" pitchFamily="18" charset="0"/>
              </a:rPr>
              <a:t>cordocentesis</a:t>
            </a:r>
            <a:r>
              <a:rPr lang="en-US" b="1" dirty="0" smtClean="0">
                <a:solidFill>
                  <a:srgbClr val="002060"/>
                </a:solidFill>
                <a:latin typeface="Times New Roman" pitchFamily="18" charset="0"/>
                <a:cs typeface="Times New Roman" pitchFamily="18" charset="0"/>
              </a:rPr>
              <a:t> test look for?</a:t>
            </a:r>
          </a:p>
          <a:p>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chromosome abnormalities (i.e. Down syndrome) </a:t>
            </a:r>
          </a:p>
          <a:p>
            <a:r>
              <a:rPr lang="en-US" dirty="0" smtClean="0">
                <a:solidFill>
                  <a:srgbClr val="002060"/>
                </a:solidFill>
                <a:latin typeface="Times New Roman" pitchFamily="18" charset="0"/>
                <a:cs typeface="Times New Roman" pitchFamily="18" charset="0"/>
              </a:rPr>
              <a:t>blood disorders (</a:t>
            </a:r>
            <a:r>
              <a:rPr lang="en-US" dirty="0" err="1" smtClean="0">
                <a:solidFill>
                  <a:srgbClr val="002060"/>
                </a:solidFill>
                <a:latin typeface="Times New Roman" pitchFamily="18" charset="0"/>
                <a:cs typeface="Times New Roman" pitchFamily="18" charset="0"/>
              </a:rPr>
              <a:t>i.e.fetal</a:t>
            </a:r>
            <a:r>
              <a:rPr lang="en-US" dirty="0" smtClean="0">
                <a:solidFill>
                  <a:srgbClr val="002060"/>
                </a:solidFill>
                <a:latin typeface="Times New Roman" pitchFamily="18" charset="0"/>
                <a:cs typeface="Times New Roman" pitchFamily="18" charset="0"/>
              </a:rPr>
              <a:t> hemolytic disease.). </a:t>
            </a:r>
          </a:p>
          <a:p>
            <a:pPr lvl="0"/>
            <a:r>
              <a:rPr lang="en-US" dirty="0" smtClean="0">
                <a:solidFill>
                  <a:srgbClr val="002060"/>
                </a:solidFill>
                <a:latin typeface="Times New Roman" pitchFamily="18" charset="0"/>
                <a:cs typeface="Times New Roman" pitchFamily="18" charset="0"/>
              </a:rPr>
              <a:t>Malformations of the fetus</a:t>
            </a:r>
          </a:p>
          <a:p>
            <a:pPr lvl="0"/>
            <a:r>
              <a:rPr lang="en-US" dirty="0" smtClean="0">
                <a:solidFill>
                  <a:srgbClr val="002060"/>
                </a:solidFill>
                <a:latin typeface="Times New Roman" pitchFamily="18" charset="0"/>
                <a:cs typeface="Times New Roman" pitchFamily="18" charset="0"/>
              </a:rPr>
              <a:t>Fetal infection (i.e. toxoplasmosis or rubella)</a:t>
            </a:r>
          </a:p>
          <a:p>
            <a:pPr lvl="0"/>
            <a:r>
              <a:rPr lang="en-US" dirty="0" smtClean="0">
                <a:solidFill>
                  <a:srgbClr val="002060"/>
                </a:solidFill>
                <a:latin typeface="Times New Roman" pitchFamily="18" charset="0"/>
                <a:cs typeface="Times New Roman" pitchFamily="18" charset="0"/>
              </a:rPr>
              <a:t>Fetal platelet count in the mother</a:t>
            </a:r>
          </a:p>
          <a:p>
            <a:pPr lvl="0"/>
            <a:r>
              <a:rPr lang="en-US" dirty="0" smtClean="0">
                <a:solidFill>
                  <a:srgbClr val="002060"/>
                </a:solidFill>
                <a:latin typeface="Times New Roman" pitchFamily="18" charset="0"/>
                <a:cs typeface="Times New Roman" pitchFamily="18" charset="0"/>
              </a:rPr>
              <a:t>Fetal anemia</a:t>
            </a:r>
          </a:p>
          <a:p>
            <a:pPr lvl="0">
              <a:buNone/>
            </a:pPr>
            <a:endParaRPr lang="en-US" dirty="0" smtClean="0">
              <a:solidFill>
                <a:srgbClr val="002060"/>
              </a:solidFill>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3352800"/>
          </a:xfrm>
        </p:spPr>
        <p:txBody>
          <a:bodyPr>
            <a:noAutofit/>
          </a:bodyPr>
          <a:lstStyle/>
          <a:p>
            <a:endParaRPr lang="en-US" sz="2400" dirty="0"/>
          </a:p>
        </p:txBody>
      </p:sp>
      <p:sp>
        <p:nvSpPr>
          <p:cNvPr id="4" name="Content Placeholder 3"/>
          <p:cNvSpPr>
            <a:spLocks noGrp="1"/>
          </p:cNvSpPr>
          <p:nvPr>
            <p:ph sz="quarter" idx="1"/>
          </p:nvPr>
        </p:nvSpPr>
        <p:spPr>
          <a:xfrm>
            <a:off x="228600" y="228600"/>
            <a:ext cx="8534400" cy="6400800"/>
          </a:xfrm>
        </p:spPr>
        <p:txBody>
          <a:bodyPr/>
          <a:lstStyle/>
          <a:p>
            <a:r>
              <a:rPr lang="en-US" b="1" dirty="0" smtClean="0">
                <a:solidFill>
                  <a:srgbClr val="002060"/>
                </a:solidFill>
                <a:latin typeface="Times New Roman" pitchFamily="18" charset="0"/>
                <a:cs typeface="Times New Roman" pitchFamily="18" charset="0"/>
              </a:rPr>
              <a:t>Procedure</a:t>
            </a:r>
            <a:r>
              <a:rPr lang="en-US" dirty="0" smtClean="0">
                <a:solidFill>
                  <a:srgbClr val="002060"/>
                </a:solidFill>
                <a:latin typeface="Times New Roman" pitchFamily="18" charset="0"/>
                <a:cs typeface="Times New Roman" pitchFamily="18" charset="0"/>
              </a:rPr>
              <a:t/>
            </a:r>
            <a:br>
              <a:rPr lang="en-US" dirty="0" smtClean="0">
                <a:solidFill>
                  <a:srgbClr val="002060"/>
                </a:solidFill>
                <a:latin typeface="Times New Roman" pitchFamily="18" charset="0"/>
                <a:cs typeface="Times New Roman" pitchFamily="18" charset="0"/>
              </a:rPr>
            </a:br>
            <a:r>
              <a:rPr lang="en-US" dirty="0" smtClean="0">
                <a:solidFill>
                  <a:srgbClr val="002060"/>
                </a:solidFill>
                <a:latin typeface="Times New Roman" pitchFamily="18" charset="0"/>
                <a:cs typeface="Times New Roman" pitchFamily="18" charset="0"/>
              </a:rPr>
              <a:t>PUBS is similar to amniocentesis, but instead of sampling the amniotic fluid which surrounds the fetus, PUBS examines fetal blood. An advanced imaging ultrasound determines the location for needle insertion into the placenta, and the needle is guided through the mother's abdomen and uterine wall into the fetal vein of the umbilical cord, where a fetal blood sample is removed. The sample can then be sent for chromosomal analysis.</a:t>
            </a:r>
          </a:p>
          <a:p>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 </a:t>
            </a:r>
            <a:br>
              <a:rPr lang="en-US" dirty="0" smtClean="0">
                <a:solidFill>
                  <a:srgbClr val="002060"/>
                </a:solidFill>
                <a:latin typeface="Times New Roman" pitchFamily="18" charset="0"/>
                <a:cs typeface="Times New Roman" pitchFamily="18" charset="0"/>
              </a:rPr>
            </a:br>
            <a:endParaRPr lang="en-US" dirty="0"/>
          </a:p>
        </p:txBody>
      </p:sp>
      <p:pic>
        <p:nvPicPr>
          <p:cNvPr id="5" name="Picture 2" descr="C:\Users\avon\Pictures\dwnld pics\adampubs.jpg"/>
          <p:cNvPicPr>
            <a:picLocks noChangeAspect="1" noChangeArrowheads="1"/>
          </p:cNvPicPr>
          <p:nvPr/>
        </p:nvPicPr>
        <p:blipFill>
          <a:blip r:embed="rId3"/>
          <a:srcRect/>
          <a:stretch>
            <a:fillRect/>
          </a:stretch>
        </p:blipFill>
        <p:spPr bwMode="auto">
          <a:xfrm>
            <a:off x="0" y="3276600"/>
            <a:ext cx="4038600" cy="3581400"/>
          </a:xfrm>
          <a:prstGeom prst="rect">
            <a:avLst/>
          </a:prstGeom>
          <a:noFill/>
        </p:spPr>
      </p:pic>
      <p:pic>
        <p:nvPicPr>
          <p:cNvPr id="7" name="Picture 6" descr="C:\Users\avon\Pictures\dwnld pics\pr11_percutaneous_umbilical_blood_sampling.jpg"/>
          <p:cNvPicPr/>
          <p:nvPr/>
        </p:nvPicPr>
        <p:blipFill>
          <a:blip r:embed="rId4"/>
          <a:srcRect/>
          <a:stretch>
            <a:fillRect/>
          </a:stretch>
        </p:blipFill>
        <p:spPr bwMode="auto">
          <a:xfrm>
            <a:off x="4038600" y="3276600"/>
            <a:ext cx="4800600" cy="3886200"/>
          </a:xfrm>
          <a:prstGeom prst="rect">
            <a:avLst/>
          </a:prstGeom>
          <a:noFill/>
          <a:ln w="9525">
            <a:noFill/>
            <a:miter lim="800000"/>
            <a:headEnd/>
            <a:tailEnd/>
          </a:ln>
        </p:spPr>
      </p:pic>
    </p:spTree>
  </p:cSld>
  <p:clrMapOvr>
    <a:masterClrMapping/>
  </p:clrMapOvr>
  <p:transition>
    <p:wheel spokes="2"/>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sp>
        <p:nvSpPr>
          <p:cNvPr id="3" name="Content Placeholder 2"/>
          <p:cNvSpPr>
            <a:spLocks noGrp="1"/>
          </p:cNvSpPr>
          <p:nvPr>
            <p:ph sz="quarter" idx="1"/>
          </p:nvPr>
        </p:nvSpPr>
        <p:spPr>
          <a:xfrm>
            <a:off x="304800" y="228600"/>
            <a:ext cx="8534400" cy="6321552"/>
          </a:xfrm>
        </p:spPr>
        <p:txBody>
          <a:bodyPr>
            <a:noAutofit/>
          </a:bodyPr>
          <a:lstStyle/>
          <a:p>
            <a:endParaRPr lang="en-US"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What are the risks and side effects to the mother or baby</a:t>
            </a:r>
            <a:endParaRPr lang="en-US" dirty="0" smtClean="0">
              <a:solidFill>
                <a:srgbClr val="002060"/>
              </a:solidFill>
              <a:latin typeface="Times New Roman" pitchFamily="18" charset="0"/>
              <a:cs typeface="Times New Roman" pitchFamily="18" charset="0"/>
            </a:endParaRPr>
          </a:p>
          <a:p>
            <a:pPr lvl="0"/>
            <a:endParaRPr lang="en-US" dirty="0" smtClean="0">
              <a:solidFill>
                <a:srgbClr val="002060"/>
              </a:solidFill>
              <a:latin typeface="Times New Roman" pitchFamily="18" charset="0"/>
              <a:cs typeface="Times New Roman" pitchFamily="18" charset="0"/>
            </a:endParaRPr>
          </a:p>
          <a:p>
            <a:pPr lvl="0"/>
            <a:r>
              <a:rPr lang="en-US" dirty="0" smtClean="0">
                <a:solidFill>
                  <a:srgbClr val="002060"/>
                </a:solidFill>
                <a:latin typeface="Times New Roman" pitchFamily="18" charset="0"/>
                <a:cs typeface="Times New Roman" pitchFamily="18" charset="0"/>
              </a:rPr>
              <a:t>Miscarriage</a:t>
            </a:r>
          </a:p>
          <a:p>
            <a:pPr lvl="0"/>
            <a:r>
              <a:rPr lang="en-US" dirty="0" smtClean="0">
                <a:solidFill>
                  <a:srgbClr val="002060"/>
                </a:solidFill>
                <a:latin typeface="Times New Roman" pitchFamily="18" charset="0"/>
                <a:cs typeface="Times New Roman" pitchFamily="18" charset="0"/>
              </a:rPr>
              <a:t>Blood loss from the puncture site</a:t>
            </a:r>
          </a:p>
          <a:p>
            <a:pPr lvl="0"/>
            <a:r>
              <a:rPr lang="en-US" dirty="0" smtClean="0">
                <a:solidFill>
                  <a:srgbClr val="002060"/>
                </a:solidFill>
                <a:latin typeface="Times New Roman" pitchFamily="18" charset="0"/>
                <a:cs typeface="Times New Roman" pitchFamily="18" charset="0"/>
              </a:rPr>
              <a:t>Infection</a:t>
            </a:r>
          </a:p>
          <a:p>
            <a:pPr lvl="0"/>
            <a:r>
              <a:rPr lang="en-US" dirty="0" smtClean="0">
                <a:solidFill>
                  <a:srgbClr val="002060"/>
                </a:solidFill>
                <a:latin typeface="Times New Roman" pitchFamily="18" charset="0"/>
                <a:cs typeface="Times New Roman" pitchFamily="18" charset="0"/>
              </a:rPr>
              <a:t>Drop in fetal heart rate</a:t>
            </a:r>
          </a:p>
          <a:p>
            <a:pPr lvl="0"/>
            <a:r>
              <a:rPr lang="en-US" dirty="0" smtClean="0">
                <a:solidFill>
                  <a:srgbClr val="002060"/>
                </a:solidFill>
                <a:latin typeface="Times New Roman" pitchFamily="18" charset="0"/>
                <a:cs typeface="Times New Roman" pitchFamily="18" charset="0"/>
              </a:rPr>
              <a:t>Premature rupture of membrane</a:t>
            </a:r>
          </a:p>
          <a:p>
            <a:pPr lvl="0"/>
            <a:r>
              <a:rPr lang="en-US" dirty="0" smtClean="0">
                <a:solidFill>
                  <a:srgbClr val="002060"/>
                </a:solidFill>
                <a:latin typeface="Times New Roman" pitchFamily="18" charset="0"/>
                <a:cs typeface="Times New Roman" pitchFamily="18" charset="0"/>
              </a:rPr>
              <a:t>During the procedure, the mother may feel discomfort similar to a menstrual cramp.</a:t>
            </a:r>
          </a:p>
          <a:p>
            <a:pPr lvl="0"/>
            <a:r>
              <a:rPr lang="en-US" dirty="0" smtClean="0">
                <a:solidFill>
                  <a:srgbClr val="002060"/>
                </a:solidFill>
                <a:latin typeface="Times New Roman" pitchFamily="18" charset="0"/>
                <a:cs typeface="Times New Roman" pitchFamily="18" charset="0"/>
              </a:rPr>
              <a:t>Leaking of amniotic fluid</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wheel spokes="2"/>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3">
                    <a:lumMod val="50000"/>
                  </a:schemeClr>
                </a:solidFill>
                <a:latin typeface="Times New Roman" pitchFamily="18" charset="0"/>
                <a:cs typeface="Times New Roman" pitchFamily="18" charset="0"/>
              </a:rPr>
              <a:t>THE NURSE'S ROLE :</a:t>
            </a:r>
            <a:r>
              <a:rPr lang="en-US" dirty="0" smtClean="0">
                <a:solidFill>
                  <a:schemeClr val="accent3">
                    <a:lumMod val="50000"/>
                  </a:schemeClr>
                </a:solidFill>
                <a:latin typeface="Times New Roman" pitchFamily="18" charset="0"/>
                <a:cs typeface="Times New Roman" pitchFamily="18" charset="0"/>
              </a:rPr>
              <a:t/>
            </a:r>
            <a:br>
              <a:rPr lang="en-US" dirty="0" smtClean="0">
                <a:solidFill>
                  <a:schemeClr val="accent3">
                    <a:lumMod val="50000"/>
                  </a:schemeClr>
                </a:solidFill>
                <a:latin typeface="Times New Roman" pitchFamily="18" charset="0"/>
                <a:cs typeface="Times New Roman" pitchFamily="18" charset="0"/>
              </a:rPr>
            </a:br>
            <a:endParaRPr lang="en-US" dirty="0"/>
          </a:p>
        </p:txBody>
      </p:sp>
      <p:pic>
        <p:nvPicPr>
          <p:cNvPr id="1026" name="Picture 2" descr="C:\Users\avon\Pictures\dwnld pics\nurse-5-390x285.jpg"/>
          <p:cNvPicPr>
            <a:picLocks noGrp="1" noChangeAspect="1" noChangeArrowheads="1"/>
          </p:cNvPicPr>
          <p:nvPr>
            <p:ph sz="quarter" idx="1"/>
          </p:nvPr>
        </p:nvPicPr>
        <p:blipFill>
          <a:blip r:embed="rId2"/>
          <a:srcRect/>
          <a:stretch>
            <a:fillRect/>
          </a:stretch>
        </p:blipFill>
        <p:spPr bwMode="auto">
          <a:xfrm>
            <a:off x="228600" y="1524000"/>
            <a:ext cx="8153400" cy="5029200"/>
          </a:xfrm>
          <a:prstGeom prst="rect">
            <a:avLst/>
          </a:prstGeom>
          <a:noFill/>
        </p:spPr>
      </p:pic>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304800"/>
            <a:ext cx="8534400" cy="6245352"/>
          </a:xfrm>
        </p:spPr>
        <p:txBody>
          <a:bodyPr>
            <a:normAutofit/>
          </a:bodyPr>
          <a:lstStyle/>
          <a:p>
            <a:pPr lvl="0"/>
            <a:r>
              <a:rPr lang="en-US" dirty="0" smtClean="0">
                <a:solidFill>
                  <a:srgbClr val="002060"/>
                </a:solidFill>
                <a:latin typeface="Times New Roman" pitchFamily="18" charset="0"/>
                <a:cs typeface="Times New Roman" pitchFamily="18" charset="0"/>
              </a:rPr>
              <a:t>The nurse is an essential member of the interdisciplinary health care team during prenatal screening.</a:t>
            </a:r>
          </a:p>
          <a:p>
            <a:pPr lvl="0"/>
            <a:r>
              <a:rPr lang="en-US" dirty="0" smtClean="0">
                <a:solidFill>
                  <a:srgbClr val="002060"/>
                </a:solidFill>
                <a:latin typeface="Times New Roman" pitchFamily="18" charset="0"/>
                <a:cs typeface="Times New Roman" pitchFamily="18" charset="0"/>
              </a:rPr>
              <a:t>A primary nursing role during procedure is that of support person and advocate for the pregnant client.</a:t>
            </a:r>
          </a:p>
          <a:p>
            <a:pPr lvl="0"/>
            <a:r>
              <a:rPr lang="en-US" dirty="0" smtClean="0">
                <a:solidFill>
                  <a:srgbClr val="002060"/>
                </a:solidFill>
                <a:latin typeface="Times New Roman" pitchFamily="18" charset="0"/>
                <a:cs typeface="Times New Roman" pitchFamily="18" charset="0"/>
              </a:rPr>
              <a:t>The nurse educating and supporting the client before, during and after the procedure.</a:t>
            </a:r>
          </a:p>
          <a:p>
            <a:pPr lvl="0"/>
            <a:r>
              <a:rPr lang="en-US" dirty="0" smtClean="0">
                <a:solidFill>
                  <a:srgbClr val="002060"/>
                </a:solidFill>
                <a:latin typeface="Times New Roman" pitchFamily="18" charset="0"/>
                <a:cs typeface="Times New Roman" pitchFamily="18" charset="0"/>
              </a:rPr>
              <a:t>The nurse ensures that the client understands the procedure, its significance and the risks and benefits to her and her fetus.</a:t>
            </a:r>
          </a:p>
          <a:p>
            <a:pPr lvl="0"/>
            <a:r>
              <a:rPr lang="en-US" dirty="0" smtClean="0">
                <a:solidFill>
                  <a:srgbClr val="002060"/>
                </a:solidFill>
                <a:latin typeface="Times New Roman" pitchFamily="18" charset="0"/>
                <a:cs typeface="Times New Roman" pitchFamily="18" charset="0"/>
              </a:rPr>
              <a:t>The client undergoing prenatal screening is frequently anxious and fearful about the procedure itself and the results it might yield, and the nurse must be able to anticipate these feelings and respond through both verbal and nonverbal methods.</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a:xfrm>
            <a:off x="457200" y="304800"/>
            <a:ext cx="7467600" cy="6245352"/>
          </a:xfrm>
        </p:spPr>
        <p:txBody>
          <a:bodyPr>
            <a:normAutofit/>
          </a:bodyPr>
          <a:lstStyle/>
          <a:p>
            <a:pPr lvl="0"/>
            <a:r>
              <a:rPr lang="en-US" dirty="0" smtClean="0">
                <a:solidFill>
                  <a:srgbClr val="002060"/>
                </a:solidFill>
                <a:latin typeface="Times New Roman" pitchFamily="18" charset="0"/>
                <a:cs typeface="Times New Roman" pitchFamily="18" charset="0"/>
              </a:rPr>
              <a:t>The nurse may also be responsible for preparing the client and equipments for the procedure and assisting the physician during the procedure.</a:t>
            </a:r>
          </a:p>
          <a:p>
            <a:pPr lvl="0"/>
            <a:r>
              <a:rPr lang="en-US" dirty="0" smtClean="0">
                <a:solidFill>
                  <a:srgbClr val="002060"/>
                </a:solidFill>
                <a:latin typeface="Times New Roman" pitchFamily="18" charset="0"/>
                <a:cs typeface="Times New Roman" pitchFamily="18" charset="0"/>
              </a:rPr>
              <a:t>The client’s vital sings must be monitored before, during and after the procedure.</a:t>
            </a:r>
          </a:p>
          <a:p>
            <a:pPr lvl="0"/>
            <a:r>
              <a:rPr lang="en-US" dirty="0" smtClean="0">
                <a:solidFill>
                  <a:srgbClr val="002060"/>
                </a:solidFill>
                <a:latin typeface="Times New Roman" pitchFamily="18" charset="0"/>
                <a:cs typeface="Times New Roman" pitchFamily="18" charset="0"/>
              </a:rPr>
              <a:t>The nurse implements actions to relieve the client’s physical discomfit, particularly after the amniocentesis and chorionic villous sampling.   </a:t>
            </a:r>
          </a:p>
          <a:p>
            <a:pPr lvl="0"/>
            <a:r>
              <a:rPr lang="en-US" dirty="0" smtClean="0">
                <a:solidFill>
                  <a:srgbClr val="002060"/>
                </a:solidFill>
                <a:latin typeface="Times New Roman" pitchFamily="18" charset="0"/>
                <a:cs typeface="Times New Roman" pitchFamily="18" charset="0"/>
              </a:rPr>
              <a:t>The nurse also make sure that the client understands the post-procedure instructions and is able to perform self care practice, such as recognizing and reporting complications and returning for follow up care.</a:t>
            </a:r>
          </a:p>
          <a:p>
            <a:pPr lvl="0"/>
            <a:r>
              <a:rPr lang="en-US" dirty="0" smtClean="0">
                <a:solidFill>
                  <a:srgbClr val="002060"/>
                </a:solidFill>
                <a:latin typeface="Times New Roman" pitchFamily="18" charset="0"/>
                <a:cs typeface="Times New Roman" pitchFamily="18" charset="0"/>
              </a:rPr>
              <a:t>Advanced practice nurses may provide genetic counseling.</a:t>
            </a:r>
          </a:p>
        </p:txBody>
      </p:sp>
    </p:spTree>
  </p:cSld>
  <p:clrMapOvr>
    <a:masterClrMapping/>
  </p:clrMapOvr>
  <p:transition>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762000"/>
          </a:xfrm>
        </p:spPr>
        <p:txBody>
          <a:bodyPr>
            <a:normAutofit/>
          </a:bodyPr>
          <a:lstStyle/>
          <a:p>
            <a:pPr lvl="0"/>
            <a:r>
              <a:rPr lang="en-US" b="1" u="sng" dirty="0" smtClean="0">
                <a:solidFill>
                  <a:schemeClr val="accent3">
                    <a:lumMod val="50000"/>
                  </a:schemeClr>
                </a:solidFill>
                <a:latin typeface="Times New Roman" pitchFamily="18" charset="0"/>
                <a:cs typeface="Times New Roman" pitchFamily="18" charset="0"/>
              </a:rPr>
              <a:t>CONCLUSION: </a:t>
            </a: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143000"/>
            <a:ext cx="8001000" cy="5407152"/>
          </a:xfrm>
        </p:spPr>
        <p:txBody>
          <a:bodyPr>
            <a:normAutofit/>
          </a:bodyPr>
          <a:lstStyle/>
          <a:p>
            <a:r>
              <a:rPr lang="en-US" dirty="0" smtClean="0">
                <a:solidFill>
                  <a:srgbClr val="002060"/>
                </a:solidFill>
                <a:latin typeface="Times New Roman" pitchFamily="18" charset="0"/>
                <a:cs typeface="Times New Roman" pitchFamily="18" charset="0"/>
              </a:rPr>
              <a:t>A prenatal testing decision aid plays an important role in improving pregnant women’s knowledge of first and second trimester screening tests that are consistent with their values. A pregnant women as well as the family members obtain a considerable amount of information about her unborn fetus. if mothers receive sufficient information and support, fetal investigations any increase autonomy and save long term suffering. This will help parents to cope with the choices and decisions created by the availability of antenatal fetal investigations. </a:t>
            </a:r>
          </a:p>
          <a:p>
            <a:endParaRPr lang="en-US" dirty="0">
              <a:solidFill>
                <a:srgbClr val="002060"/>
              </a:solidFill>
              <a:latin typeface="Times New Roman" pitchFamily="18" charset="0"/>
              <a:cs typeface="Times New Roman" pitchFamily="18" charset="0"/>
            </a:endParaRPr>
          </a:p>
        </p:txBody>
      </p:sp>
    </p:spTree>
  </p:cSld>
  <p:clrMapOvr>
    <a:masterClrMapping/>
  </p:clrMapOvr>
  <p:transition>
    <p:circl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50000"/>
                  </a:schemeClr>
                </a:solidFill>
                <a:latin typeface="Times New Roman" pitchFamily="18" charset="0"/>
                <a:cs typeface="Times New Roman" pitchFamily="18" charset="0"/>
              </a:rPr>
              <a:t>Assignment on</a:t>
            </a:r>
            <a:endParaRPr lang="en-US" b="1"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7467600" cy="4873752"/>
          </a:xfrm>
        </p:spPr>
        <p:txBody>
          <a:bodyPr/>
          <a:lstStyle/>
          <a:p>
            <a:pPr algn="just"/>
            <a:r>
              <a:rPr lang="en-US" dirty="0" err="1" smtClean="0">
                <a:solidFill>
                  <a:srgbClr val="002060"/>
                </a:solidFill>
                <a:latin typeface="Times New Roman" pitchFamily="18" charset="0"/>
                <a:cs typeface="Times New Roman" pitchFamily="18" charset="0"/>
              </a:rPr>
              <a:t>Digramatic</a:t>
            </a:r>
            <a:r>
              <a:rPr lang="en-US" dirty="0" smtClean="0">
                <a:solidFill>
                  <a:srgbClr val="002060"/>
                </a:solidFill>
                <a:latin typeface="Times New Roman" pitchFamily="18" charset="0"/>
                <a:cs typeface="Times New Roman" pitchFamily="18" charset="0"/>
              </a:rPr>
              <a:t> representation of the chorionic </a:t>
            </a:r>
            <a:r>
              <a:rPr lang="en-US" dirty="0" err="1" smtClean="0">
                <a:solidFill>
                  <a:srgbClr val="002060"/>
                </a:solidFill>
                <a:latin typeface="Times New Roman" pitchFamily="18" charset="0"/>
                <a:cs typeface="Times New Roman" pitchFamily="18" charset="0"/>
              </a:rPr>
              <a:t>villi</a:t>
            </a:r>
            <a:r>
              <a:rPr lang="en-US" dirty="0" smtClean="0">
                <a:solidFill>
                  <a:srgbClr val="002060"/>
                </a:solidFill>
                <a:latin typeface="Times New Roman" pitchFamily="18" charset="0"/>
                <a:cs typeface="Times New Roman" pitchFamily="18" charset="0"/>
              </a:rPr>
              <a:t> and amniotic fluid in the uterus. </a:t>
            </a:r>
            <a:endParaRPr lang="en-US"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US" dirty="0"/>
          </a:p>
        </p:txBody>
      </p:sp>
      <p:pic>
        <p:nvPicPr>
          <p:cNvPr id="29698" name="Picture 2" descr="C:\Users\avon\Pictures\dwnld pics\thanks.gif"/>
          <p:cNvPicPr>
            <a:picLocks noGrp="1" noChangeAspect="1" noChangeArrowheads="1"/>
          </p:cNvPicPr>
          <p:nvPr>
            <p:ph sz="quarter" idx="1"/>
          </p:nvPr>
        </p:nvPicPr>
        <p:blipFill>
          <a:blip r:embed="rId3"/>
          <a:srcRect/>
          <a:stretch>
            <a:fillRect/>
          </a:stretch>
        </p:blipFill>
        <p:spPr bwMode="auto">
          <a:xfrm>
            <a:off x="381000" y="228600"/>
            <a:ext cx="7772400" cy="624840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3">
                    <a:lumMod val="50000"/>
                  </a:schemeClr>
                </a:solidFill>
                <a:latin typeface="Times New Roman" pitchFamily="18" charset="0"/>
                <a:cs typeface="Times New Roman" pitchFamily="18" charset="0"/>
              </a:rPr>
              <a:t>DEFINITOIN: </a:t>
            </a:r>
            <a:r>
              <a:rPr lang="en-US" dirty="0" smtClean="0">
                <a:solidFill>
                  <a:schemeClr val="accent3">
                    <a:lumMod val="50000"/>
                  </a:schemeClr>
                </a:solidFill>
                <a:latin typeface="Times New Roman" pitchFamily="18" charset="0"/>
                <a:cs typeface="Times New Roman" pitchFamily="18" charset="0"/>
              </a:rPr>
              <a:t/>
            </a:r>
            <a:br>
              <a:rPr lang="en-US" dirty="0" smtClean="0">
                <a:solidFill>
                  <a:schemeClr val="accent3">
                    <a:lumMod val="50000"/>
                  </a:schemeClr>
                </a:solidFill>
                <a:latin typeface="Times New Roman" pitchFamily="18" charset="0"/>
                <a:cs typeface="Times New Roman" pitchFamily="18" charset="0"/>
              </a:rPr>
            </a:br>
            <a:endParaRPr lang="en-US"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600200"/>
            <a:ext cx="7696200" cy="4873752"/>
          </a:xfrm>
        </p:spPr>
        <p:txBody>
          <a:bodyPr>
            <a:normAutofit/>
          </a:bodyPr>
          <a:lstStyle/>
          <a:p>
            <a:pPr>
              <a:buNone/>
            </a:pPr>
            <a:r>
              <a:rPr lang="en-US" sz="2800" b="1" dirty="0" smtClean="0">
                <a:solidFill>
                  <a:srgbClr val="002060"/>
                </a:solidFill>
                <a:latin typeface="Times New Roman" pitchFamily="18" charset="0"/>
                <a:cs typeface="Times New Roman" pitchFamily="18" charset="0"/>
              </a:rPr>
              <a:t>   prenatal screening</a:t>
            </a:r>
            <a:r>
              <a:rPr lang="en-US" sz="2800" dirty="0" smtClean="0">
                <a:solidFill>
                  <a:srgbClr val="002060"/>
                </a:solidFill>
                <a:latin typeface="Times New Roman" pitchFamily="18" charset="0"/>
                <a:cs typeface="Times New Roman" pitchFamily="18" charset="0"/>
              </a:rPr>
              <a:t> is testing for diseases or conditions in a fetus or embryo before it is born. The aim is to detect birth defects such as neural tube defects, Down syndrome, chromosome abnormalities, genetic diseases and other conditions, such as </a:t>
            </a:r>
            <a:r>
              <a:rPr lang="en-US" sz="2800" dirty="0" err="1" smtClean="0">
                <a:solidFill>
                  <a:srgbClr val="002060"/>
                </a:solidFill>
                <a:latin typeface="Times New Roman" pitchFamily="18" charset="0"/>
                <a:cs typeface="Times New Roman" pitchFamily="18" charset="0"/>
              </a:rPr>
              <a:t>spina</a:t>
            </a:r>
            <a:r>
              <a:rPr lang="en-US" sz="2800" dirty="0" smtClean="0">
                <a:solidFill>
                  <a:srgbClr val="002060"/>
                </a:solidFill>
                <a:latin typeface="Times New Roman" pitchFamily="18" charset="0"/>
                <a:cs typeface="Times New Roman" pitchFamily="18" charset="0"/>
              </a:rPr>
              <a:t> bifida, cleft palate, sickle cell anemia, </a:t>
            </a:r>
            <a:r>
              <a:rPr lang="en-US" sz="2800" dirty="0" err="1" smtClean="0">
                <a:solidFill>
                  <a:srgbClr val="002060"/>
                </a:solidFill>
                <a:latin typeface="Times New Roman" pitchFamily="18" charset="0"/>
                <a:cs typeface="Times New Roman" pitchFamily="18" charset="0"/>
              </a:rPr>
              <a:t>thalassemia</a:t>
            </a:r>
            <a:r>
              <a:rPr lang="en-US" sz="2800" dirty="0" smtClean="0">
                <a:solidFill>
                  <a:srgbClr val="002060"/>
                </a:solidFill>
                <a:latin typeface="Times New Roman" pitchFamily="18" charset="0"/>
                <a:cs typeface="Times New Roman" pitchFamily="18" charset="0"/>
              </a:rPr>
              <a:t>, cystic fibrosis. </a:t>
            </a:r>
            <a:endParaRPr lang="en-US" sz="2800" dirty="0">
              <a:solidFill>
                <a:srgbClr val="002060"/>
              </a:solidFill>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Users\avon\Pictures\dwnld pics\7347.jpg"/>
          <p:cNvPicPr>
            <a:picLocks noGrp="1" noChangeAspect="1" noChangeArrowheads="1"/>
          </p:cNvPicPr>
          <p:nvPr>
            <p:ph sz="quarter" idx="1"/>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274638"/>
            <a:ext cx="8153400" cy="3611562"/>
          </a:xfrm>
        </p:spPr>
        <p:txBody>
          <a:bodyPr>
            <a:normAutofit/>
          </a:bodyPr>
          <a:lstStyle/>
          <a:p>
            <a:pPr algn="ctr"/>
            <a:r>
              <a:rPr lang="en-US" sz="6600" b="1" u="sng" dirty="0" smtClean="0">
                <a:solidFill>
                  <a:srgbClr val="FF0000"/>
                </a:solidFill>
                <a:latin typeface="Times New Roman" pitchFamily="18" charset="0"/>
                <a:cs typeface="Times New Roman" pitchFamily="18" charset="0"/>
              </a:rPr>
              <a:t>Biochemical methods</a:t>
            </a:r>
            <a:endParaRPr lang="en-US" sz="6600" b="1" u="sng"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u="sng" dirty="0" smtClean="0">
                <a:solidFill>
                  <a:schemeClr val="accent3">
                    <a:lumMod val="50000"/>
                  </a:schemeClr>
                </a:solidFill>
                <a:latin typeface="Times New Roman" pitchFamily="18" charset="0"/>
                <a:cs typeface="Times New Roman" pitchFamily="18" charset="0"/>
              </a:rPr>
              <a:t>MATERNAL SERUM ALPHA FETOPROTIEN: (MSAFP)</a:t>
            </a:r>
            <a:r>
              <a:rPr lang="en-US" sz="2400" dirty="0" smtClean="0">
                <a:solidFill>
                  <a:schemeClr val="accent3">
                    <a:lumMod val="50000"/>
                  </a:schemeClr>
                </a:solidFill>
                <a:latin typeface="Times New Roman" pitchFamily="18" charset="0"/>
                <a:cs typeface="Times New Roman" pitchFamily="18" charset="0"/>
              </a:rPr>
              <a:t/>
            </a:r>
            <a:br>
              <a:rPr lang="en-US" sz="2400" dirty="0" smtClean="0">
                <a:solidFill>
                  <a:schemeClr val="accent3">
                    <a:lumMod val="50000"/>
                  </a:schemeClr>
                </a:solidFill>
                <a:latin typeface="Times New Roman" pitchFamily="18" charset="0"/>
                <a:cs typeface="Times New Roman" pitchFamily="18" charset="0"/>
              </a:rPr>
            </a:br>
            <a:endParaRPr lang="en-US" sz="2400" dirty="0">
              <a:solidFill>
                <a:schemeClr val="accent3">
                  <a:lumMod val="50000"/>
                </a:schemeClr>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i="1" dirty="0" smtClean="0">
                <a:solidFill>
                  <a:srgbClr val="002060"/>
                </a:solidFill>
                <a:latin typeface="Times New Roman" pitchFamily="18" charset="0"/>
                <a:cs typeface="Times New Roman" pitchFamily="18" charset="0"/>
              </a:rPr>
              <a:t>Also Known as Alpha-Fetoprotein Test (AFP)</a:t>
            </a:r>
            <a:r>
              <a:rPr lang="en-US" b="1" dirty="0" smtClean="0">
                <a:solidFill>
                  <a:srgbClr val="002060"/>
                </a:solidFill>
                <a:latin typeface="Times New Roman" pitchFamily="18" charset="0"/>
                <a:cs typeface="Times New Roman" pitchFamily="18" charset="0"/>
              </a:rPr>
              <a:t> </a:t>
            </a:r>
          </a:p>
          <a:p>
            <a:r>
              <a:rPr lang="en-US" dirty="0" smtClean="0">
                <a:solidFill>
                  <a:srgbClr val="002060"/>
                </a:solidFill>
                <a:latin typeface="Times New Roman" pitchFamily="18" charset="0"/>
                <a:cs typeface="Times New Roman" pitchFamily="18" charset="0"/>
              </a:rPr>
              <a:t>MSAFP is a screening test that examines the level of alpha-fetoprotein in the mother’s blood during pregnancy. This is not a diagnostic test. It is often part of the triple screen test that assesses whether further diagnostic testing may be needed.</a:t>
            </a:r>
          </a:p>
          <a:p>
            <a:r>
              <a:rPr lang="en-US" b="1" dirty="0" smtClean="0">
                <a:solidFill>
                  <a:srgbClr val="002060"/>
                </a:solidFill>
                <a:latin typeface="Times New Roman" pitchFamily="18" charset="0"/>
                <a:cs typeface="Times New Roman" pitchFamily="18" charset="0"/>
              </a:rPr>
              <a:t>How is the MSAFP performed?</a:t>
            </a:r>
          </a:p>
          <a:p>
            <a:r>
              <a:rPr lang="en-US" dirty="0" smtClean="0">
                <a:solidFill>
                  <a:srgbClr val="002060"/>
                </a:solidFill>
                <a:latin typeface="Times New Roman" pitchFamily="18" charset="0"/>
                <a:cs typeface="Times New Roman" pitchFamily="18" charset="0"/>
              </a:rPr>
              <a:t>Blood is drawn from veins in the mother’s arm and sent off to a laboratory for analysis. Results are usually returned between one and two weeks.</a:t>
            </a: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457200" y="304800"/>
            <a:ext cx="8229600" cy="6169152"/>
          </a:xfrm>
        </p:spPr>
        <p:txBody>
          <a:bodyPr>
            <a:normAutofit/>
          </a:bodyPr>
          <a:lstStyle/>
          <a:p>
            <a:r>
              <a:rPr lang="en-US" b="1" dirty="0" smtClean="0">
                <a:solidFill>
                  <a:srgbClr val="002060"/>
                </a:solidFill>
                <a:latin typeface="Times New Roman" pitchFamily="18" charset="0"/>
                <a:cs typeface="Times New Roman" pitchFamily="18" charset="0"/>
              </a:rPr>
              <a:t>When is MSAFP performed?</a:t>
            </a:r>
          </a:p>
          <a:p>
            <a:r>
              <a:rPr lang="en-US" dirty="0" smtClean="0">
                <a:solidFill>
                  <a:srgbClr val="002060"/>
                </a:solidFill>
                <a:latin typeface="Times New Roman" pitchFamily="18" charset="0"/>
                <a:cs typeface="Times New Roman" pitchFamily="18" charset="0"/>
              </a:rPr>
              <a:t>MSAFP may be performed between the 14th and 22nd weeks of pregnancy, however it seems to be most accurate during the 16th to 18th week.</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A range of potential patients :</a:t>
            </a:r>
            <a:endParaRPr lang="en-US" dirty="0" smtClean="0">
              <a:solidFill>
                <a:srgbClr val="002060"/>
              </a:solidFill>
              <a:latin typeface="Times New Roman" pitchFamily="18" charset="0"/>
              <a:cs typeface="Times New Roman" pitchFamily="18" charset="0"/>
            </a:endParaRPr>
          </a:p>
          <a:p>
            <a:r>
              <a:rPr lang="en-US" dirty="0" smtClean="0">
                <a:solidFill>
                  <a:srgbClr val="002060"/>
                </a:solidFill>
                <a:latin typeface="Times New Roman" pitchFamily="18" charset="0"/>
                <a:cs typeface="Times New Roman" pitchFamily="18" charset="0"/>
              </a:rPr>
              <a:t>All pregnant women should be offered the MSAFP screening, but it is especially recommended for:</a:t>
            </a:r>
          </a:p>
          <a:p>
            <a:pPr lvl="0"/>
            <a:r>
              <a:rPr lang="en-US" dirty="0" smtClean="0">
                <a:solidFill>
                  <a:srgbClr val="002060"/>
                </a:solidFill>
                <a:latin typeface="Times New Roman" pitchFamily="18" charset="0"/>
                <a:cs typeface="Times New Roman" pitchFamily="18" charset="0"/>
              </a:rPr>
              <a:t>Women who have a family history of birth defects</a:t>
            </a:r>
          </a:p>
          <a:p>
            <a:pPr lvl="0"/>
            <a:r>
              <a:rPr lang="en-US" dirty="0" smtClean="0">
                <a:solidFill>
                  <a:srgbClr val="002060"/>
                </a:solidFill>
                <a:latin typeface="Times New Roman" pitchFamily="18" charset="0"/>
                <a:cs typeface="Times New Roman" pitchFamily="18" charset="0"/>
              </a:rPr>
              <a:t>Women who are 35 years or older</a:t>
            </a:r>
          </a:p>
          <a:p>
            <a:pPr lvl="0"/>
            <a:r>
              <a:rPr lang="en-US" dirty="0" smtClean="0">
                <a:solidFill>
                  <a:srgbClr val="002060"/>
                </a:solidFill>
                <a:latin typeface="Times New Roman" pitchFamily="18" charset="0"/>
                <a:cs typeface="Times New Roman" pitchFamily="18" charset="0"/>
              </a:rPr>
              <a:t>Women who used possible harmful medications or drugs during pregnancy</a:t>
            </a:r>
          </a:p>
          <a:p>
            <a:pPr lvl="0"/>
            <a:r>
              <a:rPr lang="en-US" dirty="0" smtClean="0">
                <a:solidFill>
                  <a:srgbClr val="002060"/>
                </a:solidFill>
                <a:latin typeface="Times New Roman" pitchFamily="18" charset="0"/>
                <a:cs typeface="Times New Roman" pitchFamily="18" charset="0"/>
              </a:rPr>
              <a:t>Women who have diabetes</a:t>
            </a:r>
            <a:endParaRPr lang="en-US" dirty="0">
              <a:solidFill>
                <a:srgbClr val="002060"/>
              </a:solidFill>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228600" y="381000"/>
            <a:ext cx="8915400" cy="5486400"/>
          </a:xfrm>
        </p:spPr>
        <p:txBody>
          <a:bodyPr>
            <a:noAutofit/>
          </a:bodyPr>
          <a:lstStyle/>
          <a:p>
            <a:r>
              <a:rPr lang="en-US" b="1" dirty="0" smtClean="0">
                <a:solidFill>
                  <a:srgbClr val="002060"/>
                </a:solidFill>
                <a:latin typeface="Times New Roman" pitchFamily="18" charset="0"/>
                <a:cs typeface="Times New Roman" pitchFamily="18" charset="0"/>
              </a:rPr>
              <a:t>Normal Results</a:t>
            </a:r>
          </a:p>
          <a:p>
            <a:r>
              <a:rPr lang="en-US" dirty="0" smtClean="0">
                <a:solidFill>
                  <a:srgbClr val="002060"/>
                </a:solidFill>
                <a:latin typeface="Times New Roman" pitchFamily="18" charset="0"/>
                <a:cs typeface="Times New Roman" pitchFamily="18" charset="0"/>
              </a:rPr>
              <a:t>The normal AFP concentration in liquor </a:t>
            </a:r>
            <a:r>
              <a:rPr lang="en-US" dirty="0" err="1" smtClean="0">
                <a:solidFill>
                  <a:srgbClr val="002060"/>
                </a:solidFill>
                <a:latin typeface="Times New Roman" pitchFamily="18" charset="0"/>
                <a:cs typeface="Times New Roman" pitchFamily="18" charset="0"/>
              </a:rPr>
              <a:t>amni</a:t>
            </a:r>
            <a:r>
              <a:rPr lang="en-US" dirty="0" smtClean="0">
                <a:solidFill>
                  <a:srgbClr val="002060"/>
                </a:solidFill>
                <a:latin typeface="Times New Roman" pitchFamily="18" charset="0"/>
                <a:cs typeface="Times New Roman" pitchFamily="18" charset="0"/>
              </a:rPr>
              <a:t> at the 16</a:t>
            </a:r>
            <a:r>
              <a:rPr lang="en-US" baseline="30000" dirty="0" smtClean="0">
                <a:solidFill>
                  <a:srgbClr val="002060"/>
                </a:solidFill>
                <a:latin typeface="Times New Roman" pitchFamily="18" charset="0"/>
                <a:cs typeface="Times New Roman" pitchFamily="18" charset="0"/>
              </a:rPr>
              <a:t>th</a:t>
            </a:r>
            <a:r>
              <a:rPr lang="en-US" dirty="0" smtClean="0">
                <a:solidFill>
                  <a:srgbClr val="002060"/>
                </a:solidFill>
                <a:latin typeface="Times New Roman" pitchFamily="18" charset="0"/>
                <a:cs typeface="Times New Roman" pitchFamily="18" charset="0"/>
              </a:rPr>
              <a:t> week is about 20 mg/L.</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What does the MSAFP test look for?</a:t>
            </a:r>
            <a:r>
              <a:rPr lang="en-US" dirty="0" smtClean="0">
                <a:solidFill>
                  <a:srgbClr val="002060"/>
                </a:solidFill>
                <a:latin typeface="Times New Roman" pitchFamily="18" charset="0"/>
                <a:cs typeface="Times New Roman" pitchFamily="18" charset="0"/>
              </a:rPr>
              <a:t>  </a:t>
            </a:r>
          </a:p>
          <a:p>
            <a:r>
              <a:rPr lang="en-US" b="1" u="sng" dirty="0" smtClean="0">
                <a:solidFill>
                  <a:srgbClr val="002060"/>
                </a:solidFill>
                <a:latin typeface="Times New Roman" pitchFamily="18" charset="0"/>
                <a:cs typeface="Times New Roman" pitchFamily="18" charset="0"/>
              </a:rPr>
              <a:t>High levels</a:t>
            </a:r>
            <a:r>
              <a:rPr lang="en-US" dirty="0" smtClean="0">
                <a:solidFill>
                  <a:srgbClr val="002060"/>
                </a:solidFill>
                <a:latin typeface="Times New Roman" pitchFamily="18" charset="0"/>
                <a:cs typeface="Times New Roman" pitchFamily="18" charset="0"/>
              </a:rPr>
              <a:t>  </a:t>
            </a:r>
          </a:p>
          <a:p>
            <a:r>
              <a:rPr lang="en-US" dirty="0" smtClean="0">
                <a:solidFill>
                  <a:srgbClr val="002060"/>
                </a:solidFill>
                <a:latin typeface="Times New Roman" pitchFamily="18" charset="0"/>
                <a:cs typeface="Times New Roman" pitchFamily="18" charset="0"/>
              </a:rPr>
              <a:t>neural tube defect (85%) such as </a:t>
            </a:r>
            <a:r>
              <a:rPr lang="en-US" dirty="0" err="1" smtClean="0">
                <a:solidFill>
                  <a:srgbClr val="002060"/>
                </a:solidFill>
                <a:latin typeface="Times New Roman" pitchFamily="18" charset="0"/>
                <a:cs typeface="Times New Roman" pitchFamily="18" charset="0"/>
              </a:rPr>
              <a:t>spina</a:t>
            </a:r>
            <a:r>
              <a:rPr lang="en-US" dirty="0" smtClean="0">
                <a:solidFill>
                  <a:srgbClr val="002060"/>
                </a:solidFill>
                <a:latin typeface="Times New Roman" pitchFamily="18" charset="0"/>
                <a:cs typeface="Times New Roman" pitchFamily="18" charset="0"/>
              </a:rPr>
              <a:t> bifida or anencephaly. </a:t>
            </a:r>
          </a:p>
          <a:p>
            <a:r>
              <a:rPr lang="en-US" dirty="0" smtClean="0">
                <a:solidFill>
                  <a:srgbClr val="002060"/>
                </a:solidFill>
                <a:latin typeface="Times New Roman" pitchFamily="18" charset="0"/>
                <a:cs typeface="Times New Roman" pitchFamily="18" charset="0"/>
              </a:rPr>
              <a:t>Defects with esophagus or a failures of fetus’s abdomen to close.</a:t>
            </a:r>
          </a:p>
          <a:p>
            <a:r>
              <a:rPr lang="en-US" dirty="0" smtClean="0">
                <a:solidFill>
                  <a:srgbClr val="002060"/>
                </a:solidFill>
                <a:latin typeface="Times New Roman" pitchFamily="18" charset="0"/>
                <a:cs typeface="Times New Roman" pitchFamily="18" charset="0"/>
              </a:rPr>
              <a:t>inaccurate dating of the pregnancy.(most commonly)</a:t>
            </a:r>
          </a:p>
          <a:p>
            <a:pPr>
              <a:buNone/>
            </a:pPr>
            <a:endParaRPr lang="en-US" sz="2000" dirty="0">
              <a:latin typeface="Times New Roman" pitchFamily="18" charset="0"/>
              <a:cs typeface="Times New Roman" pitchFamily="18" charset="0"/>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228600" y="152400"/>
            <a:ext cx="8686800" cy="6477000"/>
          </a:xfrm>
        </p:spPr>
        <p:txBody>
          <a:bodyPr>
            <a:normAutofit/>
          </a:bodyPr>
          <a:lstStyle/>
          <a:p>
            <a:r>
              <a:rPr lang="en-US" b="1" u="sng" dirty="0" smtClean="0">
                <a:solidFill>
                  <a:srgbClr val="002060"/>
                </a:solidFill>
                <a:latin typeface="Times New Roman" pitchFamily="18" charset="0"/>
                <a:cs typeface="Times New Roman" pitchFamily="18" charset="0"/>
              </a:rPr>
              <a:t>Low levels</a:t>
            </a:r>
            <a:r>
              <a:rPr lang="en-US" dirty="0" smtClean="0">
                <a:solidFill>
                  <a:srgbClr val="002060"/>
                </a:solidFill>
                <a:latin typeface="Times New Roman" pitchFamily="18" charset="0"/>
                <a:cs typeface="Times New Roman" pitchFamily="18" charset="0"/>
              </a:rPr>
              <a:t> </a:t>
            </a:r>
          </a:p>
          <a:p>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21( Down syndrome), </a:t>
            </a:r>
          </a:p>
          <a:p>
            <a:r>
              <a:rPr lang="en-US" dirty="0" err="1" smtClean="0">
                <a:solidFill>
                  <a:srgbClr val="002060"/>
                </a:solidFill>
                <a:latin typeface="Times New Roman" pitchFamily="18" charset="0"/>
                <a:cs typeface="Times New Roman" pitchFamily="18" charset="0"/>
              </a:rPr>
              <a:t>Trisomy</a:t>
            </a:r>
            <a:r>
              <a:rPr lang="en-US" dirty="0" smtClean="0">
                <a:solidFill>
                  <a:srgbClr val="002060"/>
                </a:solidFill>
                <a:latin typeface="Times New Roman" pitchFamily="18" charset="0"/>
                <a:cs typeface="Times New Roman" pitchFamily="18" charset="0"/>
              </a:rPr>
              <a:t> 18 (Edwards Syndrome)</a:t>
            </a:r>
          </a:p>
          <a:p>
            <a:r>
              <a:rPr lang="en-US" dirty="0" smtClean="0">
                <a:solidFill>
                  <a:srgbClr val="002060"/>
                </a:solidFill>
                <a:latin typeface="Times New Roman" pitchFamily="18" charset="0"/>
                <a:cs typeface="Times New Roman" pitchFamily="18" charset="0"/>
              </a:rPr>
              <a:t> or another type of chromosome abnormality.</a:t>
            </a:r>
          </a:p>
          <a:p>
            <a:r>
              <a:rPr lang="en-US" dirty="0" smtClean="0">
                <a:solidFill>
                  <a:srgbClr val="002060"/>
                </a:solidFill>
                <a:latin typeface="Times New Roman" pitchFamily="18" charset="0"/>
                <a:cs typeface="Times New Roman" pitchFamily="18" charset="0"/>
              </a:rPr>
              <a:t>Abnormal levels may also be a result of the following:</a:t>
            </a:r>
          </a:p>
          <a:p>
            <a:pPr lvl="0"/>
            <a:r>
              <a:rPr lang="en-US" dirty="0" smtClean="0">
                <a:solidFill>
                  <a:srgbClr val="002060"/>
                </a:solidFill>
                <a:latin typeface="Times New Roman" pitchFamily="18" charset="0"/>
                <a:cs typeface="Times New Roman" pitchFamily="18" charset="0"/>
              </a:rPr>
              <a:t>A multiples pregnancy</a:t>
            </a:r>
          </a:p>
          <a:p>
            <a:pPr lvl="0"/>
            <a:r>
              <a:rPr lang="en-US" dirty="0" smtClean="0">
                <a:solidFill>
                  <a:srgbClr val="002060"/>
                </a:solidFill>
                <a:latin typeface="Times New Roman" pitchFamily="18" charset="0"/>
                <a:cs typeface="Times New Roman" pitchFamily="18" charset="0"/>
              </a:rPr>
              <a:t>Pregnancies that are more or less advanced than thought</a:t>
            </a:r>
          </a:p>
          <a:p>
            <a:endParaRPr lang="en-US" b="1" dirty="0" smtClean="0">
              <a:solidFill>
                <a:srgbClr val="002060"/>
              </a:solidFill>
              <a:latin typeface="Times New Roman" pitchFamily="18" charset="0"/>
              <a:cs typeface="Times New Roman" pitchFamily="18" charset="0"/>
            </a:endParaRPr>
          </a:p>
          <a:p>
            <a:r>
              <a:rPr lang="en-US" b="1" dirty="0" smtClean="0">
                <a:solidFill>
                  <a:srgbClr val="002060"/>
                </a:solidFill>
                <a:latin typeface="Times New Roman" pitchFamily="18" charset="0"/>
                <a:cs typeface="Times New Roman" pitchFamily="18" charset="0"/>
              </a:rPr>
              <a:t>What are the risks and side effects of MSAFP to the mother or baby?</a:t>
            </a:r>
          </a:p>
          <a:p>
            <a:r>
              <a:rPr lang="en-US" dirty="0" smtClean="0">
                <a:solidFill>
                  <a:srgbClr val="002060"/>
                </a:solidFill>
                <a:latin typeface="Times New Roman" pitchFamily="18" charset="0"/>
                <a:cs typeface="Times New Roman" pitchFamily="18" charset="0"/>
              </a:rPr>
              <a:t>Except for the discomfort of drawing blood, there are no risks or side effects associated with the MSAFPs</a:t>
            </a:r>
          </a:p>
          <a:p>
            <a:pPr>
              <a:buNone/>
            </a:pPr>
            <a:endParaRPr lang="en-US" dirty="0">
              <a:solidFill>
                <a:srgbClr val="002060"/>
              </a:solidFill>
              <a:latin typeface="Times New Roman" pitchFamily="18" charset="0"/>
              <a:cs typeface="Times New Roman" pitchFamily="18" charset="0"/>
            </a:endParaRPr>
          </a:p>
        </p:txBody>
      </p:sp>
    </p:spTree>
  </p:cSld>
  <p:clrMapOvr>
    <a:masterClrMapping/>
  </p:clrMapOvr>
  <p:transition>
    <p:strips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770</TotalTime>
  <Words>2096</Words>
  <Application>Microsoft Office PowerPoint</Application>
  <PresentationFormat>On-screen Show (4:3)</PresentationFormat>
  <Paragraphs>264</Paragraphs>
  <Slides>38</Slides>
  <Notes>21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Oriel</vt:lpstr>
      <vt:lpstr>s</vt:lpstr>
      <vt:lpstr>Slide 2</vt:lpstr>
      <vt:lpstr>PRENATAL SCREENING </vt:lpstr>
      <vt:lpstr>DEFINITOIN:  </vt:lpstr>
      <vt:lpstr>Biochemical methods</vt:lpstr>
      <vt:lpstr>MATERNAL SERUM ALPHA FETOPROTIEN: (MSAFP) </vt:lpstr>
      <vt:lpstr>Slide 7</vt:lpstr>
      <vt:lpstr>Slide 8</vt:lpstr>
      <vt:lpstr>Slide 9</vt:lpstr>
      <vt:lpstr>ACETYLCHOLINESTERASE (ACHE) TESTING </vt:lpstr>
      <vt:lpstr>Slide 11</vt:lpstr>
      <vt:lpstr>Slide 12</vt:lpstr>
      <vt:lpstr>HUMAN ESTRIOL TEST:</vt:lpstr>
      <vt:lpstr>Slide 14</vt:lpstr>
      <vt:lpstr>TRIPLE TEST </vt:lpstr>
      <vt:lpstr>Slide 16</vt:lpstr>
      <vt:lpstr>Slide 17</vt:lpstr>
      <vt:lpstr>Slide 18</vt:lpstr>
      <vt:lpstr>AMNIOCENTESIS </vt:lpstr>
      <vt:lpstr>Slide 20</vt:lpstr>
      <vt:lpstr> </vt:lpstr>
      <vt:lpstr>Slide 22</vt:lpstr>
      <vt:lpstr>Slide 23</vt:lpstr>
      <vt:lpstr>CHORIONIC VILLUS SAMPLING  </vt:lpstr>
      <vt:lpstr>Slide 25</vt:lpstr>
      <vt:lpstr>Slide 26</vt:lpstr>
      <vt:lpstr>Slide 27</vt:lpstr>
      <vt:lpstr>Slide 28</vt:lpstr>
      <vt:lpstr>CORDOCENTESIS: (PERCUTANEOUS UMBILICAL CORD BLOOD SAMPLING)</vt:lpstr>
      <vt:lpstr>Slide 30</vt:lpstr>
      <vt:lpstr>Slide 31</vt:lpstr>
      <vt:lpstr>Slide 32</vt:lpstr>
      <vt:lpstr>THE NURSE'S ROLE : </vt:lpstr>
      <vt:lpstr>Slide 34</vt:lpstr>
      <vt:lpstr>Slide 35</vt:lpstr>
      <vt:lpstr>CONCLUSION: </vt:lpstr>
      <vt:lpstr>Assignment on</vt:lpstr>
      <vt:lpstr>Slide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issues</dc:title>
  <dc:creator>avon</dc:creator>
  <cp:lastModifiedBy>ITIGODHRA</cp:lastModifiedBy>
  <cp:revision>216</cp:revision>
  <dcterms:created xsi:type="dcterms:W3CDTF">2006-08-16T00:00:00Z</dcterms:created>
  <dcterms:modified xsi:type="dcterms:W3CDTF">2020-08-14T06:44:55Z</dcterms:modified>
</cp:coreProperties>
</file>