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71" r:id="rId4"/>
    <p:sldId id="259" r:id="rId5"/>
    <p:sldId id="260" r:id="rId6"/>
    <p:sldId id="261" r:id="rId7"/>
    <p:sldId id="262" r:id="rId8"/>
    <p:sldId id="263" r:id="rId9"/>
    <p:sldId id="264" r:id="rId10"/>
    <p:sldId id="265" r:id="rId11"/>
    <p:sldId id="266" r:id="rId12"/>
    <p:sldId id="267" r:id="rId13"/>
    <p:sldId id="268" r:id="rId14"/>
    <p:sldId id="269" r:id="rId15"/>
    <p:sldId id="280" r:id="rId16"/>
    <p:sldId id="281" r:id="rId17"/>
    <p:sldId id="270" r:id="rId18"/>
    <p:sldId id="272"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8/17/2020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8/17/2020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8/17/2020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Physiological effects of heat on body</a:t>
            </a:r>
            <a:endParaRPr lang="en-IN" dirty="0"/>
          </a:p>
        </p:txBody>
      </p:sp>
      <p:sp>
        <p:nvSpPr>
          <p:cNvPr id="3" name="Subtitle 2"/>
          <p:cNvSpPr>
            <a:spLocks noGrp="1"/>
          </p:cNvSpPr>
          <p:nvPr>
            <p:ph type="subTitle" idx="1"/>
          </p:nvPr>
        </p:nvSpPr>
        <p:spPr/>
        <p:txBody>
          <a:bodyPr/>
          <a:lstStyle/>
          <a:p>
            <a:r>
              <a:rPr lang="en-US" dirty="0"/>
              <a:t>Niketa </a:t>
            </a:r>
            <a:r>
              <a:rPr lang="en-US" dirty="0" err="1" smtClean="0"/>
              <a:t>patel</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cs typeface="Arial" charset="0"/>
              </a:rPr>
              <a:t>Neuromuscular effects(cont.)</a:t>
            </a:r>
            <a:endParaRPr lang="en-IN" dirty="0"/>
          </a:p>
        </p:txBody>
      </p:sp>
      <p:sp>
        <p:nvSpPr>
          <p:cNvPr id="3" name="Content Placeholder 2"/>
          <p:cNvSpPr>
            <a:spLocks noGrp="1"/>
          </p:cNvSpPr>
          <p:nvPr>
            <p:ph idx="1"/>
          </p:nvPr>
        </p:nvSpPr>
        <p:spPr/>
        <p:txBody>
          <a:bodyPr>
            <a:normAutofit/>
          </a:bodyPr>
          <a:lstStyle/>
          <a:p>
            <a:pPr>
              <a:buNone/>
            </a:pPr>
            <a:r>
              <a:rPr lang="en-US" b="1" dirty="0">
                <a:cs typeface="Arial" charset="0"/>
              </a:rPr>
              <a:t>c. Change in the muscle strength</a:t>
            </a:r>
          </a:p>
          <a:p>
            <a:pPr>
              <a:buFont typeface="Wingdings" pitchFamily="2" charset="2"/>
              <a:buChar char="§"/>
            </a:pPr>
            <a:r>
              <a:rPr lang="en-US" dirty="0">
                <a:cs typeface="Arial" charset="0"/>
              </a:rPr>
              <a:t> Muscle strength and endurance decrease during the initial 30 minutes after the application of deep or superficial heating  agents as a result of change in the firing rate of  type II fibers, gamma efferent and </a:t>
            </a:r>
            <a:r>
              <a:rPr lang="en-US" dirty="0" err="1">
                <a:cs typeface="Arial" charset="0"/>
              </a:rPr>
              <a:t>Ib</a:t>
            </a:r>
            <a:r>
              <a:rPr lang="en-US" dirty="0">
                <a:cs typeface="Arial" charset="0"/>
              </a:rPr>
              <a:t> fibers from Golgi tendon organ.</a:t>
            </a:r>
          </a:p>
          <a:p>
            <a:pPr>
              <a:buClr>
                <a:srgbClr val="800000"/>
              </a:buClr>
              <a:buFont typeface="Wingdings" pitchFamily="2" charset="2"/>
              <a:buChar char="§"/>
            </a:pPr>
            <a:endParaRPr lang="en-US" dirty="0">
              <a:cs typeface="Arial" charset="0"/>
            </a:endParaRPr>
          </a:p>
          <a:p>
            <a:endParaRPr lang="en-I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Neuromuscular effects (</a:t>
            </a:r>
            <a:r>
              <a:rPr lang="en-US" b="1" dirty="0" err="1"/>
              <a:t>contd</a:t>
            </a:r>
            <a:r>
              <a:rPr lang="en-US" b="1" dirty="0"/>
              <a:t>…)</a:t>
            </a:r>
            <a:endParaRPr lang="en-IN" dirty="0"/>
          </a:p>
        </p:txBody>
      </p:sp>
      <p:sp>
        <p:nvSpPr>
          <p:cNvPr id="3" name="Content Placeholder 2"/>
          <p:cNvSpPr>
            <a:spLocks noGrp="1"/>
          </p:cNvSpPr>
          <p:nvPr>
            <p:ph idx="1"/>
          </p:nvPr>
        </p:nvSpPr>
        <p:spPr/>
        <p:txBody>
          <a:bodyPr/>
          <a:lstStyle/>
          <a:p>
            <a:r>
              <a:rPr lang="en-US" dirty="0">
                <a:cs typeface="Arial" charset="0"/>
              </a:rPr>
              <a:t> Beyond 30 minutes after the application of heat, and for the next 2 hours, muscle strength gradually recovers and then increases to above pretreatment levels. </a:t>
            </a:r>
            <a:endParaRPr lang="en-I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cs typeface="Arial" charset="0"/>
              </a:rPr>
              <a:t>Increase metabolic rate</a:t>
            </a:r>
            <a:endParaRPr lang="en-IN" dirty="0"/>
          </a:p>
        </p:txBody>
      </p:sp>
      <p:sp>
        <p:nvSpPr>
          <p:cNvPr id="3" name="Content Placeholder 2"/>
          <p:cNvSpPr>
            <a:spLocks noGrp="1"/>
          </p:cNvSpPr>
          <p:nvPr>
            <p:ph idx="1"/>
          </p:nvPr>
        </p:nvSpPr>
        <p:spPr/>
        <p:txBody>
          <a:bodyPr/>
          <a:lstStyle/>
          <a:p>
            <a:pPr>
              <a:lnSpc>
                <a:spcPct val="90000"/>
              </a:lnSpc>
            </a:pPr>
            <a:r>
              <a:rPr lang="en-US" dirty="0">
                <a:cs typeface="Arial" charset="0"/>
              </a:rPr>
              <a:t>Increase</a:t>
            </a:r>
            <a:r>
              <a:rPr lang="en-US" dirty="0">
                <a:solidFill>
                  <a:srgbClr val="FF33CC"/>
                </a:solidFill>
                <a:cs typeface="Arial" charset="0"/>
              </a:rPr>
              <a:t> </a:t>
            </a:r>
            <a:r>
              <a:rPr lang="en-US" dirty="0">
                <a:cs typeface="Arial" charset="0"/>
              </a:rPr>
              <a:t>tissue temperature leads to increase rate of cell metabolism as a result of increase enzymatic activities and biological reactions. </a:t>
            </a:r>
          </a:p>
          <a:p>
            <a:pPr>
              <a:lnSpc>
                <a:spcPct val="90000"/>
              </a:lnSpc>
            </a:pPr>
            <a:endParaRPr lang="en-US" dirty="0">
              <a:cs typeface="Arial" charset="0"/>
            </a:endParaRPr>
          </a:p>
          <a:p>
            <a:pPr>
              <a:lnSpc>
                <a:spcPct val="90000"/>
              </a:lnSpc>
            </a:pPr>
            <a:r>
              <a:rPr lang="en-US" dirty="0">
                <a:cs typeface="Arial" charset="0"/>
              </a:rPr>
              <a:t>Increase in</a:t>
            </a:r>
            <a:r>
              <a:rPr lang="en-US" dirty="0">
                <a:solidFill>
                  <a:srgbClr val="FF33CC"/>
                </a:solidFill>
                <a:cs typeface="Arial" charset="0"/>
              </a:rPr>
              <a:t> </a:t>
            </a:r>
            <a:r>
              <a:rPr lang="en-US" dirty="0">
                <a:cs typeface="Arial" charset="0"/>
              </a:rPr>
              <a:t>the</a:t>
            </a:r>
            <a:r>
              <a:rPr lang="en-US" i="1" dirty="0">
                <a:cs typeface="Arial" charset="0"/>
              </a:rPr>
              <a:t> </a:t>
            </a:r>
            <a:r>
              <a:rPr lang="en-US" dirty="0">
                <a:cs typeface="Arial" charset="0"/>
              </a:rPr>
              <a:t>cell metabolic rate leads to the followings: </a:t>
            </a:r>
          </a:p>
          <a:p>
            <a:pPr>
              <a:lnSpc>
                <a:spcPct val="90000"/>
              </a:lnSpc>
              <a:buNone/>
            </a:pPr>
            <a:r>
              <a:rPr lang="en-US" dirty="0">
                <a:cs typeface="Arial" charset="0"/>
              </a:rPr>
              <a:t>  1- Increase demand for oxygen and nutrients.       </a:t>
            </a:r>
          </a:p>
          <a:p>
            <a:pPr>
              <a:lnSpc>
                <a:spcPct val="90000"/>
              </a:lnSpc>
              <a:buNone/>
            </a:pPr>
            <a:r>
              <a:rPr lang="en-US" dirty="0">
                <a:cs typeface="Arial" charset="0"/>
              </a:rPr>
              <a:t>  2- Increase amount of wastes excreted from the cell.</a:t>
            </a:r>
            <a:endParaRPr lang="en-IN"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cs typeface="Arial" charset="0"/>
              </a:rPr>
              <a:t>Increase metabolic rate(cont.)</a:t>
            </a:r>
            <a:endParaRPr lang="en-IN" dirty="0"/>
          </a:p>
        </p:txBody>
      </p:sp>
      <p:sp>
        <p:nvSpPr>
          <p:cNvPr id="3" name="Content Placeholder 2"/>
          <p:cNvSpPr>
            <a:spLocks noGrp="1"/>
          </p:cNvSpPr>
          <p:nvPr>
            <p:ph idx="1"/>
          </p:nvPr>
        </p:nvSpPr>
        <p:spPr/>
        <p:txBody>
          <a:bodyPr/>
          <a:lstStyle/>
          <a:p>
            <a:pPr>
              <a:lnSpc>
                <a:spcPct val="90000"/>
              </a:lnSpc>
            </a:pPr>
            <a:r>
              <a:rPr lang="en-US" dirty="0">
                <a:cs typeface="Arial" charset="0"/>
              </a:rPr>
              <a:t>For each increase of 10 </a:t>
            </a:r>
            <a:r>
              <a:rPr lang="en-US" baseline="30000" dirty="0" err="1">
                <a:cs typeface="Arial" charset="0"/>
              </a:rPr>
              <a:t>o</a:t>
            </a:r>
            <a:r>
              <a:rPr lang="en-US" dirty="0" err="1">
                <a:cs typeface="Arial" charset="0"/>
              </a:rPr>
              <a:t>C</a:t>
            </a:r>
            <a:r>
              <a:rPr lang="en-US" dirty="0">
                <a:cs typeface="Arial" charset="0"/>
              </a:rPr>
              <a:t> in skin temperature, the cell metabolic rate increase by a factor of two to three.</a:t>
            </a:r>
          </a:p>
          <a:p>
            <a:pPr>
              <a:lnSpc>
                <a:spcPct val="90000"/>
              </a:lnSpc>
              <a:buNone/>
            </a:pPr>
            <a:endParaRPr lang="en-US" dirty="0">
              <a:cs typeface="Arial" charset="0"/>
            </a:endParaRPr>
          </a:p>
          <a:p>
            <a:pPr>
              <a:lnSpc>
                <a:spcPct val="90000"/>
              </a:lnSpc>
            </a:pPr>
            <a:r>
              <a:rPr lang="en-US" dirty="0">
                <a:cs typeface="Arial" charset="0"/>
              </a:rPr>
              <a:t>Enzymatic activities increase with increase temperature up to 45 </a:t>
            </a:r>
            <a:r>
              <a:rPr lang="en-US" baseline="30000" dirty="0" err="1">
                <a:cs typeface="Arial" charset="0"/>
              </a:rPr>
              <a:t>o</a:t>
            </a:r>
            <a:r>
              <a:rPr lang="en-US" dirty="0" err="1">
                <a:cs typeface="Arial" charset="0"/>
              </a:rPr>
              <a:t>C.</a:t>
            </a:r>
            <a:r>
              <a:rPr lang="en-US" dirty="0">
                <a:cs typeface="Arial" charset="0"/>
              </a:rPr>
              <a:t> Above this level, increase temperature leads to de-</a:t>
            </a:r>
            <a:r>
              <a:rPr lang="en-US" dirty="0" err="1">
                <a:cs typeface="Arial" charset="0"/>
              </a:rPr>
              <a:t>naturation</a:t>
            </a:r>
            <a:r>
              <a:rPr lang="en-US" dirty="0">
                <a:cs typeface="Arial" charset="0"/>
              </a:rPr>
              <a:t> of enzymes and proteins and destruction process begins.</a:t>
            </a:r>
          </a:p>
          <a:p>
            <a:endParaRPr lang="en-IN"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cs typeface="Arial" charset="0"/>
              </a:rPr>
              <a:t>Increase tissue extensibility</a:t>
            </a:r>
            <a:endParaRPr lang="en-IN" dirty="0"/>
          </a:p>
        </p:txBody>
      </p:sp>
      <p:sp>
        <p:nvSpPr>
          <p:cNvPr id="3" name="Content Placeholder 2"/>
          <p:cNvSpPr>
            <a:spLocks noGrp="1"/>
          </p:cNvSpPr>
          <p:nvPr>
            <p:ph idx="1"/>
          </p:nvPr>
        </p:nvSpPr>
        <p:spPr/>
        <p:txBody>
          <a:bodyPr/>
          <a:lstStyle/>
          <a:p>
            <a:r>
              <a:rPr lang="en-US" dirty="0">
                <a:cs typeface="Arial" charset="0"/>
              </a:rPr>
              <a:t>Increase temperature leads to increase extensibility of collagen and soft tissue.</a:t>
            </a:r>
          </a:p>
          <a:p>
            <a:endParaRPr lang="en-US" dirty="0">
              <a:cs typeface="Arial" charset="0"/>
            </a:endParaRPr>
          </a:p>
          <a:p>
            <a:r>
              <a:rPr lang="en-US" dirty="0">
                <a:cs typeface="Arial" charset="0"/>
              </a:rPr>
              <a:t>How?</a:t>
            </a:r>
          </a:p>
          <a:p>
            <a:endParaRPr lang="en-US" dirty="0">
              <a:cs typeface="Arial" charset="0"/>
            </a:endParaRPr>
          </a:p>
          <a:p>
            <a:endParaRPr lang="en-US" dirty="0">
              <a:cs typeface="Arial" charset="0"/>
            </a:endParaRPr>
          </a:p>
          <a:p>
            <a:endParaRPr lang="en-IN"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cs typeface="Arial" charset="0"/>
              </a:rPr>
              <a:t>Increase tissue extensibility (</a:t>
            </a:r>
            <a:r>
              <a:rPr lang="en-US" dirty="0" err="1">
                <a:cs typeface="Arial" charset="0"/>
              </a:rPr>
              <a:t>contd</a:t>
            </a:r>
            <a:r>
              <a:rPr lang="en-US" dirty="0">
                <a:cs typeface="Arial" charset="0"/>
              </a:rPr>
              <a:t>…)</a:t>
            </a:r>
            <a:endParaRPr lang="en-IN" dirty="0"/>
          </a:p>
        </p:txBody>
      </p:sp>
      <p:sp>
        <p:nvSpPr>
          <p:cNvPr id="3" name="Content Placeholder 2"/>
          <p:cNvSpPr>
            <a:spLocks noGrp="1"/>
          </p:cNvSpPr>
          <p:nvPr>
            <p:ph idx="1"/>
          </p:nvPr>
        </p:nvSpPr>
        <p:spPr/>
        <p:txBody>
          <a:bodyPr/>
          <a:lstStyle/>
          <a:p>
            <a:r>
              <a:rPr lang="en-US" dirty="0">
                <a:cs typeface="Arial" charset="0"/>
              </a:rPr>
              <a:t>If heat is applied to </a:t>
            </a:r>
            <a:r>
              <a:rPr lang="en-US" dirty="0" err="1">
                <a:cs typeface="Arial" charset="0"/>
              </a:rPr>
              <a:t>collagenous</a:t>
            </a:r>
            <a:r>
              <a:rPr lang="en-US" dirty="0">
                <a:cs typeface="Arial" charset="0"/>
              </a:rPr>
              <a:t> soft tissue, like tendon, ligament, scar tissue or joint capsule before prolonged stretching, then </a:t>
            </a:r>
            <a:r>
              <a:rPr lang="en-US" u="sng" dirty="0">
                <a:cs typeface="Arial" charset="0"/>
              </a:rPr>
              <a:t>plastic deformation</a:t>
            </a:r>
            <a:r>
              <a:rPr lang="en-US" dirty="0">
                <a:cs typeface="Arial" charset="0"/>
              </a:rPr>
              <a:t> can be achieved.</a:t>
            </a:r>
          </a:p>
          <a:p>
            <a:endParaRPr lang="en-US" dirty="0">
              <a:cs typeface="Arial" charset="0"/>
            </a:endParaRPr>
          </a:p>
          <a:p>
            <a:r>
              <a:rPr lang="en-US" dirty="0">
                <a:cs typeface="Arial" charset="0"/>
              </a:rPr>
              <a:t>Plastic deformation is the situation in which the tissue increases in length and maintains most of the increase even after cooling.</a:t>
            </a:r>
          </a:p>
          <a:p>
            <a:endParaRPr lang="en-IN"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cs typeface="Arial" charset="0"/>
              </a:rPr>
              <a:t>Increase tissue extensibility (</a:t>
            </a:r>
            <a:r>
              <a:rPr lang="en-US" dirty="0" err="1">
                <a:cs typeface="Arial" charset="0"/>
              </a:rPr>
              <a:t>contd</a:t>
            </a:r>
            <a:r>
              <a:rPr lang="en-US" dirty="0">
                <a:cs typeface="Arial" charset="0"/>
              </a:rPr>
              <a:t>…)</a:t>
            </a:r>
            <a:endParaRPr lang="en-IN" dirty="0"/>
          </a:p>
        </p:txBody>
      </p:sp>
      <p:sp>
        <p:nvSpPr>
          <p:cNvPr id="3" name="Content Placeholder 2"/>
          <p:cNvSpPr>
            <a:spLocks noGrp="1"/>
          </p:cNvSpPr>
          <p:nvPr>
            <p:ph idx="1"/>
          </p:nvPr>
        </p:nvSpPr>
        <p:spPr/>
        <p:txBody>
          <a:bodyPr/>
          <a:lstStyle/>
          <a:p>
            <a:r>
              <a:rPr lang="en-US" dirty="0">
                <a:cs typeface="Arial" charset="0"/>
              </a:rPr>
              <a:t>So, heating is indicated before stretching or range of motion exercises.</a:t>
            </a:r>
          </a:p>
          <a:p>
            <a:endParaRPr lang="en-IN"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cs typeface="Arial" charset="0"/>
              </a:rPr>
              <a:t>Systemic effects of heating</a:t>
            </a:r>
            <a:endParaRPr lang="en-IN" dirty="0"/>
          </a:p>
        </p:txBody>
      </p:sp>
      <p:sp>
        <p:nvSpPr>
          <p:cNvPr id="3" name="Content Placeholder 2"/>
          <p:cNvSpPr>
            <a:spLocks noGrp="1"/>
          </p:cNvSpPr>
          <p:nvPr>
            <p:ph idx="1"/>
          </p:nvPr>
        </p:nvSpPr>
        <p:spPr/>
        <p:txBody>
          <a:bodyPr/>
          <a:lstStyle/>
          <a:p>
            <a:pPr>
              <a:lnSpc>
                <a:spcPct val="90000"/>
              </a:lnSpc>
              <a:buNone/>
            </a:pPr>
            <a:r>
              <a:rPr lang="en-US" sz="3600" dirty="0">
                <a:cs typeface="Arial" charset="0"/>
              </a:rPr>
              <a:t>The following systemic effects occurs when large area of the body or entire body is exposed to heat </a:t>
            </a:r>
          </a:p>
          <a:p>
            <a:pPr>
              <a:lnSpc>
                <a:spcPct val="90000"/>
              </a:lnSpc>
            </a:pPr>
            <a:r>
              <a:rPr lang="en-US" dirty="0">
                <a:cs typeface="Arial" charset="0"/>
              </a:rPr>
              <a:t>Generalized skin vasodilatation</a:t>
            </a:r>
          </a:p>
          <a:p>
            <a:pPr>
              <a:lnSpc>
                <a:spcPct val="90000"/>
              </a:lnSpc>
            </a:pPr>
            <a:r>
              <a:rPr lang="en-US" dirty="0">
                <a:cs typeface="Arial" charset="0"/>
              </a:rPr>
              <a:t>Generalized sweating</a:t>
            </a:r>
          </a:p>
          <a:p>
            <a:pPr>
              <a:lnSpc>
                <a:spcPct val="90000"/>
              </a:lnSpc>
            </a:pPr>
            <a:r>
              <a:rPr lang="en-US" dirty="0">
                <a:cs typeface="Arial" charset="0"/>
              </a:rPr>
              <a:t>Increase pulse rate</a:t>
            </a:r>
          </a:p>
          <a:p>
            <a:pPr>
              <a:lnSpc>
                <a:spcPct val="90000"/>
              </a:lnSpc>
            </a:pPr>
            <a:r>
              <a:rPr lang="en-US" dirty="0">
                <a:cs typeface="Arial" charset="0"/>
              </a:rPr>
              <a:t>Increase respiratory rate</a:t>
            </a:r>
          </a:p>
          <a:p>
            <a:pPr>
              <a:lnSpc>
                <a:spcPct val="90000"/>
              </a:lnSpc>
            </a:pPr>
            <a:r>
              <a:rPr lang="en-US" dirty="0">
                <a:cs typeface="Arial" charset="0"/>
              </a:rPr>
              <a:t>Decrease blood pressure</a:t>
            </a:r>
          </a:p>
          <a:p>
            <a:endParaRPr lang="en-IN"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 </a:t>
            </a:r>
            <a:endParaRPr lang="en-IN" dirty="0"/>
          </a:p>
        </p:txBody>
      </p:sp>
      <p:sp>
        <p:nvSpPr>
          <p:cNvPr id="3" name="Content Placeholder 2"/>
          <p:cNvSpPr>
            <a:spLocks noGrp="1"/>
          </p:cNvSpPr>
          <p:nvPr>
            <p:ph idx="1"/>
          </p:nvPr>
        </p:nvSpPr>
        <p:spPr/>
        <p:txBody>
          <a:bodyPr/>
          <a:lstStyle/>
          <a:p>
            <a:r>
              <a:rPr lang="en-US" dirty="0"/>
              <a:t>1. low and reed electrophysiology</a:t>
            </a:r>
          </a:p>
          <a:p>
            <a:r>
              <a:rPr lang="en-US" dirty="0"/>
              <a:t>2 Clayton</a:t>
            </a:r>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Physiological effects of thermotherapy</a:t>
            </a:r>
            <a:endParaRPr lang="en-IN" dirty="0"/>
          </a:p>
        </p:txBody>
      </p:sp>
      <p:sp>
        <p:nvSpPr>
          <p:cNvPr id="3" name="Content Placeholder 2"/>
          <p:cNvSpPr>
            <a:spLocks noGrp="1"/>
          </p:cNvSpPr>
          <p:nvPr>
            <p:ph idx="1"/>
          </p:nvPr>
        </p:nvSpPr>
        <p:spPr/>
        <p:txBody>
          <a:bodyPr/>
          <a:lstStyle/>
          <a:p>
            <a:pPr>
              <a:buNone/>
              <a:defRPr/>
            </a:pPr>
            <a:r>
              <a:rPr lang="en-US" dirty="0"/>
              <a:t>There are two types of heat effects including local and systemic effects.</a:t>
            </a:r>
          </a:p>
          <a:p>
            <a:pPr>
              <a:buNone/>
              <a:defRPr/>
            </a:pPr>
            <a:r>
              <a:rPr lang="en-US" b="1" dirty="0"/>
              <a:t>I- Local effects:</a:t>
            </a:r>
            <a:endParaRPr lang="en-US" dirty="0"/>
          </a:p>
          <a:p>
            <a:pPr marL="514350" indent="-514350">
              <a:buFont typeface="+mj-lt"/>
              <a:buAutoNum type="arabicPeriod"/>
              <a:defRPr/>
            </a:pPr>
            <a:r>
              <a:rPr lang="en-US" dirty="0"/>
              <a:t>Hemodynamic effects </a:t>
            </a:r>
          </a:p>
          <a:p>
            <a:pPr marL="514350" indent="-514350">
              <a:buFont typeface="+mj-lt"/>
              <a:buAutoNum type="arabicPeriod"/>
              <a:defRPr/>
            </a:pPr>
            <a:r>
              <a:rPr lang="en-US" dirty="0"/>
              <a:t>Neuromuscular effects</a:t>
            </a:r>
          </a:p>
          <a:p>
            <a:pPr marL="514350" indent="-514350">
              <a:buFont typeface="+mj-lt"/>
              <a:buAutoNum type="arabicPeriod"/>
              <a:defRPr/>
            </a:pPr>
            <a:r>
              <a:rPr lang="en-US" dirty="0"/>
              <a:t>Metabolic effects</a:t>
            </a:r>
          </a:p>
          <a:p>
            <a:pPr marL="514350" indent="-514350">
              <a:buFont typeface="+mj-lt"/>
              <a:buAutoNum type="arabicPeriod"/>
              <a:defRPr/>
            </a:pPr>
            <a:r>
              <a:rPr lang="en-US" dirty="0"/>
              <a:t>Altered tissue extensibility</a:t>
            </a:r>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Physiological effects of thermotherapy (</a:t>
            </a:r>
            <a:r>
              <a:rPr lang="en-US" b="1" dirty="0" err="1"/>
              <a:t>contd</a:t>
            </a:r>
            <a:r>
              <a:rPr lang="en-US" b="1" dirty="0"/>
              <a:t>…)</a:t>
            </a:r>
            <a:endParaRPr lang="en-IN" dirty="0"/>
          </a:p>
        </p:txBody>
      </p:sp>
      <p:sp>
        <p:nvSpPr>
          <p:cNvPr id="3" name="Content Placeholder 2"/>
          <p:cNvSpPr>
            <a:spLocks noGrp="1"/>
          </p:cNvSpPr>
          <p:nvPr>
            <p:ph idx="1"/>
          </p:nvPr>
        </p:nvSpPr>
        <p:spPr/>
        <p:txBody>
          <a:bodyPr/>
          <a:lstStyle/>
          <a:p>
            <a:r>
              <a:rPr lang="en-US" dirty="0"/>
              <a:t>These changes will depend on various factors.</a:t>
            </a:r>
          </a:p>
          <a:p>
            <a:r>
              <a:rPr lang="en-US" dirty="0"/>
              <a:t>For e.g.</a:t>
            </a:r>
          </a:p>
          <a:p>
            <a:pPr marL="514350" indent="-514350">
              <a:buAutoNum type="alphaLcPeriod"/>
            </a:pPr>
            <a:r>
              <a:rPr lang="en-US" dirty="0"/>
              <a:t>The size of the area heated;</a:t>
            </a:r>
          </a:p>
          <a:p>
            <a:pPr marL="514350" indent="-514350">
              <a:buAutoNum type="alphaLcPeriod"/>
            </a:pPr>
            <a:r>
              <a:rPr lang="en-US" dirty="0"/>
              <a:t>The depth of absorption of specific radiation;</a:t>
            </a:r>
          </a:p>
          <a:p>
            <a:pPr marL="514350" indent="-514350">
              <a:buAutoNum type="alphaLcPeriod"/>
            </a:pPr>
            <a:r>
              <a:rPr lang="en-US" dirty="0"/>
              <a:t>The duration of heating;</a:t>
            </a:r>
          </a:p>
          <a:p>
            <a:pPr marL="514350" indent="-514350">
              <a:buAutoNum type="alphaLcPeriod"/>
            </a:pPr>
            <a:r>
              <a:rPr lang="en-US" dirty="0"/>
              <a:t>The intensity of irradiation;</a:t>
            </a:r>
          </a:p>
          <a:p>
            <a:pPr marL="514350" indent="-514350">
              <a:buAutoNum type="alphaLcPeriod"/>
            </a:pPr>
            <a:r>
              <a:rPr lang="en-US" dirty="0"/>
              <a:t>The method of application.</a:t>
            </a:r>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cs typeface="Arial" charset="0"/>
              </a:rPr>
              <a:t>Hemodynamic effects</a:t>
            </a:r>
            <a:endParaRPr lang="en-IN" dirty="0"/>
          </a:p>
        </p:txBody>
      </p:sp>
      <p:sp>
        <p:nvSpPr>
          <p:cNvPr id="3" name="Content Placeholder 2"/>
          <p:cNvSpPr>
            <a:spLocks noGrp="1"/>
          </p:cNvSpPr>
          <p:nvPr>
            <p:ph idx="1"/>
          </p:nvPr>
        </p:nvSpPr>
        <p:spPr/>
        <p:txBody>
          <a:bodyPr>
            <a:normAutofit fontScale="77500" lnSpcReduction="20000"/>
          </a:bodyPr>
          <a:lstStyle/>
          <a:p>
            <a:pPr>
              <a:buNone/>
            </a:pPr>
            <a:r>
              <a:rPr lang="en-US" b="1" dirty="0">
                <a:cs typeface="Arial" charset="0"/>
              </a:rPr>
              <a:t>a. Vasodilatation</a:t>
            </a:r>
          </a:p>
          <a:p>
            <a:pPr>
              <a:lnSpc>
                <a:spcPct val="90000"/>
              </a:lnSpc>
              <a:buFont typeface="Wingdings" pitchFamily="2" charset="2"/>
              <a:buChar char="v"/>
            </a:pPr>
            <a:r>
              <a:rPr lang="en-US" sz="3600" b="1" dirty="0">
                <a:cs typeface="Arial" charset="0"/>
              </a:rPr>
              <a:t>Vasodilatation of local blood vessels occurs due to:</a:t>
            </a:r>
            <a:endParaRPr lang="en-US" sz="3600" b="1" u="sng" dirty="0">
              <a:cs typeface="Arial" charset="0"/>
            </a:endParaRPr>
          </a:p>
          <a:p>
            <a:pPr>
              <a:lnSpc>
                <a:spcPct val="90000"/>
              </a:lnSpc>
              <a:buClr>
                <a:schemeClr val="tx1"/>
              </a:buClr>
              <a:buFont typeface="Wingdings" pitchFamily="2" charset="2"/>
              <a:buChar char="Ø"/>
            </a:pPr>
            <a:r>
              <a:rPr lang="en-US" dirty="0">
                <a:cs typeface="Arial" charset="0"/>
              </a:rPr>
              <a:t>Stimulation of </a:t>
            </a:r>
            <a:r>
              <a:rPr lang="en-US" dirty="0" err="1">
                <a:cs typeface="Arial" charset="0"/>
              </a:rPr>
              <a:t>cutaneous</a:t>
            </a:r>
            <a:r>
              <a:rPr lang="en-US" dirty="0">
                <a:cs typeface="Arial" charset="0"/>
              </a:rPr>
              <a:t> </a:t>
            </a:r>
            <a:r>
              <a:rPr lang="en-US" dirty="0" err="1">
                <a:cs typeface="Arial" charset="0"/>
              </a:rPr>
              <a:t>thermoreceptors</a:t>
            </a:r>
            <a:r>
              <a:rPr lang="en-US" dirty="0">
                <a:cs typeface="Arial" charset="0"/>
              </a:rPr>
              <a:t> by heat leads to reflex vasodilatation of  blood vessels</a:t>
            </a:r>
          </a:p>
          <a:p>
            <a:pPr>
              <a:lnSpc>
                <a:spcPct val="90000"/>
              </a:lnSpc>
              <a:buClr>
                <a:schemeClr val="tx1"/>
              </a:buClr>
              <a:buFont typeface="Wingdings" pitchFamily="2" charset="2"/>
              <a:buChar char="Ø"/>
            </a:pPr>
            <a:r>
              <a:rPr lang="en-US" dirty="0">
                <a:cs typeface="Arial" charset="0"/>
              </a:rPr>
              <a:t>Increase local release of chemical mediators of inflammation as histamine like substance, </a:t>
            </a:r>
            <a:r>
              <a:rPr lang="en-US" dirty="0" err="1">
                <a:cs typeface="Arial" charset="0"/>
              </a:rPr>
              <a:t>bradykinins</a:t>
            </a:r>
            <a:r>
              <a:rPr lang="en-US" dirty="0">
                <a:cs typeface="Arial" charset="0"/>
              </a:rPr>
              <a:t>.</a:t>
            </a:r>
          </a:p>
          <a:p>
            <a:pPr>
              <a:lnSpc>
                <a:spcPct val="90000"/>
              </a:lnSpc>
              <a:buClr>
                <a:srgbClr val="800000"/>
              </a:buClr>
              <a:buNone/>
            </a:pPr>
            <a:endParaRPr lang="en-US" dirty="0">
              <a:cs typeface="Arial" charset="0"/>
            </a:endParaRPr>
          </a:p>
          <a:p>
            <a:pPr>
              <a:lnSpc>
                <a:spcPct val="90000"/>
              </a:lnSpc>
              <a:buFont typeface="Wingdings" pitchFamily="2" charset="2"/>
              <a:buChar char="v"/>
            </a:pPr>
            <a:r>
              <a:rPr lang="en-US" dirty="0">
                <a:cs typeface="Arial" charset="0"/>
              </a:rPr>
              <a:t> </a:t>
            </a:r>
            <a:r>
              <a:rPr lang="en-US" sz="3600" b="1" dirty="0">
                <a:cs typeface="Arial" charset="0"/>
              </a:rPr>
              <a:t>Vasodilatation causes increase in blood flow to the heated area which will lead to</a:t>
            </a:r>
          </a:p>
          <a:p>
            <a:pPr>
              <a:lnSpc>
                <a:spcPct val="90000"/>
              </a:lnSpc>
              <a:buClr>
                <a:schemeClr val="tx1"/>
              </a:buClr>
              <a:buFont typeface="Wingdings" pitchFamily="2" charset="2"/>
              <a:buChar char="Ø"/>
            </a:pPr>
            <a:r>
              <a:rPr lang="en-US" dirty="0">
                <a:cs typeface="Arial" charset="0"/>
              </a:rPr>
              <a:t> increase supply of oxygen and nutrients to the heated area. </a:t>
            </a:r>
          </a:p>
          <a:p>
            <a:pPr>
              <a:lnSpc>
                <a:spcPct val="90000"/>
              </a:lnSpc>
              <a:buClr>
                <a:schemeClr val="tx1"/>
              </a:buClr>
              <a:buFont typeface="Wingdings" pitchFamily="2" charset="2"/>
              <a:buChar char="Ø"/>
            </a:pPr>
            <a:r>
              <a:rPr lang="en-US" dirty="0">
                <a:cs typeface="Arial" charset="0"/>
              </a:rPr>
              <a:t>Increase antibodies to the heated area.</a:t>
            </a:r>
            <a:r>
              <a:rPr lang="en-US" b="1" dirty="0">
                <a:cs typeface="Arial" charset="0"/>
              </a:rPr>
              <a:t>   </a:t>
            </a:r>
          </a:p>
          <a:p>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cs typeface="Arial" charset="0"/>
              </a:rPr>
              <a:t>Hemodynamic effects (</a:t>
            </a:r>
            <a:r>
              <a:rPr lang="en-US" b="1" dirty="0" err="1">
                <a:cs typeface="Arial" charset="0"/>
              </a:rPr>
              <a:t>contd</a:t>
            </a:r>
            <a:r>
              <a:rPr lang="en-US" b="1" dirty="0">
                <a:cs typeface="Arial" charset="0"/>
              </a:rPr>
              <a:t>…)</a:t>
            </a:r>
            <a:endParaRPr lang="en-IN" dirty="0"/>
          </a:p>
        </p:txBody>
      </p:sp>
      <p:sp>
        <p:nvSpPr>
          <p:cNvPr id="3" name="Content Placeholder 2"/>
          <p:cNvSpPr>
            <a:spLocks noGrp="1"/>
          </p:cNvSpPr>
          <p:nvPr>
            <p:ph idx="1"/>
          </p:nvPr>
        </p:nvSpPr>
        <p:spPr/>
        <p:txBody>
          <a:bodyPr>
            <a:normAutofit fontScale="92500"/>
          </a:bodyPr>
          <a:lstStyle/>
          <a:p>
            <a:pPr>
              <a:buNone/>
            </a:pPr>
            <a:r>
              <a:rPr lang="en-US" b="1" dirty="0">
                <a:cs typeface="Arial" charset="0"/>
              </a:rPr>
              <a:t>b. Increase fluid dynamics </a:t>
            </a:r>
            <a:endParaRPr lang="en-US" dirty="0">
              <a:cs typeface="Arial" charset="0"/>
            </a:endParaRPr>
          </a:p>
          <a:p>
            <a:pPr>
              <a:buFont typeface="Wingdings" pitchFamily="2" charset="2"/>
              <a:buChar char="§"/>
            </a:pPr>
            <a:r>
              <a:rPr lang="en-US" dirty="0">
                <a:cs typeface="Arial" charset="0"/>
              </a:rPr>
              <a:t>Heating and increase in  blood flow will  increase the capillary pressure and permeability which forces edema  and metabolites from the area, then these wastes  can be drained into the venous and lymphatic systems. </a:t>
            </a:r>
          </a:p>
          <a:p>
            <a:pPr>
              <a:buFont typeface="Wingdings" pitchFamily="2" charset="2"/>
              <a:buChar char="§"/>
            </a:pPr>
            <a:r>
              <a:rPr lang="en-US" dirty="0">
                <a:cs typeface="Arial" charset="0"/>
              </a:rPr>
              <a:t>SO, heat leads to increase venous and lymphatic drainage which aids removal of wastes and re-absorption of edema.</a:t>
            </a:r>
          </a:p>
          <a:p>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Neuromuscular effects</a:t>
            </a:r>
            <a:endParaRPr lang="en-IN" dirty="0"/>
          </a:p>
        </p:txBody>
      </p:sp>
      <p:sp>
        <p:nvSpPr>
          <p:cNvPr id="3" name="Content Placeholder 2"/>
          <p:cNvSpPr>
            <a:spLocks noGrp="1"/>
          </p:cNvSpPr>
          <p:nvPr>
            <p:ph idx="1"/>
          </p:nvPr>
        </p:nvSpPr>
        <p:spPr/>
        <p:txBody>
          <a:bodyPr>
            <a:normAutofit/>
          </a:bodyPr>
          <a:lstStyle/>
          <a:p>
            <a:pPr>
              <a:lnSpc>
                <a:spcPct val="80000"/>
              </a:lnSpc>
              <a:buNone/>
            </a:pPr>
            <a:r>
              <a:rPr lang="en-US" sz="3600" b="1" dirty="0">
                <a:cs typeface="Arial" charset="0"/>
              </a:rPr>
              <a:t>a. Changes in nerve conduction velocity and firing rate</a:t>
            </a:r>
            <a:endParaRPr lang="en-US" sz="3600" dirty="0">
              <a:cs typeface="Arial" charset="0"/>
            </a:endParaRPr>
          </a:p>
          <a:p>
            <a:pPr>
              <a:lnSpc>
                <a:spcPct val="80000"/>
              </a:lnSpc>
              <a:buFont typeface="Wingdings" pitchFamily="2" charset="2"/>
              <a:buChar char="§"/>
            </a:pPr>
            <a:r>
              <a:rPr lang="en-US" dirty="0">
                <a:cs typeface="Arial" charset="0"/>
              </a:rPr>
              <a:t>Increased temperature  increase nerve conduction velocity of both sensory and motor nerves. </a:t>
            </a:r>
          </a:p>
          <a:p>
            <a:pPr>
              <a:lnSpc>
                <a:spcPct val="80000"/>
              </a:lnSpc>
              <a:buFont typeface="Wingdings" pitchFamily="2" charset="2"/>
              <a:buChar char="§"/>
            </a:pPr>
            <a:r>
              <a:rPr lang="en-US" dirty="0">
                <a:cs typeface="Arial" charset="0"/>
              </a:rPr>
              <a:t>Elevation of muscle temperature 42 °C has been shown to result in:</a:t>
            </a:r>
          </a:p>
          <a:p>
            <a:pPr>
              <a:lnSpc>
                <a:spcPct val="80000"/>
              </a:lnSpc>
              <a:buFont typeface="Wingdings" pitchFamily="2" charset="2"/>
              <a:buChar char="ü"/>
            </a:pPr>
            <a:r>
              <a:rPr lang="en-US" dirty="0">
                <a:cs typeface="Arial" charset="0"/>
              </a:rPr>
              <a:t> decreased</a:t>
            </a:r>
            <a:r>
              <a:rPr lang="en-US" dirty="0">
                <a:solidFill>
                  <a:srgbClr val="FF0000"/>
                </a:solidFill>
                <a:cs typeface="Arial" charset="0"/>
              </a:rPr>
              <a:t> </a:t>
            </a:r>
            <a:r>
              <a:rPr lang="en-US" dirty="0">
                <a:cs typeface="Arial" charset="0"/>
              </a:rPr>
              <a:t>firing rate of type II  fiber of muscle spindle and  </a:t>
            </a:r>
            <a:r>
              <a:rPr lang="en-US" u="sng" dirty="0">
                <a:cs typeface="Arial" charset="0"/>
              </a:rPr>
              <a:t>gamma efferent</a:t>
            </a:r>
            <a:r>
              <a:rPr lang="en-US" u="sng" dirty="0">
                <a:solidFill>
                  <a:srgbClr val="0070C0"/>
                </a:solidFill>
                <a:cs typeface="Arial" charset="0"/>
              </a:rPr>
              <a:t> </a:t>
            </a:r>
            <a:r>
              <a:rPr lang="en-US" dirty="0">
                <a:cs typeface="Arial" charset="0"/>
              </a:rPr>
              <a:t>fibers which reducing  afferent firing from the spindles</a:t>
            </a:r>
          </a:p>
          <a:p>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Neuromuscular effects (</a:t>
            </a:r>
            <a:r>
              <a:rPr lang="en-US" b="1" dirty="0" err="1"/>
              <a:t>contd</a:t>
            </a:r>
            <a:r>
              <a:rPr lang="en-US" b="1" dirty="0"/>
              <a:t>…)</a:t>
            </a:r>
            <a:endParaRPr lang="en-IN" dirty="0"/>
          </a:p>
        </p:txBody>
      </p:sp>
      <p:sp>
        <p:nvSpPr>
          <p:cNvPr id="3" name="Content Placeholder 2"/>
          <p:cNvSpPr>
            <a:spLocks noGrp="1"/>
          </p:cNvSpPr>
          <p:nvPr>
            <p:ph idx="1"/>
          </p:nvPr>
        </p:nvSpPr>
        <p:spPr/>
        <p:txBody>
          <a:bodyPr/>
          <a:lstStyle/>
          <a:p>
            <a:pPr>
              <a:lnSpc>
                <a:spcPct val="80000"/>
              </a:lnSpc>
              <a:buFont typeface="Wingdings" pitchFamily="2" charset="2"/>
              <a:buChar char="ü"/>
            </a:pPr>
            <a:r>
              <a:rPr lang="en-US" dirty="0">
                <a:cs typeface="Arial" charset="0"/>
              </a:rPr>
              <a:t>increased firing rate of type </a:t>
            </a:r>
            <a:r>
              <a:rPr lang="en-US" dirty="0" err="1">
                <a:cs typeface="Arial" charset="0"/>
              </a:rPr>
              <a:t>Ib</a:t>
            </a:r>
            <a:r>
              <a:rPr lang="en-US" dirty="0">
                <a:cs typeface="Arial" charset="0"/>
              </a:rPr>
              <a:t> fibers from Golgi tendon organ that leads to reflex inhibitory effect of the respective muscles.</a:t>
            </a:r>
          </a:p>
          <a:p>
            <a:pPr>
              <a:lnSpc>
                <a:spcPct val="80000"/>
              </a:lnSpc>
              <a:buNone/>
            </a:pPr>
            <a:endParaRPr lang="en-US" dirty="0">
              <a:cs typeface="Arial" charset="0"/>
            </a:endParaRPr>
          </a:p>
          <a:p>
            <a:pPr>
              <a:lnSpc>
                <a:spcPct val="80000"/>
              </a:lnSpc>
              <a:buFont typeface="Wingdings" pitchFamily="2" charset="2"/>
              <a:buChar char="§"/>
            </a:pPr>
            <a:r>
              <a:rPr lang="en-US" dirty="0">
                <a:cs typeface="Arial" charset="0"/>
              </a:rPr>
              <a:t>These changes in nerve firing rates lead to a reduction in the  activities  of alpha motor neurons</a:t>
            </a:r>
            <a:r>
              <a:rPr lang="en-US" dirty="0">
                <a:solidFill>
                  <a:srgbClr val="FF0000"/>
                </a:solidFill>
                <a:cs typeface="Arial" charset="0"/>
              </a:rPr>
              <a:t> </a:t>
            </a:r>
            <a:r>
              <a:rPr lang="en-US" dirty="0">
                <a:cs typeface="Arial" charset="0"/>
              </a:rPr>
              <a:t>and thus to reduction in muscle spasm and relaxation of muscle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Neuromuscular effects (</a:t>
            </a:r>
            <a:r>
              <a:rPr lang="en-US" b="1" dirty="0" err="1"/>
              <a:t>contd</a:t>
            </a:r>
            <a:r>
              <a:rPr lang="en-US" b="1" dirty="0"/>
              <a:t>…)</a:t>
            </a:r>
            <a:endParaRPr lang="en-IN" dirty="0"/>
          </a:p>
        </p:txBody>
      </p:sp>
      <p:sp>
        <p:nvSpPr>
          <p:cNvPr id="3" name="Content Placeholder 2"/>
          <p:cNvSpPr>
            <a:spLocks noGrp="1"/>
          </p:cNvSpPr>
          <p:nvPr>
            <p:ph idx="1"/>
          </p:nvPr>
        </p:nvSpPr>
        <p:spPr/>
        <p:txBody>
          <a:bodyPr/>
          <a:lstStyle/>
          <a:p>
            <a:pPr>
              <a:buNone/>
              <a:defRPr/>
            </a:pPr>
            <a:r>
              <a:rPr lang="en-US" sz="4300" b="1" dirty="0"/>
              <a:t>Increased pain threshold</a:t>
            </a:r>
          </a:p>
          <a:p>
            <a:pPr>
              <a:buNone/>
              <a:defRPr/>
            </a:pPr>
            <a:r>
              <a:rPr lang="en-US" b="1" dirty="0"/>
              <a:t> </a:t>
            </a:r>
            <a:r>
              <a:rPr lang="en-US" dirty="0"/>
              <a:t>Local application of heat increases the pain threshold by the following mechanisms:</a:t>
            </a:r>
          </a:p>
          <a:p>
            <a:pPr>
              <a:defRPr/>
            </a:pPr>
            <a:r>
              <a:rPr lang="en-US" sz="3400" b="1" dirty="0"/>
              <a:t>Direct mechanism</a:t>
            </a:r>
            <a:endParaRPr lang="en-US" sz="3400" dirty="0"/>
          </a:p>
          <a:p>
            <a:pPr>
              <a:buNone/>
              <a:defRPr/>
            </a:pPr>
            <a:r>
              <a:rPr lang="en-US" dirty="0"/>
              <a:t>    Activation of spinal gating mechanism through stimulation of free nerve ending (A-beta)  leads  to blocking the transmission of pain at level of spinal cord. </a:t>
            </a:r>
          </a:p>
          <a:p>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Neuromuscular effects (</a:t>
            </a:r>
            <a:r>
              <a:rPr lang="en-US" b="1" dirty="0" err="1"/>
              <a:t>contd</a:t>
            </a:r>
            <a:r>
              <a:rPr lang="en-US" b="1" dirty="0"/>
              <a:t>…)</a:t>
            </a:r>
            <a:endParaRPr lang="en-IN" dirty="0"/>
          </a:p>
        </p:txBody>
      </p:sp>
      <p:sp>
        <p:nvSpPr>
          <p:cNvPr id="3" name="Content Placeholder 2"/>
          <p:cNvSpPr>
            <a:spLocks noGrp="1"/>
          </p:cNvSpPr>
          <p:nvPr>
            <p:ph idx="1"/>
          </p:nvPr>
        </p:nvSpPr>
        <p:spPr/>
        <p:txBody>
          <a:bodyPr>
            <a:normAutofit lnSpcReduction="10000"/>
          </a:bodyPr>
          <a:lstStyle/>
          <a:p>
            <a:pPr>
              <a:defRPr/>
            </a:pPr>
            <a:r>
              <a:rPr lang="en-US" sz="3400" b="1" dirty="0"/>
              <a:t>Indirect mechanism:</a:t>
            </a:r>
          </a:p>
          <a:p>
            <a:pPr>
              <a:buNone/>
              <a:defRPr/>
            </a:pPr>
            <a:r>
              <a:rPr lang="en-US" dirty="0"/>
              <a:t> Heat leads to vasodilatation and increase blood flow resulting in reducing pain through:</a:t>
            </a:r>
          </a:p>
          <a:p>
            <a:pPr>
              <a:buFont typeface="Wingdings" pitchFamily="2" charset="2"/>
              <a:buChar char="Ø"/>
              <a:defRPr/>
            </a:pPr>
            <a:r>
              <a:rPr lang="en-US" dirty="0"/>
              <a:t> Increase the oxygen and nutrition supply</a:t>
            </a:r>
          </a:p>
          <a:p>
            <a:pPr>
              <a:buFont typeface="Wingdings" pitchFamily="2" charset="2"/>
              <a:buChar char="Ø"/>
              <a:defRPr/>
            </a:pPr>
            <a:r>
              <a:rPr lang="ar-EG" dirty="0"/>
              <a:t> </a:t>
            </a:r>
            <a:r>
              <a:rPr lang="en-US" dirty="0"/>
              <a:t>Removal of irritant waste products </a:t>
            </a:r>
          </a:p>
          <a:p>
            <a:pPr>
              <a:buFont typeface="Wingdings" pitchFamily="2" charset="2"/>
              <a:buChar char="Ø"/>
              <a:defRPr/>
            </a:pPr>
            <a:r>
              <a:rPr lang="en-US" dirty="0"/>
              <a:t>Re-absorption of edema</a:t>
            </a:r>
          </a:p>
          <a:p>
            <a:pPr>
              <a:buFont typeface="Wingdings" pitchFamily="2" charset="2"/>
              <a:buChar char="Ø"/>
              <a:defRPr/>
            </a:pPr>
            <a:r>
              <a:rPr lang="en-US" dirty="0"/>
              <a:t>Decrease muscle spasm</a:t>
            </a:r>
          </a:p>
          <a:p>
            <a:pPr>
              <a:buFont typeface="Wingdings" pitchFamily="2" charset="2"/>
              <a:buChar char="Ø"/>
              <a:defRPr/>
            </a:pPr>
            <a:r>
              <a:rPr lang="en-US" dirty="0"/>
              <a:t> Improving tissue healing</a:t>
            </a:r>
          </a:p>
          <a:p>
            <a:endParaRPr lang="en-IN"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931</TotalTime>
  <Words>779</Words>
  <Application>Microsoft Office PowerPoint</Application>
  <PresentationFormat>On-screen Show (4:3)</PresentationFormat>
  <Paragraphs>88</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Physiological effects of heat on body</vt:lpstr>
      <vt:lpstr>Physiological effects of thermotherapy</vt:lpstr>
      <vt:lpstr>Physiological effects of thermotherapy (contd…)</vt:lpstr>
      <vt:lpstr>Hemodynamic effects</vt:lpstr>
      <vt:lpstr>Hemodynamic effects (contd…)</vt:lpstr>
      <vt:lpstr>Neuromuscular effects</vt:lpstr>
      <vt:lpstr>Neuromuscular effects (contd…)</vt:lpstr>
      <vt:lpstr>Neuromuscular effects (contd…)</vt:lpstr>
      <vt:lpstr>Neuromuscular effects (contd…)</vt:lpstr>
      <vt:lpstr>Neuromuscular effects(cont.)</vt:lpstr>
      <vt:lpstr>Neuromuscular effects (contd…)</vt:lpstr>
      <vt:lpstr>Increase metabolic rate</vt:lpstr>
      <vt:lpstr>Increase metabolic rate(cont.)</vt:lpstr>
      <vt:lpstr>Increase tissue extensibility</vt:lpstr>
      <vt:lpstr>Increase tissue extensibility (contd…)</vt:lpstr>
      <vt:lpstr>Increase tissue extensibility (contd…)</vt:lpstr>
      <vt:lpstr>Systemic effects of heating</vt:lpstr>
      <vt:lpstr>Reference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Physiological effects of heat on body</dc:title>
  <dc:creator>admin</dc:creator>
  <cp:lastModifiedBy>Dr. Krina Ved</cp:lastModifiedBy>
  <cp:revision>67</cp:revision>
  <dcterms:created xsi:type="dcterms:W3CDTF">2006-08-16T00:00:00Z</dcterms:created>
  <dcterms:modified xsi:type="dcterms:W3CDTF">2020-08-16T22:41:35Z</dcterms:modified>
</cp:coreProperties>
</file>