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5" r:id="rId47"/>
    <p:sldId id="304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1" Type="http://schemas.openxmlformats.org/officeDocument/2006/relationships/tableStyles" Target="tableStyles.xml"/><Relationship Id="rId50" Type="http://schemas.openxmlformats.org/officeDocument/2006/relationships/viewProps" Target="viewProps.xml"/><Relationship Id="rId5" Type="http://schemas.openxmlformats.org/officeDocument/2006/relationships/slide" Target="slides/slide3.xml"/><Relationship Id="rId49" Type="http://schemas.openxmlformats.org/officeDocument/2006/relationships/presProps" Target="presProps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Myopathies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Dr.Dhwani Chanpura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dirty="0" smtClean="0"/>
              <a:t>Gait becomes high stepping and eventually the typical </a:t>
            </a:r>
            <a:r>
              <a:rPr lang="en-US" b="1" dirty="0" smtClean="0"/>
              <a:t>waddling gait </a:t>
            </a:r>
            <a:r>
              <a:rPr lang="en-US" dirty="0" smtClean="0"/>
              <a:t>is evident, with increasing difficulty maintaining balance.</a:t>
            </a:r>
            <a:endParaRPr lang="en-US" dirty="0" smtClean="0"/>
          </a:p>
          <a:p>
            <a:r>
              <a:rPr lang="en-US" dirty="0" smtClean="0"/>
              <a:t>Anterior pelvic tilt</a:t>
            </a:r>
            <a:endParaRPr lang="en-US" dirty="0" smtClean="0"/>
          </a:p>
          <a:p>
            <a:r>
              <a:rPr lang="en-US" dirty="0" smtClean="0"/>
              <a:t>Decrease in hip extension</a:t>
            </a:r>
            <a:endParaRPr lang="en-US" dirty="0" smtClean="0"/>
          </a:p>
          <a:p>
            <a:r>
              <a:rPr lang="en-US" dirty="0" smtClean="0"/>
              <a:t>Progressive equinus posture. </a:t>
            </a:r>
            <a:endParaRPr lang="en-US" dirty="0" smtClean="0"/>
          </a:p>
          <a:p>
            <a:r>
              <a:rPr lang="en-US" dirty="0" smtClean="0"/>
              <a:t>Lateral sway of the trunk and abduction of the ipsilateral arm as compensation for gluteus medias weakness 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Contracture/ tightness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Hip flexors</a:t>
            </a:r>
            <a:endParaRPr lang="en-US" dirty="0" smtClean="0"/>
          </a:p>
          <a:p>
            <a:r>
              <a:rPr lang="en-US" dirty="0" smtClean="0"/>
              <a:t>Iliotibial tract</a:t>
            </a:r>
            <a:endParaRPr lang="en-US" dirty="0" smtClean="0"/>
          </a:p>
          <a:p>
            <a:r>
              <a:rPr lang="en-US" dirty="0" smtClean="0"/>
              <a:t>Calf muscles </a:t>
            </a:r>
            <a:endParaRPr lang="en-US" dirty="0" smtClean="0"/>
          </a:p>
          <a:p>
            <a:r>
              <a:rPr lang="en-US" dirty="0" smtClean="0"/>
              <a:t>Once confined to wheelchair- hip ad knee flexion contractures</a:t>
            </a:r>
            <a:endParaRPr lang="en-US" dirty="0" smtClean="0"/>
          </a:p>
          <a:p>
            <a:r>
              <a:rPr lang="en-US" b="1" dirty="0" smtClean="0"/>
              <a:t>Deformity: </a:t>
            </a:r>
            <a:endParaRPr lang="en-US" b="1" dirty="0" smtClean="0"/>
          </a:p>
          <a:p>
            <a:r>
              <a:rPr lang="en-US" dirty="0" smtClean="0"/>
              <a:t>Scoliotic changes</a:t>
            </a:r>
            <a:endParaRPr lang="en-US" dirty="0" smtClean="0"/>
          </a:p>
          <a:p>
            <a:r>
              <a:rPr lang="en-US" dirty="0" smtClean="0"/>
              <a:t>Equinovarus deformity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Respiratory system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respiratory muscles weaken, coughing becomes ineffective and pulmonary infections may be more frequent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Assessment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Necessary to assess the child regularly </a:t>
            </a:r>
            <a:endParaRPr lang="en-US" dirty="0" smtClean="0"/>
          </a:p>
          <a:p>
            <a:r>
              <a:rPr lang="en-US" dirty="0" smtClean="0"/>
              <a:t>Functional testing:</a:t>
            </a:r>
            <a:endParaRPr lang="en-US" dirty="0" smtClean="0"/>
          </a:p>
          <a:p>
            <a:r>
              <a:rPr lang="en-US" dirty="0" smtClean="0"/>
              <a:t>Test for functional ability based on ability to walk ( vignos at al.)- grade 1 to 10 </a:t>
            </a:r>
            <a:endParaRPr lang="en-US" dirty="0" smtClean="0"/>
          </a:p>
          <a:p>
            <a:r>
              <a:rPr lang="en-US" dirty="0" smtClean="0"/>
              <a:t>Grade 1- walk and climb the stairs without assistance </a:t>
            </a:r>
            <a:endParaRPr lang="en-US" dirty="0" smtClean="0"/>
          </a:p>
          <a:p>
            <a:r>
              <a:rPr lang="en-US" dirty="0" smtClean="0"/>
              <a:t>Grade 10- is in wheelchair. Elbow flexors less than antigravity 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 ROM</a:t>
            </a:r>
            <a:endParaRPr lang="en-US" dirty="0" smtClean="0"/>
          </a:p>
          <a:p>
            <a:r>
              <a:rPr lang="en-US" dirty="0" smtClean="0"/>
              <a:t>Muscle strength testing</a:t>
            </a:r>
            <a:endParaRPr lang="en-US" dirty="0" smtClean="0"/>
          </a:p>
          <a:p>
            <a:r>
              <a:rPr lang="en-US" dirty="0" smtClean="0"/>
              <a:t>Respiratory function tests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Spinal muscular atrophy (SMA) is a term used to describe a varied </a:t>
            </a:r>
            <a:r>
              <a:rPr lang="en-US" b="1" dirty="0" smtClean="0"/>
              <a:t>group of inherited </a:t>
            </a:r>
            <a:r>
              <a:rPr lang="en-US" dirty="0" smtClean="0"/>
              <a:t>disorders characterized by weakness and muscle wasting secondary to degeneration of motor neurons in the spinal cord and brainstem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 is generally divided into clinical subtypes using age of onset, achieved developmental milestones, ability to achieve independent sitting, standing, walking, and survival as classification criteria.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Classification (International Spinal Muscular Atrophy Consortium classification)</a:t>
            </a:r>
            <a:endParaRPr lang="en-US" b="1" dirty="0" smtClean="0"/>
          </a:p>
          <a:p>
            <a:r>
              <a:rPr lang="en-US" b="1" dirty="0" smtClean="0"/>
              <a:t>Type I </a:t>
            </a:r>
            <a:r>
              <a:rPr lang="en-US" dirty="0" smtClean="0"/>
              <a:t>: &lt;6 months (</a:t>
            </a:r>
            <a:r>
              <a:rPr lang="en-US" dirty="0" err="1" smtClean="0"/>
              <a:t>Werdnig</a:t>
            </a:r>
            <a:r>
              <a:rPr lang="en-US" dirty="0" smtClean="0"/>
              <a:t>-Hoffmann)</a:t>
            </a:r>
            <a:endParaRPr lang="en-US" dirty="0" smtClean="0"/>
          </a:p>
          <a:p>
            <a:r>
              <a:rPr lang="en-US" dirty="0" smtClean="0"/>
              <a:t> Never sits without support</a:t>
            </a:r>
            <a:endParaRPr lang="en-US" dirty="0" smtClean="0"/>
          </a:p>
          <a:p>
            <a:r>
              <a:rPr lang="en-US" dirty="0" smtClean="0"/>
              <a:t>Survival: Usually less than 2 y</a:t>
            </a:r>
            <a:endParaRPr lang="en-US" dirty="0" smtClean="0"/>
          </a:p>
          <a:p>
            <a:r>
              <a:rPr lang="en-US" b="1" dirty="0" smtClean="0"/>
              <a:t>Type II</a:t>
            </a:r>
            <a:r>
              <a:rPr lang="en-US" dirty="0" smtClean="0"/>
              <a:t>: &lt;18 mo </a:t>
            </a:r>
            <a:endParaRPr lang="en-US" dirty="0" smtClean="0"/>
          </a:p>
          <a:p>
            <a:r>
              <a:rPr lang="en-US" dirty="0" smtClean="0"/>
              <a:t>Sits independently but never stands or walks without aids</a:t>
            </a:r>
            <a:endParaRPr lang="en-US" dirty="0" smtClean="0"/>
          </a:p>
          <a:p>
            <a:r>
              <a:rPr lang="en-US" dirty="0" smtClean="0"/>
              <a:t>Survival: Usually more than 2 y; often to adulthood</a:t>
            </a:r>
            <a:endParaRPr lang="en-US" dirty="0" smtClean="0"/>
          </a:p>
          <a:p>
            <a:r>
              <a:rPr lang="en-US" b="1" dirty="0" smtClean="0"/>
              <a:t>Type III : </a:t>
            </a:r>
            <a:r>
              <a:rPr lang="en-US" dirty="0" smtClean="0"/>
              <a:t>&gt;18 mo (</a:t>
            </a:r>
            <a:r>
              <a:rPr lang="en-US" dirty="0" err="1" smtClean="0"/>
              <a:t>Kugelberg-Welander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 Stands or walks without support</a:t>
            </a:r>
            <a:endParaRPr lang="en-US" dirty="0" smtClean="0"/>
          </a:p>
          <a:p>
            <a:r>
              <a:rPr lang="en-US" dirty="0" smtClean="0"/>
              <a:t>Survival: Adulthood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Physical examination findings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Spinal muscular atrophy I</a:t>
            </a:r>
            <a:endParaRPr lang="en-US" b="1" dirty="0" smtClean="0"/>
          </a:p>
          <a:p>
            <a:r>
              <a:rPr lang="en-US" dirty="0" smtClean="0"/>
              <a:t>In many instances, mothers of SMA I cases report experiencing reduced fetal movements.</a:t>
            </a:r>
            <a:endParaRPr lang="en-US" dirty="0" smtClean="0"/>
          </a:p>
          <a:p>
            <a:r>
              <a:rPr lang="en-US" dirty="0" smtClean="0"/>
              <a:t>Most cases present within the first 2 months.</a:t>
            </a:r>
            <a:endParaRPr lang="en-US" dirty="0" smtClean="0"/>
          </a:p>
          <a:p>
            <a:r>
              <a:rPr lang="en-US" dirty="0" smtClean="0"/>
              <a:t>Weak suck, </a:t>
            </a:r>
            <a:r>
              <a:rPr lang="en-US" dirty="0" err="1" smtClean="0"/>
              <a:t>dysphagia</a:t>
            </a:r>
            <a:r>
              <a:rPr lang="en-US" dirty="0" smtClean="0"/>
              <a:t>, labored breathing during feeding, aspiration of food or secretions, and a weak cry are also frequently noted.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r>
              <a:rPr lang="en-US" dirty="0" smtClean="0"/>
              <a:t>Examination shows generalized hypotonia and symmetric weakness involving the lower extremities earlier and to a greater extent than the upper extremities</a:t>
            </a:r>
            <a:endParaRPr lang="en-US" dirty="0" smtClean="0"/>
          </a:p>
          <a:p>
            <a:r>
              <a:rPr lang="en-US" dirty="0" smtClean="0"/>
              <a:t>Proximal muscles are weaker than distal muscles. </a:t>
            </a:r>
            <a:endParaRPr lang="en-US" dirty="0" smtClean="0"/>
          </a:p>
          <a:p>
            <a:r>
              <a:rPr lang="en-US" dirty="0" smtClean="0"/>
              <a:t>In the supine position, the lower extremities may be abducted and externally rotated in a ‘‘frog-leg’’ position.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Muscular dystrophies</a:t>
            </a:r>
            <a:r>
              <a:rPr lang="en-US" dirty="0" smtClean="0"/>
              <a:t>: progressive degeneration of striated muscle with no abnormality in CNS,AHC,PNS,NMJ</a:t>
            </a:r>
            <a:endParaRPr lang="en-US" dirty="0" smtClean="0"/>
          </a:p>
          <a:p>
            <a:r>
              <a:rPr lang="en-US" u="sng" dirty="0" err="1" smtClean="0"/>
              <a:t>Myopathy</a:t>
            </a:r>
            <a:r>
              <a:rPr lang="en-US" u="sng" dirty="0" smtClean="0"/>
              <a:t> with peripheral neuropathy</a:t>
            </a:r>
            <a:r>
              <a:rPr lang="en-US" dirty="0" smtClean="0"/>
              <a:t>: Charcot Marie tooth disease</a:t>
            </a:r>
            <a:endParaRPr lang="en-US" dirty="0" smtClean="0"/>
          </a:p>
          <a:p>
            <a:r>
              <a:rPr lang="en-US" u="sng" dirty="0" smtClean="0"/>
              <a:t>AHC neuropathy: </a:t>
            </a:r>
            <a:r>
              <a:rPr lang="en-US" dirty="0" smtClean="0"/>
              <a:t>the progressive spinal atrophies- </a:t>
            </a:r>
            <a:r>
              <a:rPr lang="en-US" dirty="0" err="1" smtClean="0"/>
              <a:t>werdning</a:t>
            </a:r>
            <a:r>
              <a:rPr lang="en-US" dirty="0" smtClean="0"/>
              <a:t> </a:t>
            </a:r>
            <a:r>
              <a:rPr lang="en-US" dirty="0" err="1" smtClean="0"/>
              <a:t>hoffmann</a:t>
            </a:r>
            <a:r>
              <a:rPr lang="en-US" dirty="0" smtClean="0"/>
              <a:t> disease and </a:t>
            </a:r>
            <a:r>
              <a:rPr lang="en-US" dirty="0" err="1" smtClean="0"/>
              <a:t>kugelburg</a:t>
            </a:r>
            <a:r>
              <a:rPr lang="en-US" dirty="0" smtClean="0"/>
              <a:t> </a:t>
            </a:r>
            <a:r>
              <a:rPr lang="en-US" dirty="0" err="1" smtClean="0"/>
              <a:t>welander</a:t>
            </a:r>
            <a:r>
              <a:rPr lang="en-US" dirty="0" smtClean="0"/>
              <a:t> disease</a:t>
            </a:r>
            <a:endParaRPr lang="en-US" dirty="0" smtClean="0"/>
          </a:p>
          <a:p>
            <a:r>
              <a:rPr lang="en-US" u="sng" dirty="0" smtClean="0"/>
              <a:t>NMJ: </a:t>
            </a:r>
            <a:r>
              <a:rPr lang="en-US" dirty="0" smtClean="0"/>
              <a:t>myasthenia gravis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thorax is flattened </a:t>
            </a:r>
            <a:r>
              <a:rPr lang="en-US" dirty="0" err="1" smtClean="0"/>
              <a:t>antero-posteriorly</a:t>
            </a:r>
            <a:r>
              <a:rPr lang="en-US" dirty="0" smtClean="0"/>
              <a:t>, and may be described as </a:t>
            </a:r>
            <a:r>
              <a:rPr lang="en-US" dirty="0" smtClean="0">
                <a:solidFill>
                  <a:srgbClr val="FF0000"/>
                </a:solidFill>
              </a:rPr>
              <a:t>bell shaped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diaphragm is usually more preserved relative to the </a:t>
            </a:r>
            <a:r>
              <a:rPr lang="en-US" dirty="0" err="1" smtClean="0"/>
              <a:t>intercostal</a:t>
            </a:r>
            <a:r>
              <a:rPr lang="en-US" dirty="0" smtClean="0"/>
              <a:t> and abdominal musculature, which results in a diaphragmatic breathing pattern during respiration, with abdominal protrusion, paradoxical thoracic depression, and </a:t>
            </a:r>
            <a:r>
              <a:rPr lang="en-US" dirty="0" err="1" smtClean="0"/>
              <a:t>intercostal</a:t>
            </a:r>
            <a:r>
              <a:rPr lang="en-US" dirty="0" smtClean="0"/>
              <a:t> retraction.</a:t>
            </a:r>
            <a:endParaRPr lang="en-US" dirty="0" smtClean="0"/>
          </a:p>
          <a:p>
            <a:r>
              <a:rPr lang="en-US" dirty="0" smtClean="0"/>
              <a:t>head lag during </a:t>
            </a:r>
            <a:r>
              <a:rPr lang="en-US" dirty="0" err="1" smtClean="0"/>
              <a:t>examina-tion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The mouth may remain open as a result of masticator muscle weakness</a:t>
            </a:r>
            <a:endParaRPr lang="en-US" dirty="0" smtClean="0"/>
          </a:p>
          <a:p>
            <a:r>
              <a:rPr lang="en-US" dirty="0" smtClean="0"/>
              <a:t>Tongue fasciculations</a:t>
            </a:r>
            <a:endParaRPr lang="en-US" dirty="0" smtClean="0"/>
          </a:p>
          <a:p>
            <a:r>
              <a:rPr lang="en-US" dirty="0" smtClean="0"/>
              <a:t>Deep tendon reflexes have been absent in all four extremities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Spinal muscular atrophy 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onset of SMA II is usually more insidious</a:t>
            </a:r>
            <a:endParaRPr lang="en-US" dirty="0" smtClean="0"/>
          </a:p>
          <a:p>
            <a:r>
              <a:rPr lang="en-US" dirty="0" smtClean="0"/>
              <a:t>Generalized hypotonia, symmetric weakness, and delayed motor milestones are hallmarks of SMA II.</a:t>
            </a:r>
            <a:endParaRPr lang="en-US" dirty="0" smtClean="0"/>
          </a:p>
          <a:p>
            <a:r>
              <a:rPr lang="en-US" dirty="0" smtClean="0"/>
              <a:t>Weakness involves proximal muscles more than distal muscles, and lower extremity more than upper extremity.</a:t>
            </a:r>
            <a:endParaRPr lang="en-US" dirty="0" smtClean="0"/>
          </a:p>
          <a:p>
            <a:r>
              <a:rPr lang="en-US" dirty="0" smtClean="0"/>
              <a:t>A fine tremor of the fingers and hands occurs in some patients.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 smtClean="0"/>
              <a:t>The deep tendon reflexes are depressed and usually absent in the lower extremities.</a:t>
            </a:r>
            <a:endParaRPr lang="en-US" dirty="0" smtClean="0"/>
          </a:p>
          <a:p>
            <a:r>
              <a:rPr lang="en-US" dirty="0" smtClean="0"/>
              <a:t>thoracic wall muscle fasciculations</a:t>
            </a:r>
            <a:endParaRPr lang="en-US" dirty="0" smtClean="0"/>
          </a:p>
          <a:p>
            <a:r>
              <a:rPr lang="en-US" dirty="0" smtClean="0"/>
              <a:t>Tongue fasciculations have been observed in 30% to 70% of SMA II patients</a:t>
            </a:r>
            <a:endParaRPr lang="en-US" dirty="0" smtClean="0"/>
          </a:p>
          <a:p>
            <a:r>
              <a:rPr lang="en-US" dirty="0" smtClean="0"/>
              <a:t>Progressive kyphoscoliosis and neuromuscular restrictive lung disease is almost invariably seen in the late first decade.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Contractures of the hip flexors, tensor fasciae </a:t>
            </a:r>
            <a:r>
              <a:rPr lang="en-US" dirty="0" err="1" smtClean="0"/>
              <a:t>latae</a:t>
            </a:r>
            <a:r>
              <a:rPr lang="en-US" dirty="0" smtClean="0"/>
              <a:t>, hamstrings, triceps surae, elbow flexors, and finger flexors are common.</a:t>
            </a:r>
            <a:endParaRPr lang="en-US" dirty="0" smtClean="0"/>
          </a:p>
          <a:p>
            <a:r>
              <a:rPr lang="en-US" dirty="0" smtClean="0"/>
              <a:t>Hip subluxation and dislocations have been noted commonly in SMA II patients</a:t>
            </a:r>
            <a:endParaRPr lang="en-US" dirty="0" smtClean="0"/>
          </a:p>
          <a:p>
            <a:r>
              <a:rPr lang="en-US" dirty="0" smtClean="0"/>
              <a:t>Sensory examination is normal.</a:t>
            </a:r>
            <a:endParaRPr lang="en-US" dirty="0" smtClean="0"/>
          </a:p>
          <a:p>
            <a:r>
              <a:rPr lang="en-US" dirty="0" smtClean="0"/>
              <a:t> Extra-ocular, sphincter, and myocardial muscles are spared.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Spinal muscular atrophy III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SMA III, weakness usually initially occurs between the </a:t>
            </a:r>
            <a:r>
              <a:rPr lang="en-US" dirty="0" smtClean="0">
                <a:solidFill>
                  <a:srgbClr val="FF0000"/>
                </a:solidFill>
              </a:rPr>
              <a:t>ages of 18 months </a:t>
            </a:r>
            <a:r>
              <a:rPr lang="en-US" dirty="0" smtClean="0"/>
              <a:t>and the late teens.</a:t>
            </a:r>
            <a:endParaRPr lang="en-US" dirty="0" smtClean="0"/>
          </a:p>
          <a:p>
            <a:r>
              <a:rPr lang="en-US" dirty="0" smtClean="0"/>
              <a:t>Motor milestones may be delayed in infancy.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Proximal weakness</a:t>
            </a:r>
            <a:r>
              <a:rPr lang="en-US" dirty="0" smtClean="0"/>
              <a:t> is observed, with the </a:t>
            </a:r>
            <a:r>
              <a:rPr lang="en-US" u="sng" dirty="0" smtClean="0"/>
              <a:t>pelvic girdle </a:t>
            </a:r>
            <a:r>
              <a:rPr lang="en-US" dirty="0" smtClean="0"/>
              <a:t>being more affected than the shoulder girdle.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Lumbar lordosis </a:t>
            </a:r>
            <a:r>
              <a:rPr lang="en-US" dirty="0" smtClean="0"/>
              <a:t>and anterior pelvic tilt are exaggerated, owing to hip extensor weakness.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waddling gait pattern </a:t>
            </a:r>
            <a:r>
              <a:rPr lang="en-US" dirty="0" smtClean="0"/>
              <a:t>with pelvic drop and lateral trunk lean over the stance phase side, secondary to hip abductor weakness.</a:t>
            </a:r>
            <a:endParaRPr lang="en-US" dirty="0" smtClean="0"/>
          </a:p>
          <a:p>
            <a:r>
              <a:rPr lang="en-US" dirty="0" smtClean="0"/>
              <a:t>The patient may exhibit a </a:t>
            </a:r>
            <a:r>
              <a:rPr lang="en-US" dirty="0" smtClean="0">
                <a:solidFill>
                  <a:srgbClr val="FF0000"/>
                </a:solidFill>
              </a:rPr>
              <a:t>Gower’s sign </a:t>
            </a:r>
            <a:r>
              <a:rPr lang="en-US" dirty="0" smtClean="0"/>
              <a:t>when arising from the floor; stair climbing is also difficult be-cause of hip flexor weakness.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Fasciculations</a:t>
            </a:r>
            <a:r>
              <a:rPr lang="en-US" dirty="0" smtClean="0"/>
              <a:t> in the </a:t>
            </a:r>
            <a:r>
              <a:rPr lang="en-US" u="sng" dirty="0" smtClean="0"/>
              <a:t>limb and thoracic wall </a:t>
            </a:r>
            <a:r>
              <a:rPr lang="en-US" dirty="0" smtClean="0"/>
              <a:t>muscles are common. </a:t>
            </a:r>
            <a:endParaRPr lang="en-US" dirty="0" smtClean="0"/>
          </a:p>
          <a:p>
            <a:r>
              <a:rPr lang="en-US" dirty="0" smtClean="0"/>
              <a:t>Fasciculations of the tongue are noted in about one half of the patients and are more common later in the disease course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u="sng" dirty="0" smtClean="0"/>
              <a:t>Deep tendon reflexes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FF0000"/>
                </a:solidFill>
              </a:rPr>
              <a:t>diminished </a:t>
            </a:r>
            <a:r>
              <a:rPr lang="en-US" dirty="0" smtClean="0"/>
              <a:t>and often become absent over time.</a:t>
            </a:r>
            <a:endParaRPr lang="en-US" dirty="0" smtClean="0"/>
          </a:p>
          <a:p>
            <a:r>
              <a:rPr lang="en-US" dirty="0" smtClean="0"/>
              <a:t>Significant scoliosis and contractures are rare in SMA III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THERAPY INTERVENTION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 THE PATIENT’S PROBLEM NOT THE DISEASE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Others:</a:t>
            </a:r>
            <a:endParaRPr lang="en-US" dirty="0" smtClean="0"/>
          </a:p>
          <a:p>
            <a:r>
              <a:rPr lang="en-US" dirty="0" smtClean="0"/>
              <a:t> congenital- myotonia congenita or Thomson disease</a:t>
            </a:r>
            <a:endParaRPr lang="en-US" dirty="0" smtClean="0"/>
          </a:p>
          <a:p>
            <a:r>
              <a:rPr lang="en-US" dirty="0" smtClean="0"/>
              <a:t>Metabolic myopathies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Problems with DMD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Weakness </a:t>
            </a:r>
            <a:endParaRPr lang="en-US" dirty="0" smtClean="0"/>
          </a:p>
          <a:p>
            <a:r>
              <a:rPr lang="en-US" dirty="0" smtClean="0"/>
              <a:t>Decreased passive ROM</a:t>
            </a:r>
            <a:endParaRPr lang="en-US" dirty="0" smtClean="0"/>
          </a:p>
          <a:p>
            <a:r>
              <a:rPr lang="en-US" dirty="0" smtClean="0"/>
              <a:t>Loss of ambulation</a:t>
            </a:r>
            <a:endParaRPr lang="en-US" dirty="0" smtClean="0"/>
          </a:p>
          <a:p>
            <a:r>
              <a:rPr lang="en-US" dirty="0" smtClean="0"/>
              <a:t>Decreased functional ability</a:t>
            </a:r>
            <a:endParaRPr lang="en-US" dirty="0" smtClean="0"/>
          </a:p>
          <a:p>
            <a:r>
              <a:rPr lang="en-US" dirty="0" smtClean="0"/>
              <a:t>Emotional trauma</a:t>
            </a:r>
            <a:endParaRPr lang="en-US" dirty="0" smtClean="0"/>
          </a:p>
          <a:p>
            <a:r>
              <a:rPr lang="en-US" dirty="0" smtClean="0"/>
              <a:t>Progressive scoliosis and other deformities</a:t>
            </a:r>
            <a:endParaRPr lang="en-US" dirty="0" smtClean="0"/>
          </a:p>
          <a:p>
            <a:r>
              <a:rPr lang="en-US" dirty="0" smtClean="0"/>
              <a:t>Pain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 deformity </a:t>
            </a:r>
            <a:endParaRPr lang="en-US" dirty="0" smtClean="0"/>
          </a:p>
          <a:p>
            <a:r>
              <a:rPr lang="en-US" dirty="0" smtClean="0"/>
              <a:t>Prolong functional capacity</a:t>
            </a:r>
            <a:endParaRPr lang="en-US" dirty="0" smtClean="0"/>
          </a:p>
          <a:p>
            <a:r>
              <a:rPr lang="en-US" dirty="0" smtClean="0"/>
              <a:t>Improve pulmonary function</a:t>
            </a:r>
            <a:endParaRPr lang="en-US" dirty="0" smtClean="0"/>
          </a:p>
          <a:p>
            <a:r>
              <a:rPr lang="en-US" dirty="0" smtClean="0"/>
              <a:t>Facilitate the development and assistance of family support</a:t>
            </a:r>
            <a:endParaRPr lang="en-US" dirty="0" smtClean="0"/>
          </a:p>
          <a:p>
            <a:r>
              <a:rPr lang="en-US" dirty="0" smtClean="0"/>
              <a:t>Control pain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Convenient and inexpensive.</a:t>
            </a:r>
            <a:endParaRPr lang="en-US" dirty="0" smtClean="0"/>
          </a:p>
          <a:p>
            <a:r>
              <a:rPr lang="en-US" dirty="0" smtClean="0"/>
              <a:t>Effective program of care at home is essential</a:t>
            </a:r>
            <a:endParaRPr lang="en-US" dirty="0" smtClean="0"/>
          </a:p>
          <a:p>
            <a:r>
              <a:rPr lang="en-US" dirty="0" smtClean="0"/>
              <a:t>Outpatient physical therapy once or twice in a week</a:t>
            </a:r>
            <a:endParaRPr lang="en-US" dirty="0" smtClean="0"/>
          </a:p>
          <a:p>
            <a:r>
              <a:rPr lang="en-US" dirty="0" smtClean="0"/>
              <a:t>Instruction to patents- safe guidelines for exercise, monitoring of orthotic or splinting needs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Prevent deformity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muscle prone for tightness– plantar flexion , hamstrings , hip flexors , ITB ,foot evertors</a:t>
            </a:r>
            <a:r>
              <a:rPr lang="en-US" dirty="0"/>
              <a:t> </a:t>
            </a:r>
            <a:r>
              <a:rPr lang="en-US" dirty="0" smtClean="0"/>
              <a:t>due to weakness or static position.</a:t>
            </a:r>
            <a:endParaRPr lang="en-US" dirty="0" smtClean="0"/>
          </a:p>
          <a:p>
            <a:r>
              <a:rPr lang="en-US" dirty="0" smtClean="0"/>
              <a:t>Daily stretching – 10 -15 reps, holding at least 15 sec, twice daily </a:t>
            </a:r>
            <a:endParaRPr lang="en-US" dirty="0" smtClean="0"/>
          </a:p>
          <a:p>
            <a:r>
              <a:rPr lang="en-US" dirty="0" smtClean="0"/>
              <a:t>Night splints </a:t>
            </a:r>
            <a:endParaRPr lang="en-US" dirty="0" smtClean="0"/>
          </a:p>
          <a:p>
            <a:r>
              <a:rPr lang="en-US" dirty="0" smtClean="0"/>
              <a:t>At least 2-3 hours of standing or walking is recommended daily in addition to stretching.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Minimizing spinal deformity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Most common – khphoscoliosis .</a:t>
            </a:r>
            <a:endParaRPr lang="en-IN" dirty="0" smtClean="0"/>
          </a:p>
          <a:p>
            <a:r>
              <a:rPr lang="en-IN" dirty="0" smtClean="0"/>
              <a:t>Convexity will likely be towards the dominant extremity.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Activity level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Age appropriate activities should be encouraged.</a:t>
            </a:r>
            <a:endParaRPr lang="en-IN" dirty="0" smtClean="0"/>
          </a:p>
          <a:p>
            <a:r>
              <a:rPr lang="en-IN" dirty="0" smtClean="0"/>
              <a:t>Avoid overusing muscles and causing fatigue.</a:t>
            </a:r>
            <a:endParaRPr lang="en-IN" dirty="0" smtClean="0"/>
          </a:p>
          <a:p>
            <a:r>
              <a:rPr lang="en-IN" dirty="0" smtClean="0"/>
              <a:t>Resistance exercises should not be given because of risk of contraction induced muscle injury.</a:t>
            </a:r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strengthening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Avoidance of maximal resistive strength training , but submaximal endurance training such as swimming or cycling nay be beneficial.</a:t>
            </a:r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Prolonged ambulation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Patient with DMD become weaker , and their gait pattern is altered in an attempt to improve stability during walking.</a:t>
            </a:r>
            <a:endParaRPr lang="en-IN" dirty="0" smtClean="0"/>
          </a:p>
          <a:p>
            <a:r>
              <a:rPr lang="en-IN" dirty="0" smtClean="0"/>
              <a:t>Treatment – stretching and lower extremity bracing.</a:t>
            </a:r>
            <a:endParaRPr lang="en-IN" dirty="0" smtClean="0"/>
          </a:p>
          <a:p>
            <a:r>
              <a:rPr lang="en-IN" dirty="0" smtClean="0"/>
              <a:t>Various surgical interventions.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Wheel-chair use.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When ambulation becomes more difficult, falling becomes more frequent , and child is unable to get to the places than wheel-chair needs for primary means of mobility.</a:t>
            </a:r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Weight control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Weight management is important for both ambulatory as well as wheel chair bound child.</a:t>
            </a:r>
            <a:endParaRPr lang="en-IN" dirty="0" smtClean="0"/>
          </a:p>
          <a:p>
            <a:r>
              <a:rPr lang="en-IN" dirty="0" smtClean="0"/>
              <a:t>Excessive weight control causes difficulties in transfer , mobility and social activities.</a:t>
            </a:r>
            <a:endParaRPr lang="en-IN" dirty="0" smtClean="0"/>
          </a:p>
          <a:p>
            <a:r>
              <a:rPr lang="en-IN" dirty="0" smtClean="0"/>
              <a:t>Also have deleterious effect on self –esteem , posture and respiratory function.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Duchene muscular dystrophy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disorder affecting the muscle</a:t>
            </a:r>
            <a:endParaRPr lang="en-US" dirty="0" smtClean="0"/>
          </a:p>
          <a:p>
            <a:r>
              <a:rPr lang="en-US" dirty="0" smtClean="0"/>
              <a:t>First described by Duchene, French neurologist, in 1868</a:t>
            </a:r>
            <a:endParaRPr lang="en-US" dirty="0" smtClean="0"/>
          </a:p>
          <a:p>
            <a:r>
              <a:rPr lang="en-US" b="1" dirty="0" smtClean="0"/>
              <a:t>Characterized by progressive muscle weakness and wasting of muscles.</a:t>
            </a:r>
            <a:endParaRPr lang="en-US" b="1" dirty="0" smtClean="0"/>
          </a:p>
          <a:p>
            <a:r>
              <a:rPr lang="en-US" dirty="0" smtClean="0"/>
              <a:t>Seen almost entirely in </a:t>
            </a:r>
            <a:r>
              <a:rPr lang="en-US" b="1" dirty="0" smtClean="0"/>
              <a:t>males</a:t>
            </a:r>
            <a:endParaRPr lang="en-US" b="1" dirty="0" smtClean="0"/>
          </a:p>
          <a:p>
            <a:r>
              <a:rPr lang="en-US" dirty="0" smtClean="0"/>
              <a:t>Transmitted as a </a:t>
            </a:r>
            <a:r>
              <a:rPr lang="en-US" b="1" dirty="0" smtClean="0"/>
              <a:t>X linked recessive characteristic </a:t>
            </a:r>
            <a:endParaRPr lang="en-US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Facilitating sleep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Air mattresses or commercial flotation pads improve sleeping comfort .</a:t>
            </a:r>
            <a:endParaRPr lang="en-IN" dirty="0" smtClean="0"/>
          </a:p>
          <a:p>
            <a:r>
              <a:rPr lang="en-IN" dirty="0" smtClean="0"/>
              <a:t>Also helps in positioning , or changing position at night.</a:t>
            </a:r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Activities of daily living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PT routinely assess the child’s ability to perform ADLs.</a:t>
            </a:r>
            <a:endParaRPr lang="en-IN" dirty="0" smtClean="0"/>
          </a:p>
          <a:p>
            <a:r>
              <a:rPr lang="en-IN" dirty="0" smtClean="0"/>
              <a:t>The patient’s ability to feed himself , turn pages in a book , and do the personal hygiene assess periodically.</a:t>
            </a:r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Respiratory considerations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good history and periodic pulmonary function testing required for monitoring respiratory insufficiency.</a:t>
            </a:r>
            <a:endParaRPr lang="en-IN" dirty="0" smtClean="0"/>
          </a:p>
          <a:p>
            <a:r>
              <a:rPr lang="en-IN" dirty="0" smtClean="0"/>
              <a:t>Trained in techniques of bronchial draining , chest percussion , and assisted coughing.</a:t>
            </a:r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Facilitating family support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Successful family support depends on early involvement of PT and the ability of therapist to have family comply with home programme. </a:t>
            </a:r>
            <a:endParaRPr lang="en-IN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Management of pain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Either because of weakness and joint  contractures.</a:t>
            </a:r>
            <a:endParaRPr lang="en-IN" dirty="0" smtClean="0"/>
          </a:p>
          <a:p>
            <a:r>
              <a:rPr lang="en-IN" dirty="0" smtClean="0"/>
              <a:t>Pain relief can be done by appropriate positioning and routine methods.</a:t>
            </a:r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Problem: muscle diseases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Intervention: strength training and aerobic exercise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Comparison: control group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Outcome: inconclusive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Title: Does IMT improve lung function, inspiratory muscle strength or inspiratory muscle endurance in people with DMD? A systematic review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6629400"/>
              </a:tblGrid>
              <a:tr h="57150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Systematic review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of publication</a:t>
                      </a:r>
                      <a:endParaRPr lang="en-IN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</a:t>
                      </a:r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of evidence</a:t>
                      </a:r>
                      <a:endParaRPr lang="en-IN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1a</a:t>
                      </a:r>
                      <a:endParaRPr lang="en-US" sz="14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Authors</a:t>
                      </a:r>
                      <a:endParaRPr lang="en-IN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Anderson C, Evans C</a:t>
                      </a:r>
                      <a:endParaRPr lang="en-US" sz="1400" dirty="0" smtClean="0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Citation </a:t>
                      </a:r>
                      <a:endParaRPr lang="en-IN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/>
                        <a:t>cardiopulmonary physical therapy journal</a:t>
                      </a:r>
                      <a:endParaRPr lang="en-US" sz="1400" dirty="0" smtClean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Aim </a:t>
                      </a:r>
                      <a:endParaRPr lang="en-IN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see the effect of IMT on inspiratory muscle strength</a:t>
                      </a:r>
                      <a:r>
                        <a:rPr lang="en-US" sz="1400" baseline="0" dirty="0" smtClean="0"/>
                        <a:t> or inspiratory muscle endurance in DMD</a:t>
                      </a:r>
                      <a:endParaRPr lang="en-US" sz="14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 subjects from 4 studies were assessed</a:t>
                      </a:r>
                      <a:r>
                        <a:rPr lang="en-US" sz="1400" baseline="0" dirty="0" smtClean="0"/>
                        <a:t>. CINAHL, PubMed &amp; MEDLINE databases were searched from 1980 to 2012. inclusion criteria included experimental research designs with or without a control group &amp; studies used had to include lung function, muscle strength &amp;/or muscle endurance as an outcome measure</a:t>
                      </a:r>
                      <a:endParaRPr lang="en-US" sz="14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Results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4 studies used IMT with inspiratory spirometer and</a:t>
                      </a:r>
                      <a:r>
                        <a:rPr lang="en-US" sz="1400" baseline="0" dirty="0" smtClean="0"/>
                        <a:t> all </a:t>
                      </a:r>
                      <a:r>
                        <a:rPr lang="en-US" sz="1400" dirty="0" smtClean="0"/>
                        <a:t>included pulmonary function and strength</a:t>
                      </a:r>
                      <a:r>
                        <a:rPr lang="en-US" sz="1400" baseline="0" dirty="0" smtClean="0"/>
                        <a:t> as outcomes, but only 3 studies included endurance. All 4 studies showed improvement in pulmonary function</a:t>
                      </a:r>
                      <a:endParaRPr lang="en-US" sz="14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Conclusion </a:t>
                      </a:r>
                      <a:endParaRPr lang="en-IN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There is</a:t>
                      </a:r>
                      <a:r>
                        <a:rPr lang="en-US" sz="1400" baseline="0" dirty="0" smtClean="0"/>
                        <a:t> modest level of evidence of supporting use of IMT for improving endurance &amp; weak evidence supporting the increase in pulmonary function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Clinical features are usually evident within </a:t>
            </a:r>
            <a:r>
              <a:rPr lang="en-US" b="1" dirty="0" smtClean="0"/>
              <a:t>5 years of life</a:t>
            </a:r>
            <a:r>
              <a:rPr lang="en-US" dirty="0" smtClean="0"/>
              <a:t>, and disease progresses until the patient is unable to walk, which may occur between 7 and 13 years. </a:t>
            </a:r>
            <a:endParaRPr lang="en-US" dirty="0" smtClean="0"/>
          </a:p>
          <a:p>
            <a:r>
              <a:rPr lang="en-US" dirty="0" smtClean="0"/>
              <a:t>The child may die as a result of respiratory failure in 2</a:t>
            </a:r>
            <a:r>
              <a:rPr lang="en-US" baseline="30000" dirty="0" smtClean="0"/>
              <a:t>nd</a:t>
            </a:r>
            <a:r>
              <a:rPr lang="en-US" dirty="0" smtClean="0"/>
              <a:t> or 3</a:t>
            </a:r>
            <a:r>
              <a:rPr lang="en-US" baseline="30000" dirty="0" smtClean="0"/>
              <a:t>rd</a:t>
            </a:r>
            <a:r>
              <a:rPr lang="en-US" dirty="0" smtClean="0"/>
              <a:t> decade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Pathology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Protein , Dystrophin known to be absent in children with DMD.</a:t>
            </a:r>
            <a:endParaRPr lang="en-US" dirty="0" smtClean="0"/>
          </a:p>
          <a:p>
            <a:r>
              <a:rPr lang="en-US" dirty="0" smtClean="0"/>
              <a:t>Dystrophin is localized to the sarcolemma, the muscle surface membrane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Diagnosis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manifestation</a:t>
            </a:r>
            <a:endParaRPr lang="en-US" dirty="0" smtClean="0"/>
          </a:p>
          <a:p>
            <a:r>
              <a:rPr lang="en-US" dirty="0" smtClean="0"/>
              <a:t>Family history</a:t>
            </a:r>
            <a:endParaRPr lang="en-US" dirty="0" smtClean="0"/>
          </a:p>
          <a:p>
            <a:r>
              <a:rPr lang="en-US" dirty="0" smtClean="0"/>
              <a:t>Laboratory tests, including DNA analysis, Dystrophin electrophoresis.</a:t>
            </a:r>
            <a:endParaRPr lang="en-US" dirty="0" smtClean="0"/>
          </a:p>
          <a:p>
            <a:r>
              <a:rPr lang="en-US" dirty="0" smtClean="0"/>
              <a:t>Muscle biopsy</a:t>
            </a:r>
            <a:endParaRPr lang="en-US" dirty="0" smtClean="0"/>
          </a:p>
          <a:p>
            <a:r>
              <a:rPr lang="en-US" dirty="0" smtClean="0"/>
              <a:t>EMG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Assessment of DMD: </a:t>
            </a:r>
            <a:endParaRPr lang="en-US" u="sng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delay in motor milestones </a:t>
            </a:r>
            <a:r>
              <a:rPr lang="en-US" dirty="0" smtClean="0"/>
              <a:t>in infancy is often evident</a:t>
            </a:r>
            <a:endParaRPr lang="en-US" dirty="0" smtClean="0"/>
          </a:p>
          <a:p>
            <a:r>
              <a:rPr lang="en-US" dirty="0" smtClean="0"/>
              <a:t>The child presents to the physician, usually by the age of 3, with the </a:t>
            </a:r>
            <a:r>
              <a:rPr lang="en-US" b="1" dirty="0" smtClean="0"/>
              <a:t>H/O frequent fall, difficulty in climbing stairs and running 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On observation: when he gets up from the floor he sows </a:t>
            </a:r>
            <a:r>
              <a:rPr lang="en-US" b="1" dirty="0" smtClean="0"/>
              <a:t>Gower's sign- </a:t>
            </a:r>
            <a:r>
              <a:rPr lang="en-US" dirty="0" smtClean="0"/>
              <a:t>rolling to one side, pushing up to four foot kneeling, extending the legs, finally pushing the hands up the legs</a:t>
            </a:r>
            <a:endParaRPr lang="en-US" dirty="0" smtClean="0"/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manoeuvre is due to weakness of the extensor muscles, particularly the gluteals. </a:t>
            </a:r>
            <a:endParaRPr lang="en-US" dirty="0" smtClean="0"/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Gait: alters as muscle weakness progresses. In early change is an increased lumbar lordosis with the shoulders and upper trunk thrust backward.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10729</Words>
  <Application>WPS Presentation</Application>
  <PresentationFormat>On-screen Show (4:3)</PresentationFormat>
  <Paragraphs>303</Paragraphs>
  <Slides>46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46</vt:i4>
      </vt:variant>
    </vt:vector>
  </HeadingPairs>
  <TitlesOfParts>
    <vt:vector size="53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Myopathies </vt:lpstr>
      <vt:lpstr>Classification </vt:lpstr>
      <vt:lpstr>PowerPoint 演示文稿</vt:lpstr>
      <vt:lpstr>Duchene muscular dystrophy</vt:lpstr>
      <vt:lpstr>PowerPoint 演示文稿</vt:lpstr>
      <vt:lpstr>Pathology </vt:lpstr>
      <vt:lpstr>Diagnosis </vt:lpstr>
      <vt:lpstr>Clinical features </vt:lpstr>
      <vt:lpstr>PowerPoint 演示文稿</vt:lpstr>
      <vt:lpstr>PowerPoint 演示文稿</vt:lpstr>
      <vt:lpstr>Contracture/ tightness</vt:lpstr>
      <vt:lpstr>Respiratory system </vt:lpstr>
      <vt:lpstr>Assessment </vt:lpstr>
      <vt:lpstr>PowerPoint 演示文稿</vt:lpstr>
      <vt:lpstr>SMA </vt:lpstr>
      <vt:lpstr>Classification</vt:lpstr>
      <vt:lpstr>PowerPoint 演示文稿</vt:lpstr>
      <vt:lpstr>Physical examination findings</vt:lpstr>
      <vt:lpstr>PowerPoint 演示文稿</vt:lpstr>
      <vt:lpstr>PowerPoint 演示文稿</vt:lpstr>
      <vt:lpstr>PowerPoint 演示文稿</vt:lpstr>
      <vt:lpstr>Spinal muscular atrophy II</vt:lpstr>
      <vt:lpstr>PowerPoint 演示文稿</vt:lpstr>
      <vt:lpstr>PowerPoint 演示文稿</vt:lpstr>
      <vt:lpstr>Spinal muscular atrophy III</vt:lpstr>
      <vt:lpstr>PowerPoint 演示文稿</vt:lpstr>
      <vt:lpstr>PowerPoint 演示文稿</vt:lpstr>
      <vt:lpstr>MANAGEMENT  </vt:lpstr>
      <vt:lpstr>PHYSICAL THERAPY INTERVENTION </vt:lpstr>
      <vt:lpstr>Problems with DMD</vt:lpstr>
      <vt:lpstr>Goals  </vt:lpstr>
      <vt:lpstr>Home program </vt:lpstr>
      <vt:lpstr>Prevent deformity </vt:lpstr>
      <vt:lpstr>Minimizing spinal deformity</vt:lpstr>
      <vt:lpstr>Activity level</vt:lpstr>
      <vt:lpstr>strengthening</vt:lpstr>
      <vt:lpstr>Prolonged ambulation</vt:lpstr>
      <vt:lpstr>Wheel-chair use.</vt:lpstr>
      <vt:lpstr>Weight control</vt:lpstr>
      <vt:lpstr>Facilitating sleep</vt:lpstr>
      <vt:lpstr>Activities of daily living</vt:lpstr>
      <vt:lpstr>Respiratory considerations</vt:lpstr>
      <vt:lpstr>Facilitating family support</vt:lpstr>
      <vt:lpstr>Management of pain</vt:lpstr>
      <vt:lpstr>PICO</vt:lpstr>
      <vt:lpstr>Title: Does IMT improve lung function, inspiratory muscle strength or inspiratory muscle endurance in people with DMD? A systematic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Myopathies </dc:title>
  <dc:creator>nabeel</dc:creator>
  <cp:lastModifiedBy>ACER</cp:lastModifiedBy>
  <cp:revision>92</cp:revision>
  <dcterms:created xsi:type="dcterms:W3CDTF">2006-08-16T00:00:00Z</dcterms:created>
  <dcterms:modified xsi:type="dcterms:W3CDTF">2020-08-14T04:47:20Z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1033-11.2.0.9629</vt:lpwstr>
  </property>
</Properties>
</file>