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sldIdLst>
    <p:sldId id="256" r:id="rId2"/>
    <p:sldId id="257" r:id="rId3"/>
    <p:sldId id="258" r:id="rId4"/>
    <p:sldId id="259" r:id="rId5"/>
    <p:sldId id="260" r:id="rId6"/>
    <p:sldId id="261" r:id="rId7"/>
    <p:sldId id="262" r:id="rId8"/>
    <p:sldId id="263" r:id="rId9"/>
    <p:sldId id="264" r:id="rId10"/>
    <p:sldId id="282" r:id="rId11"/>
    <p:sldId id="283" r:id="rId12"/>
    <p:sldId id="284" r:id="rId13"/>
    <p:sldId id="285" r:id="rId14"/>
    <p:sldId id="286" r:id="rId15"/>
    <p:sldId id="287" r:id="rId16"/>
    <p:sldId id="288" r:id="rId17"/>
    <p:sldId id="289" r:id="rId18"/>
    <p:sldId id="290" r:id="rId19"/>
    <p:sldId id="291" r:id="rId20"/>
    <p:sldId id="275" r:id="rId21"/>
    <p:sldId id="276" r:id="rId22"/>
    <p:sldId id="277" r:id="rId23"/>
    <p:sldId id="278" r:id="rId24"/>
    <p:sldId id="279" r:id="rId25"/>
    <p:sldId id="280"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297" r:id="rId43"/>
    <p:sldId id="298" r:id="rId44"/>
    <p:sldId id="299" r:id="rId45"/>
    <p:sldId id="300" r:id="rId46"/>
    <p:sldId id="303" r:id="rId47"/>
    <p:sldId id="304" r:id="rId4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22"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1D8BD707-D9CF-40AE-B4C6-C98DA3205C09}" type="datetimeFigureOut">
              <a:rPr lang="en-US" smtClean="0"/>
              <a:pPr/>
              <a:t>8/14/2020</a:t>
            </a:fld>
            <a:endParaRPr lang="en-US"/>
          </a:p>
        </p:txBody>
      </p:sp>
      <p:sp>
        <p:nvSpPr>
          <p:cNvPr id="20" name="Footer Placeholder 19"/>
          <p:cNvSpPr>
            <a:spLocks noGrp="1"/>
          </p:cNvSpPr>
          <p:nvPr>
            <p:ph type="ftr" sz="quarter" idx="11"/>
          </p:nvPr>
        </p:nvSpPr>
        <p:spPr/>
        <p:txBody>
          <a:bodyPr/>
          <a:lstStyle/>
          <a:p>
            <a:endParaRPr lang="en-IN"/>
          </a:p>
        </p:txBody>
      </p:sp>
      <p:sp>
        <p:nvSpPr>
          <p:cNvPr id="10" name="Slide Number Placeholder 9"/>
          <p:cNvSpPr>
            <a:spLocks noGrp="1"/>
          </p:cNvSpPr>
          <p:nvPr>
            <p:ph type="sldNum" sz="quarter" idx="12"/>
          </p:nvPr>
        </p:nvSpPr>
        <p:spPr/>
        <p:txBody>
          <a:bodyPr/>
          <a:lstStyle/>
          <a:p>
            <a:fld id="{B6F15528-21DE-4FAA-801E-634DDDAF4B2B}" type="slidenum">
              <a:rPr lang="en-IN" smtClean="0"/>
              <a:pPr/>
              <a:t>‹#›</a:t>
            </a:fld>
            <a:endParaRPr lang="en-IN"/>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a:t>Click to edit Master title style</a:t>
            </a:r>
            <a:endParaRPr lang="en-IN"/>
          </a:p>
        </p:txBody>
      </p:sp>
      <p:sp>
        <p:nvSpPr>
          <p:cNvPr id="3" name="Chart Placeholder 2"/>
          <p:cNvSpPr>
            <a:spLocks noGrp="1"/>
          </p:cNvSpPr>
          <p:nvPr>
            <p:ph type="chart" idx="1"/>
          </p:nvPr>
        </p:nvSpPr>
        <p:spPr>
          <a:xfrm>
            <a:off x="1182688" y="2017713"/>
            <a:ext cx="7772400" cy="4114800"/>
          </a:xfrm>
        </p:spPr>
        <p:txBody>
          <a:bodyPr/>
          <a:lstStyle/>
          <a:p>
            <a:endParaRPr lang="en-IN"/>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C14DC06A-319F-45F9-AC6C-8C20084C4C8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a:t>Click to edit Master title style</a:t>
            </a:r>
            <a:endParaRPr lang="en-IN"/>
          </a:p>
        </p:txBody>
      </p:sp>
      <p:sp>
        <p:nvSpPr>
          <p:cNvPr id="3" name="SmartArt Placeholder 2"/>
          <p:cNvSpPr>
            <a:spLocks noGrp="1"/>
          </p:cNvSpPr>
          <p:nvPr>
            <p:ph type="dgm" idx="1"/>
          </p:nvPr>
        </p:nvSpPr>
        <p:spPr>
          <a:xfrm>
            <a:off x="1182688" y="2017713"/>
            <a:ext cx="7772400" cy="4114800"/>
          </a:xfrm>
        </p:spPr>
        <p:txBody>
          <a:bodyPr/>
          <a:lstStyle/>
          <a:p>
            <a:endParaRPr lang="en-IN"/>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2CA8F834-D06E-4BC7-A8BA-FB52A140CBF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5528-21DE-4FAA-801E-634DDDAF4B2B}" type="slidenum">
              <a:rPr lang="en-IN" smtClean="0"/>
              <a:pPr/>
              <a:t>‹#›</a:t>
            </a:fld>
            <a:endParaRPr lang="en-IN"/>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6F15528-21DE-4FAA-801E-634DDDAF4B2B}"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8/14/2020</a:t>
            </a:fld>
            <a:endParaRPr lang="en-US"/>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6F15528-21DE-4FAA-801E-634DDDAF4B2B}"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8/14/2020</a:t>
            </a:fld>
            <a:endParaRPr lang="en-US"/>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6F15528-21DE-4FAA-801E-634DDDAF4B2B}"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1D8BD707-D9CF-40AE-B4C6-C98DA3205C09}" type="datetimeFigureOut">
              <a:rPr lang="en-US" smtClean="0"/>
              <a:pPr/>
              <a:t>8/14/2020</a:t>
            </a:fld>
            <a:endParaRPr lang="en-US"/>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6F15528-21DE-4FAA-801E-634DDDAF4B2B}" type="slidenum">
              <a:rPr lang="en-IN" smtClean="0"/>
              <a:pPr/>
              <a:t>‹#›</a:t>
            </a:fld>
            <a:endParaRPr lang="en-IN"/>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6F15528-21DE-4FAA-801E-634DDDAF4B2B}"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6F15528-21DE-4FAA-801E-634DDDAF4B2B}" type="slidenum">
              <a:rPr lang="en-IN" smtClean="0"/>
              <a:pPr/>
              <a:t>‹#›</a:t>
            </a:fld>
            <a:endParaRPr lang="en-IN"/>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8/14/2020</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IN"/>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IN" smtClean="0"/>
              <a:pPr/>
              <a:t>‹#›</a:t>
            </a:fld>
            <a:endParaRPr lang="en-IN"/>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24.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25.wmf"/></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2388365"/>
            <a:ext cx="7848600" cy="628377"/>
          </a:xfrm>
          <a:prstGeom prst="rect">
            <a:avLst/>
          </a:prstGeom>
        </p:spPr>
        <p:txBody>
          <a:bodyPr vert="horz" wrap="square" lIns="0" tIns="12700" rIns="0" bIns="0" rtlCol="0">
            <a:spAutoFit/>
          </a:bodyPr>
          <a:lstStyle/>
          <a:p>
            <a:pPr marL="12700">
              <a:lnSpc>
                <a:spcPct val="100000"/>
              </a:lnSpc>
              <a:spcBef>
                <a:spcPts val="100"/>
              </a:spcBef>
            </a:pPr>
            <a:r>
              <a:rPr sz="4000" spc="-5" dirty="0">
                <a:latin typeface="Baskerville Old Face" panose="02020602080505020303" pitchFamily="18" charset="0"/>
              </a:rPr>
              <a:t>EXAMINATION </a:t>
            </a:r>
            <a:r>
              <a:rPr sz="4000" dirty="0">
                <a:latin typeface="Baskerville Old Face" panose="02020602080505020303" pitchFamily="18" charset="0"/>
              </a:rPr>
              <a:t>OF </a:t>
            </a:r>
            <a:r>
              <a:rPr sz="4000" spc="-10" dirty="0">
                <a:latin typeface="Baskerville Old Face" panose="02020602080505020303" pitchFamily="18" charset="0"/>
              </a:rPr>
              <a:t>THE</a:t>
            </a:r>
            <a:r>
              <a:rPr sz="4000" spc="-70" dirty="0">
                <a:latin typeface="Baskerville Old Face" panose="02020602080505020303" pitchFamily="18" charset="0"/>
              </a:rPr>
              <a:t> </a:t>
            </a:r>
            <a:r>
              <a:rPr sz="4000" spc="-10" dirty="0">
                <a:latin typeface="Baskerville Old Face" panose="02020602080505020303" pitchFamily="18" charset="0"/>
              </a:rPr>
              <a:t>BREAST</a:t>
            </a:r>
            <a:endParaRPr sz="4000" dirty="0">
              <a:latin typeface="Baskerville Old Face" panose="02020602080505020303" pitchFamily="18" charset="0"/>
            </a:endParaRPr>
          </a:p>
        </p:txBody>
      </p:sp>
      <p:sp>
        <p:nvSpPr>
          <p:cNvPr id="3" name="object 3"/>
          <p:cNvSpPr txBox="1"/>
          <p:nvPr/>
        </p:nvSpPr>
        <p:spPr>
          <a:xfrm>
            <a:off x="5181600" y="4572000"/>
            <a:ext cx="3962400" cy="1413207"/>
          </a:xfrm>
          <a:prstGeom prst="rect">
            <a:avLst/>
          </a:prstGeom>
        </p:spPr>
        <p:txBody>
          <a:bodyPr vert="horz" wrap="square" lIns="0" tIns="43180" rIns="0" bIns="0" rtlCol="0">
            <a:spAutoFit/>
          </a:bodyPr>
          <a:lstStyle/>
          <a:p>
            <a:pPr marL="38100">
              <a:lnSpc>
                <a:spcPct val="100000"/>
              </a:lnSpc>
              <a:spcBef>
                <a:spcPts val="340"/>
              </a:spcBef>
            </a:pPr>
            <a:r>
              <a:rPr lang="en-IN" sz="2800" dirty="0">
                <a:latin typeface="Arial"/>
                <a:cs typeface="Arial"/>
              </a:rPr>
              <a:t>Prepared By,</a:t>
            </a:r>
          </a:p>
          <a:p>
            <a:pPr marL="38100">
              <a:lnSpc>
                <a:spcPct val="100000"/>
              </a:lnSpc>
              <a:spcBef>
                <a:spcPts val="340"/>
              </a:spcBef>
            </a:pPr>
            <a:r>
              <a:rPr lang="en-IN" sz="2800" dirty="0">
                <a:latin typeface="Arial"/>
                <a:cs typeface="Arial"/>
              </a:rPr>
              <a:t>Mrs. </a:t>
            </a:r>
            <a:r>
              <a:rPr lang="en-IN" sz="2800" dirty="0" err="1">
                <a:latin typeface="Arial"/>
                <a:cs typeface="Arial"/>
              </a:rPr>
              <a:t>Ruhi</a:t>
            </a:r>
            <a:r>
              <a:rPr lang="en-IN" sz="2800" dirty="0">
                <a:latin typeface="Arial"/>
                <a:cs typeface="Arial"/>
              </a:rPr>
              <a:t> Varghese</a:t>
            </a:r>
          </a:p>
          <a:p>
            <a:pPr marL="38100">
              <a:lnSpc>
                <a:spcPct val="100000"/>
              </a:lnSpc>
              <a:spcBef>
                <a:spcPts val="340"/>
              </a:spcBef>
            </a:pPr>
            <a:r>
              <a:rPr lang="en-IN" sz="2800" dirty="0">
                <a:latin typeface="Arial"/>
                <a:cs typeface="Arial"/>
              </a:rPr>
              <a:t>SNC</a:t>
            </a:r>
            <a:endParaRPr sz="2800" dirty="0">
              <a:latin typeface="Arial"/>
              <a:cs typeface="Arial"/>
            </a:endParaRPr>
          </a:p>
        </p:txBody>
      </p:sp>
      <p:pic>
        <p:nvPicPr>
          <p:cNvPr id="7" name="Picture 6">
            <a:extLst>
              <a:ext uri="{FF2B5EF4-FFF2-40B4-BE49-F238E27FC236}">
                <a16:creationId xmlns:a16="http://schemas.microsoft.com/office/drawing/2014/main" id="{75F62461-A12B-4950-B294-C9058915C3DD}"/>
              </a:ext>
            </a:extLst>
          </p:cNvPr>
          <p:cNvPicPr>
            <a:picLocks noChangeAspect="1"/>
          </p:cNvPicPr>
          <p:nvPr/>
        </p:nvPicPr>
        <p:blipFill>
          <a:blip r:embed="rId2"/>
          <a:stretch>
            <a:fillRect/>
          </a:stretch>
        </p:blipFill>
        <p:spPr>
          <a:xfrm>
            <a:off x="6781800" y="350508"/>
            <a:ext cx="1295400" cy="1295400"/>
          </a:xfrm>
          <a:prstGeom prst="rect">
            <a:avLst/>
          </a:prstGeom>
        </p:spPr>
      </p:pic>
      <p:pic>
        <p:nvPicPr>
          <p:cNvPr id="9" name="Picture 8">
            <a:extLst>
              <a:ext uri="{FF2B5EF4-FFF2-40B4-BE49-F238E27FC236}">
                <a16:creationId xmlns:a16="http://schemas.microsoft.com/office/drawing/2014/main" id="{4BB16BCC-F01B-41DE-B87A-0FA4AFDD0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52595"/>
            <a:ext cx="1143000" cy="12171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4064"/>
            <a:ext cx="8686800" cy="1674817"/>
          </a:xfrm>
          <a:prstGeom prst="rect">
            <a:avLst/>
          </a:prstGeom>
        </p:spPr>
        <p:txBody>
          <a:bodyPr vert="horz" wrap="square" lIns="0" tIns="12700" rIns="0" bIns="0" rtlCol="0">
            <a:spAutoFit/>
          </a:bodyPr>
          <a:lstStyle/>
          <a:p>
            <a:pPr marL="12700" marR="5080">
              <a:lnSpc>
                <a:spcPct val="100000"/>
              </a:lnSpc>
              <a:spcBef>
                <a:spcPts val="100"/>
              </a:spcBef>
            </a:pPr>
            <a:r>
              <a:rPr sz="3600" b="1" spc="-15" dirty="0">
                <a:latin typeface="Calibri"/>
                <a:cs typeface="Calibri"/>
              </a:rPr>
              <a:t>Step </a:t>
            </a:r>
            <a:r>
              <a:rPr sz="3600" b="1" spc="-10" dirty="0">
                <a:latin typeface="Calibri"/>
                <a:cs typeface="Calibri"/>
              </a:rPr>
              <a:t>1: </a:t>
            </a:r>
            <a:r>
              <a:rPr sz="3600" spc="-5" dirty="0"/>
              <a:t>Begin by </a:t>
            </a:r>
            <a:r>
              <a:rPr sz="3600" dirty="0"/>
              <a:t>looking </a:t>
            </a:r>
            <a:r>
              <a:rPr sz="3600" spc="-15" dirty="0"/>
              <a:t>at your  breasts </a:t>
            </a:r>
            <a:r>
              <a:rPr sz="3600" dirty="0"/>
              <a:t>in </a:t>
            </a:r>
            <a:r>
              <a:rPr sz="3600" spc="-10" dirty="0"/>
              <a:t>the mirror </a:t>
            </a:r>
            <a:r>
              <a:rPr sz="3600" spc="-5" dirty="0"/>
              <a:t>with </a:t>
            </a:r>
            <a:r>
              <a:rPr sz="3600" spc="-15" dirty="0"/>
              <a:t>your  </a:t>
            </a:r>
            <a:r>
              <a:rPr sz="3600" spc="-10" dirty="0"/>
              <a:t>shoulders </a:t>
            </a:r>
            <a:r>
              <a:rPr sz="3600" spc="-20" dirty="0"/>
              <a:t>straight </a:t>
            </a:r>
            <a:r>
              <a:rPr sz="3600" dirty="0"/>
              <a:t>and </a:t>
            </a:r>
            <a:r>
              <a:rPr sz="3600" spc="-15" dirty="0"/>
              <a:t>your </a:t>
            </a:r>
            <a:r>
              <a:rPr sz="3600" dirty="0"/>
              <a:t>arms</a:t>
            </a:r>
            <a:r>
              <a:rPr sz="3600" spc="-120" dirty="0"/>
              <a:t> </a:t>
            </a:r>
            <a:r>
              <a:rPr sz="3600" spc="-5" dirty="0"/>
              <a:t>on  </a:t>
            </a:r>
            <a:r>
              <a:rPr sz="3600" spc="-15" dirty="0"/>
              <a:t>your</a:t>
            </a:r>
            <a:r>
              <a:rPr sz="3600" spc="-45" dirty="0"/>
              <a:t> </a:t>
            </a:r>
            <a:r>
              <a:rPr sz="3600" spc="-5" dirty="0"/>
              <a:t>hips.</a:t>
            </a:r>
          </a:p>
        </p:txBody>
      </p:sp>
      <p:sp>
        <p:nvSpPr>
          <p:cNvPr id="3" name="object 3"/>
          <p:cNvSpPr/>
          <p:nvPr/>
        </p:nvSpPr>
        <p:spPr>
          <a:xfrm>
            <a:off x="1447800" y="1828800"/>
            <a:ext cx="5786501" cy="45719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19200" y="685799"/>
            <a:ext cx="7086600" cy="4998804"/>
          </a:xfrm>
          <a:prstGeom prst="rect">
            <a:avLst/>
          </a:prstGeom>
        </p:spPr>
        <p:txBody>
          <a:bodyPr vert="horz" wrap="square" lIns="0" tIns="12700" rIns="0" bIns="0" rtlCol="0">
            <a:spAutoFit/>
          </a:bodyPr>
          <a:lstStyle/>
          <a:p>
            <a:pPr marL="12700" marR="490855">
              <a:lnSpc>
                <a:spcPct val="100000"/>
              </a:lnSpc>
              <a:spcBef>
                <a:spcPts val="100"/>
              </a:spcBef>
              <a:buSzPct val="98148"/>
              <a:buAutoNum type="arabicPeriod"/>
              <a:tabLst>
                <a:tab pos="534670" algn="l"/>
                <a:tab pos="4018915" algn="l"/>
              </a:tabLst>
            </a:pPr>
            <a:r>
              <a:rPr sz="5400" spc="-20" dirty="0">
                <a:latin typeface="Calibri"/>
                <a:cs typeface="Calibri"/>
              </a:rPr>
              <a:t>Breasts</a:t>
            </a:r>
            <a:r>
              <a:rPr sz="5400" dirty="0">
                <a:latin typeface="Calibri"/>
                <a:cs typeface="Calibri"/>
              </a:rPr>
              <a:t> </a:t>
            </a:r>
            <a:r>
              <a:rPr sz="5400" spc="-15" dirty="0">
                <a:latin typeface="Calibri"/>
                <a:cs typeface="Calibri"/>
              </a:rPr>
              <a:t>that	</a:t>
            </a:r>
            <a:r>
              <a:rPr sz="5400" spc="-20" dirty="0">
                <a:latin typeface="Calibri"/>
                <a:cs typeface="Calibri"/>
              </a:rPr>
              <a:t>are</a:t>
            </a:r>
            <a:r>
              <a:rPr sz="5400" spc="-100" dirty="0">
                <a:latin typeface="Calibri"/>
                <a:cs typeface="Calibri"/>
              </a:rPr>
              <a:t> </a:t>
            </a:r>
            <a:r>
              <a:rPr sz="5400" dirty="0">
                <a:latin typeface="Calibri"/>
                <a:cs typeface="Calibri"/>
              </a:rPr>
              <a:t>their  </a:t>
            </a:r>
            <a:r>
              <a:rPr sz="5400" spc="-5" dirty="0">
                <a:latin typeface="Calibri"/>
                <a:cs typeface="Calibri"/>
              </a:rPr>
              <a:t>usual </a:t>
            </a:r>
            <a:r>
              <a:rPr sz="5400" spc="-30" dirty="0">
                <a:latin typeface="Calibri"/>
                <a:cs typeface="Calibri"/>
              </a:rPr>
              <a:t>size, </a:t>
            </a:r>
            <a:r>
              <a:rPr sz="5400" spc="-5" dirty="0">
                <a:latin typeface="Calibri"/>
                <a:cs typeface="Calibri"/>
              </a:rPr>
              <a:t>shape, </a:t>
            </a:r>
            <a:r>
              <a:rPr sz="5400" dirty="0">
                <a:latin typeface="Calibri"/>
                <a:cs typeface="Calibri"/>
              </a:rPr>
              <a:t>and  </a:t>
            </a:r>
            <a:r>
              <a:rPr sz="5400" spc="-15" dirty="0">
                <a:latin typeface="Calibri"/>
                <a:cs typeface="Calibri"/>
              </a:rPr>
              <a:t>color</a:t>
            </a:r>
            <a:endParaRPr sz="5400">
              <a:latin typeface="Calibri"/>
              <a:cs typeface="Calibri"/>
            </a:endParaRPr>
          </a:p>
          <a:p>
            <a:pPr marL="12700" marR="5080">
              <a:lnSpc>
                <a:spcPct val="100000"/>
              </a:lnSpc>
              <a:spcBef>
                <a:spcPts val="5"/>
              </a:spcBef>
              <a:buSzPct val="98148"/>
              <a:buAutoNum type="arabicPeriod"/>
              <a:tabLst>
                <a:tab pos="534670" algn="l"/>
              </a:tabLst>
            </a:pPr>
            <a:r>
              <a:rPr sz="5400" spc="-20" dirty="0">
                <a:latin typeface="Calibri"/>
                <a:cs typeface="Calibri"/>
              </a:rPr>
              <a:t>Breasts </a:t>
            </a:r>
            <a:r>
              <a:rPr sz="5400" spc="-15" dirty="0">
                <a:latin typeface="Calibri"/>
                <a:cs typeface="Calibri"/>
              </a:rPr>
              <a:t>that </a:t>
            </a:r>
            <a:r>
              <a:rPr sz="5400" spc="-25" dirty="0">
                <a:latin typeface="Calibri"/>
                <a:cs typeface="Calibri"/>
              </a:rPr>
              <a:t>are </a:t>
            </a:r>
            <a:r>
              <a:rPr sz="5400" spc="-15" dirty="0">
                <a:latin typeface="Calibri"/>
                <a:cs typeface="Calibri"/>
              </a:rPr>
              <a:t>evenly  </a:t>
            </a:r>
            <a:r>
              <a:rPr sz="5400" spc="-5" dirty="0">
                <a:latin typeface="Calibri"/>
                <a:cs typeface="Calibri"/>
              </a:rPr>
              <a:t>shaped </a:t>
            </a:r>
            <a:r>
              <a:rPr sz="5400" dirty="0">
                <a:latin typeface="Calibri"/>
                <a:cs typeface="Calibri"/>
              </a:rPr>
              <a:t>without </a:t>
            </a:r>
            <a:r>
              <a:rPr sz="5400" spc="-5" dirty="0">
                <a:latin typeface="Calibri"/>
                <a:cs typeface="Calibri"/>
              </a:rPr>
              <a:t>visible  </a:t>
            </a:r>
            <a:r>
              <a:rPr sz="5400" spc="-15" dirty="0">
                <a:latin typeface="Calibri"/>
                <a:cs typeface="Calibri"/>
              </a:rPr>
              <a:t>distortion </a:t>
            </a:r>
            <a:r>
              <a:rPr sz="5400" spc="-5" dirty="0">
                <a:latin typeface="Calibri"/>
                <a:cs typeface="Calibri"/>
              </a:rPr>
              <a:t>or</a:t>
            </a:r>
            <a:r>
              <a:rPr sz="5400" spc="-10" dirty="0">
                <a:latin typeface="Calibri"/>
                <a:cs typeface="Calibri"/>
              </a:rPr>
              <a:t> </a:t>
            </a:r>
            <a:r>
              <a:rPr sz="5400" spc="-15" dirty="0">
                <a:latin typeface="Calibri"/>
                <a:cs typeface="Calibri"/>
              </a:rPr>
              <a:t>swelling</a:t>
            </a:r>
            <a:endParaRPr sz="5400">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6800" y="350646"/>
            <a:ext cx="7848600" cy="5878830"/>
          </a:xfrm>
          <a:prstGeom prst="rect">
            <a:avLst/>
          </a:prstGeom>
        </p:spPr>
        <p:txBody>
          <a:bodyPr vert="horz" wrap="square" lIns="0" tIns="12700" rIns="0" bIns="0" rtlCol="0">
            <a:spAutoFit/>
          </a:bodyPr>
          <a:lstStyle/>
          <a:p>
            <a:pPr marL="12700" marR="5080">
              <a:lnSpc>
                <a:spcPct val="100000"/>
              </a:lnSpc>
              <a:spcBef>
                <a:spcPts val="100"/>
              </a:spcBef>
              <a:buSzPct val="97916"/>
              <a:buAutoNum type="arabicPeriod"/>
              <a:tabLst>
                <a:tab pos="476884" algn="l"/>
                <a:tab pos="1622425" algn="l"/>
              </a:tabLst>
            </a:pPr>
            <a:r>
              <a:rPr sz="4800" spc="5" dirty="0">
                <a:latin typeface="Calibri"/>
                <a:cs typeface="Calibri"/>
              </a:rPr>
              <a:t>Dimpling, </a:t>
            </a:r>
            <a:r>
              <a:rPr sz="4800" spc="-20" dirty="0">
                <a:latin typeface="Calibri"/>
                <a:cs typeface="Calibri"/>
              </a:rPr>
              <a:t>puckering, </a:t>
            </a:r>
            <a:r>
              <a:rPr sz="4800" spc="-5" dirty="0">
                <a:latin typeface="Calibri"/>
                <a:cs typeface="Calibri"/>
              </a:rPr>
              <a:t>or bulging  of </a:t>
            </a:r>
            <a:r>
              <a:rPr sz="4800" dirty="0">
                <a:latin typeface="Calibri"/>
                <a:cs typeface="Calibri"/>
              </a:rPr>
              <a:t>the	</a:t>
            </a:r>
            <a:r>
              <a:rPr sz="4800" spc="-5" dirty="0">
                <a:latin typeface="Calibri"/>
                <a:cs typeface="Calibri"/>
              </a:rPr>
              <a:t>skin</a:t>
            </a:r>
            <a:endParaRPr sz="4800">
              <a:latin typeface="Calibri"/>
              <a:cs typeface="Calibri"/>
            </a:endParaRPr>
          </a:p>
          <a:p>
            <a:pPr marL="12700" marR="872490">
              <a:lnSpc>
                <a:spcPct val="100000"/>
              </a:lnSpc>
              <a:buSzPct val="97916"/>
              <a:buAutoNum type="arabicPeriod"/>
              <a:tabLst>
                <a:tab pos="479425" algn="l"/>
                <a:tab pos="3801745" algn="l"/>
              </a:tabLst>
            </a:pPr>
            <a:r>
              <a:rPr sz="4800" dirty="0">
                <a:latin typeface="Calibri"/>
                <a:cs typeface="Calibri"/>
              </a:rPr>
              <a:t>A</a:t>
            </a:r>
            <a:r>
              <a:rPr sz="4800" spc="-5" dirty="0">
                <a:latin typeface="Calibri"/>
                <a:cs typeface="Calibri"/>
              </a:rPr>
              <a:t> nipple</a:t>
            </a:r>
            <a:r>
              <a:rPr sz="4800" spc="15" dirty="0">
                <a:latin typeface="Calibri"/>
                <a:cs typeface="Calibri"/>
              </a:rPr>
              <a:t> </a:t>
            </a:r>
            <a:r>
              <a:rPr sz="4800" spc="-15" dirty="0">
                <a:latin typeface="Calibri"/>
                <a:cs typeface="Calibri"/>
              </a:rPr>
              <a:t>that	</a:t>
            </a:r>
            <a:r>
              <a:rPr sz="4800" spc="-5" dirty="0">
                <a:latin typeface="Calibri"/>
                <a:cs typeface="Calibri"/>
              </a:rPr>
              <a:t>has </a:t>
            </a:r>
            <a:r>
              <a:rPr sz="4800" spc="-10" dirty="0">
                <a:latin typeface="Calibri"/>
                <a:cs typeface="Calibri"/>
              </a:rPr>
              <a:t>changed  </a:t>
            </a:r>
            <a:r>
              <a:rPr sz="4800" spc="-5" dirty="0">
                <a:latin typeface="Calibri"/>
                <a:cs typeface="Calibri"/>
              </a:rPr>
              <a:t>position or </a:t>
            </a:r>
            <a:r>
              <a:rPr sz="4800" dirty="0">
                <a:latin typeface="Calibri"/>
                <a:cs typeface="Calibri"/>
              </a:rPr>
              <a:t>an </a:t>
            </a:r>
            <a:r>
              <a:rPr sz="4800" spc="-25" dirty="0">
                <a:latin typeface="Calibri"/>
                <a:cs typeface="Calibri"/>
              </a:rPr>
              <a:t>inverted </a:t>
            </a:r>
            <a:r>
              <a:rPr sz="4800" spc="-5" dirty="0">
                <a:latin typeface="Calibri"/>
                <a:cs typeface="Calibri"/>
              </a:rPr>
              <a:t>nipple  (pushed </a:t>
            </a:r>
            <a:r>
              <a:rPr sz="4800" spc="-30" dirty="0">
                <a:latin typeface="Calibri"/>
                <a:cs typeface="Calibri"/>
              </a:rPr>
              <a:t>inward </a:t>
            </a:r>
            <a:r>
              <a:rPr sz="4800" spc="-15" dirty="0">
                <a:latin typeface="Calibri"/>
                <a:cs typeface="Calibri"/>
              </a:rPr>
              <a:t>instead </a:t>
            </a:r>
            <a:r>
              <a:rPr sz="4800" spc="-5" dirty="0">
                <a:latin typeface="Calibri"/>
                <a:cs typeface="Calibri"/>
              </a:rPr>
              <a:t>of  </a:t>
            </a:r>
            <a:r>
              <a:rPr sz="4800" spc="-10" dirty="0">
                <a:latin typeface="Calibri"/>
                <a:cs typeface="Calibri"/>
              </a:rPr>
              <a:t>sticking</a:t>
            </a:r>
            <a:r>
              <a:rPr sz="4800" spc="-25" dirty="0">
                <a:latin typeface="Calibri"/>
                <a:cs typeface="Calibri"/>
              </a:rPr>
              <a:t> </a:t>
            </a:r>
            <a:r>
              <a:rPr sz="4800" spc="-5" dirty="0">
                <a:latin typeface="Calibri"/>
                <a:cs typeface="Calibri"/>
              </a:rPr>
              <a:t>out)</a:t>
            </a:r>
            <a:endParaRPr sz="4800">
              <a:latin typeface="Calibri"/>
              <a:cs typeface="Calibri"/>
            </a:endParaRPr>
          </a:p>
          <a:p>
            <a:pPr marL="12700" marR="1042035">
              <a:lnSpc>
                <a:spcPct val="100000"/>
              </a:lnSpc>
              <a:spcBef>
                <a:spcPts val="5"/>
              </a:spcBef>
              <a:buSzPct val="97916"/>
              <a:buAutoNum type="arabicPeriod"/>
              <a:tabLst>
                <a:tab pos="476884" algn="l"/>
              </a:tabLst>
            </a:pPr>
            <a:r>
              <a:rPr sz="4800" spc="-15" dirty="0">
                <a:latin typeface="Calibri"/>
                <a:cs typeface="Calibri"/>
              </a:rPr>
              <a:t>Redness, soreness, </a:t>
            </a:r>
            <a:r>
              <a:rPr sz="4800" spc="-20" dirty="0">
                <a:latin typeface="Calibri"/>
                <a:cs typeface="Calibri"/>
              </a:rPr>
              <a:t>rash, </a:t>
            </a:r>
            <a:r>
              <a:rPr sz="4800" spc="-5" dirty="0">
                <a:latin typeface="Calibri"/>
                <a:cs typeface="Calibri"/>
              </a:rPr>
              <a:t>or  </a:t>
            </a:r>
            <a:r>
              <a:rPr sz="4800" spc="-10" dirty="0">
                <a:latin typeface="Calibri"/>
                <a:cs typeface="Calibri"/>
              </a:rPr>
              <a:t>swelling</a:t>
            </a:r>
            <a:endParaRPr sz="480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282320"/>
            <a:ext cx="7489825" cy="1367155"/>
          </a:xfrm>
          <a:prstGeom prst="rect">
            <a:avLst/>
          </a:prstGeom>
        </p:spPr>
        <p:txBody>
          <a:bodyPr vert="horz" wrap="square" lIns="0" tIns="12700" rIns="0" bIns="0" rtlCol="0">
            <a:spAutoFit/>
          </a:bodyPr>
          <a:lstStyle/>
          <a:p>
            <a:pPr marL="12700" marR="5080">
              <a:lnSpc>
                <a:spcPct val="100000"/>
              </a:lnSpc>
              <a:spcBef>
                <a:spcPts val="100"/>
              </a:spcBef>
            </a:pPr>
            <a:r>
              <a:rPr sz="4400" b="1" spc="-15" dirty="0">
                <a:latin typeface="Calibri"/>
                <a:cs typeface="Calibri"/>
              </a:rPr>
              <a:t>Step </a:t>
            </a:r>
            <a:r>
              <a:rPr sz="4400" b="1" dirty="0">
                <a:latin typeface="Calibri"/>
                <a:cs typeface="Calibri"/>
              </a:rPr>
              <a:t>2: </a:t>
            </a:r>
            <a:r>
              <a:rPr sz="4400" spc="-95" dirty="0"/>
              <a:t>Now, </a:t>
            </a:r>
            <a:r>
              <a:rPr sz="4400" spc="-20" dirty="0"/>
              <a:t>raise your </a:t>
            </a:r>
            <a:r>
              <a:rPr sz="4400" dirty="0"/>
              <a:t>arms and  look</a:t>
            </a:r>
            <a:r>
              <a:rPr sz="4400" spc="5" dirty="0"/>
              <a:t> </a:t>
            </a:r>
            <a:r>
              <a:rPr sz="4400" spc="-100" dirty="0"/>
              <a:t>f</a:t>
            </a:r>
            <a:r>
              <a:rPr sz="4400" spc="-5" dirty="0"/>
              <a:t>o</a:t>
            </a:r>
            <a:r>
              <a:rPr sz="4400" dirty="0"/>
              <a:t>r</a:t>
            </a:r>
            <a:r>
              <a:rPr sz="4400" spc="-5" dirty="0"/>
              <a:t> </a:t>
            </a:r>
            <a:r>
              <a:rPr sz="4400" dirty="0"/>
              <a:t>the</a:t>
            </a:r>
            <a:r>
              <a:rPr sz="4400" spc="5" dirty="0"/>
              <a:t> </a:t>
            </a:r>
            <a:r>
              <a:rPr sz="4400" spc="-5" dirty="0"/>
              <a:t>sam</a:t>
            </a:r>
            <a:r>
              <a:rPr sz="4400" dirty="0"/>
              <a:t>e</a:t>
            </a:r>
            <a:r>
              <a:rPr sz="4400" spc="-15" dirty="0"/>
              <a:t> </a:t>
            </a:r>
            <a:r>
              <a:rPr sz="4400" dirty="0"/>
              <a:t>chan</a:t>
            </a:r>
            <a:r>
              <a:rPr sz="4400" spc="-30" dirty="0"/>
              <a:t>g</a:t>
            </a:r>
            <a:r>
              <a:rPr sz="4400" dirty="0"/>
              <a:t>e</a:t>
            </a:r>
            <a:r>
              <a:rPr sz="4400" spc="5" dirty="0"/>
              <a:t>s</a:t>
            </a:r>
            <a:r>
              <a:rPr sz="1800" dirty="0"/>
              <a:t>.</a:t>
            </a:r>
            <a:endParaRPr sz="1800">
              <a:latin typeface="Calibri"/>
              <a:cs typeface="Calibri"/>
            </a:endParaRPr>
          </a:p>
        </p:txBody>
      </p:sp>
      <p:sp>
        <p:nvSpPr>
          <p:cNvPr id="3" name="object 3"/>
          <p:cNvSpPr/>
          <p:nvPr/>
        </p:nvSpPr>
        <p:spPr>
          <a:xfrm>
            <a:off x="785787" y="2000237"/>
            <a:ext cx="6786626" cy="4572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7288" y="1136650"/>
            <a:ext cx="7078345" cy="4415155"/>
          </a:xfrm>
          <a:prstGeom prst="rect">
            <a:avLst/>
          </a:prstGeom>
        </p:spPr>
        <p:txBody>
          <a:bodyPr vert="horz" wrap="square" lIns="0" tIns="12700" rIns="0" bIns="0" rtlCol="0">
            <a:spAutoFit/>
          </a:bodyPr>
          <a:lstStyle/>
          <a:p>
            <a:pPr marL="12700" marR="5080">
              <a:lnSpc>
                <a:spcPct val="100000"/>
              </a:lnSpc>
              <a:spcBef>
                <a:spcPts val="100"/>
              </a:spcBef>
              <a:tabLst>
                <a:tab pos="5801360" algn="l"/>
              </a:tabLst>
            </a:pPr>
            <a:r>
              <a:rPr sz="4800" b="1" spc="-15" dirty="0">
                <a:latin typeface="Calibri"/>
                <a:cs typeface="Calibri"/>
              </a:rPr>
              <a:t>Step </a:t>
            </a:r>
            <a:r>
              <a:rPr sz="4800" b="1" dirty="0">
                <a:latin typeface="Calibri"/>
                <a:cs typeface="Calibri"/>
              </a:rPr>
              <a:t>3: </a:t>
            </a:r>
            <a:r>
              <a:rPr sz="4800" dirty="0">
                <a:latin typeface="Calibri"/>
                <a:cs typeface="Calibri"/>
              </a:rPr>
              <a:t>While</a:t>
            </a:r>
            <a:r>
              <a:rPr sz="4800" spc="20" dirty="0">
                <a:latin typeface="Calibri"/>
                <a:cs typeface="Calibri"/>
              </a:rPr>
              <a:t> </a:t>
            </a:r>
            <a:r>
              <a:rPr sz="4800" spc="-25" dirty="0">
                <a:latin typeface="Calibri"/>
                <a:cs typeface="Calibri"/>
              </a:rPr>
              <a:t>you're</a:t>
            </a:r>
            <a:r>
              <a:rPr sz="4800" spc="35" dirty="0">
                <a:latin typeface="Calibri"/>
                <a:cs typeface="Calibri"/>
              </a:rPr>
              <a:t> </a:t>
            </a:r>
            <a:r>
              <a:rPr sz="4800" spc="-25" dirty="0">
                <a:latin typeface="Calibri"/>
                <a:cs typeface="Calibri"/>
              </a:rPr>
              <a:t>at	</a:t>
            </a:r>
            <a:r>
              <a:rPr sz="4800" dirty="0">
                <a:latin typeface="Calibri"/>
                <a:cs typeface="Calibri"/>
              </a:rPr>
              <a:t>the  </a:t>
            </a:r>
            <a:r>
              <a:rPr sz="4800" spc="-70" dirty="0">
                <a:latin typeface="Calibri"/>
                <a:cs typeface="Calibri"/>
              </a:rPr>
              <a:t>mirror, </a:t>
            </a:r>
            <a:r>
              <a:rPr sz="4800" dirty="0">
                <a:latin typeface="Calibri"/>
                <a:cs typeface="Calibri"/>
              </a:rPr>
              <a:t>look </a:t>
            </a:r>
            <a:r>
              <a:rPr sz="4800" spc="-35" dirty="0">
                <a:latin typeface="Calibri"/>
                <a:cs typeface="Calibri"/>
              </a:rPr>
              <a:t>for </a:t>
            </a:r>
            <a:r>
              <a:rPr sz="4800" spc="-25" dirty="0">
                <a:latin typeface="Calibri"/>
                <a:cs typeface="Calibri"/>
              </a:rPr>
              <a:t>any </a:t>
            </a:r>
            <a:r>
              <a:rPr sz="4800" spc="-5" dirty="0">
                <a:latin typeface="Calibri"/>
                <a:cs typeface="Calibri"/>
              </a:rPr>
              <a:t>signs of  fluid </a:t>
            </a:r>
            <a:r>
              <a:rPr sz="4800" spc="-10" dirty="0">
                <a:latin typeface="Calibri"/>
                <a:cs typeface="Calibri"/>
              </a:rPr>
              <a:t>coming </a:t>
            </a:r>
            <a:r>
              <a:rPr sz="4800" dirty="0">
                <a:latin typeface="Calibri"/>
                <a:cs typeface="Calibri"/>
              </a:rPr>
              <a:t>out </a:t>
            </a:r>
            <a:r>
              <a:rPr sz="4800" spc="-5" dirty="0">
                <a:latin typeface="Calibri"/>
                <a:cs typeface="Calibri"/>
              </a:rPr>
              <a:t>of one or  both nipples (this </a:t>
            </a:r>
            <a:r>
              <a:rPr sz="4800" spc="-10" dirty="0">
                <a:latin typeface="Calibri"/>
                <a:cs typeface="Calibri"/>
              </a:rPr>
              <a:t>could </a:t>
            </a:r>
            <a:r>
              <a:rPr sz="4800" spc="-5" dirty="0">
                <a:latin typeface="Calibri"/>
                <a:cs typeface="Calibri"/>
              </a:rPr>
              <a:t>be </a:t>
            </a:r>
            <a:r>
              <a:rPr sz="4800" dirty="0">
                <a:latin typeface="Calibri"/>
                <a:cs typeface="Calibri"/>
              </a:rPr>
              <a:t>a  </a:t>
            </a:r>
            <a:r>
              <a:rPr sz="4800" spc="-70" dirty="0">
                <a:latin typeface="Calibri"/>
                <a:cs typeface="Calibri"/>
              </a:rPr>
              <a:t>watery, </a:t>
            </a:r>
            <a:r>
              <a:rPr sz="4800" spc="-55" dirty="0">
                <a:latin typeface="Calibri"/>
                <a:cs typeface="Calibri"/>
              </a:rPr>
              <a:t>milky, </a:t>
            </a:r>
            <a:r>
              <a:rPr sz="4800" spc="-5" dirty="0">
                <a:latin typeface="Calibri"/>
                <a:cs typeface="Calibri"/>
              </a:rPr>
              <a:t>or </a:t>
            </a:r>
            <a:r>
              <a:rPr sz="4800" spc="-15" dirty="0">
                <a:latin typeface="Calibri"/>
                <a:cs typeface="Calibri"/>
              </a:rPr>
              <a:t>yellow </a:t>
            </a:r>
            <a:r>
              <a:rPr sz="4800" spc="-5" dirty="0">
                <a:latin typeface="Calibri"/>
                <a:cs typeface="Calibri"/>
              </a:rPr>
              <a:t>fluid  or</a:t>
            </a:r>
            <a:r>
              <a:rPr sz="4800" spc="-10" dirty="0">
                <a:latin typeface="Calibri"/>
                <a:cs typeface="Calibri"/>
              </a:rPr>
              <a:t> </a:t>
            </a:r>
            <a:r>
              <a:rPr sz="4800" spc="-5" dirty="0">
                <a:latin typeface="Calibri"/>
                <a:cs typeface="Calibri"/>
              </a:rPr>
              <a:t>blood).</a:t>
            </a:r>
            <a:endParaRPr sz="480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5965" y="361315"/>
            <a:ext cx="7479665" cy="2220595"/>
          </a:xfrm>
          <a:prstGeom prst="rect">
            <a:avLst/>
          </a:prstGeom>
        </p:spPr>
        <p:txBody>
          <a:bodyPr vert="horz" wrap="square" lIns="0" tIns="12700" rIns="0" bIns="0" rtlCol="0">
            <a:spAutoFit/>
          </a:bodyPr>
          <a:lstStyle/>
          <a:p>
            <a:pPr marL="12700" marR="5080">
              <a:lnSpc>
                <a:spcPct val="100000"/>
              </a:lnSpc>
              <a:spcBef>
                <a:spcPts val="100"/>
              </a:spcBef>
            </a:pPr>
            <a:r>
              <a:rPr sz="3600" b="1" spc="-25" dirty="0">
                <a:latin typeface="Calibri"/>
                <a:cs typeface="Calibri"/>
              </a:rPr>
              <a:t>step </a:t>
            </a:r>
            <a:r>
              <a:rPr sz="3600" b="1" spc="-5" dirty="0">
                <a:latin typeface="Calibri"/>
                <a:cs typeface="Calibri"/>
              </a:rPr>
              <a:t>4: </a:t>
            </a:r>
            <a:r>
              <a:rPr sz="3600" spc="-10" dirty="0"/>
              <a:t>Next, </a:t>
            </a:r>
            <a:r>
              <a:rPr sz="3600" spc="-25" dirty="0"/>
              <a:t>feel </a:t>
            </a:r>
            <a:r>
              <a:rPr sz="3600" spc="-15" dirty="0"/>
              <a:t>your breasts </a:t>
            </a:r>
            <a:r>
              <a:rPr sz="3600" dirty="0"/>
              <a:t>while  lying </a:t>
            </a:r>
            <a:r>
              <a:rPr sz="3600" spc="-10" dirty="0"/>
              <a:t>down, </a:t>
            </a:r>
            <a:r>
              <a:rPr sz="3600" spc="-5" dirty="0"/>
              <a:t>using </a:t>
            </a:r>
            <a:r>
              <a:rPr sz="3600" spc="-15" dirty="0"/>
              <a:t>your </a:t>
            </a:r>
            <a:r>
              <a:rPr sz="3600" spc="-10" dirty="0"/>
              <a:t>right </a:t>
            </a:r>
            <a:r>
              <a:rPr sz="3600" dirty="0"/>
              <a:t>hand </a:t>
            </a:r>
            <a:r>
              <a:rPr sz="3600" spc="-25" dirty="0"/>
              <a:t>to feel  </a:t>
            </a:r>
            <a:r>
              <a:rPr sz="3600" spc="-15" dirty="0"/>
              <a:t>your left breast </a:t>
            </a:r>
            <a:r>
              <a:rPr sz="3600" dirty="0"/>
              <a:t>and then </a:t>
            </a:r>
            <a:r>
              <a:rPr sz="3600" spc="-15" dirty="0"/>
              <a:t>your left </a:t>
            </a:r>
            <a:r>
              <a:rPr sz="3600" spc="-5" dirty="0"/>
              <a:t>hand  </a:t>
            </a:r>
            <a:r>
              <a:rPr sz="3600" spc="-25" dirty="0"/>
              <a:t>to </a:t>
            </a:r>
            <a:r>
              <a:rPr sz="3600" spc="-20" dirty="0"/>
              <a:t>feel </a:t>
            </a:r>
            <a:r>
              <a:rPr sz="3600" spc="-15" dirty="0"/>
              <a:t>your </a:t>
            </a:r>
            <a:r>
              <a:rPr sz="3600" spc="-10" dirty="0"/>
              <a:t>right</a:t>
            </a:r>
            <a:r>
              <a:rPr sz="3600" spc="-30" dirty="0"/>
              <a:t> </a:t>
            </a:r>
            <a:r>
              <a:rPr sz="3600" spc="-15" dirty="0"/>
              <a:t>breast</a:t>
            </a:r>
          </a:p>
        </p:txBody>
      </p:sp>
      <p:sp>
        <p:nvSpPr>
          <p:cNvPr id="3" name="object 3"/>
          <p:cNvSpPr/>
          <p:nvPr/>
        </p:nvSpPr>
        <p:spPr>
          <a:xfrm>
            <a:off x="762000" y="2590800"/>
            <a:ext cx="5215001" cy="400047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6800" y="690286"/>
            <a:ext cx="7467600" cy="6167714"/>
          </a:xfrm>
          <a:prstGeom prst="rect">
            <a:avLst/>
          </a:prstGeom>
        </p:spPr>
        <p:txBody>
          <a:bodyPr vert="horz" wrap="square" lIns="0" tIns="12065" rIns="0" bIns="0" rtlCol="0">
            <a:spAutoFit/>
          </a:bodyPr>
          <a:lstStyle/>
          <a:p>
            <a:pPr marL="12700" marR="5080">
              <a:lnSpc>
                <a:spcPct val="100000"/>
              </a:lnSpc>
              <a:spcBef>
                <a:spcPts val="95"/>
              </a:spcBef>
            </a:pPr>
            <a:r>
              <a:rPr sz="4000" spc="-5" dirty="0">
                <a:latin typeface="Calibri"/>
                <a:cs typeface="Calibri"/>
              </a:rPr>
              <a:t>Use a firm, smooth </a:t>
            </a:r>
            <a:r>
              <a:rPr sz="4000" spc="-10" dirty="0">
                <a:latin typeface="Calibri"/>
                <a:cs typeface="Calibri"/>
              </a:rPr>
              <a:t>touch with </a:t>
            </a:r>
            <a:r>
              <a:rPr sz="4000" spc="-5" dirty="0">
                <a:latin typeface="Calibri"/>
                <a:cs typeface="Calibri"/>
              </a:rPr>
              <a:t>the  </a:t>
            </a:r>
            <a:r>
              <a:rPr sz="4000" spc="-30" dirty="0">
                <a:latin typeface="Calibri"/>
                <a:cs typeface="Calibri"/>
              </a:rPr>
              <a:t>first </a:t>
            </a:r>
            <a:r>
              <a:rPr sz="4000" spc="-40" dirty="0">
                <a:latin typeface="Calibri"/>
                <a:cs typeface="Calibri"/>
              </a:rPr>
              <a:t>few </a:t>
            </a:r>
            <a:r>
              <a:rPr sz="4000" spc="-10" dirty="0">
                <a:latin typeface="Calibri"/>
                <a:cs typeface="Calibri"/>
              </a:rPr>
              <a:t>finger </a:t>
            </a:r>
            <a:r>
              <a:rPr sz="4000" spc="-5" dirty="0">
                <a:latin typeface="Calibri"/>
                <a:cs typeface="Calibri"/>
              </a:rPr>
              <a:t>pads of </a:t>
            </a:r>
            <a:r>
              <a:rPr sz="4000" spc="-15" dirty="0">
                <a:latin typeface="Calibri"/>
                <a:cs typeface="Calibri"/>
              </a:rPr>
              <a:t>your </a:t>
            </a:r>
            <a:r>
              <a:rPr sz="4000" spc="-5" dirty="0">
                <a:latin typeface="Calibri"/>
                <a:cs typeface="Calibri"/>
              </a:rPr>
              <a:t>hand,  </a:t>
            </a:r>
            <a:r>
              <a:rPr sz="4000" spc="-25" dirty="0">
                <a:latin typeface="Calibri"/>
                <a:cs typeface="Calibri"/>
              </a:rPr>
              <a:t>keeping </a:t>
            </a:r>
            <a:r>
              <a:rPr sz="4000" spc="-5" dirty="0">
                <a:latin typeface="Calibri"/>
                <a:cs typeface="Calibri"/>
              </a:rPr>
              <a:t>the </a:t>
            </a:r>
            <a:r>
              <a:rPr sz="4000" spc="-20" dirty="0">
                <a:latin typeface="Calibri"/>
                <a:cs typeface="Calibri"/>
              </a:rPr>
              <a:t>fingers </a:t>
            </a:r>
            <a:r>
              <a:rPr sz="4000" spc="-10" dirty="0">
                <a:latin typeface="Calibri"/>
                <a:cs typeface="Calibri"/>
              </a:rPr>
              <a:t>flat </a:t>
            </a:r>
            <a:r>
              <a:rPr sz="4000" spc="-5" dirty="0">
                <a:latin typeface="Calibri"/>
                <a:cs typeface="Calibri"/>
              </a:rPr>
              <a:t>and  </a:t>
            </a:r>
            <a:r>
              <a:rPr sz="4000" spc="-60" dirty="0">
                <a:latin typeface="Calibri"/>
                <a:cs typeface="Calibri"/>
              </a:rPr>
              <a:t>together. </a:t>
            </a:r>
            <a:r>
              <a:rPr sz="4000" spc="-5" dirty="0">
                <a:latin typeface="Calibri"/>
                <a:cs typeface="Calibri"/>
              </a:rPr>
              <a:t>Use a </a:t>
            </a:r>
            <a:r>
              <a:rPr sz="4000" spc="-10" dirty="0">
                <a:latin typeface="Calibri"/>
                <a:cs typeface="Calibri"/>
              </a:rPr>
              <a:t>circular </a:t>
            </a:r>
            <a:r>
              <a:rPr sz="4000" dirty="0">
                <a:latin typeface="Calibri"/>
                <a:cs typeface="Calibri"/>
              </a:rPr>
              <a:t>motion,  about </a:t>
            </a:r>
            <a:r>
              <a:rPr sz="4000" spc="-5" dirty="0">
                <a:latin typeface="Calibri"/>
                <a:cs typeface="Calibri"/>
              </a:rPr>
              <a:t>the </a:t>
            </a:r>
            <a:r>
              <a:rPr sz="4000" spc="-25" dirty="0">
                <a:latin typeface="Calibri"/>
                <a:cs typeface="Calibri"/>
              </a:rPr>
              <a:t>size </a:t>
            </a:r>
            <a:r>
              <a:rPr sz="4000" spc="-5" dirty="0">
                <a:latin typeface="Calibri"/>
                <a:cs typeface="Calibri"/>
              </a:rPr>
              <a:t>of a </a:t>
            </a:r>
            <a:r>
              <a:rPr sz="4000" spc="-10" dirty="0">
                <a:latin typeface="Calibri"/>
                <a:cs typeface="Calibri"/>
              </a:rPr>
              <a:t>quarterCover  </a:t>
            </a:r>
            <a:r>
              <a:rPr sz="4000" spc="-5" dirty="0">
                <a:latin typeface="Calibri"/>
                <a:cs typeface="Calibri"/>
              </a:rPr>
              <a:t>the </a:t>
            </a:r>
            <a:r>
              <a:rPr sz="4000" spc="-15" dirty="0">
                <a:latin typeface="Calibri"/>
                <a:cs typeface="Calibri"/>
              </a:rPr>
              <a:t>entire </a:t>
            </a:r>
            <a:r>
              <a:rPr sz="4000" spc="-25" dirty="0">
                <a:latin typeface="Calibri"/>
                <a:cs typeface="Calibri"/>
              </a:rPr>
              <a:t>breast from </a:t>
            </a:r>
            <a:r>
              <a:rPr sz="4000" spc="-15" dirty="0">
                <a:latin typeface="Calibri"/>
                <a:cs typeface="Calibri"/>
              </a:rPr>
              <a:t>top </a:t>
            </a:r>
            <a:r>
              <a:rPr sz="4000" spc="-20" dirty="0">
                <a:latin typeface="Calibri"/>
                <a:cs typeface="Calibri"/>
              </a:rPr>
              <a:t>to  bottom, </a:t>
            </a:r>
            <a:r>
              <a:rPr sz="4000" spc="-10" dirty="0">
                <a:latin typeface="Calibri"/>
                <a:cs typeface="Calibri"/>
              </a:rPr>
              <a:t>side </a:t>
            </a:r>
            <a:r>
              <a:rPr sz="4000" spc="-15" dirty="0">
                <a:latin typeface="Calibri"/>
                <a:cs typeface="Calibri"/>
              </a:rPr>
              <a:t>to </a:t>
            </a:r>
            <a:r>
              <a:rPr sz="4000" spc="-10" dirty="0">
                <a:latin typeface="Calibri"/>
                <a:cs typeface="Calibri"/>
              </a:rPr>
              <a:t>side </a:t>
            </a:r>
            <a:r>
              <a:rPr sz="4000" spc="-5" dirty="0">
                <a:latin typeface="Calibri"/>
                <a:cs typeface="Calibri"/>
              </a:rPr>
              <a:t>— </a:t>
            </a:r>
            <a:r>
              <a:rPr sz="4000" spc="-20" dirty="0">
                <a:latin typeface="Calibri"/>
                <a:cs typeface="Calibri"/>
              </a:rPr>
              <a:t>from </a:t>
            </a:r>
            <a:r>
              <a:rPr sz="4000" spc="-15" dirty="0">
                <a:latin typeface="Calibri"/>
                <a:cs typeface="Calibri"/>
              </a:rPr>
              <a:t>your  </a:t>
            </a:r>
            <a:r>
              <a:rPr sz="4000" spc="-10" dirty="0">
                <a:latin typeface="Calibri"/>
                <a:cs typeface="Calibri"/>
              </a:rPr>
              <a:t>collarbone </a:t>
            </a:r>
            <a:r>
              <a:rPr sz="4000" spc="-25" dirty="0">
                <a:latin typeface="Calibri"/>
                <a:cs typeface="Calibri"/>
              </a:rPr>
              <a:t>to </a:t>
            </a:r>
            <a:r>
              <a:rPr sz="4000" spc="-5" dirty="0">
                <a:latin typeface="Calibri"/>
                <a:cs typeface="Calibri"/>
              </a:rPr>
              <a:t>the </a:t>
            </a:r>
            <a:r>
              <a:rPr sz="4000" spc="-20" dirty="0">
                <a:latin typeface="Calibri"/>
                <a:cs typeface="Calibri"/>
              </a:rPr>
              <a:t>top </a:t>
            </a:r>
            <a:r>
              <a:rPr sz="4000" spc="-5" dirty="0">
                <a:latin typeface="Calibri"/>
                <a:cs typeface="Calibri"/>
              </a:rPr>
              <a:t>of </a:t>
            </a:r>
            <a:r>
              <a:rPr sz="4000" spc="-15" dirty="0">
                <a:latin typeface="Calibri"/>
                <a:cs typeface="Calibri"/>
              </a:rPr>
              <a:t>your  </a:t>
            </a:r>
            <a:r>
              <a:rPr sz="4000" spc="-5" dirty="0">
                <a:latin typeface="Calibri"/>
                <a:cs typeface="Calibri"/>
              </a:rPr>
              <a:t>abdomen, and </a:t>
            </a:r>
            <a:r>
              <a:rPr sz="4000" spc="-25" dirty="0">
                <a:latin typeface="Calibri"/>
                <a:cs typeface="Calibri"/>
              </a:rPr>
              <a:t>from </a:t>
            </a:r>
            <a:r>
              <a:rPr sz="4000" spc="-15" dirty="0">
                <a:latin typeface="Calibri"/>
                <a:cs typeface="Calibri"/>
              </a:rPr>
              <a:t>your </a:t>
            </a:r>
            <a:r>
              <a:rPr sz="4000" spc="-5" dirty="0">
                <a:latin typeface="Calibri"/>
                <a:cs typeface="Calibri"/>
              </a:rPr>
              <a:t>armpit </a:t>
            </a:r>
            <a:r>
              <a:rPr sz="4000" spc="-20" dirty="0">
                <a:latin typeface="Calibri"/>
                <a:cs typeface="Calibri"/>
              </a:rPr>
              <a:t>to  </a:t>
            </a:r>
            <a:r>
              <a:rPr sz="4000" spc="-15" dirty="0">
                <a:latin typeface="Calibri"/>
                <a:cs typeface="Calibri"/>
              </a:rPr>
              <a:t>your</a:t>
            </a:r>
            <a:r>
              <a:rPr sz="4000" spc="-10" dirty="0">
                <a:latin typeface="Calibri"/>
                <a:cs typeface="Calibri"/>
              </a:rPr>
              <a:t> </a:t>
            </a:r>
            <a:r>
              <a:rPr sz="4000" spc="-20" dirty="0">
                <a:latin typeface="Calibri"/>
                <a:cs typeface="Calibri"/>
              </a:rPr>
              <a:t>cleavage.</a:t>
            </a:r>
            <a:endParaRPr sz="400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457200"/>
            <a:ext cx="7162800" cy="5430333"/>
          </a:xfrm>
          <a:prstGeom prst="rect">
            <a:avLst/>
          </a:prstGeom>
        </p:spPr>
        <p:txBody>
          <a:bodyPr vert="horz" wrap="square" lIns="0" tIns="13335" rIns="0" bIns="0" rtlCol="0">
            <a:spAutoFit/>
          </a:bodyPr>
          <a:lstStyle/>
          <a:p>
            <a:pPr marL="12700" marR="5080">
              <a:lnSpc>
                <a:spcPct val="100000"/>
              </a:lnSpc>
              <a:spcBef>
                <a:spcPts val="105"/>
              </a:spcBef>
            </a:pPr>
            <a:r>
              <a:rPr sz="4400" spc="-110" dirty="0">
                <a:latin typeface="Calibri"/>
                <a:cs typeface="Calibri"/>
              </a:rPr>
              <a:t>You </a:t>
            </a:r>
            <a:r>
              <a:rPr sz="4400" spc="-15" dirty="0">
                <a:latin typeface="Calibri"/>
                <a:cs typeface="Calibri"/>
              </a:rPr>
              <a:t>can </a:t>
            </a:r>
            <a:r>
              <a:rPr sz="4400" dirty="0">
                <a:latin typeface="Calibri"/>
                <a:cs typeface="Calibri"/>
              </a:rPr>
              <a:t>begin </a:t>
            </a:r>
            <a:r>
              <a:rPr sz="4400" spc="-25" dirty="0">
                <a:latin typeface="Calibri"/>
                <a:cs typeface="Calibri"/>
              </a:rPr>
              <a:t>at </a:t>
            </a:r>
            <a:r>
              <a:rPr sz="4400" dirty="0">
                <a:latin typeface="Calibri"/>
                <a:cs typeface="Calibri"/>
              </a:rPr>
              <a:t>the </a:t>
            </a:r>
            <a:r>
              <a:rPr sz="4400" spc="-5" dirty="0">
                <a:latin typeface="Calibri"/>
                <a:cs typeface="Calibri"/>
              </a:rPr>
              <a:t>nipple,  moving </a:t>
            </a:r>
            <a:r>
              <a:rPr sz="4400" spc="-10" dirty="0">
                <a:latin typeface="Calibri"/>
                <a:cs typeface="Calibri"/>
              </a:rPr>
              <a:t>in </a:t>
            </a:r>
            <a:r>
              <a:rPr sz="4400" spc="-15" dirty="0">
                <a:latin typeface="Calibri"/>
                <a:cs typeface="Calibri"/>
              </a:rPr>
              <a:t>larger </a:t>
            </a:r>
            <a:r>
              <a:rPr sz="4400" dirty="0">
                <a:latin typeface="Calibri"/>
                <a:cs typeface="Calibri"/>
              </a:rPr>
              <a:t>and </a:t>
            </a:r>
            <a:r>
              <a:rPr sz="4400" spc="-15" dirty="0">
                <a:latin typeface="Calibri"/>
                <a:cs typeface="Calibri"/>
              </a:rPr>
              <a:t>larger  </a:t>
            </a:r>
            <a:r>
              <a:rPr sz="4400" spc="-10" dirty="0">
                <a:latin typeface="Calibri"/>
                <a:cs typeface="Calibri"/>
              </a:rPr>
              <a:t>circles until </a:t>
            </a:r>
            <a:r>
              <a:rPr sz="4400" spc="-25" dirty="0">
                <a:latin typeface="Calibri"/>
                <a:cs typeface="Calibri"/>
              </a:rPr>
              <a:t>you </a:t>
            </a:r>
            <a:r>
              <a:rPr sz="4400" spc="-15" dirty="0">
                <a:latin typeface="Calibri"/>
                <a:cs typeface="Calibri"/>
              </a:rPr>
              <a:t>reach </a:t>
            </a:r>
            <a:r>
              <a:rPr sz="4400" dirty="0">
                <a:latin typeface="Calibri"/>
                <a:cs typeface="Calibri"/>
              </a:rPr>
              <a:t>the </a:t>
            </a:r>
            <a:r>
              <a:rPr sz="4400" spc="-10" dirty="0">
                <a:latin typeface="Calibri"/>
                <a:cs typeface="Calibri"/>
              </a:rPr>
              <a:t>outer  </a:t>
            </a:r>
            <a:r>
              <a:rPr sz="4400" spc="-5" dirty="0">
                <a:latin typeface="Calibri"/>
                <a:cs typeface="Calibri"/>
              </a:rPr>
              <a:t>edge of </a:t>
            </a:r>
            <a:r>
              <a:rPr sz="4400" dirty="0">
                <a:latin typeface="Calibri"/>
                <a:cs typeface="Calibri"/>
              </a:rPr>
              <a:t>the </a:t>
            </a:r>
            <a:r>
              <a:rPr sz="4400" spc="-15" dirty="0">
                <a:latin typeface="Calibri"/>
                <a:cs typeface="Calibri"/>
              </a:rPr>
              <a:t>breast. </a:t>
            </a:r>
            <a:r>
              <a:rPr sz="4400" spc="-110" dirty="0">
                <a:latin typeface="Calibri"/>
                <a:cs typeface="Calibri"/>
              </a:rPr>
              <a:t>You </a:t>
            </a:r>
            <a:r>
              <a:rPr sz="4400" spc="-10" dirty="0">
                <a:latin typeface="Calibri"/>
                <a:cs typeface="Calibri"/>
              </a:rPr>
              <a:t>can </a:t>
            </a:r>
            <a:r>
              <a:rPr sz="4400" dirty="0">
                <a:latin typeface="Calibri"/>
                <a:cs typeface="Calibri"/>
              </a:rPr>
              <a:t>also  </a:t>
            </a:r>
            <a:r>
              <a:rPr sz="4400" spc="-20" dirty="0">
                <a:latin typeface="Calibri"/>
                <a:cs typeface="Calibri"/>
              </a:rPr>
              <a:t>move </a:t>
            </a:r>
            <a:r>
              <a:rPr sz="4400" spc="-15" dirty="0">
                <a:latin typeface="Calibri"/>
                <a:cs typeface="Calibri"/>
              </a:rPr>
              <a:t>your fingers </a:t>
            </a:r>
            <a:r>
              <a:rPr sz="4400" dirty="0">
                <a:latin typeface="Calibri"/>
                <a:cs typeface="Calibri"/>
              </a:rPr>
              <a:t>up and down  </a:t>
            </a:r>
            <a:r>
              <a:rPr sz="4400" spc="-40" dirty="0">
                <a:latin typeface="Calibri"/>
                <a:cs typeface="Calibri"/>
              </a:rPr>
              <a:t>vertically, </a:t>
            </a:r>
            <a:r>
              <a:rPr sz="4400" spc="-10" dirty="0">
                <a:latin typeface="Calibri"/>
                <a:cs typeface="Calibri"/>
              </a:rPr>
              <a:t>in </a:t>
            </a:r>
            <a:r>
              <a:rPr sz="4400" spc="-30" dirty="0">
                <a:latin typeface="Calibri"/>
                <a:cs typeface="Calibri"/>
              </a:rPr>
              <a:t>rows, </a:t>
            </a:r>
            <a:r>
              <a:rPr sz="4400" spc="-5" dirty="0">
                <a:latin typeface="Calibri"/>
                <a:cs typeface="Calibri"/>
              </a:rPr>
              <a:t>This </a:t>
            </a:r>
            <a:r>
              <a:rPr sz="4400" dirty="0">
                <a:latin typeface="Calibri"/>
                <a:cs typeface="Calibri"/>
              </a:rPr>
              <a:t>up-and-  </a:t>
            </a:r>
            <a:r>
              <a:rPr sz="4400" spc="-5" dirty="0">
                <a:latin typeface="Calibri"/>
                <a:cs typeface="Calibri"/>
              </a:rPr>
              <a:t>down </a:t>
            </a:r>
            <a:r>
              <a:rPr sz="4400" spc="-10" dirty="0">
                <a:latin typeface="Calibri"/>
                <a:cs typeface="Calibri"/>
              </a:rPr>
              <a:t>approach </a:t>
            </a:r>
            <a:r>
              <a:rPr sz="4400" spc="-5" dirty="0">
                <a:latin typeface="Calibri"/>
                <a:cs typeface="Calibri"/>
              </a:rPr>
              <a:t>seems </a:t>
            </a:r>
            <a:r>
              <a:rPr sz="4400" spc="-25" dirty="0">
                <a:latin typeface="Calibri"/>
                <a:cs typeface="Calibri"/>
              </a:rPr>
              <a:t>to </a:t>
            </a:r>
            <a:r>
              <a:rPr sz="4400" spc="-15" dirty="0">
                <a:latin typeface="Calibri"/>
                <a:cs typeface="Calibri"/>
              </a:rPr>
              <a:t>work  best </a:t>
            </a:r>
            <a:r>
              <a:rPr sz="4400" spc="-35" dirty="0">
                <a:latin typeface="Calibri"/>
                <a:cs typeface="Calibri"/>
              </a:rPr>
              <a:t>for </a:t>
            </a:r>
            <a:r>
              <a:rPr sz="4400" spc="-10" dirty="0">
                <a:latin typeface="Calibri"/>
                <a:cs typeface="Calibri"/>
              </a:rPr>
              <a:t>most</a:t>
            </a:r>
            <a:r>
              <a:rPr sz="4400" spc="10" dirty="0">
                <a:latin typeface="Calibri"/>
                <a:cs typeface="Calibri"/>
              </a:rPr>
              <a:t> </a:t>
            </a:r>
            <a:r>
              <a:rPr sz="4400" spc="-15" dirty="0">
                <a:latin typeface="Calibri"/>
                <a:cs typeface="Calibri"/>
              </a:rPr>
              <a:t>women</a:t>
            </a:r>
            <a:endParaRPr sz="440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3014" y="1072718"/>
            <a:ext cx="8278495" cy="4902835"/>
          </a:xfrm>
          <a:prstGeom prst="rect">
            <a:avLst/>
          </a:prstGeom>
        </p:spPr>
        <p:txBody>
          <a:bodyPr vert="horz" wrap="square" lIns="0" tIns="12065" rIns="0" bIns="0" rtlCol="0">
            <a:spAutoFit/>
          </a:bodyPr>
          <a:lstStyle/>
          <a:p>
            <a:pPr marL="12700" marR="5080" indent="112395">
              <a:lnSpc>
                <a:spcPct val="100000"/>
              </a:lnSpc>
              <a:spcBef>
                <a:spcPts val="95"/>
              </a:spcBef>
            </a:pPr>
            <a:r>
              <a:rPr sz="4000" spc="-45" dirty="0">
                <a:latin typeface="Calibri"/>
                <a:cs typeface="Calibri"/>
              </a:rPr>
              <a:t>Finally, </a:t>
            </a:r>
            <a:r>
              <a:rPr sz="4000" spc="-30" dirty="0">
                <a:latin typeface="Calibri"/>
                <a:cs typeface="Calibri"/>
              </a:rPr>
              <a:t>feel </a:t>
            </a:r>
            <a:r>
              <a:rPr sz="4000" spc="-20" dirty="0">
                <a:latin typeface="Calibri"/>
                <a:cs typeface="Calibri"/>
              </a:rPr>
              <a:t>your </a:t>
            </a:r>
            <a:r>
              <a:rPr sz="4000" spc="-15" dirty="0">
                <a:latin typeface="Calibri"/>
                <a:cs typeface="Calibri"/>
              </a:rPr>
              <a:t>breasts </a:t>
            </a:r>
            <a:r>
              <a:rPr sz="4000" spc="-5" dirty="0">
                <a:latin typeface="Calibri"/>
                <a:cs typeface="Calibri"/>
              </a:rPr>
              <a:t>while </a:t>
            </a:r>
            <a:r>
              <a:rPr sz="4000" spc="-25" dirty="0">
                <a:latin typeface="Calibri"/>
                <a:cs typeface="Calibri"/>
              </a:rPr>
              <a:t>you </a:t>
            </a:r>
            <a:r>
              <a:rPr sz="4000" spc="-20" dirty="0">
                <a:latin typeface="Calibri"/>
                <a:cs typeface="Calibri"/>
              </a:rPr>
              <a:t>are  </a:t>
            </a:r>
            <a:r>
              <a:rPr sz="4000" spc="-15" dirty="0">
                <a:latin typeface="Calibri"/>
                <a:cs typeface="Calibri"/>
              </a:rPr>
              <a:t>standing </a:t>
            </a:r>
            <a:r>
              <a:rPr sz="4000" spc="-5" dirty="0">
                <a:latin typeface="Calibri"/>
                <a:cs typeface="Calibri"/>
              </a:rPr>
              <a:t>or </a:t>
            </a:r>
            <a:r>
              <a:rPr sz="4000" spc="-15" dirty="0">
                <a:latin typeface="Calibri"/>
                <a:cs typeface="Calibri"/>
              </a:rPr>
              <a:t>sitting. </a:t>
            </a:r>
            <a:r>
              <a:rPr sz="4000" spc="-20" dirty="0">
                <a:latin typeface="Calibri"/>
                <a:cs typeface="Calibri"/>
              </a:rPr>
              <a:t>Many </a:t>
            </a:r>
            <a:r>
              <a:rPr sz="4000" spc="-15" dirty="0">
                <a:latin typeface="Calibri"/>
                <a:cs typeface="Calibri"/>
              </a:rPr>
              <a:t>women </a:t>
            </a:r>
            <a:r>
              <a:rPr sz="4000" spc="-10" dirty="0">
                <a:latin typeface="Calibri"/>
                <a:cs typeface="Calibri"/>
              </a:rPr>
              <a:t>find  that </a:t>
            </a:r>
            <a:r>
              <a:rPr sz="4000" spc="-5" dirty="0">
                <a:latin typeface="Calibri"/>
                <a:cs typeface="Calibri"/>
              </a:rPr>
              <a:t>the </a:t>
            </a:r>
            <a:r>
              <a:rPr sz="4000" spc="-10" dirty="0">
                <a:latin typeface="Calibri"/>
                <a:cs typeface="Calibri"/>
              </a:rPr>
              <a:t>easiest </a:t>
            </a:r>
            <a:r>
              <a:rPr sz="4000" spc="-50" dirty="0">
                <a:latin typeface="Calibri"/>
                <a:cs typeface="Calibri"/>
              </a:rPr>
              <a:t>way </a:t>
            </a:r>
            <a:r>
              <a:rPr sz="4000" spc="-20" dirty="0">
                <a:latin typeface="Calibri"/>
                <a:cs typeface="Calibri"/>
              </a:rPr>
              <a:t>to </a:t>
            </a:r>
            <a:r>
              <a:rPr sz="4000" spc="-30" dirty="0">
                <a:latin typeface="Calibri"/>
                <a:cs typeface="Calibri"/>
              </a:rPr>
              <a:t>feel </a:t>
            </a:r>
            <a:r>
              <a:rPr sz="4000" spc="-5" dirty="0">
                <a:latin typeface="Calibri"/>
                <a:cs typeface="Calibri"/>
              </a:rPr>
              <a:t>their </a:t>
            </a:r>
            <a:r>
              <a:rPr sz="4000" spc="-20" dirty="0">
                <a:latin typeface="Calibri"/>
                <a:cs typeface="Calibri"/>
              </a:rPr>
              <a:t>breasts  </a:t>
            </a:r>
            <a:r>
              <a:rPr sz="4000" spc="-5" dirty="0">
                <a:latin typeface="Calibri"/>
                <a:cs typeface="Calibri"/>
              </a:rPr>
              <a:t>is when their </a:t>
            </a:r>
            <a:r>
              <a:rPr sz="4000" spc="-10" dirty="0">
                <a:latin typeface="Calibri"/>
                <a:cs typeface="Calibri"/>
              </a:rPr>
              <a:t>skin </a:t>
            </a:r>
            <a:r>
              <a:rPr sz="4000" spc="-5" dirty="0">
                <a:latin typeface="Calibri"/>
                <a:cs typeface="Calibri"/>
              </a:rPr>
              <a:t>is </a:t>
            </a:r>
            <a:r>
              <a:rPr sz="4000" spc="-25" dirty="0">
                <a:latin typeface="Calibri"/>
                <a:cs typeface="Calibri"/>
              </a:rPr>
              <a:t>wet </a:t>
            </a:r>
            <a:r>
              <a:rPr sz="4000" spc="-5" dirty="0">
                <a:latin typeface="Calibri"/>
                <a:cs typeface="Calibri"/>
              </a:rPr>
              <a:t>and </a:t>
            </a:r>
            <a:r>
              <a:rPr sz="4000" spc="-40" dirty="0">
                <a:latin typeface="Calibri"/>
                <a:cs typeface="Calibri"/>
              </a:rPr>
              <a:t>slippery, </a:t>
            </a:r>
            <a:r>
              <a:rPr sz="4000" spc="-10" dirty="0">
                <a:latin typeface="Calibri"/>
                <a:cs typeface="Calibri"/>
              </a:rPr>
              <a:t>so  they </a:t>
            </a:r>
            <a:r>
              <a:rPr sz="4000" spc="-45" dirty="0">
                <a:latin typeface="Calibri"/>
                <a:cs typeface="Calibri"/>
              </a:rPr>
              <a:t>like </a:t>
            </a:r>
            <a:r>
              <a:rPr sz="4000" spc="-20" dirty="0">
                <a:latin typeface="Calibri"/>
                <a:cs typeface="Calibri"/>
              </a:rPr>
              <a:t>to </a:t>
            </a:r>
            <a:r>
              <a:rPr sz="4000" spc="-5" dirty="0">
                <a:latin typeface="Calibri"/>
                <a:cs typeface="Calibri"/>
              </a:rPr>
              <a:t>do this </a:t>
            </a:r>
            <a:r>
              <a:rPr sz="4000" spc="-30" dirty="0">
                <a:latin typeface="Calibri"/>
                <a:cs typeface="Calibri"/>
              </a:rPr>
              <a:t>step </a:t>
            </a:r>
            <a:r>
              <a:rPr sz="4000" spc="-5" dirty="0">
                <a:latin typeface="Calibri"/>
                <a:cs typeface="Calibri"/>
              </a:rPr>
              <a:t>in the</a:t>
            </a:r>
            <a:r>
              <a:rPr sz="4000" spc="45" dirty="0">
                <a:latin typeface="Calibri"/>
                <a:cs typeface="Calibri"/>
              </a:rPr>
              <a:t> </a:t>
            </a:r>
            <a:r>
              <a:rPr sz="4000" spc="-70" dirty="0">
                <a:latin typeface="Calibri"/>
                <a:cs typeface="Calibri"/>
              </a:rPr>
              <a:t>shower.</a:t>
            </a:r>
            <a:endParaRPr sz="4000">
              <a:latin typeface="Calibri"/>
              <a:cs typeface="Calibri"/>
            </a:endParaRPr>
          </a:p>
          <a:p>
            <a:pPr marL="12700" marR="823594">
              <a:lnSpc>
                <a:spcPct val="100000"/>
              </a:lnSpc>
              <a:spcBef>
                <a:spcPts val="5"/>
              </a:spcBef>
            </a:pPr>
            <a:r>
              <a:rPr sz="4000" spc="-15" dirty="0">
                <a:latin typeface="Calibri"/>
                <a:cs typeface="Calibri"/>
              </a:rPr>
              <a:t>Cover </a:t>
            </a:r>
            <a:r>
              <a:rPr sz="4000" spc="-20" dirty="0">
                <a:latin typeface="Calibri"/>
                <a:cs typeface="Calibri"/>
              </a:rPr>
              <a:t>your </a:t>
            </a:r>
            <a:r>
              <a:rPr sz="4000" spc="-15" dirty="0">
                <a:latin typeface="Calibri"/>
                <a:cs typeface="Calibri"/>
              </a:rPr>
              <a:t>entire </a:t>
            </a:r>
            <a:r>
              <a:rPr sz="4000" spc="-20" dirty="0">
                <a:latin typeface="Calibri"/>
                <a:cs typeface="Calibri"/>
              </a:rPr>
              <a:t>breast, </a:t>
            </a:r>
            <a:r>
              <a:rPr sz="4000" spc="-5" dirty="0">
                <a:latin typeface="Calibri"/>
                <a:cs typeface="Calibri"/>
              </a:rPr>
              <a:t>using the  </a:t>
            </a:r>
            <a:r>
              <a:rPr sz="4000" spc="-10" dirty="0">
                <a:latin typeface="Calibri"/>
                <a:cs typeface="Calibri"/>
              </a:rPr>
              <a:t>same hand </a:t>
            </a:r>
            <a:r>
              <a:rPr sz="4000" spc="-15" dirty="0">
                <a:latin typeface="Calibri"/>
                <a:cs typeface="Calibri"/>
              </a:rPr>
              <a:t>movements </a:t>
            </a:r>
            <a:r>
              <a:rPr sz="4000" spc="-5" dirty="0">
                <a:latin typeface="Calibri"/>
                <a:cs typeface="Calibri"/>
              </a:rPr>
              <a:t>described </a:t>
            </a:r>
            <a:r>
              <a:rPr sz="4000" spc="-10" dirty="0">
                <a:latin typeface="Calibri"/>
                <a:cs typeface="Calibri"/>
              </a:rPr>
              <a:t>in  </a:t>
            </a:r>
            <a:r>
              <a:rPr sz="4000" spc="-30" dirty="0">
                <a:latin typeface="Calibri"/>
                <a:cs typeface="Calibri"/>
              </a:rPr>
              <a:t>step</a:t>
            </a:r>
            <a:r>
              <a:rPr sz="4000" spc="-5" dirty="0">
                <a:latin typeface="Calibri"/>
                <a:cs typeface="Calibri"/>
              </a:rPr>
              <a:t> 4</a:t>
            </a:r>
            <a:endParaRPr sz="400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14412" y="1143000"/>
            <a:ext cx="6643751" cy="4572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52470" y="467359"/>
            <a:ext cx="2637155" cy="695960"/>
          </a:xfrm>
          <a:prstGeom prst="rect">
            <a:avLst/>
          </a:prstGeom>
        </p:spPr>
        <p:txBody>
          <a:bodyPr vert="horz" wrap="square" lIns="0" tIns="12700" rIns="0" bIns="0" rtlCol="0">
            <a:spAutoFit/>
          </a:bodyPr>
          <a:lstStyle/>
          <a:p>
            <a:pPr marL="12700">
              <a:lnSpc>
                <a:spcPct val="100000"/>
              </a:lnSpc>
              <a:spcBef>
                <a:spcPts val="100"/>
              </a:spcBef>
            </a:pPr>
            <a:r>
              <a:rPr spc="-5" dirty="0"/>
              <a:t>Objectives</a:t>
            </a:r>
          </a:p>
        </p:txBody>
      </p:sp>
      <p:sp>
        <p:nvSpPr>
          <p:cNvPr id="3" name="object 3"/>
          <p:cNvSpPr txBox="1"/>
          <p:nvPr/>
        </p:nvSpPr>
        <p:spPr>
          <a:xfrm>
            <a:off x="535940" y="1595120"/>
            <a:ext cx="7927340" cy="2954020"/>
          </a:xfrm>
          <a:prstGeom prst="rect">
            <a:avLst/>
          </a:prstGeom>
        </p:spPr>
        <p:txBody>
          <a:bodyPr vert="horz" wrap="square" lIns="0" tIns="53975" rIns="0" bIns="0" rtlCol="0">
            <a:spAutoFit/>
          </a:bodyPr>
          <a:lstStyle/>
          <a:p>
            <a:pPr marL="622300" marR="5080" indent="-609600">
              <a:lnSpc>
                <a:spcPts val="3590"/>
              </a:lnSpc>
              <a:spcBef>
                <a:spcPts val="425"/>
              </a:spcBef>
              <a:buAutoNum type="arabicPeriod"/>
              <a:tabLst>
                <a:tab pos="621665" algn="l"/>
                <a:tab pos="622300" algn="l"/>
              </a:tabLst>
            </a:pPr>
            <a:r>
              <a:rPr sz="3200" dirty="0">
                <a:latin typeface="Arial"/>
                <a:cs typeface="Arial"/>
              </a:rPr>
              <a:t>Discuss general </a:t>
            </a:r>
            <a:r>
              <a:rPr sz="3200" spc="-5" dirty="0">
                <a:latin typeface="Arial"/>
                <a:cs typeface="Arial"/>
              </a:rPr>
              <a:t>guidelines in the clinical  </a:t>
            </a:r>
            <a:r>
              <a:rPr sz="3200" dirty="0">
                <a:latin typeface="Arial"/>
                <a:cs typeface="Arial"/>
              </a:rPr>
              <a:t>breast </a:t>
            </a:r>
            <a:r>
              <a:rPr sz="3200" spc="-5" dirty="0">
                <a:latin typeface="Arial"/>
                <a:cs typeface="Arial"/>
              </a:rPr>
              <a:t>examination by </a:t>
            </a:r>
            <a:r>
              <a:rPr sz="3200" dirty="0">
                <a:latin typeface="Arial"/>
                <a:cs typeface="Arial"/>
              </a:rPr>
              <a:t>a</a:t>
            </a:r>
            <a:r>
              <a:rPr sz="3200" spc="10" dirty="0">
                <a:latin typeface="Arial"/>
                <a:cs typeface="Arial"/>
              </a:rPr>
              <a:t> </a:t>
            </a:r>
            <a:r>
              <a:rPr sz="3200" dirty="0">
                <a:latin typeface="Arial"/>
                <a:cs typeface="Arial"/>
              </a:rPr>
              <a:t>physician</a:t>
            </a:r>
            <a:endParaRPr sz="3200">
              <a:latin typeface="Arial"/>
              <a:cs typeface="Arial"/>
            </a:endParaRPr>
          </a:p>
          <a:p>
            <a:pPr marL="622300" marR="885825" indent="-609600">
              <a:lnSpc>
                <a:spcPts val="3590"/>
              </a:lnSpc>
              <a:spcBef>
                <a:spcPts val="800"/>
              </a:spcBef>
              <a:buAutoNum type="arabicPeriod"/>
              <a:tabLst>
                <a:tab pos="621665" algn="l"/>
                <a:tab pos="622300" algn="l"/>
              </a:tabLst>
            </a:pPr>
            <a:r>
              <a:rPr sz="3200" dirty="0">
                <a:latin typeface="Arial"/>
                <a:cs typeface="Arial"/>
              </a:rPr>
              <a:t>Discuss the techniques </a:t>
            </a:r>
            <a:r>
              <a:rPr sz="3200" spc="-5" dirty="0">
                <a:latin typeface="Arial"/>
                <a:cs typeface="Arial"/>
              </a:rPr>
              <a:t>in </a:t>
            </a:r>
            <a:r>
              <a:rPr sz="3200" dirty="0">
                <a:latin typeface="Arial"/>
                <a:cs typeface="Arial"/>
              </a:rPr>
              <a:t>doing the  </a:t>
            </a:r>
            <a:r>
              <a:rPr sz="3200" spc="-5" dirty="0">
                <a:latin typeface="Arial"/>
                <a:cs typeface="Arial"/>
              </a:rPr>
              <a:t>following:</a:t>
            </a:r>
            <a:endParaRPr sz="3200">
              <a:latin typeface="Arial"/>
              <a:cs typeface="Arial"/>
            </a:endParaRPr>
          </a:p>
          <a:p>
            <a:pPr marL="1003300" lvl="1" indent="-533400">
              <a:lnSpc>
                <a:spcPct val="100000"/>
              </a:lnSpc>
              <a:spcBef>
                <a:spcPts val="395"/>
              </a:spcBef>
              <a:buChar char="•"/>
              <a:tabLst>
                <a:tab pos="1002665" algn="l"/>
                <a:tab pos="1003300" algn="l"/>
              </a:tabLst>
            </a:pPr>
            <a:r>
              <a:rPr sz="2800" spc="-5" dirty="0">
                <a:latin typeface="Arial"/>
                <a:cs typeface="Arial"/>
              </a:rPr>
              <a:t>Physical examination </a:t>
            </a:r>
            <a:r>
              <a:rPr sz="2800" dirty="0">
                <a:latin typeface="Arial"/>
                <a:cs typeface="Arial"/>
              </a:rPr>
              <a:t>of the</a:t>
            </a:r>
            <a:r>
              <a:rPr sz="2800" spc="30" dirty="0">
                <a:latin typeface="Arial"/>
                <a:cs typeface="Arial"/>
              </a:rPr>
              <a:t> </a:t>
            </a:r>
            <a:r>
              <a:rPr sz="2800" dirty="0">
                <a:latin typeface="Arial"/>
                <a:cs typeface="Arial"/>
              </a:rPr>
              <a:t>breast</a:t>
            </a:r>
            <a:endParaRPr sz="2800">
              <a:latin typeface="Arial"/>
              <a:cs typeface="Arial"/>
            </a:endParaRPr>
          </a:p>
          <a:p>
            <a:pPr marL="1003300" lvl="1" indent="-533400">
              <a:lnSpc>
                <a:spcPct val="100000"/>
              </a:lnSpc>
              <a:spcBef>
                <a:spcPts val="459"/>
              </a:spcBef>
              <a:buChar char="•"/>
              <a:tabLst>
                <a:tab pos="1002665" algn="l"/>
                <a:tab pos="1003300" algn="l"/>
              </a:tabLst>
            </a:pPr>
            <a:r>
              <a:rPr sz="2800" spc="-5" dirty="0">
                <a:latin typeface="Arial"/>
                <a:cs typeface="Arial"/>
              </a:rPr>
              <a:t>Self-breast</a:t>
            </a:r>
            <a:r>
              <a:rPr sz="2800" spc="5" dirty="0">
                <a:latin typeface="Arial"/>
                <a:cs typeface="Arial"/>
              </a:rPr>
              <a:t> </a:t>
            </a:r>
            <a:r>
              <a:rPr sz="2800" spc="-5" dirty="0">
                <a:latin typeface="Arial"/>
                <a:cs typeface="Arial"/>
              </a:rPr>
              <a:t>examination</a:t>
            </a:r>
            <a:endParaRPr sz="280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1989" y="467359"/>
            <a:ext cx="2699385" cy="695960"/>
          </a:xfrm>
          <a:prstGeom prst="rect">
            <a:avLst/>
          </a:prstGeom>
        </p:spPr>
        <p:txBody>
          <a:bodyPr vert="horz" wrap="square" lIns="0" tIns="12700" rIns="0" bIns="0" rtlCol="0">
            <a:spAutoFit/>
          </a:bodyPr>
          <a:lstStyle/>
          <a:p>
            <a:pPr marL="12700">
              <a:lnSpc>
                <a:spcPct val="100000"/>
              </a:lnSpc>
              <a:spcBef>
                <a:spcPts val="100"/>
              </a:spcBef>
            </a:pPr>
            <a:r>
              <a:rPr spc="-5" dirty="0"/>
              <a:t>AXILLARY</a:t>
            </a:r>
          </a:p>
        </p:txBody>
      </p:sp>
      <p:sp>
        <p:nvSpPr>
          <p:cNvPr id="3" name="object 3"/>
          <p:cNvSpPr txBox="1"/>
          <p:nvPr/>
        </p:nvSpPr>
        <p:spPr>
          <a:xfrm>
            <a:off x="535940" y="1598929"/>
            <a:ext cx="7599680" cy="4220210"/>
          </a:xfrm>
          <a:prstGeom prst="rect">
            <a:avLst/>
          </a:prstGeom>
        </p:spPr>
        <p:txBody>
          <a:bodyPr vert="horz" wrap="square" lIns="0" tIns="51435" rIns="0" bIns="0" rtlCol="0">
            <a:spAutoFit/>
          </a:bodyPr>
          <a:lstStyle/>
          <a:p>
            <a:pPr marL="355600" marR="679450" indent="-342900">
              <a:lnSpc>
                <a:spcPts val="3120"/>
              </a:lnSpc>
              <a:spcBef>
                <a:spcPts val="405"/>
              </a:spcBef>
              <a:buChar char="•"/>
              <a:tabLst>
                <a:tab pos="354965" algn="l"/>
                <a:tab pos="355600" algn="l"/>
              </a:tabLst>
            </a:pPr>
            <a:r>
              <a:rPr sz="2800" spc="-5" dirty="0">
                <a:latin typeface="Arial"/>
                <a:cs typeface="Arial"/>
              </a:rPr>
              <a:t>The </a:t>
            </a:r>
            <a:r>
              <a:rPr sz="2800" dirty="0">
                <a:latin typeface="Arial"/>
                <a:cs typeface="Arial"/>
              </a:rPr>
              <a:t>patient’s forearm is rested across the  </a:t>
            </a:r>
            <a:r>
              <a:rPr sz="2800" spc="-5" dirty="0">
                <a:latin typeface="Arial"/>
                <a:cs typeface="Arial"/>
              </a:rPr>
              <a:t>examiner’s</a:t>
            </a:r>
            <a:r>
              <a:rPr sz="2800" spc="5" dirty="0">
                <a:latin typeface="Arial"/>
                <a:cs typeface="Arial"/>
              </a:rPr>
              <a:t> </a:t>
            </a:r>
            <a:r>
              <a:rPr sz="2800" dirty="0">
                <a:latin typeface="Arial"/>
                <a:cs typeface="Arial"/>
              </a:rPr>
              <a:t>forearm</a:t>
            </a:r>
            <a:endParaRPr sz="2800">
              <a:latin typeface="Arial"/>
              <a:cs typeface="Arial"/>
            </a:endParaRPr>
          </a:p>
          <a:p>
            <a:pPr marL="355600" marR="5080" indent="-342900">
              <a:lnSpc>
                <a:spcPts val="3120"/>
              </a:lnSpc>
              <a:spcBef>
                <a:spcPts val="695"/>
              </a:spcBef>
              <a:buChar char="•"/>
              <a:tabLst>
                <a:tab pos="354965" algn="l"/>
                <a:tab pos="355600" algn="l"/>
              </a:tabLst>
            </a:pPr>
            <a:r>
              <a:rPr sz="2800" spc="-5" dirty="0">
                <a:latin typeface="Arial"/>
                <a:cs typeface="Arial"/>
              </a:rPr>
              <a:t>An </a:t>
            </a:r>
            <a:r>
              <a:rPr sz="2800" dirty="0">
                <a:latin typeface="Arial"/>
                <a:cs typeface="Arial"/>
              </a:rPr>
              <a:t>alternative </a:t>
            </a:r>
            <a:r>
              <a:rPr sz="2800" spc="-5" dirty="0">
                <a:latin typeface="Arial"/>
                <a:cs typeface="Arial"/>
              </a:rPr>
              <a:t>is </a:t>
            </a:r>
            <a:r>
              <a:rPr sz="2800" dirty="0">
                <a:latin typeface="Arial"/>
                <a:cs typeface="Arial"/>
              </a:rPr>
              <a:t>to ask the patient to rest </a:t>
            </a:r>
            <a:r>
              <a:rPr sz="2800" spc="-5" dirty="0">
                <a:latin typeface="Arial"/>
                <a:cs typeface="Arial"/>
              </a:rPr>
              <a:t>their  </a:t>
            </a:r>
            <a:r>
              <a:rPr sz="2800" dirty="0">
                <a:latin typeface="Arial"/>
                <a:cs typeface="Arial"/>
              </a:rPr>
              <a:t>hand on the examiner’s</a:t>
            </a:r>
            <a:r>
              <a:rPr sz="2800" spc="-5" dirty="0">
                <a:latin typeface="Arial"/>
                <a:cs typeface="Arial"/>
              </a:rPr>
              <a:t> </a:t>
            </a:r>
            <a:r>
              <a:rPr sz="2800" dirty="0">
                <a:latin typeface="Arial"/>
                <a:cs typeface="Arial"/>
              </a:rPr>
              <a:t>shoulder</a:t>
            </a:r>
            <a:endParaRPr sz="2800">
              <a:latin typeface="Arial"/>
              <a:cs typeface="Arial"/>
            </a:endParaRPr>
          </a:p>
          <a:p>
            <a:pPr marL="755650" marR="78105" lvl="1" indent="-285750">
              <a:lnSpc>
                <a:spcPts val="2680"/>
              </a:lnSpc>
              <a:spcBef>
                <a:spcPts val="595"/>
              </a:spcBef>
              <a:buChar char="–"/>
              <a:tabLst>
                <a:tab pos="755650" algn="l"/>
              </a:tabLst>
            </a:pPr>
            <a:r>
              <a:rPr sz="2400" spc="-10" dirty="0">
                <a:latin typeface="Arial"/>
                <a:cs typeface="Arial"/>
              </a:rPr>
              <a:t>The </a:t>
            </a:r>
            <a:r>
              <a:rPr sz="2400" spc="-5" dirty="0">
                <a:latin typeface="Arial"/>
                <a:cs typeface="Arial"/>
              </a:rPr>
              <a:t>examiner feels for each group of nodes, while  steadying </a:t>
            </a:r>
            <a:r>
              <a:rPr sz="2400" dirty="0">
                <a:latin typeface="Arial"/>
                <a:cs typeface="Arial"/>
              </a:rPr>
              <a:t>the </a:t>
            </a:r>
            <a:r>
              <a:rPr sz="2400" spc="-5" dirty="0">
                <a:latin typeface="Arial"/>
                <a:cs typeface="Arial"/>
              </a:rPr>
              <a:t>shoulder with </a:t>
            </a:r>
            <a:r>
              <a:rPr sz="2400" dirty="0">
                <a:latin typeface="Arial"/>
                <a:cs typeface="Arial"/>
              </a:rPr>
              <a:t>the </a:t>
            </a:r>
            <a:r>
              <a:rPr sz="2400" spc="-5" dirty="0">
                <a:latin typeface="Arial"/>
                <a:cs typeface="Arial"/>
              </a:rPr>
              <a:t>other</a:t>
            </a:r>
            <a:r>
              <a:rPr sz="2400" spc="-20" dirty="0">
                <a:latin typeface="Arial"/>
                <a:cs typeface="Arial"/>
              </a:rPr>
              <a:t> </a:t>
            </a:r>
            <a:r>
              <a:rPr sz="2400" spc="-10" dirty="0">
                <a:latin typeface="Arial"/>
                <a:cs typeface="Arial"/>
              </a:rPr>
              <a:t>hand</a:t>
            </a:r>
            <a:endParaRPr sz="2400">
              <a:latin typeface="Arial"/>
              <a:cs typeface="Arial"/>
            </a:endParaRPr>
          </a:p>
          <a:p>
            <a:pPr marL="1155700" lvl="2" indent="-228600">
              <a:lnSpc>
                <a:spcPct val="100000"/>
              </a:lnSpc>
              <a:spcBef>
                <a:spcPts val="275"/>
              </a:spcBef>
              <a:buChar char="•"/>
              <a:tabLst>
                <a:tab pos="1155065" algn="l"/>
                <a:tab pos="1155700" algn="l"/>
              </a:tabLst>
            </a:pPr>
            <a:r>
              <a:rPr sz="2000" dirty="0">
                <a:latin typeface="Arial"/>
                <a:cs typeface="Arial"/>
              </a:rPr>
              <a:t>apical</a:t>
            </a:r>
            <a:endParaRPr sz="2000">
              <a:latin typeface="Arial"/>
              <a:cs typeface="Arial"/>
            </a:endParaRPr>
          </a:p>
          <a:p>
            <a:pPr marL="1155700" lvl="2" indent="-228600">
              <a:lnSpc>
                <a:spcPct val="100000"/>
              </a:lnSpc>
              <a:spcBef>
                <a:spcPts val="330"/>
              </a:spcBef>
              <a:buChar char="•"/>
              <a:tabLst>
                <a:tab pos="1155065" algn="l"/>
                <a:tab pos="1155700" algn="l"/>
              </a:tabLst>
            </a:pPr>
            <a:r>
              <a:rPr sz="2000" spc="-5" dirty="0">
                <a:latin typeface="Arial"/>
                <a:cs typeface="Arial"/>
              </a:rPr>
              <a:t>anterior </a:t>
            </a:r>
            <a:r>
              <a:rPr sz="2000" dirty="0">
                <a:latin typeface="Arial"/>
                <a:cs typeface="Arial"/>
              </a:rPr>
              <a:t>(posterior surface of </a:t>
            </a:r>
            <a:r>
              <a:rPr sz="2000" spc="-5" dirty="0">
                <a:latin typeface="Arial"/>
                <a:cs typeface="Arial"/>
              </a:rPr>
              <a:t>anterior </a:t>
            </a:r>
            <a:r>
              <a:rPr sz="2000" dirty="0">
                <a:latin typeface="Arial"/>
                <a:cs typeface="Arial"/>
              </a:rPr>
              <a:t>axillary </a:t>
            </a:r>
            <a:r>
              <a:rPr sz="2000" spc="-5" dirty="0">
                <a:latin typeface="Arial"/>
                <a:cs typeface="Arial"/>
              </a:rPr>
              <a:t>fold)</a:t>
            </a:r>
            <a:endParaRPr sz="2000">
              <a:latin typeface="Arial"/>
              <a:cs typeface="Arial"/>
            </a:endParaRPr>
          </a:p>
          <a:p>
            <a:pPr marL="1155700" lvl="2" indent="-228600">
              <a:lnSpc>
                <a:spcPct val="100000"/>
              </a:lnSpc>
              <a:spcBef>
                <a:spcPts val="330"/>
              </a:spcBef>
              <a:buChar char="•"/>
              <a:tabLst>
                <a:tab pos="1155065" algn="l"/>
                <a:tab pos="1155700" algn="l"/>
              </a:tabLst>
            </a:pPr>
            <a:r>
              <a:rPr sz="2000" dirty="0">
                <a:latin typeface="Arial"/>
                <a:cs typeface="Arial"/>
              </a:rPr>
              <a:t>medial </a:t>
            </a:r>
            <a:r>
              <a:rPr sz="2000" spc="-5" dirty="0">
                <a:latin typeface="Arial"/>
                <a:cs typeface="Arial"/>
              </a:rPr>
              <a:t>(on the </a:t>
            </a:r>
            <a:r>
              <a:rPr sz="2000" dirty="0">
                <a:latin typeface="Arial"/>
                <a:cs typeface="Arial"/>
              </a:rPr>
              <a:t>chest</a:t>
            </a:r>
            <a:r>
              <a:rPr sz="2000" spc="-10" dirty="0">
                <a:latin typeface="Arial"/>
                <a:cs typeface="Arial"/>
              </a:rPr>
              <a:t> </a:t>
            </a:r>
            <a:r>
              <a:rPr sz="2000" dirty="0">
                <a:latin typeface="Arial"/>
                <a:cs typeface="Arial"/>
              </a:rPr>
              <a:t>wall)</a:t>
            </a:r>
            <a:endParaRPr sz="2000">
              <a:latin typeface="Arial"/>
              <a:cs typeface="Arial"/>
            </a:endParaRPr>
          </a:p>
          <a:p>
            <a:pPr marL="1155700" lvl="2" indent="-228600">
              <a:lnSpc>
                <a:spcPct val="100000"/>
              </a:lnSpc>
              <a:spcBef>
                <a:spcPts val="330"/>
              </a:spcBef>
              <a:buChar char="•"/>
              <a:tabLst>
                <a:tab pos="1155065" algn="l"/>
                <a:tab pos="1155700" algn="l"/>
              </a:tabLst>
            </a:pPr>
            <a:r>
              <a:rPr sz="2000" dirty="0">
                <a:latin typeface="Arial"/>
                <a:cs typeface="Arial"/>
              </a:rPr>
              <a:t>lateral (against </a:t>
            </a:r>
            <a:r>
              <a:rPr sz="2000" spc="-5" dirty="0">
                <a:latin typeface="Arial"/>
                <a:cs typeface="Arial"/>
              </a:rPr>
              <a:t>the</a:t>
            </a:r>
            <a:r>
              <a:rPr sz="2000" spc="-30" dirty="0">
                <a:latin typeface="Arial"/>
                <a:cs typeface="Arial"/>
              </a:rPr>
              <a:t> </a:t>
            </a:r>
            <a:r>
              <a:rPr sz="2000" dirty="0">
                <a:latin typeface="Arial"/>
                <a:cs typeface="Arial"/>
              </a:rPr>
              <a:t>humerus)</a:t>
            </a:r>
            <a:endParaRPr sz="2000">
              <a:latin typeface="Arial"/>
              <a:cs typeface="Arial"/>
            </a:endParaRPr>
          </a:p>
          <a:p>
            <a:pPr marL="1155700" lvl="2" indent="-228600">
              <a:lnSpc>
                <a:spcPct val="100000"/>
              </a:lnSpc>
              <a:spcBef>
                <a:spcPts val="330"/>
              </a:spcBef>
              <a:buChar char="•"/>
              <a:tabLst>
                <a:tab pos="1155065" algn="l"/>
                <a:tab pos="1155700" algn="l"/>
              </a:tabLst>
            </a:pPr>
            <a:r>
              <a:rPr sz="2000" dirty="0">
                <a:latin typeface="Arial"/>
                <a:cs typeface="Arial"/>
              </a:rPr>
              <a:t>posterior </a:t>
            </a:r>
            <a:r>
              <a:rPr sz="2000" spc="-5" dirty="0">
                <a:latin typeface="Arial"/>
                <a:cs typeface="Arial"/>
              </a:rPr>
              <a:t>(anterior </a:t>
            </a:r>
            <a:r>
              <a:rPr sz="2000" dirty="0">
                <a:latin typeface="Arial"/>
                <a:cs typeface="Arial"/>
              </a:rPr>
              <a:t>surface of posterior axillary</a:t>
            </a:r>
            <a:r>
              <a:rPr sz="2000" spc="-15" dirty="0">
                <a:latin typeface="Arial"/>
                <a:cs typeface="Arial"/>
              </a:rPr>
              <a:t> </a:t>
            </a:r>
            <a:r>
              <a:rPr sz="2000" spc="-5" dirty="0">
                <a:latin typeface="Arial"/>
                <a:cs typeface="Arial"/>
              </a:rPr>
              <a:t>fold)</a:t>
            </a:r>
            <a:endParaRPr sz="20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3000" y="0"/>
            <a:ext cx="6705600" cy="67056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3400" y="35559"/>
            <a:ext cx="7922259" cy="682244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152400"/>
            <a:ext cx="8382000" cy="65836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spAutoFit/>
          </a:bodyPr>
          <a:lstStyle/>
          <a:p>
            <a:pPr marL="13335">
              <a:lnSpc>
                <a:spcPct val="100000"/>
              </a:lnSpc>
              <a:spcBef>
                <a:spcPts val="100"/>
              </a:spcBef>
              <a:tabLst>
                <a:tab pos="2192020" algn="l"/>
              </a:tabLst>
            </a:pPr>
            <a:r>
              <a:rPr dirty="0"/>
              <a:t>Relative	risk of </a:t>
            </a:r>
            <a:r>
              <a:rPr spc="-5" dirty="0"/>
              <a:t>Breast</a:t>
            </a:r>
            <a:r>
              <a:rPr spc="-60" dirty="0"/>
              <a:t> </a:t>
            </a:r>
            <a:r>
              <a:rPr dirty="0"/>
              <a:t>Ca</a:t>
            </a:r>
          </a:p>
        </p:txBody>
      </p:sp>
      <p:sp>
        <p:nvSpPr>
          <p:cNvPr id="4" name="object 4"/>
          <p:cNvSpPr txBox="1"/>
          <p:nvPr/>
        </p:nvSpPr>
        <p:spPr>
          <a:xfrm>
            <a:off x="535940" y="1552193"/>
            <a:ext cx="7860665" cy="3315970"/>
          </a:xfrm>
          <a:prstGeom prst="rect">
            <a:avLst/>
          </a:prstGeom>
        </p:spPr>
        <p:txBody>
          <a:bodyPr vert="horz" wrap="square" lIns="0" tIns="64135" rIns="0" bIns="0" rtlCol="0">
            <a:spAutoFit/>
          </a:bodyPr>
          <a:lstStyle/>
          <a:p>
            <a:pPr marL="355600" indent="-342900">
              <a:lnSpc>
                <a:spcPct val="100000"/>
              </a:lnSpc>
              <a:spcBef>
                <a:spcPts val="505"/>
              </a:spcBef>
              <a:buFont typeface="Arial"/>
              <a:buChar char="•"/>
              <a:tabLst>
                <a:tab pos="354965" algn="l"/>
                <a:tab pos="355600" algn="l"/>
              </a:tabLst>
            </a:pPr>
            <a:r>
              <a:rPr sz="2400" b="1" spc="-5" dirty="0">
                <a:latin typeface="Arial"/>
                <a:cs typeface="Arial"/>
              </a:rPr>
              <a:t>Personal history of breast</a:t>
            </a:r>
            <a:r>
              <a:rPr sz="2400" b="1" spc="40" dirty="0">
                <a:latin typeface="Arial"/>
                <a:cs typeface="Arial"/>
              </a:rPr>
              <a:t> </a:t>
            </a:r>
            <a:r>
              <a:rPr sz="2400" b="1" spc="-5" dirty="0">
                <a:latin typeface="Arial"/>
                <a:cs typeface="Arial"/>
              </a:rPr>
              <a:t>abnormalities</a:t>
            </a:r>
            <a:r>
              <a:rPr sz="2400" spc="-5" dirty="0">
                <a:latin typeface="Arial"/>
                <a:cs typeface="Arial"/>
              </a:rPr>
              <a:t>.</a:t>
            </a:r>
            <a:endParaRPr sz="2400">
              <a:latin typeface="Arial"/>
              <a:cs typeface="Arial"/>
            </a:endParaRPr>
          </a:p>
          <a:p>
            <a:pPr marL="755650" marR="260985" lvl="1" indent="-285750">
              <a:lnSpc>
                <a:spcPts val="2230"/>
              </a:lnSpc>
              <a:spcBef>
                <a:spcPts val="560"/>
              </a:spcBef>
              <a:buChar char="–"/>
              <a:tabLst>
                <a:tab pos="755015" algn="l"/>
                <a:tab pos="755650" algn="l"/>
                <a:tab pos="2154555" algn="l"/>
              </a:tabLst>
            </a:pPr>
            <a:r>
              <a:rPr sz="2000" spc="-5" dirty="0">
                <a:latin typeface="Arial"/>
                <a:cs typeface="Arial"/>
              </a:rPr>
              <a:t>Two</a:t>
            </a:r>
            <a:r>
              <a:rPr sz="2000" spc="5" dirty="0">
                <a:latin typeface="Arial"/>
                <a:cs typeface="Arial"/>
              </a:rPr>
              <a:t> </a:t>
            </a:r>
            <a:r>
              <a:rPr sz="2000" dirty="0">
                <a:latin typeface="Arial"/>
                <a:cs typeface="Arial"/>
              </a:rPr>
              <a:t>breast	tissue abnormalities—ductal carcinoma in </a:t>
            </a:r>
            <a:r>
              <a:rPr sz="2000" spc="-5" dirty="0">
                <a:latin typeface="Arial"/>
                <a:cs typeface="Arial"/>
              </a:rPr>
              <a:t>situ  </a:t>
            </a:r>
            <a:r>
              <a:rPr sz="2000" dirty="0">
                <a:latin typeface="Arial"/>
                <a:cs typeface="Arial"/>
              </a:rPr>
              <a:t>(DCIS) lobular carcinoma in </a:t>
            </a:r>
            <a:r>
              <a:rPr sz="2000" spc="-5" dirty="0">
                <a:latin typeface="Arial"/>
                <a:cs typeface="Arial"/>
              </a:rPr>
              <a:t>situ </a:t>
            </a:r>
            <a:r>
              <a:rPr sz="2000" dirty="0">
                <a:latin typeface="Arial"/>
                <a:cs typeface="Arial"/>
              </a:rPr>
              <a:t>(LCIS)—are associated with  increased risk </a:t>
            </a:r>
            <a:r>
              <a:rPr sz="2000" spc="-5" dirty="0">
                <a:latin typeface="Arial"/>
                <a:cs typeface="Arial"/>
              </a:rPr>
              <a:t>for </a:t>
            </a:r>
            <a:r>
              <a:rPr sz="2000" dirty="0">
                <a:latin typeface="Arial"/>
                <a:cs typeface="Arial"/>
              </a:rPr>
              <a:t>developing invasive breast cancer.</a:t>
            </a:r>
            <a:endParaRPr sz="2000">
              <a:latin typeface="Arial"/>
              <a:cs typeface="Arial"/>
            </a:endParaRPr>
          </a:p>
          <a:p>
            <a:pPr lvl="1">
              <a:lnSpc>
                <a:spcPct val="100000"/>
              </a:lnSpc>
              <a:buFont typeface="Arial"/>
              <a:buChar char="–"/>
            </a:pPr>
            <a:endParaRPr sz="2200">
              <a:latin typeface="Times New Roman"/>
              <a:cs typeface="Times New Roman"/>
            </a:endParaRPr>
          </a:p>
          <a:p>
            <a:pPr lvl="1">
              <a:lnSpc>
                <a:spcPct val="100000"/>
              </a:lnSpc>
              <a:spcBef>
                <a:spcPts val="30"/>
              </a:spcBef>
              <a:buFont typeface="Arial"/>
              <a:buChar char="–"/>
            </a:pPr>
            <a:endParaRPr sz="1950">
              <a:latin typeface="Times New Roman"/>
              <a:cs typeface="Times New Roman"/>
            </a:endParaRPr>
          </a:p>
          <a:p>
            <a:pPr marL="355600" indent="-342900">
              <a:lnSpc>
                <a:spcPct val="100000"/>
              </a:lnSpc>
              <a:buFont typeface="Arial"/>
              <a:buChar char="•"/>
              <a:tabLst>
                <a:tab pos="354965" algn="l"/>
                <a:tab pos="355600" algn="l"/>
              </a:tabLst>
            </a:pPr>
            <a:r>
              <a:rPr sz="2400" b="1" spc="-5" dirty="0">
                <a:latin typeface="Arial"/>
                <a:cs typeface="Arial"/>
              </a:rPr>
              <a:t>Age</a:t>
            </a:r>
            <a:endParaRPr sz="2400">
              <a:latin typeface="Arial"/>
              <a:cs typeface="Arial"/>
            </a:endParaRPr>
          </a:p>
          <a:p>
            <a:pPr marL="755650" lvl="1" indent="-285750">
              <a:lnSpc>
                <a:spcPct val="100000"/>
              </a:lnSpc>
              <a:spcBef>
                <a:spcPts val="330"/>
              </a:spcBef>
              <a:buChar char="–"/>
              <a:tabLst>
                <a:tab pos="755015" algn="l"/>
                <a:tab pos="755650" algn="l"/>
              </a:tabLst>
            </a:pPr>
            <a:r>
              <a:rPr sz="2000" dirty="0">
                <a:latin typeface="Arial"/>
                <a:cs typeface="Arial"/>
              </a:rPr>
              <a:t>The risk of developing breast cancer increases </a:t>
            </a:r>
            <a:r>
              <a:rPr sz="2000" spc="-5" dirty="0">
                <a:latin typeface="Arial"/>
                <a:cs typeface="Arial"/>
              </a:rPr>
              <a:t>with</a:t>
            </a:r>
            <a:r>
              <a:rPr sz="2000" spc="-40" dirty="0">
                <a:latin typeface="Arial"/>
                <a:cs typeface="Arial"/>
              </a:rPr>
              <a:t> </a:t>
            </a:r>
            <a:r>
              <a:rPr sz="2000" dirty="0">
                <a:latin typeface="Arial"/>
                <a:cs typeface="Arial"/>
              </a:rPr>
              <a:t>age</a:t>
            </a:r>
            <a:endParaRPr sz="2000">
              <a:latin typeface="Arial"/>
              <a:cs typeface="Arial"/>
            </a:endParaRPr>
          </a:p>
          <a:p>
            <a:pPr marL="755650" marR="5080" lvl="1" indent="-285750">
              <a:lnSpc>
                <a:spcPts val="2230"/>
              </a:lnSpc>
              <a:spcBef>
                <a:spcPts val="545"/>
              </a:spcBef>
              <a:buChar char="–"/>
              <a:tabLst>
                <a:tab pos="755015" algn="l"/>
                <a:tab pos="755650" algn="l"/>
              </a:tabLst>
            </a:pPr>
            <a:r>
              <a:rPr sz="2000" dirty="0">
                <a:latin typeface="Arial"/>
                <a:cs typeface="Arial"/>
              </a:rPr>
              <a:t>The </a:t>
            </a:r>
            <a:r>
              <a:rPr sz="2000" spc="-5" dirty="0">
                <a:latin typeface="Arial"/>
                <a:cs typeface="Arial"/>
              </a:rPr>
              <a:t>majority of </a:t>
            </a:r>
            <a:r>
              <a:rPr sz="2000" dirty="0">
                <a:latin typeface="Arial"/>
                <a:cs typeface="Arial"/>
              </a:rPr>
              <a:t>breast cancer cases occur </a:t>
            </a:r>
            <a:r>
              <a:rPr sz="2000" spc="-5" dirty="0">
                <a:latin typeface="Arial"/>
                <a:cs typeface="Arial"/>
              </a:rPr>
              <a:t>in </a:t>
            </a:r>
            <a:r>
              <a:rPr sz="2000" dirty="0">
                <a:latin typeface="Arial"/>
                <a:cs typeface="Arial"/>
              </a:rPr>
              <a:t>women older </a:t>
            </a:r>
            <a:r>
              <a:rPr sz="2000" spc="-5" dirty="0">
                <a:latin typeface="Arial"/>
                <a:cs typeface="Arial"/>
              </a:rPr>
              <a:t>than  </a:t>
            </a:r>
            <a:r>
              <a:rPr sz="2000" dirty="0">
                <a:latin typeface="Arial"/>
                <a:cs typeface="Arial"/>
              </a:rPr>
              <a:t>age</a:t>
            </a:r>
            <a:r>
              <a:rPr sz="2000" spc="-5" dirty="0">
                <a:latin typeface="Arial"/>
                <a:cs typeface="Arial"/>
              </a:rPr>
              <a:t> </a:t>
            </a:r>
            <a:r>
              <a:rPr sz="2000" dirty="0">
                <a:latin typeface="Arial"/>
                <a:cs typeface="Arial"/>
              </a:rPr>
              <a:t>50.</a:t>
            </a:r>
            <a:endParaRPr sz="20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12700" rIns="0" bIns="0" rtlCol="0">
            <a:spAutoFit/>
          </a:bodyPr>
          <a:lstStyle/>
          <a:p>
            <a:pPr marL="13335">
              <a:lnSpc>
                <a:spcPct val="100000"/>
              </a:lnSpc>
              <a:spcBef>
                <a:spcPts val="100"/>
              </a:spcBef>
              <a:tabLst>
                <a:tab pos="2192020" algn="l"/>
              </a:tabLst>
            </a:pPr>
            <a:r>
              <a:rPr dirty="0"/>
              <a:t>Relative	risk of </a:t>
            </a:r>
            <a:r>
              <a:rPr spc="-5" dirty="0"/>
              <a:t>Breast</a:t>
            </a:r>
            <a:r>
              <a:rPr spc="-60" dirty="0"/>
              <a:t> </a:t>
            </a:r>
            <a:r>
              <a:rPr dirty="0"/>
              <a:t>Ca</a:t>
            </a:r>
          </a:p>
        </p:txBody>
      </p:sp>
      <p:sp>
        <p:nvSpPr>
          <p:cNvPr id="4" name="object 4"/>
          <p:cNvSpPr txBox="1"/>
          <p:nvPr/>
        </p:nvSpPr>
        <p:spPr>
          <a:xfrm>
            <a:off x="535940" y="1598929"/>
            <a:ext cx="7897495" cy="3315970"/>
          </a:xfrm>
          <a:prstGeom prst="rect">
            <a:avLst/>
          </a:prstGeom>
        </p:spPr>
        <p:txBody>
          <a:bodyPr vert="horz" wrap="square" lIns="0" tIns="51435" rIns="0" bIns="0" rtlCol="0">
            <a:spAutoFit/>
          </a:bodyPr>
          <a:lstStyle/>
          <a:p>
            <a:pPr marL="355600" marR="282575" indent="-342900">
              <a:lnSpc>
                <a:spcPts val="3120"/>
              </a:lnSpc>
              <a:spcBef>
                <a:spcPts val="405"/>
              </a:spcBef>
              <a:buFont typeface="Arial"/>
              <a:buChar char="•"/>
              <a:tabLst>
                <a:tab pos="354965" algn="l"/>
                <a:tab pos="355600" algn="l"/>
              </a:tabLst>
            </a:pPr>
            <a:r>
              <a:rPr sz="2800" b="1" spc="-5" dirty="0">
                <a:latin typeface="Arial"/>
                <a:cs typeface="Arial"/>
              </a:rPr>
              <a:t>Age </a:t>
            </a:r>
            <a:r>
              <a:rPr sz="2800" b="1" dirty="0">
                <a:latin typeface="Arial"/>
                <a:cs typeface="Arial"/>
              </a:rPr>
              <a:t>at </a:t>
            </a:r>
            <a:r>
              <a:rPr sz="2800" b="1" spc="-5" dirty="0">
                <a:latin typeface="Arial"/>
                <a:cs typeface="Arial"/>
              </a:rPr>
              <a:t>menarche (first menstrual period)</a:t>
            </a:r>
            <a:r>
              <a:rPr sz="2800" spc="-5" dirty="0">
                <a:latin typeface="Arial"/>
                <a:cs typeface="Arial"/>
              </a:rPr>
              <a:t>.  Women who </a:t>
            </a:r>
            <a:r>
              <a:rPr sz="2800" dirty="0">
                <a:latin typeface="Arial"/>
                <a:cs typeface="Arial"/>
              </a:rPr>
              <a:t>had their first menstrual period  </a:t>
            </a:r>
            <a:r>
              <a:rPr sz="2800" spc="-5" dirty="0">
                <a:latin typeface="Arial"/>
                <a:cs typeface="Arial"/>
              </a:rPr>
              <a:t>before </a:t>
            </a:r>
            <a:r>
              <a:rPr sz="2800" dirty="0">
                <a:latin typeface="Arial"/>
                <a:cs typeface="Arial"/>
              </a:rPr>
              <a:t>age 12 have a </a:t>
            </a:r>
            <a:r>
              <a:rPr sz="2800" spc="-5" dirty="0">
                <a:latin typeface="Arial"/>
                <a:cs typeface="Arial"/>
              </a:rPr>
              <a:t>slightly </a:t>
            </a:r>
            <a:r>
              <a:rPr sz="2800" dirty="0">
                <a:latin typeface="Arial"/>
                <a:cs typeface="Arial"/>
              </a:rPr>
              <a:t>increased risk </a:t>
            </a:r>
            <a:r>
              <a:rPr sz="2800" spc="-5" dirty="0">
                <a:latin typeface="Arial"/>
                <a:cs typeface="Arial"/>
              </a:rPr>
              <a:t>of  </a:t>
            </a:r>
            <a:r>
              <a:rPr sz="2800" dirty="0">
                <a:latin typeface="Arial"/>
                <a:cs typeface="Arial"/>
              </a:rPr>
              <a:t>breast cancer.</a:t>
            </a:r>
            <a:endParaRPr sz="2800">
              <a:latin typeface="Arial"/>
              <a:cs typeface="Arial"/>
            </a:endParaRPr>
          </a:p>
          <a:p>
            <a:pPr>
              <a:lnSpc>
                <a:spcPct val="100000"/>
              </a:lnSpc>
              <a:buFont typeface="Arial"/>
              <a:buChar char="•"/>
            </a:pPr>
            <a:endParaRPr sz="3100">
              <a:latin typeface="Times New Roman"/>
              <a:cs typeface="Times New Roman"/>
            </a:endParaRPr>
          </a:p>
          <a:p>
            <a:pPr>
              <a:lnSpc>
                <a:spcPct val="100000"/>
              </a:lnSpc>
              <a:spcBef>
                <a:spcPts val="30"/>
              </a:spcBef>
              <a:buFont typeface="Arial"/>
              <a:buChar char="•"/>
            </a:pPr>
            <a:endParaRPr sz="2900">
              <a:latin typeface="Times New Roman"/>
              <a:cs typeface="Times New Roman"/>
            </a:endParaRPr>
          </a:p>
          <a:p>
            <a:pPr marL="355600" marR="5080" indent="-342900">
              <a:lnSpc>
                <a:spcPts val="3130"/>
              </a:lnSpc>
              <a:buFont typeface="Arial"/>
              <a:buChar char="•"/>
              <a:tabLst>
                <a:tab pos="354965" algn="l"/>
                <a:tab pos="355600" algn="l"/>
              </a:tabLst>
            </a:pPr>
            <a:r>
              <a:rPr sz="2800" b="1" spc="-5" dirty="0">
                <a:latin typeface="Arial"/>
                <a:cs typeface="Arial"/>
              </a:rPr>
              <a:t>Age </a:t>
            </a:r>
            <a:r>
              <a:rPr sz="2800" b="1" dirty="0">
                <a:latin typeface="Arial"/>
                <a:cs typeface="Arial"/>
              </a:rPr>
              <a:t>at </a:t>
            </a:r>
            <a:r>
              <a:rPr sz="2800" b="1" spc="-5" dirty="0">
                <a:latin typeface="Arial"/>
                <a:cs typeface="Arial"/>
              </a:rPr>
              <a:t>first </a:t>
            </a:r>
            <a:r>
              <a:rPr sz="2800" b="1" dirty="0">
                <a:latin typeface="Arial"/>
                <a:cs typeface="Arial"/>
              </a:rPr>
              <a:t>live </a:t>
            </a:r>
            <a:r>
              <a:rPr sz="2800" b="1" spc="-5" dirty="0">
                <a:latin typeface="Arial"/>
                <a:cs typeface="Arial"/>
              </a:rPr>
              <a:t>birth</a:t>
            </a:r>
            <a:r>
              <a:rPr sz="2800" spc="-5" dirty="0">
                <a:latin typeface="Arial"/>
                <a:cs typeface="Arial"/>
              </a:rPr>
              <a:t>. </a:t>
            </a:r>
            <a:r>
              <a:rPr sz="2800" dirty="0">
                <a:latin typeface="Arial"/>
                <a:cs typeface="Arial"/>
              </a:rPr>
              <a:t>Risk depends on age at  first live birth </a:t>
            </a:r>
            <a:r>
              <a:rPr sz="2800" spc="-5" dirty="0">
                <a:latin typeface="Arial"/>
                <a:cs typeface="Arial"/>
              </a:rPr>
              <a:t>and family </a:t>
            </a:r>
            <a:r>
              <a:rPr sz="2800" dirty="0">
                <a:latin typeface="Arial"/>
                <a:cs typeface="Arial"/>
              </a:rPr>
              <a:t>history of breast</a:t>
            </a:r>
            <a:r>
              <a:rPr sz="2800" spc="5" dirty="0">
                <a:latin typeface="Arial"/>
                <a:cs typeface="Arial"/>
              </a:rPr>
              <a:t> </a:t>
            </a:r>
            <a:r>
              <a:rPr sz="2800" dirty="0">
                <a:latin typeface="Arial"/>
                <a:cs typeface="Arial"/>
              </a:rPr>
              <a:t>cancer</a:t>
            </a:r>
            <a:endParaRPr sz="28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981200" y="228600"/>
            <a:ext cx="4648200" cy="3505200"/>
          </a:xfrm>
          <a:prstGeom prst="rect">
            <a:avLst/>
          </a:prstGeom>
          <a:noFill/>
          <a:ln w="9525">
            <a:noFill/>
            <a:miter lim="800000"/>
            <a:headEnd/>
            <a:tailEnd/>
          </a:ln>
          <a:effectLst/>
        </p:spPr>
      </p:pic>
      <p:sp>
        <p:nvSpPr>
          <p:cNvPr id="3" name="Rectangle 2"/>
          <p:cNvSpPr/>
          <p:nvPr/>
        </p:nvSpPr>
        <p:spPr>
          <a:xfrm>
            <a:off x="990600" y="3995678"/>
            <a:ext cx="7772400" cy="1938992"/>
          </a:xfrm>
          <a:prstGeom prst="rect">
            <a:avLst/>
          </a:prstGeom>
        </p:spPr>
        <p:txBody>
          <a:bodyPr wrap="square">
            <a:spAutoFit/>
          </a:bodyPr>
          <a:lstStyle/>
          <a:p>
            <a:r>
              <a:rPr lang="en-IN" sz="2000" dirty="0"/>
              <a:t>A testicular self-exam (TSE) is an easy way for guys to check their own testicles to make sure there aren't any unusual lumps or bumps 􀎵 which can be the first sign of testicular cancer.</a:t>
            </a:r>
          </a:p>
          <a:p>
            <a:r>
              <a:rPr lang="en-IN" sz="2000" dirty="0"/>
              <a:t>Try to do a TSE every month so you become familiar with the size and shape of your testicles. This makes it easier to tell if something feels different or abnormal down there.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066800" y="685800"/>
            <a:ext cx="6172200" cy="3505200"/>
          </a:xfrm>
          <a:prstGeom prst="rect">
            <a:avLst/>
          </a:prstGeom>
          <a:noFill/>
          <a:ln w="9525">
            <a:noFill/>
            <a:miter lim="800000"/>
            <a:headEnd/>
            <a:tailEnd/>
          </a:ln>
          <a:effectLst/>
        </p:spPr>
      </p:pic>
      <p:sp>
        <p:nvSpPr>
          <p:cNvPr id="3" name="Rectangle 2"/>
          <p:cNvSpPr/>
          <p:nvPr/>
        </p:nvSpPr>
        <p:spPr>
          <a:xfrm>
            <a:off x="228600" y="4180344"/>
            <a:ext cx="8229600" cy="1938992"/>
          </a:xfrm>
          <a:prstGeom prst="rect">
            <a:avLst/>
          </a:prstGeom>
        </p:spPr>
        <p:txBody>
          <a:bodyPr wrap="square">
            <a:spAutoFit/>
          </a:bodyPr>
          <a:lstStyle/>
          <a:p>
            <a:r>
              <a:rPr lang="en-IN" sz="2400" dirty="0"/>
              <a:t>Choose the right time to do your exam. It's best to do it during or just after a hot shower or bath.</a:t>
            </a:r>
          </a:p>
          <a:p>
            <a:r>
              <a:rPr lang="en-IN" sz="2400" dirty="0"/>
              <a:t> The scrotum (skin that covers the testicles) is most relaxed then, which makes it easier to feel the testicles for lumps.</a:t>
            </a:r>
          </a:p>
          <a:p>
            <a:r>
              <a:rPr lang="en-IN" sz="2400" dirty="0"/>
              <a:t>Lumps may be as small as a piece of rice or a pea.</a:t>
            </a:r>
          </a:p>
        </p:txBody>
      </p:sp>
      <p:sp>
        <p:nvSpPr>
          <p:cNvPr id="4" name="Rectangle 3"/>
          <p:cNvSpPr/>
          <p:nvPr/>
        </p:nvSpPr>
        <p:spPr>
          <a:xfrm>
            <a:off x="685800" y="152400"/>
            <a:ext cx="3027688" cy="461665"/>
          </a:xfrm>
          <a:prstGeom prst="rect">
            <a:avLst/>
          </a:prstGeom>
        </p:spPr>
        <p:txBody>
          <a:bodyPr wrap="none">
            <a:spAutoFit/>
          </a:bodyPr>
          <a:lstStyle/>
          <a:p>
            <a:r>
              <a:rPr lang="en-IN" sz="2400" b="1" dirty="0"/>
              <a:t>Step 1: Getting Started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676400" y="609600"/>
            <a:ext cx="5181600" cy="3200400"/>
          </a:xfrm>
          <a:prstGeom prst="rect">
            <a:avLst/>
          </a:prstGeom>
          <a:noFill/>
          <a:ln w="9525">
            <a:noFill/>
            <a:miter lim="800000"/>
            <a:headEnd/>
            <a:tailEnd/>
          </a:ln>
          <a:effectLst/>
        </p:spPr>
      </p:pic>
      <p:sp>
        <p:nvSpPr>
          <p:cNvPr id="3" name="Rectangle 2"/>
          <p:cNvSpPr/>
          <p:nvPr/>
        </p:nvSpPr>
        <p:spPr>
          <a:xfrm>
            <a:off x="533400" y="3733800"/>
            <a:ext cx="8610600" cy="2308324"/>
          </a:xfrm>
          <a:prstGeom prst="rect">
            <a:avLst/>
          </a:prstGeom>
        </p:spPr>
        <p:txBody>
          <a:bodyPr wrap="square">
            <a:spAutoFit/>
          </a:bodyPr>
          <a:lstStyle/>
          <a:p>
            <a:r>
              <a:rPr lang="en-IN" sz="2400" dirty="0"/>
              <a:t>Examine one testicle at a time.</a:t>
            </a:r>
          </a:p>
          <a:p>
            <a:r>
              <a:rPr lang="en-IN" sz="2400" dirty="0"/>
              <a:t>Start by gently gripping the top of the scrotum, with your thumb on top and your fingers underneath. Pinch gently so that the testicle stays put and won't move during the exam.</a:t>
            </a:r>
          </a:p>
          <a:p>
            <a:r>
              <a:rPr lang="en-IN" sz="2400" dirty="0"/>
              <a:t>Between your fingers, you should feel the spermatic cord. This connects the testicle to the rest of your body.</a:t>
            </a:r>
          </a:p>
        </p:txBody>
      </p:sp>
      <p:sp>
        <p:nvSpPr>
          <p:cNvPr id="4" name="Rectangle 3"/>
          <p:cNvSpPr/>
          <p:nvPr/>
        </p:nvSpPr>
        <p:spPr>
          <a:xfrm>
            <a:off x="1143000" y="228600"/>
            <a:ext cx="3226845" cy="461665"/>
          </a:xfrm>
          <a:prstGeom prst="rect">
            <a:avLst/>
          </a:prstGeom>
        </p:spPr>
        <p:txBody>
          <a:bodyPr wrap="none">
            <a:spAutoFit/>
          </a:bodyPr>
          <a:lstStyle/>
          <a:p>
            <a:r>
              <a:rPr lang="en-IN" sz="2400" b="1" dirty="0"/>
              <a:t>Step 2: Place Your Hand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600200" y="609600"/>
            <a:ext cx="5181600" cy="3505200"/>
          </a:xfrm>
          <a:prstGeom prst="rect">
            <a:avLst/>
          </a:prstGeom>
          <a:noFill/>
          <a:ln w="9525">
            <a:noFill/>
            <a:miter lim="800000"/>
            <a:headEnd/>
            <a:tailEnd/>
          </a:ln>
          <a:effectLst/>
        </p:spPr>
      </p:pic>
      <p:sp>
        <p:nvSpPr>
          <p:cNvPr id="3" name="Rectangle 2"/>
          <p:cNvSpPr/>
          <p:nvPr/>
        </p:nvSpPr>
        <p:spPr>
          <a:xfrm>
            <a:off x="533400" y="4180344"/>
            <a:ext cx="8229600" cy="2677656"/>
          </a:xfrm>
          <a:prstGeom prst="rect">
            <a:avLst/>
          </a:prstGeom>
        </p:spPr>
        <p:txBody>
          <a:bodyPr wrap="square">
            <a:spAutoFit/>
          </a:bodyPr>
          <a:lstStyle/>
          <a:p>
            <a:r>
              <a:rPr lang="en-IN" sz="2400" dirty="0"/>
              <a:t>With your free hand, glide your thumb and fingers along both sides of the testicle, from top to bottom. Feel for any lumps or bumps.</a:t>
            </a:r>
          </a:p>
          <a:p>
            <a:r>
              <a:rPr lang="en-IN" sz="2400" dirty="0"/>
              <a:t>Then, glide your fingers over the front and back of the testicle.</a:t>
            </a:r>
          </a:p>
          <a:p>
            <a:r>
              <a:rPr lang="en-IN" sz="2400" dirty="0"/>
              <a:t>On the back at the top, you should feel the </a:t>
            </a:r>
            <a:r>
              <a:rPr lang="en-IN" sz="2400" dirty="0" err="1"/>
              <a:t>epididymis</a:t>
            </a:r>
            <a:r>
              <a:rPr lang="en-IN" sz="2400" dirty="0"/>
              <a:t>, a tube that carries sperm.</a:t>
            </a:r>
          </a:p>
          <a:p>
            <a:r>
              <a:rPr lang="en-IN" sz="2400" dirty="0"/>
              <a:t>This is a normal lump and may feel tender to the touch.</a:t>
            </a:r>
          </a:p>
        </p:txBody>
      </p:sp>
      <p:sp>
        <p:nvSpPr>
          <p:cNvPr id="4" name="Rectangle 3"/>
          <p:cNvSpPr/>
          <p:nvPr/>
        </p:nvSpPr>
        <p:spPr>
          <a:xfrm>
            <a:off x="1676400" y="152400"/>
            <a:ext cx="3001334" cy="461665"/>
          </a:xfrm>
          <a:prstGeom prst="rect">
            <a:avLst/>
          </a:prstGeom>
        </p:spPr>
        <p:txBody>
          <a:bodyPr wrap="none">
            <a:spAutoFit/>
          </a:bodyPr>
          <a:lstStyle/>
          <a:p>
            <a:r>
              <a:rPr lang="en-IN" sz="2400" b="1" dirty="0"/>
              <a:t>Step 3: Feel for Lumps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5940" y="1595120"/>
            <a:ext cx="7270750" cy="2438400"/>
          </a:xfrm>
          <a:prstGeom prst="rect">
            <a:avLst/>
          </a:prstGeom>
        </p:spPr>
        <p:txBody>
          <a:bodyPr vert="horz" wrap="square" lIns="0" tIns="53975" rIns="0" bIns="0" rtlCol="0">
            <a:spAutoFit/>
          </a:bodyPr>
          <a:lstStyle/>
          <a:p>
            <a:pPr marL="12700" marR="1071880">
              <a:lnSpc>
                <a:spcPts val="3590"/>
              </a:lnSpc>
              <a:spcBef>
                <a:spcPts val="425"/>
              </a:spcBef>
              <a:buFont typeface="Arial"/>
              <a:buAutoNum type="arabicPeriod" startAt="3"/>
              <a:tabLst>
                <a:tab pos="464820" algn="l"/>
              </a:tabLst>
            </a:pPr>
            <a:r>
              <a:rPr sz="3200" dirty="0">
                <a:latin typeface="Arial"/>
                <a:cs typeface="Arial"/>
              </a:rPr>
              <a:t>Discuss </a:t>
            </a:r>
            <a:r>
              <a:rPr sz="3200" spc="-5" dirty="0">
                <a:latin typeface="Arial"/>
                <a:cs typeface="Arial"/>
              </a:rPr>
              <a:t>the right time </a:t>
            </a:r>
            <a:r>
              <a:rPr sz="3200" dirty="0">
                <a:latin typeface="Arial"/>
                <a:cs typeface="Arial"/>
              </a:rPr>
              <a:t>for breast  examination</a:t>
            </a:r>
            <a:endParaRPr sz="3200">
              <a:latin typeface="Arial"/>
              <a:cs typeface="Arial"/>
            </a:endParaRPr>
          </a:p>
          <a:p>
            <a:pPr marL="12700" marR="5080">
              <a:lnSpc>
                <a:spcPts val="3590"/>
              </a:lnSpc>
              <a:spcBef>
                <a:spcPts val="800"/>
              </a:spcBef>
              <a:buAutoNum type="arabicPeriod" startAt="3"/>
              <a:tabLst>
                <a:tab pos="577215" algn="l"/>
                <a:tab pos="577850" algn="l"/>
              </a:tabLst>
            </a:pPr>
            <a:r>
              <a:rPr sz="3200" dirty="0">
                <a:latin typeface="Arial"/>
                <a:cs typeface="Arial"/>
              </a:rPr>
              <a:t>Discuss the </a:t>
            </a:r>
            <a:r>
              <a:rPr sz="3200" spc="-5" dirty="0">
                <a:latin typeface="Arial"/>
                <a:cs typeface="Arial"/>
              </a:rPr>
              <a:t>importance </a:t>
            </a:r>
            <a:r>
              <a:rPr sz="3200" dirty="0">
                <a:latin typeface="Arial"/>
                <a:cs typeface="Arial"/>
              </a:rPr>
              <a:t>of self breast  examination and mammography </a:t>
            </a:r>
            <a:r>
              <a:rPr sz="3200" spc="-5" dirty="0">
                <a:latin typeface="Arial"/>
                <a:cs typeface="Arial"/>
              </a:rPr>
              <a:t>as  </a:t>
            </a:r>
            <a:r>
              <a:rPr sz="3200" dirty="0">
                <a:latin typeface="Arial"/>
                <a:cs typeface="Arial"/>
              </a:rPr>
              <a:t>screening tool for breast</a:t>
            </a:r>
            <a:r>
              <a:rPr sz="3200" spc="-25" dirty="0">
                <a:latin typeface="Arial"/>
                <a:cs typeface="Arial"/>
              </a:rPr>
              <a:t> </a:t>
            </a:r>
            <a:r>
              <a:rPr sz="3200" dirty="0">
                <a:latin typeface="Arial"/>
                <a:cs typeface="Arial"/>
              </a:rPr>
              <a:t>ca</a:t>
            </a:r>
            <a:endParaRPr sz="320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752600" y="304800"/>
            <a:ext cx="5334000" cy="3276600"/>
          </a:xfrm>
          <a:prstGeom prst="rect">
            <a:avLst/>
          </a:prstGeom>
          <a:noFill/>
          <a:ln w="9525">
            <a:noFill/>
            <a:miter lim="800000"/>
            <a:headEnd/>
            <a:tailEnd/>
          </a:ln>
          <a:effectLst/>
        </p:spPr>
      </p:pic>
      <p:sp>
        <p:nvSpPr>
          <p:cNvPr id="3" name="Rectangle 2"/>
          <p:cNvSpPr/>
          <p:nvPr/>
        </p:nvSpPr>
        <p:spPr>
          <a:xfrm>
            <a:off x="533400" y="3657600"/>
            <a:ext cx="8153400" cy="2308324"/>
          </a:xfrm>
          <a:prstGeom prst="rect">
            <a:avLst/>
          </a:prstGeom>
        </p:spPr>
        <p:txBody>
          <a:bodyPr wrap="square">
            <a:spAutoFit/>
          </a:bodyPr>
          <a:lstStyle/>
          <a:p>
            <a:r>
              <a:rPr lang="en-IN" sz="2400" dirty="0"/>
              <a:t>or </a:t>
            </a:r>
            <a:r>
              <a:rPr lang="en-IN" sz="2400" dirty="0" err="1"/>
              <a:t>color</a:t>
            </a:r>
            <a:r>
              <a:rPr lang="en-IN" sz="2400" dirty="0"/>
              <a:t> of a testicle. Also tell your doctor if you have any pain or achy areas in your groin.</a:t>
            </a:r>
          </a:p>
          <a:p>
            <a:r>
              <a:rPr lang="en-IN" sz="2400" dirty="0"/>
              <a:t>Lumps or swelling may not be cancer, but they should be checked by your doctor as soon as possible.</a:t>
            </a:r>
          </a:p>
          <a:p>
            <a:r>
              <a:rPr lang="en-IN" sz="2400" dirty="0"/>
              <a:t>Testicular cancer is almost always curable if it is caught and treated early.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The Menstrual Cycle</a:t>
            </a:r>
          </a:p>
        </p:txBody>
      </p:sp>
      <p:sp>
        <p:nvSpPr>
          <p:cNvPr id="2051" name="Rectangle 3"/>
          <p:cNvSpPr>
            <a:spLocks noGrp="1" noChangeArrowheads="1"/>
          </p:cNvSpPr>
          <p:nvPr>
            <p:ph type="subTitle" idx="1"/>
          </p:nvPr>
        </p:nvSpPr>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What is the menstrual cycle?</a:t>
            </a:r>
          </a:p>
        </p:txBody>
      </p:sp>
      <p:sp>
        <p:nvSpPr>
          <p:cNvPr id="3075" name="Rectangle 3"/>
          <p:cNvSpPr>
            <a:spLocks noGrp="1" noChangeArrowheads="1"/>
          </p:cNvSpPr>
          <p:nvPr>
            <p:ph type="body" idx="1"/>
          </p:nvPr>
        </p:nvSpPr>
        <p:spPr/>
        <p:txBody>
          <a:bodyPr/>
          <a:lstStyle/>
          <a:p>
            <a:r>
              <a:rPr lang="en-US"/>
              <a:t>The process in which females ripen or release one mature egg.</a:t>
            </a:r>
          </a:p>
          <a:p>
            <a:r>
              <a:rPr lang="en-US"/>
              <a:t>The average menstrual cycle will repeat itself about every 28 days, but normal menstrual cycles can range from 21 to 40 days. </a:t>
            </a:r>
          </a:p>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143000"/>
            <a:ext cx="7772400" cy="1143000"/>
          </a:xfrm>
        </p:spPr>
        <p:txBody>
          <a:bodyPr>
            <a:normAutofit fontScale="90000"/>
          </a:bodyPr>
          <a:lstStyle/>
          <a:p>
            <a:r>
              <a:rPr lang="en-US"/>
              <a:t>Changes in </a:t>
            </a:r>
            <a:r>
              <a:rPr lang="en-US" b="1"/>
              <a:t>Pituitary Hormones </a:t>
            </a:r>
            <a:r>
              <a:rPr lang="en-US"/>
              <a:t>Days 1-14:</a:t>
            </a:r>
          </a:p>
        </p:txBody>
      </p:sp>
      <p:sp>
        <p:nvSpPr>
          <p:cNvPr id="11269" name="Rectangle 5"/>
          <p:cNvSpPr>
            <a:spLocks noGrp="1" noChangeArrowheads="1"/>
          </p:cNvSpPr>
          <p:nvPr>
            <p:ph type="body" idx="1"/>
          </p:nvPr>
        </p:nvSpPr>
        <p:spPr>
          <a:xfrm>
            <a:off x="685800" y="2514600"/>
            <a:ext cx="7772400" cy="4114800"/>
          </a:xfrm>
          <a:noFill/>
          <a:ln/>
        </p:spPr>
        <p:txBody>
          <a:bodyPr/>
          <a:lstStyle/>
          <a:p>
            <a:r>
              <a:rPr lang="en-US"/>
              <a:t>During the first half of the cycle (Days 1-14) the pituitary produces </a:t>
            </a:r>
            <a:r>
              <a:rPr lang="en-US" b="1"/>
              <a:t>FSH, </a:t>
            </a:r>
            <a:r>
              <a:rPr lang="en-US"/>
              <a:t>which   stimulates egg production.  </a:t>
            </a:r>
          </a:p>
          <a:p>
            <a:r>
              <a:rPr lang="en-US"/>
              <a:t>This hormone also triggers the release of estrogen from the ovaries.</a:t>
            </a:r>
          </a:p>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304800"/>
            <a:ext cx="7772400" cy="1143000"/>
          </a:xfrm>
        </p:spPr>
        <p:txBody>
          <a:bodyPr>
            <a:normAutofit fontScale="90000"/>
          </a:bodyPr>
          <a:lstStyle/>
          <a:p>
            <a:r>
              <a:rPr lang="en-US"/>
              <a:t>Changes in </a:t>
            </a:r>
            <a:r>
              <a:rPr lang="en-US" b="1"/>
              <a:t>Pituitary Hormones</a:t>
            </a:r>
            <a:r>
              <a:rPr lang="en-US"/>
              <a:t> Days 14-28:</a:t>
            </a:r>
          </a:p>
        </p:txBody>
      </p:sp>
      <p:sp>
        <p:nvSpPr>
          <p:cNvPr id="13315" name="Rectangle 3"/>
          <p:cNvSpPr>
            <a:spLocks noGrp="1" noChangeArrowheads="1"/>
          </p:cNvSpPr>
          <p:nvPr>
            <p:ph type="body" idx="1"/>
          </p:nvPr>
        </p:nvSpPr>
        <p:spPr>
          <a:xfrm>
            <a:off x="762000" y="1905000"/>
            <a:ext cx="7772400" cy="4114800"/>
          </a:xfrm>
        </p:spPr>
        <p:txBody>
          <a:bodyPr/>
          <a:lstStyle/>
          <a:p>
            <a:r>
              <a:rPr lang="en-US" sz="2800" b="1"/>
              <a:t>On the 14th day the pituitary begins releasing LH causing ovulation</a:t>
            </a:r>
          </a:p>
          <a:p>
            <a:r>
              <a:rPr lang="en-US" sz="2800" b="1"/>
              <a:t>LH also directs the production of  progesterone which maintains the growth of the endometrium.</a:t>
            </a:r>
          </a:p>
          <a:p>
            <a:r>
              <a:rPr lang="en-US" sz="2800" b="1"/>
              <a:t>If the egg is not fertilized upon arrival in the uterus progesterone levels drop causing estrogen levels to drop leading to  menstruation.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371600" y="685800"/>
            <a:ext cx="7086600" cy="1066800"/>
          </a:xfrm>
        </p:spPr>
        <p:txBody>
          <a:bodyPr/>
          <a:lstStyle/>
          <a:p>
            <a:r>
              <a:rPr lang="en-US"/>
              <a:t>Changes in the </a:t>
            </a:r>
            <a:r>
              <a:rPr lang="en-US" b="1"/>
              <a:t>Ovaries</a:t>
            </a:r>
            <a:r>
              <a:rPr lang="en-US"/>
              <a:t>: </a:t>
            </a:r>
          </a:p>
        </p:txBody>
      </p:sp>
      <p:sp>
        <p:nvSpPr>
          <p:cNvPr id="8195" name="Rectangle 3"/>
          <p:cNvSpPr>
            <a:spLocks noGrp="1" noChangeArrowheads="1"/>
          </p:cNvSpPr>
          <p:nvPr>
            <p:ph type="body" idx="1"/>
          </p:nvPr>
        </p:nvSpPr>
        <p:spPr>
          <a:xfrm>
            <a:off x="685800" y="2057400"/>
            <a:ext cx="7772400" cy="3048000"/>
          </a:xfrm>
        </p:spPr>
        <p:txBody>
          <a:bodyPr>
            <a:normAutofit fontScale="85000" lnSpcReduction="10000"/>
          </a:bodyPr>
          <a:lstStyle/>
          <a:p>
            <a:pPr>
              <a:lnSpc>
                <a:spcPct val="90000"/>
              </a:lnSpc>
            </a:pPr>
            <a:r>
              <a:rPr lang="en-US" sz="2800" b="1"/>
              <a:t>Stage 1</a:t>
            </a:r>
            <a:r>
              <a:rPr lang="en-US" sz="2800"/>
              <a:t> - An egg is beginning to mature within a cluster of cells called a follicle </a:t>
            </a:r>
          </a:p>
          <a:p>
            <a:pPr>
              <a:lnSpc>
                <a:spcPct val="90000"/>
              </a:lnSpc>
            </a:pPr>
            <a:r>
              <a:rPr lang="en-US" sz="2800" b="1"/>
              <a:t>Stage 2</a:t>
            </a:r>
            <a:r>
              <a:rPr lang="en-US" sz="2800"/>
              <a:t> - Rapid follicle and egg growth</a:t>
            </a:r>
          </a:p>
          <a:p>
            <a:pPr>
              <a:lnSpc>
                <a:spcPct val="90000"/>
              </a:lnSpc>
            </a:pPr>
            <a:r>
              <a:rPr lang="en-US" sz="2800" b="1"/>
              <a:t>Stage 3</a:t>
            </a:r>
            <a:r>
              <a:rPr lang="en-US" sz="2800"/>
              <a:t> - Ovulation occurs; fully mature egg bursts out of the follicle (fertile)  empty follicle transforms into the corpus luteum</a:t>
            </a:r>
          </a:p>
          <a:p>
            <a:pPr>
              <a:lnSpc>
                <a:spcPct val="90000"/>
              </a:lnSpc>
            </a:pPr>
            <a:r>
              <a:rPr lang="en-US" sz="2800" b="1"/>
              <a:t>Stage 4</a:t>
            </a:r>
            <a:r>
              <a:rPr lang="en-US" sz="2800"/>
              <a:t> - Egg travels through fallopian tube (7 days) if not fertilized upon arrival in uterus the corpus luteum shrinks triggering menstruation and  ripening of new egg.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a:t>Changes in </a:t>
            </a:r>
            <a:r>
              <a:rPr lang="en-US" b="1"/>
              <a:t>Ovarian Hormones:</a:t>
            </a:r>
            <a:endParaRPr lang="en-US"/>
          </a:p>
        </p:txBody>
      </p:sp>
      <p:sp>
        <p:nvSpPr>
          <p:cNvPr id="28675" name="Rectangle 3"/>
          <p:cNvSpPr>
            <a:spLocks noGrp="1" noChangeArrowheads="1"/>
          </p:cNvSpPr>
          <p:nvPr>
            <p:ph type="body" idx="1"/>
          </p:nvPr>
        </p:nvSpPr>
        <p:spPr/>
        <p:txBody>
          <a:bodyPr/>
          <a:lstStyle/>
          <a:p>
            <a:r>
              <a:rPr lang="en-US" sz="2800" b="1"/>
              <a:t>Estrogen</a:t>
            </a:r>
            <a:r>
              <a:rPr lang="en-US" sz="2800"/>
              <a:t> -gradually increases during days 1-14; signals body to thicken the lining of the uterus.  Levels drop sharply after ovulation.</a:t>
            </a:r>
          </a:p>
          <a:p>
            <a:r>
              <a:rPr lang="en-US" sz="2800" b="1"/>
              <a:t>Progesterone</a:t>
            </a:r>
            <a:r>
              <a:rPr lang="en-US" sz="2800"/>
              <a:t> -Levels remain low during the first half of the cycle and then increase sharplyduring the second half of the cycle. Maintaining the growth of the endometrium lining.</a:t>
            </a:r>
          </a:p>
          <a:p>
            <a:endParaRPr lang="en-US" sz="2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09600" y="0"/>
            <a:ext cx="7772400" cy="1143000"/>
          </a:xfrm>
        </p:spPr>
        <p:txBody>
          <a:bodyPr/>
          <a:lstStyle/>
          <a:p>
            <a:r>
              <a:rPr lang="en-US"/>
              <a:t>Changes in the </a:t>
            </a:r>
            <a:r>
              <a:rPr lang="en-US" b="1"/>
              <a:t>Uterus</a:t>
            </a:r>
            <a:r>
              <a:rPr lang="en-US"/>
              <a:t>:</a:t>
            </a:r>
          </a:p>
        </p:txBody>
      </p:sp>
      <p:pic>
        <p:nvPicPr>
          <p:cNvPr id="4105" name="Picture 9" descr="H:\pictures\st1menstruation.JPG"/>
          <p:cNvPicPr>
            <a:picLocks noGrp="1" noChangeAspect="1" noChangeArrowheads="1"/>
          </p:cNvPicPr>
          <p:nvPr>
            <p:ph type="chart" idx="1"/>
          </p:nvPr>
        </p:nvPicPr>
        <p:blipFill>
          <a:blip r:embed="rId2"/>
          <a:srcRect/>
          <a:stretch>
            <a:fillRect/>
          </a:stretch>
        </p:blipFill>
        <p:spPr>
          <a:xfrm>
            <a:off x="1524000" y="1143000"/>
            <a:ext cx="2268538" cy="2895600"/>
          </a:xfrm>
        </p:spPr>
      </p:pic>
      <p:pic>
        <p:nvPicPr>
          <p:cNvPr id="4106" name="Picture 10" descr="H:\pictures\st2menstruation.JPG"/>
          <p:cNvPicPr>
            <a:picLocks noChangeAspect="1" noChangeArrowheads="1"/>
          </p:cNvPicPr>
          <p:nvPr/>
        </p:nvPicPr>
        <p:blipFill>
          <a:blip r:embed="rId3"/>
          <a:srcRect/>
          <a:stretch>
            <a:fillRect/>
          </a:stretch>
        </p:blipFill>
        <p:spPr bwMode="auto">
          <a:xfrm>
            <a:off x="4038600" y="1143000"/>
            <a:ext cx="2266950" cy="3124200"/>
          </a:xfrm>
          <a:prstGeom prst="rect">
            <a:avLst/>
          </a:prstGeom>
          <a:noFill/>
        </p:spPr>
      </p:pic>
      <p:pic>
        <p:nvPicPr>
          <p:cNvPr id="4107" name="Picture 11" descr="H:\pictures\st3menstruation.JPG"/>
          <p:cNvPicPr>
            <a:picLocks noChangeAspect="1" noChangeArrowheads="1"/>
          </p:cNvPicPr>
          <p:nvPr/>
        </p:nvPicPr>
        <p:blipFill>
          <a:blip r:embed="rId4"/>
          <a:srcRect/>
          <a:stretch>
            <a:fillRect/>
          </a:stretch>
        </p:blipFill>
        <p:spPr bwMode="auto">
          <a:xfrm>
            <a:off x="6705600" y="1143000"/>
            <a:ext cx="2155825" cy="2971800"/>
          </a:xfrm>
          <a:prstGeom prst="rect">
            <a:avLst/>
          </a:prstGeom>
          <a:noFill/>
        </p:spPr>
      </p:pic>
      <p:pic>
        <p:nvPicPr>
          <p:cNvPr id="4108" name="Picture 12" descr="H:\pictures\st4menstruation.JPG"/>
          <p:cNvPicPr>
            <a:picLocks noChangeAspect="1" noChangeArrowheads="1"/>
          </p:cNvPicPr>
          <p:nvPr/>
        </p:nvPicPr>
        <p:blipFill>
          <a:blip r:embed="rId5"/>
          <a:srcRect/>
          <a:stretch>
            <a:fillRect/>
          </a:stretch>
        </p:blipFill>
        <p:spPr bwMode="auto">
          <a:xfrm>
            <a:off x="1828800" y="3657600"/>
            <a:ext cx="2597150" cy="3200400"/>
          </a:xfrm>
          <a:prstGeom prst="rect">
            <a:avLst/>
          </a:prstGeom>
          <a:noFill/>
        </p:spPr>
      </p:pic>
      <p:pic>
        <p:nvPicPr>
          <p:cNvPr id="4109" name="Picture 13" descr="H:\pictures\st5menstruation.JPG"/>
          <p:cNvPicPr>
            <a:picLocks noChangeAspect="1" noChangeArrowheads="1"/>
          </p:cNvPicPr>
          <p:nvPr/>
        </p:nvPicPr>
        <p:blipFill>
          <a:blip r:embed="rId6"/>
          <a:srcRect/>
          <a:stretch>
            <a:fillRect/>
          </a:stretch>
        </p:blipFill>
        <p:spPr bwMode="auto">
          <a:xfrm>
            <a:off x="4495800" y="3733800"/>
            <a:ext cx="2484438" cy="2895600"/>
          </a:xfrm>
          <a:prstGeom prst="rect">
            <a:avLst/>
          </a:prstGeom>
          <a:noFill/>
        </p:spPr>
      </p:pic>
      <p:sp>
        <p:nvSpPr>
          <p:cNvPr id="4110" name="Text Box 14"/>
          <p:cNvSpPr txBox="1">
            <a:spLocks noChangeArrowheads="1"/>
          </p:cNvSpPr>
          <p:nvPr/>
        </p:nvSpPr>
        <p:spPr bwMode="auto">
          <a:xfrm>
            <a:off x="533400" y="2895600"/>
            <a:ext cx="2362200" cy="822325"/>
          </a:xfrm>
          <a:prstGeom prst="rect">
            <a:avLst/>
          </a:prstGeom>
          <a:noFill/>
          <a:ln w="9525">
            <a:noFill/>
            <a:miter lim="800000"/>
            <a:headEnd/>
            <a:tailEnd/>
          </a:ln>
          <a:effectLst/>
        </p:spPr>
        <p:txBody>
          <a:bodyPr>
            <a:spAutoFit/>
          </a:bodyPr>
          <a:lstStyle/>
          <a:p>
            <a:pPr algn="ctr" eaLnBrk="0" hangingPunct="0">
              <a:spcBef>
                <a:spcPct val="50000"/>
              </a:spcBef>
            </a:pPr>
            <a:r>
              <a:rPr lang="en-US">
                <a:latin typeface="Times New Roman" pitchFamily="18" charset="0"/>
              </a:rPr>
              <a:t>Stage 1- Day 1-5 menstruation</a:t>
            </a:r>
          </a:p>
        </p:txBody>
      </p:sp>
      <p:sp>
        <p:nvSpPr>
          <p:cNvPr id="4111" name="Text Box 15"/>
          <p:cNvSpPr txBox="1">
            <a:spLocks noChangeArrowheads="1"/>
          </p:cNvSpPr>
          <p:nvPr/>
        </p:nvSpPr>
        <p:spPr bwMode="auto">
          <a:xfrm>
            <a:off x="3200400" y="2514600"/>
            <a:ext cx="2667000" cy="822325"/>
          </a:xfrm>
          <a:prstGeom prst="rect">
            <a:avLst/>
          </a:prstGeom>
          <a:noFill/>
          <a:ln w="9525">
            <a:noFill/>
            <a:miter lim="800000"/>
            <a:headEnd/>
            <a:tailEnd/>
          </a:ln>
          <a:effectLst/>
        </p:spPr>
        <p:txBody>
          <a:bodyPr>
            <a:spAutoFit/>
          </a:bodyPr>
          <a:lstStyle/>
          <a:p>
            <a:pPr algn="ctr" eaLnBrk="0" hangingPunct="0">
              <a:spcBef>
                <a:spcPct val="50000"/>
              </a:spcBef>
            </a:pPr>
            <a:r>
              <a:rPr lang="en-US">
                <a:latin typeface="Times New Roman" pitchFamily="18" charset="0"/>
              </a:rPr>
              <a:t>Stage 2 Day 5- 13 pre-ovulatory stage</a:t>
            </a:r>
          </a:p>
        </p:txBody>
      </p:sp>
      <p:sp>
        <p:nvSpPr>
          <p:cNvPr id="4112" name="Text Box 16"/>
          <p:cNvSpPr txBox="1">
            <a:spLocks noChangeArrowheads="1"/>
          </p:cNvSpPr>
          <p:nvPr/>
        </p:nvSpPr>
        <p:spPr bwMode="auto">
          <a:xfrm>
            <a:off x="6096000" y="2895600"/>
            <a:ext cx="2362200" cy="822325"/>
          </a:xfrm>
          <a:prstGeom prst="rect">
            <a:avLst/>
          </a:prstGeom>
          <a:noFill/>
          <a:ln w="9525">
            <a:noFill/>
            <a:miter lim="800000"/>
            <a:headEnd/>
            <a:tailEnd/>
          </a:ln>
          <a:effectLst/>
        </p:spPr>
        <p:txBody>
          <a:bodyPr>
            <a:spAutoFit/>
          </a:bodyPr>
          <a:lstStyle/>
          <a:p>
            <a:pPr algn="ctr" eaLnBrk="0" hangingPunct="0">
              <a:spcBef>
                <a:spcPct val="50000"/>
              </a:spcBef>
            </a:pPr>
            <a:r>
              <a:rPr lang="en-US">
                <a:latin typeface="Times New Roman" pitchFamily="18" charset="0"/>
              </a:rPr>
              <a:t>Stage 3 Day 14 Ovulation</a:t>
            </a:r>
          </a:p>
        </p:txBody>
      </p:sp>
      <p:sp>
        <p:nvSpPr>
          <p:cNvPr id="4113" name="Text Box 17"/>
          <p:cNvSpPr txBox="1">
            <a:spLocks noChangeArrowheads="1"/>
          </p:cNvSpPr>
          <p:nvPr/>
        </p:nvSpPr>
        <p:spPr bwMode="auto">
          <a:xfrm>
            <a:off x="2971800" y="5181600"/>
            <a:ext cx="2590800" cy="1187450"/>
          </a:xfrm>
          <a:prstGeom prst="rect">
            <a:avLst/>
          </a:prstGeom>
          <a:noFill/>
          <a:ln w="9525">
            <a:noFill/>
            <a:miter lim="800000"/>
            <a:headEnd/>
            <a:tailEnd/>
          </a:ln>
          <a:effectLst/>
        </p:spPr>
        <p:txBody>
          <a:bodyPr>
            <a:spAutoFit/>
          </a:bodyPr>
          <a:lstStyle/>
          <a:p>
            <a:pPr algn="ctr" eaLnBrk="0" hangingPunct="0">
              <a:spcBef>
                <a:spcPct val="50000"/>
              </a:spcBef>
            </a:pPr>
            <a:r>
              <a:rPr lang="en-US">
                <a:latin typeface="Times New Roman" pitchFamily="18" charset="0"/>
              </a:rPr>
              <a:t>Stage 4 Day 15-28 post-ovulatory stage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295400" y="1524000"/>
            <a:ext cx="7467600" cy="990600"/>
          </a:xfrm>
        </p:spPr>
        <p:txBody>
          <a:bodyPr>
            <a:normAutofit fontScale="90000"/>
          </a:bodyPr>
          <a:lstStyle/>
          <a:p>
            <a:r>
              <a:rPr lang="en-US"/>
              <a:t>The uterine lining slowly thickens from day 5 through day 28</a:t>
            </a:r>
          </a:p>
        </p:txBody>
      </p:sp>
      <p:pic>
        <p:nvPicPr>
          <p:cNvPr id="25606" name="Picture 6" descr="H:\pictures\Endometriumchart.gif"/>
          <p:cNvPicPr>
            <a:picLocks noChangeAspect="1" noChangeArrowheads="1"/>
          </p:cNvPicPr>
          <p:nvPr/>
        </p:nvPicPr>
        <p:blipFill>
          <a:blip r:embed="rId2"/>
          <a:srcRect/>
          <a:stretch>
            <a:fillRect/>
          </a:stretch>
        </p:blipFill>
        <p:spPr bwMode="auto">
          <a:xfrm>
            <a:off x="0" y="3768725"/>
            <a:ext cx="9144000" cy="2155825"/>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0"/>
            <a:ext cx="7772400" cy="1143000"/>
          </a:xfrm>
        </p:spPr>
        <p:txBody>
          <a:bodyPr/>
          <a:lstStyle/>
          <a:p>
            <a:r>
              <a:rPr lang="en-US"/>
              <a:t>Changes in the </a:t>
            </a:r>
            <a:r>
              <a:rPr lang="en-US" b="1"/>
              <a:t>Uterus</a:t>
            </a:r>
            <a:r>
              <a:rPr lang="en-US"/>
              <a:t>:</a:t>
            </a:r>
          </a:p>
        </p:txBody>
      </p:sp>
      <p:sp>
        <p:nvSpPr>
          <p:cNvPr id="7171" name="Rectangle 3"/>
          <p:cNvSpPr>
            <a:spLocks noGrp="1" noChangeArrowheads="1"/>
          </p:cNvSpPr>
          <p:nvPr>
            <p:ph type="body" idx="1"/>
          </p:nvPr>
        </p:nvSpPr>
        <p:spPr>
          <a:xfrm>
            <a:off x="762000" y="990600"/>
            <a:ext cx="7772400" cy="4114800"/>
          </a:xfrm>
        </p:spPr>
        <p:txBody>
          <a:bodyPr>
            <a:normAutofit lnSpcReduction="10000"/>
          </a:bodyPr>
          <a:lstStyle/>
          <a:p>
            <a:pPr>
              <a:lnSpc>
                <a:spcPct val="90000"/>
              </a:lnSpc>
            </a:pPr>
            <a:r>
              <a:rPr lang="en-US" b="1"/>
              <a:t>Stage 1</a:t>
            </a:r>
            <a:r>
              <a:rPr lang="en-US"/>
              <a:t>- Menstruation- Endometrium breaks down and blood, mucus, tissue, and the egg are shed through the vagina.</a:t>
            </a:r>
          </a:p>
          <a:p>
            <a:pPr>
              <a:lnSpc>
                <a:spcPct val="90000"/>
              </a:lnSpc>
            </a:pPr>
            <a:r>
              <a:rPr lang="en-US" b="1"/>
              <a:t>Stage 2</a:t>
            </a:r>
            <a:r>
              <a:rPr lang="en-US"/>
              <a:t>- Menstrual flow stops &amp; endometrium begins to thicken.</a:t>
            </a:r>
          </a:p>
          <a:p>
            <a:pPr>
              <a:lnSpc>
                <a:spcPct val="90000"/>
              </a:lnSpc>
            </a:pPr>
            <a:r>
              <a:rPr lang="en-US" b="1"/>
              <a:t>Stage 3</a:t>
            </a:r>
            <a:r>
              <a:rPr lang="en-US"/>
              <a:t>- Endometrium continues to thicken.</a:t>
            </a:r>
          </a:p>
          <a:p>
            <a:pPr>
              <a:lnSpc>
                <a:spcPct val="90000"/>
              </a:lnSpc>
            </a:pPr>
            <a:r>
              <a:rPr lang="en-US" b="1"/>
              <a:t>Stage 4</a:t>
            </a:r>
            <a:r>
              <a:rPr lang="en-US"/>
              <a:t>- The endometrium is at it’s thickest point.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66800" y="0"/>
            <a:ext cx="6617970" cy="6858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09600" y="0"/>
            <a:ext cx="7772400" cy="1143000"/>
          </a:xfrm>
        </p:spPr>
        <p:txBody>
          <a:bodyPr/>
          <a:lstStyle/>
          <a:p>
            <a:r>
              <a:rPr lang="en-US"/>
              <a:t>Days 1-14</a:t>
            </a:r>
          </a:p>
        </p:txBody>
      </p:sp>
      <p:graphicFrame>
        <p:nvGraphicFramePr>
          <p:cNvPr id="18436" name="Object 4"/>
          <p:cNvGraphicFramePr>
            <a:graphicFrameLocks noGrp="1" noChangeAspect="1"/>
          </p:cNvGraphicFramePr>
          <p:nvPr>
            <p:ph type="dgm" idx="1"/>
          </p:nvPr>
        </p:nvGraphicFramePr>
        <p:xfrm>
          <a:off x="2884488" y="914400"/>
          <a:ext cx="3830637" cy="5105400"/>
        </p:xfrm>
        <a:graphic>
          <a:graphicData uri="http://schemas.openxmlformats.org/presentationml/2006/ole">
            <mc:AlternateContent xmlns:mc="http://schemas.openxmlformats.org/markup-compatibility/2006">
              <mc:Choice xmlns:v="urn:schemas-microsoft-com:vml" Requires="v">
                <p:oleObj spid="_x0000_s1027" name="MS Org Chart" r:id="rId3" imgW="2730240" imgH="3676320" progId="">
                  <p:embed followColorScheme="full"/>
                </p:oleObj>
              </mc:Choice>
              <mc:Fallback>
                <p:oleObj name="MS Org Chart" r:id="rId3" imgW="2730240" imgH="3676320" progId="">
                  <p:embed followColorScheme="full"/>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488" y="914400"/>
                        <a:ext cx="3830637"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1143000"/>
          </a:xfrm>
        </p:spPr>
        <p:txBody>
          <a:bodyPr/>
          <a:lstStyle/>
          <a:p>
            <a:r>
              <a:rPr lang="en-US"/>
              <a:t>Days 14 - 28</a:t>
            </a:r>
          </a:p>
        </p:txBody>
      </p:sp>
      <p:graphicFrame>
        <p:nvGraphicFramePr>
          <p:cNvPr id="19460" name="Object 4"/>
          <p:cNvGraphicFramePr>
            <a:graphicFrameLocks noGrp="1" noChangeAspect="1"/>
          </p:cNvGraphicFramePr>
          <p:nvPr>
            <p:ph type="dgm" idx="1"/>
          </p:nvPr>
        </p:nvGraphicFramePr>
        <p:xfrm>
          <a:off x="1981200" y="914400"/>
          <a:ext cx="5257800" cy="5257800"/>
        </p:xfrm>
        <a:graphic>
          <a:graphicData uri="http://schemas.openxmlformats.org/presentationml/2006/ole">
            <mc:AlternateContent xmlns:mc="http://schemas.openxmlformats.org/markup-compatibility/2006">
              <mc:Choice xmlns:v="urn:schemas-microsoft-com:vml" Requires="v">
                <p:oleObj spid="_x0000_s2051" name="MS Org Chart" r:id="rId3" imgW="2730240" imgH="3695400" progId="">
                  <p:embed followColorScheme="full"/>
                </p:oleObj>
              </mc:Choice>
              <mc:Fallback>
                <p:oleObj name="MS Org Chart" r:id="rId3" imgW="2730240" imgH="3695400" progId="">
                  <p:embed followColorScheme="full"/>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14400"/>
                        <a:ext cx="5257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1676400"/>
            <a:ext cx="3124200" cy="38862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634108" y="357962"/>
            <a:ext cx="5118100" cy="935990"/>
          </a:xfrm>
          <a:prstGeom prst="rect">
            <a:avLst/>
          </a:prstGeom>
        </p:spPr>
        <p:txBody>
          <a:bodyPr vert="horz" wrap="square" lIns="0" tIns="12700" rIns="0" bIns="0" rtlCol="0">
            <a:spAutoFit/>
          </a:bodyPr>
          <a:lstStyle/>
          <a:p>
            <a:pPr algn="ctr">
              <a:lnSpc>
                <a:spcPts val="3579"/>
              </a:lnSpc>
              <a:spcBef>
                <a:spcPts val="100"/>
              </a:spcBef>
            </a:pPr>
            <a:r>
              <a:rPr sz="3000" b="0" dirty="0">
                <a:latin typeface="Arial"/>
                <a:cs typeface="Arial"/>
              </a:rPr>
              <a:t>P</a:t>
            </a:r>
            <a:r>
              <a:rPr sz="2400" b="0" dirty="0">
                <a:latin typeface="Arial"/>
                <a:cs typeface="Arial"/>
              </a:rPr>
              <a:t>HYSIOLOGY OF</a:t>
            </a:r>
            <a:r>
              <a:rPr sz="2400" b="0" spc="210" dirty="0">
                <a:latin typeface="Arial"/>
                <a:cs typeface="Arial"/>
              </a:rPr>
              <a:t> </a:t>
            </a:r>
            <a:r>
              <a:rPr sz="2400" b="0" spc="-20" dirty="0">
                <a:latin typeface="Arial"/>
                <a:cs typeface="Arial"/>
              </a:rPr>
              <a:t>MENSTRUATION</a:t>
            </a:r>
            <a:endParaRPr sz="2400">
              <a:latin typeface="Arial"/>
              <a:cs typeface="Arial"/>
            </a:endParaRPr>
          </a:p>
          <a:p>
            <a:pPr algn="ctr">
              <a:lnSpc>
                <a:spcPts val="3579"/>
              </a:lnSpc>
            </a:pPr>
            <a:r>
              <a:rPr sz="2400" b="0" spc="-70" dirty="0">
                <a:latin typeface="Arial Black"/>
                <a:cs typeface="Arial Black"/>
              </a:rPr>
              <a:t>THE</a:t>
            </a:r>
            <a:r>
              <a:rPr sz="2400" b="0" spc="-60" dirty="0">
                <a:latin typeface="Arial Black"/>
                <a:cs typeface="Arial Black"/>
              </a:rPr>
              <a:t> </a:t>
            </a:r>
            <a:r>
              <a:rPr sz="2400" b="0" spc="-85" dirty="0">
                <a:latin typeface="Arial Black"/>
                <a:cs typeface="Arial Black"/>
              </a:rPr>
              <a:t>UTERUS</a:t>
            </a:r>
            <a:r>
              <a:rPr sz="3000" b="0" spc="-85" dirty="0">
                <a:latin typeface="Arial Black"/>
                <a:cs typeface="Arial Black"/>
              </a:rPr>
              <a:t>...</a:t>
            </a:r>
            <a:endParaRPr sz="3000">
              <a:latin typeface="Arial Black"/>
              <a:cs typeface="Arial Black"/>
            </a:endParaRPr>
          </a:p>
        </p:txBody>
      </p:sp>
      <p:sp>
        <p:nvSpPr>
          <p:cNvPr id="4" name="object 4"/>
          <p:cNvSpPr/>
          <p:nvPr/>
        </p:nvSpPr>
        <p:spPr>
          <a:xfrm>
            <a:off x="3291840" y="1847850"/>
            <a:ext cx="4651375" cy="0"/>
          </a:xfrm>
          <a:custGeom>
            <a:avLst/>
            <a:gdLst/>
            <a:ahLst/>
            <a:cxnLst/>
            <a:rect l="l" t="t" r="r" b="b"/>
            <a:pathLst>
              <a:path w="4651375">
                <a:moveTo>
                  <a:pt x="0" y="0"/>
                </a:moveTo>
                <a:lnTo>
                  <a:pt x="4651248" y="0"/>
                </a:lnTo>
              </a:path>
            </a:pathLst>
          </a:custGeom>
          <a:ln w="25908">
            <a:solidFill>
              <a:srgbClr val="000000"/>
            </a:solidFill>
          </a:ln>
        </p:spPr>
        <p:txBody>
          <a:bodyPr wrap="square" lIns="0" tIns="0" rIns="0" bIns="0" rtlCol="0"/>
          <a:lstStyle/>
          <a:p>
            <a:endParaRPr/>
          </a:p>
        </p:txBody>
      </p:sp>
      <p:sp>
        <p:nvSpPr>
          <p:cNvPr id="5" name="object 5"/>
          <p:cNvSpPr txBox="1"/>
          <p:nvPr/>
        </p:nvSpPr>
        <p:spPr>
          <a:xfrm>
            <a:off x="3279775" y="1429258"/>
            <a:ext cx="5207635" cy="4598035"/>
          </a:xfrm>
          <a:prstGeom prst="rect">
            <a:avLst/>
          </a:prstGeom>
        </p:spPr>
        <p:txBody>
          <a:bodyPr vert="horz" wrap="square" lIns="0" tIns="12065" rIns="0" bIns="0" rtlCol="0">
            <a:spAutoFit/>
          </a:bodyPr>
          <a:lstStyle/>
          <a:p>
            <a:pPr marL="12700">
              <a:lnSpc>
                <a:spcPts val="3190"/>
              </a:lnSpc>
              <a:spcBef>
                <a:spcPts val="95"/>
              </a:spcBef>
            </a:pPr>
            <a:r>
              <a:rPr sz="2800" spc="5" dirty="0">
                <a:latin typeface="Arial"/>
                <a:cs typeface="Arial"/>
              </a:rPr>
              <a:t>1</a:t>
            </a:r>
            <a:r>
              <a:rPr sz="2775" spc="7" baseline="25525" dirty="0">
                <a:latin typeface="Arial"/>
                <a:cs typeface="Arial"/>
              </a:rPr>
              <a:t>st </a:t>
            </a:r>
            <a:r>
              <a:rPr sz="2800" spc="-10" dirty="0">
                <a:latin typeface="Arial"/>
                <a:cs typeface="Arial"/>
              </a:rPr>
              <a:t>PHASE:</a:t>
            </a:r>
            <a:r>
              <a:rPr sz="2800" spc="-305" dirty="0">
                <a:latin typeface="Arial"/>
                <a:cs typeface="Arial"/>
              </a:rPr>
              <a:t> </a:t>
            </a:r>
            <a:r>
              <a:rPr sz="2800" spc="-20" dirty="0">
                <a:latin typeface="Arial"/>
                <a:cs typeface="Arial"/>
              </a:rPr>
              <a:t>PROLIFERATIVE</a:t>
            </a:r>
            <a:endParaRPr sz="2800">
              <a:latin typeface="Arial"/>
              <a:cs typeface="Arial"/>
            </a:endParaRPr>
          </a:p>
          <a:p>
            <a:pPr marL="287020" marR="5080">
              <a:lnSpc>
                <a:spcPct val="90000"/>
              </a:lnSpc>
              <a:spcBef>
                <a:spcPts val="165"/>
              </a:spcBef>
            </a:pPr>
            <a:r>
              <a:rPr sz="2800" u="heavy" spc="-5" dirty="0">
                <a:uFill>
                  <a:solidFill>
                    <a:srgbClr val="000000"/>
                  </a:solidFill>
                </a:uFill>
                <a:latin typeface="Arial"/>
                <a:cs typeface="Arial"/>
              </a:rPr>
              <a:t>(aka </a:t>
            </a:r>
            <a:r>
              <a:rPr sz="2800" spc="-5" dirty="0">
                <a:latin typeface="Arial"/>
                <a:cs typeface="Arial"/>
              </a:rPr>
              <a:t> </a:t>
            </a:r>
            <a:r>
              <a:rPr sz="2800" u="heavy" spc="-5" dirty="0">
                <a:uFill>
                  <a:solidFill>
                    <a:srgbClr val="000000"/>
                  </a:solidFill>
                </a:uFill>
                <a:latin typeface="Arial"/>
                <a:cs typeface="Arial"/>
              </a:rPr>
              <a:t>e</a:t>
            </a:r>
            <a:r>
              <a:rPr sz="2800" u="heavy" dirty="0">
                <a:uFill>
                  <a:solidFill>
                    <a:srgbClr val="000000"/>
                  </a:solidFill>
                </a:uFill>
                <a:latin typeface="Arial"/>
                <a:cs typeface="Arial"/>
              </a:rPr>
              <a:t>s</a:t>
            </a:r>
            <a:r>
              <a:rPr sz="2800" u="heavy" spc="-5" dirty="0">
                <a:uFill>
                  <a:solidFill>
                    <a:srgbClr val="000000"/>
                  </a:solidFill>
                </a:uFill>
                <a:latin typeface="Arial"/>
                <a:cs typeface="Arial"/>
              </a:rPr>
              <a:t>tr</a:t>
            </a:r>
            <a:r>
              <a:rPr sz="2800" u="heavy" dirty="0">
                <a:uFill>
                  <a:solidFill>
                    <a:srgbClr val="000000"/>
                  </a:solidFill>
                </a:uFill>
                <a:latin typeface="Arial"/>
                <a:cs typeface="Arial"/>
              </a:rPr>
              <a:t>o</a:t>
            </a:r>
            <a:r>
              <a:rPr sz="2800" u="heavy" spc="-5" dirty="0">
                <a:uFill>
                  <a:solidFill>
                    <a:srgbClr val="000000"/>
                  </a:solidFill>
                </a:uFill>
                <a:latin typeface="Arial"/>
                <a:cs typeface="Arial"/>
              </a:rPr>
              <a:t>ge</a:t>
            </a:r>
            <a:r>
              <a:rPr sz="2800" u="heavy" dirty="0">
                <a:uFill>
                  <a:solidFill>
                    <a:srgbClr val="000000"/>
                  </a:solidFill>
                </a:uFill>
                <a:latin typeface="Arial"/>
                <a:cs typeface="Arial"/>
              </a:rPr>
              <a:t>n</a:t>
            </a:r>
            <a:r>
              <a:rPr sz="2800" u="heavy" spc="-5" dirty="0">
                <a:uFill>
                  <a:solidFill>
                    <a:srgbClr val="000000"/>
                  </a:solidFill>
                </a:uFill>
                <a:latin typeface="Arial"/>
                <a:cs typeface="Arial"/>
              </a:rPr>
              <a:t>ic</a:t>
            </a:r>
            <a:r>
              <a:rPr sz="2800" u="heavy" dirty="0">
                <a:uFill>
                  <a:solidFill>
                    <a:srgbClr val="000000"/>
                  </a:solidFill>
                </a:uFill>
                <a:latin typeface="Arial"/>
                <a:cs typeface="Arial"/>
              </a:rPr>
              <a:t>/</a:t>
            </a:r>
            <a:r>
              <a:rPr sz="2800" u="heavy" spc="-5" dirty="0">
                <a:uFill>
                  <a:solidFill>
                    <a:srgbClr val="000000"/>
                  </a:solidFill>
                </a:uFill>
                <a:latin typeface="Arial"/>
                <a:cs typeface="Arial"/>
              </a:rPr>
              <a:t>fo</a:t>
            </a:r>
            <a:r>
              <a:rPr sz="2800" u="heavy" dirty="0">
                <a:uFill>
                  <a:solidFill>
                    <a:srgbClr val="000000"/>
                  </a:solidFill>
                </a:uFill>
                <a:latin typeface="Arial"/>
                <a:cs typeface="Arial"/>
              </a:rPr>
              <a:t>l</a:t>
            </a:r>
            <a:r>
              <a:rPr sz="2800" u="heavy" spc="-5" dirty="0">
                <a:uFill>
                  <a:solidFill>
                    <a:srgbClr val="000000"/>
                  </a:solidFill>
                </a:uFill>
                <a:latin typeface="Arial"/>
                <a:cs typeface="Arial"/>
              </a:rPr>
              <a:t>li</a:t>
            </a:r>
            <a:r>
              <a:rPr sz="2800" u="heavy" dirty="0">
                <a:uFill>
                  <a:solidFill>
                    <a:srgbClr val="000000"/>
                  </a:solidFill>
                </a:uFill>
                <a:latin typeface="Arial"/>
                <a:cs typeface="Arial"/>
              </a:rPr>
              <a:t>c</a:t>
            </a:r>
            <a:r>
              <a:rPr sz="2800" u="heavy" spc="-5" dirty="0">
                <a:uFill>
                  <a:solidFill>
                    <a:srgbClr val="000000"/>
                  </a:solidFill>
                </a:uFill>
                <a:latin typeface="Arial"/>
                <a:cs typeface="Arial"/>
              </a:rPr>
              <a:t>ul</a:t>
            </a:r>
            <a:r>
              <a:rPr sz="2800" u="heavy" dirty="0">
                <a:uFill>
                  <a:solidFill>
                    <a:srgbClr val="000000"/>
                  </a:solidFill>
                </a:uFill>
                <a:latin typeface="Arial"/>
                <a:cs typeface="Arial"/>
              </a:rPr>
              <a:t>a</a:t>
            </a:r>
            <a:r>
              <a:rPr sz="2800" u="heavy" spc="-5" dirty="0">
                <a:uFill>
                  <a:solidFill>
                    <a:srgbClr val="000000"/>
                  </a:solidFill>
                </a:uFill>
                <a:latin typeface="Arial"/>
                <a:cs typeface="Arial"/>
              </a:rPr>
              <a:t>r/</a:t>
            </a:r>
            <a:r>
              <a:rPr sz="2800" u="heavy" dirty="0">
                <a:uFill>
                  <a:solidFill>
                    <a:srgbClr val="000000"/>
                  </a:solidFill>
                </a:uFill>
                <a:latin typeface="Arial"/>
                <a:cs typeface="Arial"/>
              </a:rPr>
              <a:t>p</a:t>
            </a:r>
            <a:r>
              <a:rPr sz="2800" u="heavy" spc="-5" dirty="0">
                <a:uFill>
                  <a:solidFill>
                    <a:srgbClr val="000000"/>
                  </a:solidFill>
                </a:uFill>
                <a:latin typeface="Arial"/>
                <a:cs typeface="Arial"/>
              </a:rPr>
              <a:t>o</a:t>
            </a:r>
            <a:r>
              <a:rPr sz="2800" u="heavy" dirty="0">
                <a:uFill>
                  <a:solidFill>
                    <a:srgbClr val="000000"/>
                  </a:solidFill>
                </a:uFill>
                <a:latin typeface="Arial"/>
                <a:cs typeface="Arial"/>
              </a:rPr>
              <a:t>s</a:t>
            </a:r>
            <a:r>
              <a:rPr sz="2800" u="heavy" spc="-5" dirty="0">
                <a:uFill>
                  <a:solidFill>
                    <a:srgbClr val="000000"/>
                  </a:solidFill>
                </a:uFill>
                <a:latin typeface="Arial"/>
                <a:cs typeface="Arial"/>
              </a:rPr>
              <a:t>tmen</a:t>
            </a:r>
            <a:r>
              <a:rPr sz="2800" u="heavy" dirty="0">
                <a:uFill>
                  <a:solidFill>
                    <a:srgbClr val="000000"/>
                  </a:solidFill>
                </a:uFill>
                <a:latin typeface="Arial"/>
                <a:cs typeface="Arial"/>
              </a:rPr>
              <a:t>s</a:t>
            </a:r>
            <a:r>
              <a:rPr sz="2800" u="heavy" spc="-5" dirty="0">
                <a:uFill>
                  <a:solidFill>
                    <a:srgbClr val="000000"/>
                  </a:solidFill>
                </a:uFill>
                <a:latin typeface="Arial"/>
                <a:cs typeface="Arial"/>
              </a:rPr>
              <a:t>tr </a:t>
            </a:r>
            <a:r>
              <a:rPr sz="2800" spc="-5" dirty="0">
                <a:latin typeface="Arial"/>
                <a:cs typeface="Arial"/>
              </a:rPr>
              <a:t> </a:t>
            </a:r>
            <a:r>
              <a:rPr sz="2800" u="heavy" dirty="0">
                <a:uFill>
                  <a:solidFill>
                    <a:srgbClr val="000000"/>
                  </a:solidFill>
                </a:uFill>
                <a:latin typeface="Arial"/>
                <a:cs typeface="Arial"/>
              </a:rPr>
              <a:t>ual</a:t>
            </a:r>
            <a:r>
              <a:rPr sz="2800" dirty="0">
                <a:latin typeface="Arial"/>
                <a:cs typeface="Arial"/>
              </a:rPr>
              <a:t>)</a:t>
            </a:r>
            <a:endParaRPr sz="2800">
              <a:latin typeface="Arial"/>
              <a:cs typeface="Arial"/>
            </a:endParaRPr>
          </a:p>
          <a:p>
            <a:pPr>
              <a:lnSpc>
                <a:spcPct val="100000"/>
              </a:lnSpc>
              <a:spcBef>
                <a:spcPts val="30"/>
              </a:spcBef>
            </a:pPr>
            <a:endParaRPr sz="3650">
              <a:latin typeface="Times New Roman"/>
              <a:cs typeface="Times New Roman"/>
            </a:endParaRPr>
          </a:p>
          <a:p>
            <a:pPr marL="287020" marR="60325" indent="-274320">
              <a:lnSpc>
                <a:spcPct val="90000"/>
              </a:lnSpc>
              <a:buClr>
                <a:srgbClr val="FD8537"/>
              </a:buClr>
              <a:buSzPct val="69642"/>
              <a:buFont typeface="Wingdings"/>
              <a:buChar char=""/>
              <a:tabLst>
                <a:tab pos="287020" algn="l"/>
              </a:tabLst>
            </a:pPr>
            <a:r>
              <a:rPr sz="2800" spc="-5" dirty="0">
                <a:latin typeface="Arial"/>
                <a:cs typeface="Arial"/>
              </a:rPr>
              <a:t>High levels of </a:t>
            </a:r>
            <a:r>
              <a:rPr sz="2800" dirty="0">
                <a:latin typeface="Arial"/>
                <a:cs typeface="Arial"/>
              </a:rPr>
              <a:t>estrogen causes  </a:t>
            </a:r>
            <a:r>
              <a:rPr sz="2800" spc="-5" dirty="0">
                <a:latin typeface="Arial"/>
                <a:cs typeface="Arial"/>
              </a:rPr>
              <a:t>thickening and </a:t>
            </a:r>
            <a:r>
              <a:rPr sz="2800" dirty="0">
                <a:latin typeface="Arial"/>
                <a:cs typeface="Arial"/>
              </a:rPr>
              <a:t>proliferation of  </a:t>
            </a:r>
            <a:r>
              <a:rPr sz="2800" spc="-5" dirty="0">
                <a:latin typeface="Arial"/>
                <a:cs typeface="Arial"/>
              </a:rPr>
              <a:t>endometrium</a:t>
            </a:r>
            <a:endParaRPr sz="2800">
              <a:latin typeface="Arial"/>
              <a:cs typeface="Arial"/>
            </a:endParaRPr>
          </a:p>
          <a:p>
            <a:pPr>
              <a:lnSpc>
                <a:spcPct val="100000"/>
              </a:lnSpc>
              <a:spcBef>
                <a:spcPts val="20"/>
              </a:spcBef>
              <a:buClr>
                <a:srgbClr val="FD8537"/>
              </a:buClr>
              <a:buFont typeface="Wingdings"/>
              <a:buChar char=""/>
            </a:pPr>
            <a:endParaRPr sz="3700">
              <a:latin typeface="Times New Roman"/>
              <a:cs typeface="Times New Roman"/>
            </a:endParaRPr>
          </a:p>
          <a:p>
            <a:pPr marL="287020" marR="478790" indent="-274320">
              <a:lnSpc>
                <a:spcPts val="3020"/>
              </a:lnSpc>
              <a:buClr>
                <a:srgbClr val="FD8537"/>
              </a:buClr>
              <a:buSzPct val="69642"/>
              <a:buFont typeface="Wingdings"/>
              <a:buChar char=""/>
              <a:tabLst>
                <a:tab pos="287020" algn="l"/>
              </a:tabLst>
            </a:pPr>
            <a:r>
              <a:rPr sz="2800" spc="-5" dirty="0">
                <a:latin typeface="Arial"/>
                <a:cs typeface="Arial"/>
              </a:rPr>
              <a:t>LH is </a:t>
            </a:r>
            <a:r>
              <a:rPr sz="2800" dirty="0">
                <a:latin typeface="Arial"/>
                <a:cs typeface="Arial"/>
              </a:rPr>
              <a:t>increased, </a:t>
            </a:r>
            <a:r>
              <a:rPr sz="2800" spc="-5" dirty="0">
                <a:latin typeface="Arial"/>
                <a:cs typeface="Arial"/>
              </a:rPr>
              <a:t>Estrogen is  </a:t>
            </a:r>
            <a:r>
              <a:rPr sz="2800" dirty="0">
                <a:latin typeface="Arial"/>
                <a:cs typeface="Arial"/>
              </a:rPr>
              <a:t>increased</a:t>
            </a:r>
            <a:endParaRPr sz="280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0" y="1447800"/>
            <a:ext cx="3124200" cy="38862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215639" y="730758"/>
            <a:ext cx="4322445" cy="0"/>
          </a:xfrm>
          <a:custGeom>
            <a:avLst/>
            <a:gdLst/>
            <a:ahLst/>
            <a:cxnLst/>
            <a:rect l="l" t="t" r="r" b="b"/>
            <a:pathLst>
              <a:path w="4322445">
                <a:moveTo>
                  <a:pt x="0" y="0"/>
                </a:moveTo>
                <a:lnTo>
                  <a:pt x="4322064" y="0"/>
                </a:lnTo>
              </a:path>
            </a:pathLst>
          </a:custGeom>
          <a:ln w="22860">
            <a:solidFill>
              <a:srgbClr val="000000"/>
            </a:solidFill>
          </a:ln>
        </p:spPr>
        <p:txBody>
          <a:bodyPr wrap="square" lIns="0" tIns="0" rIns="0" bIns="0" rtlCol="0"/>
          <a:lstStyle/>
          <a:p>
            <a:endParaRPr/>
          </a:p>
        </p:txBody>
      </p:sp>
      <p:sp>
        <p:nvSpPr>
          <p:cNvPr id="4" name="object 4"/>
          <p:cNvSpPr txBox="1"/>
          <p:nvPr/>
        </p:nvSpPr>
        <p:spPr>
          <a:xfrm>
            <a:off x="3203575" y="369823"/>
            <a:ext cx="5179060" cy="5458460"/>
          </a:xfrm>
          <a:prstGeom prst="rect">
            <a:avLst/>
          </a:prstGeom>
        </p:spPr>
        <p:txBody>
          <a:bodyPr vert="horz" wrap="square" lIns="0" tIns="12700" rIns="0" bIns="0" rtlCol="0">
            <a:spAutoFit/>
          </a:bodyPr>
          <a:lstStyle/>
          <a:p>
            <a:pPr marL="12700">
              <a:lnSpc>
                <a:spcPts val="2735"/>
              </a:lnSpc>
              <a:spcBef>
                <a:spcPts val="100"/>
              </a:spcBef>
            </a:pPr>
            <a:r>
              <a:rPr sz="2400" spc="-5" dirty="0">
                <a:latin typeface="Arial"/>
                <a:cs typeface="Arial"/>
              </a:rPr>
              <a:t>2</a:t>
            </a:r>
            <a:r>
              <a:rPr sz="2400" spc="-7" baseline="24305" dirty="0">
                <a:latin typeface="Arial"/>
                <a:cs typeface="Arial"/>
              </a:rPr>
              <a:t>nd </a:t>
            </a:r>
            <a:r>
              <a:rPr sz="2400" spc="-5" dirty="0">
                <a:latin typeface="Arial"/>
                <a:cs typeface="Arial"/>
              </a:rPr>
              <a:t>PHASE: </a:t>
            </a:r>
            <a:r>
              <a:rPr sz="2400" spc="-15" dirty="0">
                <a:latin typeface="Arial"/>
                <a:cs typeface="Arial"/>
              </a:rPr>
              <a:t>SECRETORY</a:t>
            </a:r>
            <a:r>
              <a:rPr sz="2400" spc="-250" dirty="0">
                <a:latin typeface="Arial"/>
                <a:cs typeface="Arial"/>
              </a:rPr>
              <a:t> </a:t>
            </a:r>
            <a:r>
              <a:rPr sz="2400" dirty="0">
                <a:latin typeface="Arial"/>
                <a:cs typeface="Arial"/>
              </a:rPr>
              <a:t>(aka:</a:t>
            </a:r>
            <a:endParaRPr sz="2400">
              <a:latin typeface="Arial"/>
              <a:cs typeface="Arial"/>
            </a:endParaRPr>
          </a:p>
          <a:p>
            <a:pPr marL="287020">
              <a:lnSpc>
                <a:spcPts val="2735"/>
              </a:lnSpc>
            </a:pPr>
            <a:r>
              <a:rPr sz="2400" u="heavy" spc="-5" dirty="0">
                <a:uFill>
                  <a:solidFill>
                    <a:srgbClr val="000000"/>
                  </a:solidFill>
                </a:uFill>
                <a:latin typeface="Arial"/>
                <a:cs typeface="Arial"/>
              </a:rPr>
              <a:t>progestational/luteal/premenstrual)</a:t>
            </a:r>
            <a:endParaRPr sz="2400">
              <a:latin typeface="Arial"/>
              <a:cs typeface="Arial"/>
            </a:endParaRPr>
          </a:p>
          <a:p>
            <a:pPr>
              <a:lnSpc>
                <a:spcPct val="100000"/>
              </a:lnSpc>
              <a:spcBef>
                <a:spcPts val="50"/>
              </a:spcBef>
            </a:pPr>
            <a:endParaRPr sz="3250">
              <a:latin typeface="Times New Roman"/>
              <a:cs typeface="Times New Roman"/>
            </a:endParaRPr>
          </a:p>
          <a:p>
            <a:pPr marL="287020" marR="5080" indent="-274320">
              <a:lnSpc>
                <a:spcPct val="90000"/>
              </a:lnSpc>
              <a:spcBef>
                <a:spcPts val="5"/>
              </a:spcBef>
              <a:buClr>
                <a:srgbClr val="FD8537"/>
              </a:buClr>
              <a:buSzPct val="68750"/>
              <a:buFont typeface="Wingdings"/>
              <a:buChar char=""/>
              <a:tabLst>
                <a:tab pos="287020" algn="l"/>
              </a:tabLst>
            </a:pPr>
            <a:r>
              <a:rPr sz="2400" spc="-5" dirty="0">
                <a:latin typeface="Arial"/>
                <a:cs typeface="Arial"/>
              </a:rPr>
              <a:t>Increased levels </a:t>
            </a:r>
            <a:r>
              <a:rPr sz="2400" dirty="0">
                <a:latin typeface="Arial"/>
                <a:cs typeface="Arial"/>
              </a:rPr>
              <a:t>of </a:t>
            </a:r>
            <a:r>
              <a:rPr sz="2400" spc="-5" dirty="0">
                <a:latin typeface="Arial"/>
                <a:cs typeface="Arial"/>
              </a:rPr>
              <a:t>progesterone  causes glands </a:t>
            </a:r>
            <a:r>
              <a:rPr sz="2400" dirty="0">
                <a:latin typeface="Arial"/>
                <a:cs typeface="Arial"/>
              </a:rPr>
              <a:t>at </a:t>
            </a:r>
            <a:r>
              <a:rPr sz="2400" spc="-5" dirty="0">
                <a:latin typeface="Arial"/>
                <a:cs typeface="Arial"/>
              </a:rPr>
              <a:t>endometrium </a:t>
            </a:r>
            <a:r>
              <a:rPr sz="2400" dirty="0">
                <a:latin typeface="Arial"/>
                <a:cs typeface="Arial"/>
              </a:rPr>
              <a:t>to  </a:t>
            </a:r>
            <a:r>
              <a:rPr sz="2400" spc="-5" dirty="0">
                <a:latin typeface="Arial"/>
                <a:cs typeface="Arial"/>
              </a:rPr>
              <a:t>become </a:t>
            </a:r>
            <a:r>
              <a:rPr sz="2400" dirty="0">
                <a:latin typeface="Arial"/>
                <a:cs typeface="Arial"/>
              </a:rPr>
              <a:t>cork screw </a:t>
            </a:r>
            <a:r>
              <a:rPr sz="2400" spc="-5" dirty="0">
                <a:latin typeface="Arial"/>
                <a:cs typeface="Arial"/>
              </a:rPr>
              <a:t>like </a:t>
            </a:r>
            <a:r>
              <a:rPr sz="2400" dirty="0">
                <a:latin typeface="Arial"/>
                <a:cs typeface="Arial"/>
              </a:rPr>
              <a:t>or </a:t>
            </a:r>
            <a:r>
              <a:rPr sz="2400" spc="-5" dirty="0">
                <a:latin typeface="Arial"/>
                <a:cs typeface="Arial"/>
              </a:rPr>
              <a:t>twisted </a:t>
            </a:r>
            <a:r>
              <a:rPr sz="2400" dirty="0">
                <a:latin typeface="Arial"/>
                <a:cs typeface="Arial"/>
              </a:rPr>
              <a:t>in  </a:t>
            </a:r>
            <a:r>
              <a:rPr sz="2400" spc="-5" dirty="0">
                <a:latin typeface="Arial"/>
                <a:cs typeface="Arial"/>
              </a:rPr>
              <a:t>appearance and dilated with  quantities </a:t>
            </a:r>
            <a:r>
              <a:rPr sz="2400" dirty="0">
                <a:latin typeface="Arial"/>
                <a:cs typeface="Arial"/>
              </a:rPr>
              <a:t>of </a:t>
            </a:r>
            <a:r>
              <a:rPr sz="2400" spc="-5" dirty="0">
                <a:latin typeface="Arial"/>
                <a:cs typeface="Arial"/>
              </a:rPr>
              <a:t>glycogen and</a:t>
            </a:r>
            <a:r>
              <a:rPr sz="2400" spc="40" dirty="0">
                <a:latin typeface="Arial"/>
                <a:cs typeface="Arial"/>
              </a:rPr>
              <a:t> </a:t>
            </a:r>
            <a:r>
              <a:rPr sz="2400" spc="-5" dirty="0">
                <a:latin typeface="Arial"/>
                <a:cs typeface="Arial"/>
              </a:rPr>
              <a:t>mucin</a:t>
            </a:r>
            <a:endParaRPr sz="2400">
              <a:latin typeface="Arial"/>
              <a:cs typeface="Arial"/>
            </a:endParaRPr>
          </a:p>
          <a:p>
            <a:pPr>
              <a:lnSpc>
                <a:spcPct val="100000"/>
              </a:lnSpc>
              <a:spcBef>
                <a:spcPts val="35"/>
              </a:spcBef>
              <a:buClr>
                <a:srgbClr val="FD8537"/>
              </a:buClr>
              <a:buFont typeface="Wingdings"/>
              <a:buChar char=""/>
            </a:pPr>
            <a:endParaRPr sz="3300">
              <a:latin typeface="Times New Roman"/>
              <a:cs typeface="Times New Roman"/>
            </a:endParaRPr>
          </a:p>
          <a:p>
            <a:pPr marL="287020" marR="697865" indent="-274320" algn="just">
              <a:lnSpc>
                <a:spcPts val="2590"/>
              </a:lnSpc>
              <a:spcBef>
                <a:spcPts val="5"/>
              </a:spcBef>
              <a:buClr>
                <a:srgbClr val="FD8537"/>
              </a:buClr>
              <a:buSzPct val="68750"/>
              <a:buFont typeface="Wingdings"/>
              <a:buChar char=""/>
              <a:tabLst>
                <a:tab pos="287020" algn="l"/>
              </a:tabLst>
            </a:pPr>
            <a:r>
              <a:rPr sz="2400" spc="-5" dirty="0">
                <a:latin typeface="Arial"/>
                <a:cs typeface="Arial"/>
              </a:rPr>
              <a:t>Increased </a:t>
            </a:r>
            <a:r>
              <a:rPr sz="2400" dirty="0">
                <a:latin typeface="Arial"/>
                <a:cs typeface="Arial"/>
              </a:rPr>
              <a:t>in </a:t>
            </a:r>
            <a:r>
              <a:rPr sz="2400" spc="-5" dirty="0">
                <a:latin typeface="Arial"/>
                <a:cs typeface="Arial"/>
              </a:rPr>
              <a:t>capillaries making  endometrium appear like a rich  spongy velvet</a:t>
            </a:r>
            <a:endParaRPr sz="2400">
              <a:latin typeface="Arial"/>
              <a:cs typeface="Arial"/>
            </a:endParaRPr>
          </a:p>
          <a:p>
            <a:pPr>
              <a:lnSpc>
                <a:spcPct val="100000"/>
              </a:lnSpc>
              <a:buClr>
                <a:srgbClr val="FD8537"/>
              </a:buClr>
              <a:buFont typeface="Wingdings"/>
              <a:buChar char=""/>
            </a:pPr>
            <a:endParaRPr sz="3300">
              <a:latin typeface="Times New Roman"/>
              <a:cs typeface="Times New Roman"/>
            </a:endParaRPr>
          </a:p>
          <a:p>
            <a:pPr marL="287020" marR="1426845" indent="-274320">
              <a:lnSpc>
                <a:spcPts val="2590"/>
              </a:lnSpc>
              <a:buClr>
                <a:srgbClr val="FD8537"/>
              </a:buClr>
              <a:buSzPct val="68750"/>
              <a:buFont typeface="Wingdings"/>
              <a:buChar char=""/>
              <a:tabLst>
                <a:tab pos="287020" algn="l"/>
              </a:tabLst>
            </a:pPr>
            <a:r>
              <a:rPr sz="2400" spc="-5" dirty="0">
                <a:latin typeface="Arial"/>
                <a:cs typeface="Arial"/>
              </a:rPr>
              <a:t>Decreased </a:t>
            </a:r>
            <a:r>
              <a:rPr sz="2400" dirty="0">
                <a:latin typeface="Arial"/>
                <a:cs typeface="Arial"/>
              </a:rPr>
              <a:t>LH, </a:t>
            </a:r>
            <a:r>
              <a:rPr sz="2400" spc="-5" dirty="0">
                <a:latin typeface="Arial"/>
                <a:cs typeface="Arial"/>
              </a:rPr>
              <a:t>Increased  Progesterone</a:t>
            </a:r>
            <a:endParaRPr sz="240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1676400"/>
            <a:ext cx="3124200" cy="38862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279775" y="477977"/>
            <a:ext cx="5240655" cy="4721225"/>
          </a:xfrm>
          <a:prstGeom prst="rect">
            <a:avLst/>
          </a:prstGeom>
        </p:spPr>
        <p:txBody>
          <a:bodyPr vert="horz" wrap="square" lIns="0" tIns="13335" rIns="0" bIns="0" rtlCol="0">
            <a:spAutoFit/>
          </a:bodyPr>
          <a:lstStyle/>
          <a:p>
            <a:pPr marL="12700">
              <a:lnSpc>
                <a:spcPct val="100000"/>
              </a:lnSpc>
              <a:spcBef>
                <a:spcPts val="105"/>
              </a:spcBef>
            </a:pPr>
            <a:r>
              <a:rPr sz="3200" spc="15" dirty="0">
                <a:latin typeface="Arial"/>
                <a:cs typeface="Arial"/>
              </a:rPr>
              <a:t>3</a:t>
            </a:r>
            <a:r>
              <a:rPr sz="3150" spc="22" baseline="25132" dirty="0">
                <a:latin typeface="Arial"/>
                <a:cs typeface="Arial"/>
              </a:rPr>
              <a:t>RD </a:t>
            </a:r>
            <a:r>
              <a:rPr sz="3200" dirty="0">
                <a:latin typeface="Arial"/>
                <a:cs typeface="Arial"/>
              </a:rPr>
              <a:t>PHASE:</a:t>
            </a:r>
            <a:r>
              <a:rPr sz="3200" spc="-360" dirty="0">
                <a:latin typeface="Arial"/>
                <a:cs typeface="Arial"/>
              </a:rPr>
              <a:t> </a:t>
            </a:r>
            <a:r>
              <a:rPr sz="3200" dirty="0">
                <a:latin typeface="Arial"/>
                <a:cs typeface="Arial"/>
              </a:rPr>
              <a:t>ISCHEMIC</a:t>
            </a:r>
            <a:endParaRPr sz="3200">
              <a:latin typeface="Arial"/>
              <a:cs typeface="Arial"/>
            </a:endParaRPr>
          </a:p>
          <a:p>
            <a:pPr>
              <a:lnSpc>
                <a:spcPct val="100000"/>
              </a:lnSpc>
              <a:spcBef>
                <a:spcPts val="35"/>
              </a:spcBef>
            </a:pPr>
            <a:endParaRPr sz="4350">
              <a:latin typeface="Times New Roman"/>
              <a:cs typeface="Times New Roman"/>
            </a:endParaRPr>
          </a:p>
          <a:p>
            <a:pPr marL="287020" marR="5080" indent="-274320">
              <a:lnSpc>
                <a:spcPct val="100000"/>
              </a:lnSpc>
              <a:spcBef>
                <a:spcPts val="5"/>
              </a:spcBef>
              <a:buClr>
                <a:srgbClr val="FD8537"/>
              </a:buClr>
              <a:buSzPct val="70312"/>
              <a:buFont typeface="Wingdings"/>
              <a:buChar char=""/>
              <a:tabLst>
                <a:tab pos="287020" algn="l"/>
              </a:tabLst>
            </a:pPr>
            <a:r>
              <a:rPr sz="3200" dirty="0">
                <a:latin typeface="Arial"/>
                <a:cs typeface="Arial"/>
              </a:rPr>
              <a:t>Decreased </a:t>
            </a:r>
            <a:r>
              <a:rPr sz="3200" spc="-5" dirty="0">
                <a:latin typeface="Arial"/>
                <a:cs typeface="Arial"/>
              </a:rPr>
              <a:t>estrogen </a:t>
            </a:r>
            <a:r>
              <a:rPr sz="3200" spc="-10" dirty="0">
                <a:latin typeface="Arial"/>
                <a:cs typeface="Arial"/>
              </a:rPr>
              <a:t>and  </a:t>
            </a:r>
            <a:r>
              <a:rPr sz="3200" spc="-5" dirty="0">
                <a:latin typeface="Arial"/>
                <a:cs typeface="Arial"/>
              </a:rPr>
              <a:t>progesterone </a:t>
            </a:r>
            <a:r>
              <a:rPr sz="3200" dirty="0">
                <a:latin typeface="Arial"/>
                <a:cs typeface="Arial"/>
              </a:rPr>
              <a:t>levels</a:t>
            </a:r>
            <a:r>
              <a:rPr sz="3200" spc="-100" dirty="0">
                <a:latin typeface="Arial"/>
                <a:cs typeface="Arial"/>
              </a:rPr>
              <a:t> </a:t>
            </a:r>
            <a:r>
              <a:rPr sz="3200" dirty="0">
                <a:latin typeface="Arial"/>
                <a:cs typeface="Arial"/>
              </a:rPr>
              <a:t>causes  the </a:t>
            </a:r>
            <a:r>
              <a:rPr sz="3200" spc="-5" dirty="0">
                <a:latin typeface="Arial"/>
                <a:cs typeface="Arial"/>
              </a:rPr>
              <a:t>degeneration </a:t>
            </a:r>
            <a:r>
              <a:rPr sz="3200" dirty="0">
                <a:latin typeface="Arial"/>
                <a:cs typeface="Arial"/>
              </a:rPr>
              <a:t>of the  </a:t>
            </a:r>
            <a:r>
              <a:rPr sz="3200" spc="-5" dirty="0">
                <a:latin typeface="Arial"/>
                <a:cs typeface="Arial"/>
              </a:rPr>
              <a:t>endometrium</a:t>
            </a:r>
            <a:endParaRPr sz="3200">
              <a:latin typeface="Arial"/>
              <a:cs typeface="Arial"/>
            </a:endParaRPr>
          </a:p>
          <a:p>
            <a:pPr>
              <a:lnSpc>
                <a:spcPct val="100000"/>
              </a:lnSpc>
              <a:spcBef>
                <a:spcPts val="40"/>
              </a:spcBef>
              <a:buClr>
                <a:srgbClr val="FD8537"/>
              </a:buClr>
              <a:buFont typeface="Wingdings"/>
              <a:buChar char=""/>
            </a:pPr>
            <a:endParaRPr sz="4350">
              <a:latin typeface="Times New Roman"/>
              <a:cs typeface="Times New Roman"/>
            </a:endParaRPr>
          </a:p>
          <a:p>
            <a:pPr marL="287020" marR="511175" indent="-274320">
              <a:lnSpc>
                <a:spcPct val="100000"/>
              </a:lnSpc>
              <a:buClr>
                <a:srgbClr val="FD8537"/>
              </a:buClr>
              <a:buSzPct val="70312"/>
              <a:buFont typeface="Wingdings"/>
              <a:buChar char=""/>
              <a:tabLst>
                <a:tab pos="287020" algn="l"/>
              </a:tabLst>
            </a:pPr>
            <a:r>
              <a:rPr sz="3200" spc="-5" dirty="0">
                <a:latin typeface="Arial"/>
                <a:cs typeface="Arial"/>
              </a:rPr>
              <a:t>Capillaries rupture,  endometrium sloughs</a:t>
            </a:r>
            <a:r>
              <a:rPr sz="3200" spc="-70" dirty="0">
                <a:latin typeface="Arial"/>
                <a:cs typeface="Arial"/>
              </a:rPr>
              <a:t> </a:t>
            </a:r>
            <a:r>
              <a:rPr sz="3200" spc="-25" dirty="0">
                <a:latin typeface="Arial"/>
                <a:cs typeface="Arial"/>
              </a:rPr>
              <a:t>off</a:t>
            </a:r>
            <a:endParaRPr sz="320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1447800"/>
            <a:ext cx="3352800" cy="42672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215639" y="843533"/>
            <a:ext cx="4959350" cy="0"/>
          </a:xfrm>
          <a:custGeom>
            <a:avLst/>
            <a:gdLst/>
            <a:ahLst/>
            <a:cxnLst/>
            <a:rect l="l" t="t" r="r" b="b"/>
            <a:pathLst>
              <a:path w="4959350">
                <a:moveTo>
                  <a:pt x="0" y="0"/>
                </a:moveTo>
                <a:lnTo>
                  <a:pt x="4959096" y="0"/>
                </a:lnTo>
              </a:path>
            </a:pathLst>
          </a:custGeom>
          <a:ln w="22860">
            <a:solidFill>
              <a:srgbClr val="000000"/>
            </a:solidFill>
          </a:ln>
        </p:spPr>
        <p:txBody>
          <a:bodyPr wrap="square" lIns="0" tIns="0" rIns="0" bIns="0" rtlCol="0"/>
          <a:lstStyle/>
          <a:p>
            <a:endParaRPr/>
          </a:p>
        </p:txBody>
      </p:sp>
      <p:sp>
        <p:nvSpPr>
          <p:cNvPr id="4" name="object 4"/>
          <p:cNvSpPr txBox="1"/>
          <p:nvPr/>
        </p:nvSpPr>
        <p:spPr>
          <a:xfrm>
            <a:off x="3203575" y="482549"/>
            <a:ext cx="5358130" cy="4647565"/>
          </a:xfrm>
          <a:prstGeom prst="rect">
            <a:avLst/>
          </a:prstGeom>
        </p:spPr>
        <p:txBody>
          <a:bodyPr vert="horz" wrap="square" lIns="0" tIns="12700" rIns="0" bIns="0" rtlCol="0">
            <a:spAutoFit/>
          </a:bodyPr>
          <a:lstStyle/>
          <a:p>
            <a:pPr marL="12700">
              <a:lnSpc>
                <a:spcPct val="100000"/>
              </a:lnSpc>
              <a:spcBef>
                <a:spcPts val="100"/>
              </a:spcBef>
            </a:pPr>
            <a:r>
              <a:rPr sz="2400" spc="-5" dirty="0">
                <a:latin typeface="Arial"/>
                <a:cs typeface="Arial"/>
              </a:rPr>
              <a:t>4</a:t>
            </a:r>
            <a:r>
              <a:rPr sz="2400" spc="-7" baseline="24305" dirty="0">
                <a:latin typeface="Arial"/>
                <a:cs typeface="Arial"/>
              </a:rPr>
              <a:t>TH </a:t>
            </a:r>
            <a:r>
              <a:rPr sz="2400" spc="-5" dirty="0">
                <a:latin typeface="Arial"/>
                <a:cs typeface="Arial"/>
              </a:rPr>
              <a:t>PHASE:</a:t>
            </a:r>
            <a:r>
              <a:rPr sz="2400" spc="-240" dirty="0">
                <a:latin typeface="Arial"/>
                <a:cs typeface="Arial"/>
              </a:rPr>
              <a:t> </a:t>
            </a:r>
            <a:r>
              <a:rPr sz="2400" spc="-5" dirty="0">
                <a:latin typeface="Arial"/>
                <a:cs typeface="Arial"/>
              </a:rPr>
              <a:t>MENSES/MENSTRUAL</a:t>
            </a:r>
            <a:endParaRPr sz="2400">
              <a:latin typeface="Arial"/>
              <a:cs typeface="Arial"/>
            </a:endParaRPr>
          </a:p>
          <a:p>
            <a:pPr marL="287020">
              <a:lnSpc>
                <a:spcPct val="100000"/>
              </a:lnSpc>
            </a:pPr>
            <a:r>
              <a:rPr sz="2400" u="heavy" dirty="0">
                <a:uFill>
                  <a:solidFill>
                    <a:srgbClr val="000000"/>
                  </a:solidFill>
                </a:uFill>
                <a:latin typeface="Arial"/>
                <a:cs typeface="Arial"/>
              </a:rPr>
              <a:t>FLOW</a:t>
            </a:r>
            <a:endParaRPr sz="2400">
              <a:latin typeface="Arial"/>
              <a:cs typeface="Arial"/>
            </a:endParaRPr>
          </a:p>
          <a:p>
            <a:pPr>
              <a:lnSpc>
                <a:spcPct val="100000"/>
              </a:lnSpc>
            </a:pPr>
            <a:endParaRPr sz="3550">
              <a:latin typeface="Times New Roman"/>
              <a:cs typeface="Times New Roman"/>
            </a:endParaRPr>
          </a:p>
          <a:p>
            <a:pPr marL="287020" indent="-274320">
              <a:lnSpc>
                <a:spcPct val="100000"/>
              </a:lnSpc>
              <a:buClr>
                <a:srgbClr val="FD8537"/>
              </a:buClr>
              <a:buSzPct val="68750"/>
              <a:buFont typeface="Wingdings"/>
              <a:buChar char=""/>
              <a:tabLst>
                <a:tab pos="287020" algn="l"/>
              </a:tabLst>
            </a:pPr>
            <a:r>
              <a:rPr sz="2400" spc="-5" dirty="0">
                <a:latin typeface="Arial"/>
                <a:cs typeface="Arial"/>
              </a:rPr>
              <a:t>menses is composed</a:t>
            </a:r>
            <a:r>
              <a:rPr sz="2400" dirty="0">
                <a:latin typeface="Arial"/>
                <a:cs typeface="Arial"/>
              </a:rPr>
              <a:t> of:</a:t>
            </a:r>
            <a:endParaRPr sz="2400">
              <a:latin typeface="Arial"/>
              <a:cs typeface="Arial"/>
            </a:endParaRPr>
          </a:p>
          <a:p>
            <a:pPr marL="652780" lvl="1" indent="-274320">
              <a:lnSpc>
                <a:spcPct val="100000"/>
              </a:lnSpc>
              <a:spcBef>
                <a:spcPts val="580"/>
              </a:spcBef>
              <a:buClr>
                <a:srgbClr val="FD8537"/>
              </a:buClr>
              <a:buSzPct val="79166"/>
              <a:buFont typeface="Wingdings"/>
              <a:buChar char=""/>
              <a:tabLst>
                <a:tab pos="652780" algn="l"/>
              </a:tabLst>
            </a:pPr>
            <a:r>
              <a:rPr sz="2400" spc="-5" dirty="0">
                <a:latin typeface="Arial"/>
                <a:cs typeface="Arial"/>
              </a:rPr>
              <a:t>Blood </a:t>
            </a:r>
            <a:r>
              <a:rPr sz="2400" dirty="0">
                <a:latin typeface="Arial"/>
                <a:cs typeface="Arial"/>
              </a:rPr>
              <a:t>from the ruptured</a:t>
            </a:r>
            <a:r>
              <a:rPr sz="2400" spc="-70" dirty="0">
                <a:latin typeface="Arial"/>
                <a:cs typeface="Arial"/>
              </a:rPr>
              <a:t> </a:t>
            </a:r>
            <a:r>
              <a:rPr sz="2400" spc="-5" dirty="0">
                <a:latin typeface="Arial"/>
                <a:cs typeface="Arial"/>
              </a:rPr>
              <a:t>capillaries</a:t>
            </a:r>
            <a:endParaRPr sz="2400">
              <a:latin typeface="Arial"/>
              <a:cs typeface="Arial"/>
            </a:endParaRPr>
          </a:p>
          <a:p>
            <a:pPr marL="652780" lvl="1" indent="-274320">
              <a:lnSpc>
                <a:spcPct val="100000"/>
              </a:lnSpc>
              <a:spcBef>
                <a:spcPts val="575"/>
              </a:spcBef>
              <a:buClr>
                <a:srgbClr val="FD8537"/>
              </a:buClr>
              <a:buSzPct val="79166"/>
              <a:buFont typeface="Wingdings"/>
              <a:buChar char=""/>
              <a:tabLst>
                <a:tab pos="652780" algn="l"/>
              </a:tabLst>
            </a:pPr>
            <a:r>
              <a:rPr sz="2400" spc="-5" dirty="0">
                <a:latin typeface="Arial"/>
                <a:cs typeface="Arial"/>
              </a:rPr>
              <a:t>Mucin </a:t>
            </a:r>
            <a:r>
              <a:rPr sz="2400" dirty="0">
                <a:latin typeface="Arial"/>
                <a:cs typeface="Arial"/>
              </a:rPr>
              <a:t>from</a:t>
            </a:r>
            <a:r>
              <a:rPr sz="2400" spc="-20" dirty="0">
                <a:latin typeface="Arial"/>
                <a:cs typeface="Arial"/>
              </a:rPr>
              <a:t> </a:t>
            </a:r>
            <a:r>
              <a:rPr sz="2400" spc="-5" dirty="0">
                <a:latin typeface="Arial"/>
                <a:cs typeface="Arial"/>
              </a:rPr>
              <a:t>glands</a:t>
            </a:r>
            <a:endParaRPr sz="2400">
              <a:latin typeface="Arial"/>
              <a:cs typeface="Arial"/>
            </a:endParaRPr>
          </a:p>
          <a:p>
            <a:pPr marL="652780" lvl="1" indent="-274320">
              <a:lnSpc>
                <a:spcPct val="100000"/>
              </a:lnSpc>
              <a:spcBef>
                <a:spcPts val="575"/>
              </a:spcBef>
              <a:buClr>
                <a:srgbClr val="FD8537"/>
              </a:buClr>
              <a:buSzPct val="79166"/>
              <a:buFont typeface="Wingdings"/>
              <a:buChar char=""/>
              <a:tabLst>
                <a:tab pos="652780" algn="l"/>
              </a:tabLst>
            </a:pPr>
            <a:r>
              <a:rPr sz="2400" dirty="0">
                <a:latin typeface="Arial"/>
                <a:cs typeface="Arial"/>
              </a:rPr>
              <a:t>Fragments of </a:t>
            </a:r>
            <a:r>
              <a:rPr sz="2400" spc="-5" dirty="0">
                <a:latin typeface="Arial"/>
                <a:cs typeface="Arial"/>
              </a:rPr>
              <a:t>endometrial</a:t>
            </a:r>
            <a:r>
              <a:rPr sz="2400" spc="-25" dirty="0">
                <a:latin typeface="Arial"/>
                <a:cs typeface="Arial"/>
              </a:rPr>
              <a:t> </a:t>
            </a:r>
            <a:r>
              <a:rPr sz="2400" spc="-5" dirty="0">
                <a:latin typeface="Arial"/>
                <a:cs typeface="Arial"/>
              </a:rPr>
              <a:t>tissue</a:t>
            </a:r>
            <a:endParaRPr sz="2400">
              <a:latin typeface="Arial"/>
              <a:cs typeface="Arial"/>
            </a:endParaRPr>
          </a:p>
          <a:p>
            <a:pPr marL="652780" marR="5080" lvl="1" indent="-274320">
              <a:lnSpc>
                <a:spcPct val="100000"/>
              </a:lnSpc>
              <a:spcBef>
                <a:spcPts val="575"/>
              </a:spcBef>
              <a:buClr>
                <a:srgbClr val="FD8537"/>
              </a:buClr>
              <a:buSzPct val="79166"/>
              <a:buFont typeface="Wingdings"/>
              <a:buChar char=""/>
              <a:tabLst>
                <a:tab pos="652780" algn="l"/>
              </a:tabLst>
            </a:pPr>
            <a:r>
              <a:rPr sz="2400" spc="-5" dirty="0">
                <a:latin typeface="Arial"/>
                <a:cs typeface="Arial"/>
              </a:rPr>
              <a:t>Microscopic, atrophied, unfertilized  ovum</a:t>
            </a:r>
            <a:endParaRPr sz="2400">
              <a:latin typeface="Arial"/>
              <a:cs typeface="Arial"/>
            </a:endParaRPr>
          </a:p>
          <a:p>
            <a:pPr marL="287020" indent="-274320">
              <a:lnSpc>
                <a:spcPct val="100000"/>
              </a:lnSpc>
              <a:spcBef>
                <a:spcPts val="605"/>
              </a:spcBef>
              <a:buClr>
                <a:srgbClr val="FD8537"/>
              </a:buClr>
              <a:buSzPct val="68750"/>
              <a:buFont typeface="Wingdings"/>
              <a:buChar char=""/>
              <a:tabLst>
                <a:tab pos="287020" algn="l"/>
              </a:tabLst>
            </a:pPr>
            <a:r>
              <a:rPr sz="2400" spc="-55" dirty="0">
                <a:latin typeface="Arial"/>
                <a:cs typeface="Arial"/>
              </a:rPr>
              <a:t>Total </a:t>
            </a:r>
            <a:r>
              <a:rPr sz="2400" spc="-5" dirty="0">
                <a:latin typeface="Arial"/>
                <a:cs typeface="Arial"/>
              </a:rPr>
              <a:t>blood loss:</a:t>
            </a:r>
            <a:r>
              <a:rPr sz="2400" spc="55" dirty="0">
                <a:latin typeface="Arial"/>
                <a:cs typeface="Arial"/>
              </a:rPr>
              <a:t> </a:t>
            </a:r>
            <a:r>
              <a:rPr sz="2400" spc="-5" dirty="0">
                <a:latin typeface="Arial"/>
                <a:cs typeface="Arial"/>
              </a:rPr>
              <a:t>30-80ml</a:t>
            </a:r>
            <a:endParaRPr sz="2400">
              <a:latin typeface="Arial"/>
              <a:cs typeface="Arial"/>
            </a:endParaRPr>
          </a:p>
          <a:p>
            <a:pPr marL="287020" indent="-274320">
              <a:lnSpc>
                <a:spcPct val="100000"/>
              </a:lnSpc>
              <a:spcBef>
                <a:spcPts val="600"/>
              </a:spcBef>
              <a:buClr>
                <a:srgbClr val="FD8537"/>
              </a:buClr>
              <a:buSzPct val="68750"/>
              <a:buFont typeface="Wingdings"/>
              <a:buChar char=""/>
              <a:tabLst>
                <a:tab pos="287020" algn="l"/>
              </a:tabLst>
            </a:pPr>
            <a:r>
              <a:rPr sz="2400" dirty="0">
                <a:latin typeface="Arial"/>
                <a:cs typeface="Arial"/>
              </a:rPr>
              <a:t>Iron </a:t>
            </a:r>
            <a:r>
              <a:rPr sz="2400" spc="-5" dirty="0">
                <a:latin typeface="Arial"/>
                <a:cs typeface="Arial"/>
              </a:rPr>
              <a:t>loss:</a:t>
            </a:r>
            <a:r>
              <a:rPr sz="2400" spc="-25" dirty="0">
                <a:latin typeface="Arial"/>
                <a:cs typeface="Arial"/>
              </a:rPr>
              <a:t> </a:t>
            </a:r>
            <a:r>
              <a:rPr sz="2400" spc="-50" dirty="0">
                <a:latin typeface="Arial"/>
                <a:cs typeface="Arial"/>
              </a:rPr>
              <a:t>11mg</a:t>
            </a:r>
            <a:endParaRPr sz="240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4400" y="762000"/>
            <a:ext cx="6858000" cy="55245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800" y="151129"/>
            <a:ext cx="8458200" cy="644144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65350" y="467359"/>
            <a:ext cx="4813935" cy="695960"/>
          </a:xfrm>
          <a:prstGeom prst="rect">
            <a:avLst/>
          </a:prstGeom>
        </p:spPr>
        <p:txBody>
          <a:bodyPr vert="horz" wrap="square" lIns="0" tIns="12700" rIns="0" bIns="0" rtlCol="0">
            <a:spAutoFit/>
          </a:bodyPr>
          <a:lstStyle/>
          <a:p>
            <a:pPr marL="12700">
              <a:lnSpc>
                <a:spcPct val="100000"/>
              </a:lnSpc>
              <a:spcBef>
                <a:spcPts val="100"/>
              </a:spcBef>
            </a:pPr>
            <a:r>
              <a:rPr spc="-5" dirty="0"/>
              <a:t>General</a:t>
            </a:r>
            <a:r>
              <a:rPr spc="-75" dirty="0"/>
              <a:t> </a:t>
            </a:r>
            <a:r>
              <a:rPr dirty="0"/>
              <a:t>Guidelines</a:t>
            </a:r>
          </a:p>
        </p:txBody>
      </p:sp>
      <p:sp>
        <p:nvSpPr>
          <p:cNvPr id="3" name="object 3"/>
          <p:cNvSpPr txBox="1"/>
          <p:nvPr/>
        </p:nvSpPr>
        <p:spPr>
          <a:xfrm>
            <a:off x="535940" y="1598929"/>
            <a:ext cx="7951470" cy="3300729"/>
          </a:xfrm>
          <a:prstGeom prst="rect">
            <a:avLst/>
          </a:prstGeom>
        </p:spPr>
        <p:txBody>
          <a:bodyPr vert="horz" wrap="square" lIns="0" tIns="12700" rIns="0" bIns="0" rtlCol="0">
            <a:spAutoFit/>
          </a:bodyPr>
          <a:lstStyle/>
          <a:p>
            <a:pPr marL="355600" indent="-342900">
              <a:lnSpc>
                <a:spcPct val="100000"/>
              </a:lnSpc>
              <a:spcBef>
                <a:spcPts val="100"/>
              </a:spcBef>
              <a:tabLst>
                <a:tab pos="354965" algn="l"/>
                <a:tab pos="355600" algn="l"/>
              </a:tabLst>
            </a:pPr>
            <a:endParaRPr sz="2800">
              <a:latin typeface="Arial"/>
              <a:cs typeface="Arial"/>
            </a:endParaRPr>
          </a:p>
          <a:p>
            <a:pPr marL="355600" indent="-342900">
              <a:lnSpc>
                <a:spcPct val="100000"/>
              </a:lnSpc>
              <a:spcBef>
                <a:spcPts val="140"/>
              </a:spcBef>
              <a:buChar char="•"/>
              <a:tabLst>
                <a:tab pos="354965" algn="l"/>
                <a:tab pos="355600" algn="l"/>
              </a:tabLst>
            </a:pPr>
            <a:r>
              <a:rPr sz="2800" spc="-5" dirty="0">
                <a:latin typeface="Arial"/>
                <a:cs typeface="Arial"/>
              </a:rPr>
              <a:t>Texture: </a:t>
            </a:r>
            <a:r>
              <a:rPr sz="2800" dirty="0">
                <a:latin typeface="Arial"/>
                <a:cs typeface="Arial"/>
              </a:rPr>
              <a:t>smooth to</a:t>
            </a:r>
            <a:r>
              <a:rPr sz="2800" spc="10" dirty="0">
                <a:latin typeface="Arial"/>
                <a:cs typeface="Arial"/>
              </a:rPr>
              <a:t> </a:t>
            </a:r>
            <a:r>
              <a:rPr sz="2800" dirty="0">
                <a:latin typeface="Arial"/>
                <a:cs typeface="Arial"/>
              </a:rPr>
              <a:t>granular</a:t>
            </a:r>
            <a:endParaRPr sz="2800">
              <a:latin typeface="Arial"/>
              <a:cs typeface="Arial"/>
            </a:endParaRPr>
          </a:p>
          <a:p>
            <a:pPr marL="755650" lvl="1" indent="-285750">
              <a:lnSpc>
                <a:spcPct val="100000"/>
              </a:lnSpc>
              <a:spcBef>
                <a:spcPts val="150"/>
              </a:spcBef>
              <a:buChar char="–"/>
              <a:tabLst>
                <a:tab pos="755650" algn="l"/>
              </a:tabLst>
            </a:pPr>
            <a:r>
              <a:rPr sz="2800" dirty="0">
                <a:latin typeface="Arial"/>
                <a:cs typeface="Arial"/>
              </a:rPr>
              <a:t>menstrual cycle and during</a:t>
            </a:r>
            <a:r>
              <a:rPr sz="2800" spc="-5" dirty="0">
                <a:latin typeface="Arial"/>
                <a:cs typeface="Arial"/>
              </a:rPr>
              <a:t> </a:t>
            </a:r>
            <a:r>
              <a:rPr sz="2800" dirty="0">
                <a:latin typeface="Arial"/>
                <a:cs typeface="Arial"/>
              </a:rPr>
              <a:t>pregnancy</a:t>
            </a:r>
            <a:endParaRPr sz="2800">
              <a:latin typeface="Arial"/>
              <a:cs typeface="Arial"/>
            </a:endParaRPr>
          </a:p>
          <a:p>
            <a:pPr marL="755650" marR="691515" lvl="1" indent="-285750">
              <a:lnSpc>
                <a:spcPct val="83500"/>
              </a:lnSpc>
              <a:spcBef>
                <a:spcPts val="695"/>
              </a:spcBef>
              <a:buChar char="–"/>
              <a:tabLst>
                <a:tab pos="755650" algn="l"/>
              </a:tabLst>
            </a:pPr>
            <a:r>
              <a:rPr sz="2800" spc="-5" dirty="0">
                <a:latin typeface="Arial"/>
                <a:cs typeface="Arial"/>
              </a:rPr>
              <a:t>Nodularity </a:t>
            </a:r>
            <a:r>
              <a:rPr sz="2800" dirty="0">
                <a:latin typeface="Arial"/>
                <a:cs typeface="Arial"/>
              </a:rPr>
              <a:t>and tenderness often increase  </a:t>
            </a:r>
            <a:r>
              <a:rPr sz="2800" spc="-5" dirty="0">
                <a:latin typeface="Arial"/>
                <a:cs typeface="Arial"/>
              </a:rPr>
              <a:t>towards </a:t>
            </a:r>
            <a:r>
              <a:rPr sz="2800" dirty="0">
                <a:latin typeface="Arial"/>
                <a:cs typeface="Arial"/>
              </a:rPr>
              <a:t>the end </a:t>
            </a:r>
            <a:r>
              <a:rPr sz="2800" spc="5" dirty="0">
                <a:latin typeface="Arial"/>
                <a:cs typeface="Arial"/>
              </a:rPr>
              <a:t>of </a:t>
            </a:r>
            <a:r>
              <a:rPr sz="2800" dirty="0">
                <a:latin typeface="Arial"/>
                <a:cs typeface="Arial"/>
              </a:rPr>
              <a:t>the cycle and during  menstruation</a:t>
            </a:r>
            <a:endParaRPr sz="2800">
              <a:latin typeface="Arial"/>
              <a:cs typeface="Arial"/>
            </a:endParaRPr>
          </a:p>
          <a:p>
            <a:pPr marL="355600" marR="858519" indent="-342900">
              <a:lnSpc>
                <a:spcPts val="2800"/>
              </a:lnSpc>
              <a:spcBef>
                <a:spcPts val="710"/>
              </a:spcBef>
              <a:buChar char="•"/>
              <a:tabLst>
                <a:tab pos="354965" algn="l"/>
                <a:tab pos="355600" algn="l"/>
              </a:tabLst>
            </a:pPr>
            <a:r>
              <a:rPr sz="2800" spc="-5" dirty="0">
                <a:latin typeface="Arial"/>
                <a:cs typeface="Arial"/>
              </a:rPr>
              <a:t>Asymmetrical </a:t>
            </a:r>
            <a:r>
              <a:rPr sz="2800" dirty="0">
                <a:latin typeface="Arial"/>
                <a:cs typeface="Arial"/>
              </a:rPr>
              <a:t>so always examine both and  compare one to the</a:t>
            </a:r>
            <a:r>
              <a:rPr sz="2800" spc="5" dirty="0">
                <a:latin typeface="Arial"/>
                <a:cs typeface="Arial"/>
              </a:rPr>
              <a:t> </a:t>
            </a:r>
            <a:r>
              <a:rPr sz="2800" dirty="0">
                <a:latin typeface="Arial"/>
                <a:cs typeface="Arial"/>
              </a:rPr>
              <a:t>other</a:t>
            </a:r>
            <a:endParaRPr sz="28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4359" y="278129"/>
            <a:ext cx="7958455" cy="1085850"/>
          </a:xfrm>
          <a:prstGeom prst="rect">
            <a:avLst/>
          </a:prstGeom>
        </p:spPr>
        <p:txBody>
          <a:bodyPr vert="horz" wrap="square" lIns="0" tIns="60325" rIns="0" bIns="0" rtlCol="0">
            <a:spAutoFit/>
          </a:bodyPr>
          <a:lstStyle/>
          <a:p>
            <a:pPr marL="431800" marR="5080" indent="-419100">
              <a:lnSpc>
                <a:spcPts val="4029"/>
              </a:lnSpc>
              <a:spcBef>
                <a:spcPts val="475"/>
              </a:spcBef>
            </a:pPr>
            <a:r>
              <a:rPr sz="3600" spc="-5" dirty="0"/>
              <a:t>The patient </a:t>
            </a:r>
            <a:r>
              <a:rPr sz="3600" dirty="0"/>
              <a:t>should </a:t>
            </a:r>
            <a:r>
              <a:rPr sz="3600" spc="-5" dirty="0"/>
              <a:t>be undressed </a:t>
            </a:r>
            <a:r>
              <a:rPr sz="3600" dirty="0"/>
              <a:t>to </a:t>
            </a:r>
            <a:r>
              <a:rPr sz="3600" spc="-5" dirty="0"/>
              <a:t>the  waist and seated with arms by</a:t>
            </a:r>
            <a:r>
              <a:rPr sz="3600" spc="-10" dirty="0"/>
              <a:t> </a:t>
            </a:r>
            <a:r>
              <a:rPr sz="3600" dirty="0"/>
              <a:t>side</a:t>
            </a:r>
            <a:endParaRPr sz="3600"/>
          </a:p>
        </p:txBody>
      </p:sp>
      <p:sp>
        <p:nvSpPr>
          <p:cNvPr id="4" name="object 4"/>
          <p:cNvSpPr txBox="1">
            <a:spLocks noGrp="1"/>
          </p:cNvSpPr>
          <p:nvPr>
            <p:ph sz="half" idx="1"/>
          </p:nvPr>
        </p:nvSpPr>
        <p:spPr>
          <a:xfrm>
            <a:off x="457200" y="1600200"/>
            <a:ext cx="4038600" cy="4065215"/>
          </a:xfrm>
          <a:prstGeom prst="rect">
            <a:avLst/>
          </a:prstGeom>
        </p:spPr>
        <p:txBody>
          <a:bodyPr vert="horz" wrap="square" lIns="0" tIns="81280" rIns="0" bIns="0" rtlCol="0">
            <a:spAutoFit/>
          </a:bodyPr>
          <a:lstStyle/>
          <a:p>
            <a:pPr marL="298450" indent="-285750">
              <a:lnSpc>
                <a:spcPct val="100000"/>
              </a:lnSpc>
              <a:spcBef>
                <a:spcPts val="640"/>
              </a:spcBef>
              <a:buNone/>
              <a:tabLst>
                <a:tab pos="298450" algn="l"/>
              </a:tabLst>
            </a:pPr>
            <a:r>
              <a:rPr b="1" dirty="0"/>
              <a:t>Nipples</a:t>
            </a:r>
          </a:p>
          <a:p>
            <a:pPr marL="298450" marR="5080" indent="-285750">
              <a:lnSpc>
                <a:spcPts val="3590"/>
              </a:lnSpc>
              <a:spcBef>
                <a:spcPts val="865"/>
              </a:spcBef>
              <a:buChar char="–"/>
              <a:tabLst>
                <a:tab pos="298450" algn="l"/>
              </a:tabLst>
            </a:pPr>
            <a:r>
              <a:rPr dirty="0"/>
              <a:t>everted, </a:t>
            </a:r>
            <a:r>
              <a:rPr spc="-5" dirty="0"/>
              <a:t>flat, </a:t>
            </a:r>
            <a:r>
              <a:rPr dirty="0"/>
              <a:t>or  inverted (note </a:t>
            </a:r>
            <a:r>
              <a:rPr spc="-5" dirty="0"/>
              <a:t>if  </a:t>
            </a:r>
            <a:r>
              <a:rPr dirty="0"/>
              <a:t>recent change</a:t>
            </a:r>
            <a:r>
              <a:rPr spc="-65" dirty="0"/>
              <a:t> </a:t>
            </a:r>
            <a:r>
              <a:rPr dirty="0"/>
              <a:t>or  longstanding</a:t>
            </a:r>
          </a:p>
          <a:p>
            <a:pPr marL="298450" marR="1071245" indent="-285750">
              <a:lnSpc>
                <a:spcPts val="3579"/>
              </a:lnSpc>
              <a:spcBef>
                <a:spcPts val="810"/>
              </a:spcBef>
              <a:buChar char="–"/>
              <a:tabLst>
                <a:tab pos="298450" algn="l"/>
              </a:tabLst>
            </a:pPr>
            <a:r>
              <a:rPr dirty="0"/>
              <a:t>cracking</a:t>
            </a:r>
            <a:r>
              <a:rPr spc="-90" dirty="0"/>
              <a:t> </a:t>
            </a:r>
            <a:r>
              <a:rPr dirty="0"/>
              <a:t>or  ‘eczema’</a:t>
            </a:r>
          </a:p>
          <a:p>
            <a:pPr marL="298450" marR="1048385" indent="-285750">
              <a:lnSpc>
                <a:spcPts val="3590"/>
              </a:lnSpc>
              <a:spcBef>
                <a:spcPts val="800"/>
              </a:spcBef>
              <a:buChar char="–"/>
              <a:tabLst>
                <a:tab pos="298450" algn="l"/>
              </a:tabLst>
            </a:pPr>
            <a:r>
              <a:rPr spc="-5" dirty="0"/>
              <a:t>bleeding</a:t>
            </a:r>
            <a:r>
              <a:rPr spc="-55" dirty="0"/>
              <a:t> </a:t>
            </a:r>
            <a:r>
              <a:rPr dirty="0"/>
              <a:t>or  discharge</a:t>
            </a:r>
          </a:p>
        </p:txBody>
      </p:sp>
      <p:sp>
        <p:nvSpPr>
          <p:cNvPr id="3" name="object 3"/>
          <p:cNvSpPr txBox="1"/>
          <p:nvPr/>
        </p:nvSpPr>
        <p:spPr>
          <a:xfrm>
            <a:off x="4953000" y="1752600"/>
            <a:ext cx="3209925" cy="3408625"/>
          </a:xfrm>
          <a:prstGeom prst="rect">
            <a:avLst/>
          </a:prstGeom>
        </p:spPr>
        <p:txBody>
          <a:bodyPr vert="horz" wrap="square" lIns="0" tIns="81280" rIns="0" bIns="0" rtlCol="0">
            <a:spAutoFit/>
          </a:bodyPr>
          <a:lstStyle/>
          <a:p>
            <a:pPr marL="298450" indent="-285750">
              <a:lnSpc>
                <a:spcPct val="100000"/>
              </a:lnSpc>
              <a:spcBef>
                <a:spcPts val="640"/>
              </a:spcBef>
              <a:tabLst>
                <a:tab pos="298450" algn="l"/>
              </a:tabLst>
            </a:pPr>
            <a:r>
              <a:rPr sz="3200" dirty="0">
                <a:latin typeface="Arial"/>
                <a:cs typeface="Arial"/>
              </a:rPr>
              <a:t>Breast</a:t>
            </a:r>
            <a:endParaRPr sz="3200">
              <a:latin typeface="Arial"/>
              <a:cs typeface="Arial"/>
            </a:endParaRPr>
          </a:p>
          <a:p>
            <a:pPr marL="298450" indent="-285750">
              <a:lnSpc>
                <a:spcPct val="100000"/>
              </a:lnSpc>
              <a:spcBef>
                <a:spcPts val="540"/>
              </a:spcBef>
              <a:buChar char="–"/>
              <a:tabLst>
                <a:tab pos="298450" algn="l"/>
              </a:tabLst>
            </a:pPr>
            <a:r>
              <a:rPr sz="3200" spc="-5" dirty="0">
                <a:latin typeface="Arial"/>
                <a:cs typeface="Arial"/>
              </a:rPr>
              <a:t>size</a:t>
            </a:r>
            <a:endParaRPr sz="3200">
              <a:latin typeface="Arial"/>
              <a:cs typeface="Arial"/>
            </a:endParaRPr>
          </a:p>
          <a:p>
            <a:pPr marL="298450" indent="-285750">
              <a:lnSpc>
                <a:spcPct val="100000"/>
              </a:lnSpc>
              <a:spcBef>
                <a:spcPts val="550"/>
              </a:spcBef>
              <a:buChar char="–"/>
              <a:tabLst>
                <a:tab pos="298450" algn="l"/>
              </a:tabLst>
            </a:pPr>
            <a:r>
              <a:rPr sz="3200" spc="-5" dirty="0">
                <a:latin typeface="Arial"/>
                <a:cs typeface="Arial"/>
              </a:rPr>
              <a:t>symmetry</a:t>
            </a:r>
            <a:endParaRPr sz="3200">
              <a:latin typeface="Arial"/>
              <a:cs typeface="Arial"/>
            </a:endParaRPr>
          </a:p>
          <a:p>
            <a:pPr marL="298450" indent="-285750">
              <a:lnSpc>
                <a:spcPct val="100000"/>
              </a:lnSpc>
              <a:spcBef>
                <a:spcPts val="550"/>
              </a:spcBef>
              <a:buChar char="–"/>
              <a:tabLst>
                <a:tab pos="298450" algn="l"/>
              </a:tabLst>
            </a:pPr>
            <a:r>
              <a:rPr sz="3200" dirty="0">
                <a:latin typeface="Arial"/>
                <a:cs typeface="Arial"/>
              </a:rPr>
              <a:t>shape </a:t>
            </a:r>
            <a:r>
              <a:rPr sz="3200" spc="-5" dirty="0">
                <a:latin typeface="Arial"/>
                <a:cs typeface="Arial"/>
              </a:rPr>
              <a:t>of</a:t>
            </a:r>
            <a:r>
              <a:rPr sz="3200" spc="-50" dirty="0">
                <a:latin typeface="Arial"/>
                <a:cs typeface="Arial"/>
              </a:rPr>
              <a:t> </a:t>
            </a:r>
            <a:r>
              <a:rPr sz="3200" dirty="0">
                <a:latin typeface="Arial"/>
                <a:cs typeface="Arial"/>
              </a:rPr>
              <a:t>breast</a:t>
            </a:r>
            <a:endParaRPr sz="3200">
              <a:latin typeface="Arial"/>
              <a:cs typeface="Arial"/>
            </a:endParaRPr>
          </a:p>
          <a:p>
            <a:pPr marL="298450" indent="-285750">
              <a:lnSpc>
                <a:spcPct val="100000"/>
              </a:lnSpc>
              <a:spcBef>
                <a:spcPts val="550"/>
              </a:spcBef>
              <a:buChar char="–"/>
              <a:tabLst>
                <a:tab pos="298450" algn="l"/>
              </a:tabLst>
            </a:pPr>
            <a:r>
              <a:rPr sz="3200" spc="-5" dirty="0">
                <a:latin typeface="Arial"/>
                <a:cs typeface="Arial"/>
              </a:rPr>
              <a:t>skin </a:t>
            </a:r>
            <a:r>
              <a:rPr sz="3200" dirty="0">
                <a:latin typeface="Arial"/>
                <a:cs typeface="Arial"/>
              </a:rPr>
              <a:t>colour</a:t>
            </a:r>
            <a:endParaRPr sz="3200">
              <a:latin typeface="Arial"/>
              <a:cs typeface="Arial"/>
            </a:endParaRPr>
          </a:p>
          <a:p>
            <a:pPr marL="298450" indent="-285750">
              <a:lnSpc>
                <a:spcPct val="100000"/>
              </a:lnSpc>
              <a:spcBef>
                <a:spcPts val="550"/>
              </a:spcBef>
              <a:buChar char="–"/>
              <a:tabLst>
                <a:tab pos="298450" algn="l"/>
              </a:tabLst>
            </a:pPr>
            <a:r>
              <a:rPr sz="3200">
                <a:latin typeface="Arial"/>
                <a:cs typeface="Arial"/>
              </a:rPr>
              <a:t>superficial</a:t>
            </a:r>
            <a:r>
              <a:rPr sz="3200" spc="-95">
                <a:latin typeface="Arial"/>
                <a:cs typeface="Arial"/>
              </a:rPr>
              <a:t> </a:t>
            </a:r>
            <a:r>
              <a:rPr sz="3200">
                <a:latin typeface="Arial"/>
                <a:cs typeface="Arial"/>
              </a:rPr>
              <a:t>veins</a:t>
            </a:r>
            <a:r>
              <a:rPr lang="en-US" sz="3200" dirty="0">
                <a:latin typeface="Arial"/>
                <a:cs typeface="Arial"/>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3140" y="467359"/>
            <a:ext cx="2077720" cy="695960"/>
          </a:xfrm>
          <a:prstGeom prst="rect">
            <a:avLst/>
          </a:prstGeom>
        </p:spPr>
        <p:txBody>
          <a:bodyPr vert="horz" wrap="square" lIns="0" tIns="12700" rIns="0" bIns="0" rtlCol="0">
            <a:spAutoFit/>
          </a:bodyPr>
          <a:lstStyle/>
          <a:p>
            <a:pPr marL="12700">
              <a:lnSpc>
                <a:spcPct val="100000"/>
              </a:lnSpc>
              <a:spcBef>
                <a:spcPts val="100"/>
              </a:spcBef>
            </a:pPr>
            <a:r>
              <a:rPr spc="-5" dirty="0"/>
              <a:t>Nodules</a:t>
            </a:r>
          </a:p>
        </p:txBody>
      </p:sp>
      <p:sp>
        <p:nvSpPr>
          <p:cNvPr id="3" name="object 3"/>
          <p:cNvSpPr txBox="1"/>
          <p:nvPr/>
        </p:nvSpPr>
        <p:spPr>
          <a:xfrm>
            <a:off x="535940" y="1527810"/>
            <a:ext cx="5964555" cy="3924300"/>
          </a:xfrm>
          <a:prstGeom prst="rect">
            <a:avLst/>
          </a:prstGeom>
        </p:spPr>
        <p:txBody>
          <a:bodyPr vert="horz" wrap="square" lIns="0" tIns="81280" rIns="0" bIns="0" rtlCol="0">
            <a:spAutoFit/>
          </a:bodyPr>
          <a:lstStyle/>
          <a:p>
            <a:pPr marL="355600" indent="-342900">
              <a:lnSpc>
                <a:spcPct val="100000"/>
              </a:lnSpc>
              <a:spcBef>
                <a:spcPts val="640"/>
              </a:spcBef>
              <a:buChar char="•"/>
              <a:tabLst>
                <a:tab pos="354965" algn="l"/>
                <a:tab pos="355600" algn="l"/>
              </a:tabLst>
            </a:pPr>
            <a:r>
              <a:rPr sz="3200" dirty="0">
                <a:latin typeface="Arial"/>
                <a:cs typeface="Arial"/>
              </a:rPr>
              <a:t>Location (by quadrant or</a:t>
            </a:r>
            <a:r>
              <a:rPr sz="3200" spc="-65" dirty="0">
                <a:latin typeface="Arial"/>
                <a:cs typeface="Arial"/>
              </a:rPr>
              <a:t> </a:t>
            </a:r>
            <a:r>
              <a:rPr sz="3200" dirty="0">
                <a:latin typeface="Arial"/>
                <a:cs typeface="Arial"/>
              </a:rPr>
              <a:t>clock)</a:t>
            </a:r>
            <a:endParaRPr sz="3200">
              <a:latin typeface="Arial"/>
              <a:cs typeface="Arial"/>
            </a:endParaRPr>
          </a:p>
          <a:p>
            <a:pPr marL="355600" indent="-342900">
              <a:lnSpc>
                <a:spcPct val="100000"/>
              </a:lnSpc>
              <a:spcBef>
                <a:spcPts val="540"/>
              </a:spcBef>
              <a:buChar char="•"/>
              <a:tabLst>
                <a:tab pos="354965" algn="l"/>
                <a:tab pos="355600" algn="l"/>
              </a:tabLst>
            </a:pPr>
            <a:r>
              <a:rPr sz="3200" spc="-5" dirty="0">
                <a:latin typeface="Arial"/>
                <a:cs typeface="Arial"/>
              </a:rPr>
              <a:t>Size </a:t>
            </a:r>
            <a:r>
              <a:rPr sz="3200" spc="-10" dirty="0">
                <a:latin typeface="Arial"/>
                <a:cs typeface="Arial"/>
              </a:rPr>
              <a:t>in</a:t>
            </a:r>
            <a:r>
              <a:rPr sz="3200" spc="10" dirty="0">
                <a:latin typeface="Arial"/>
                <a:cs typeface="Arial"/>
              </a:rPr>
              <a:t> </a:t>
            </a:r>
            <a:r>
              <a:rPr sz="3200" dirty="0">
                <a:latin typeface="Arial"/>
                <a:cs typeface="Arial"/>
              </a:rPr>
              <a:t>cm</a:t>
            </a:r>
            <a:endParaRPr sz="3200">
              <a:latin typeface="Arial"/>
              <a:cs typeface="Arial"/>
            </a:endParaRPr>
          </a:p>
          <a:p>
            <a:pPr marL="355600" indent="-342900">
              <a:lnSpc>
                <a:spcPct val="100000"/>
              </a:lnSpc>
              <a:spcBef>
                <a:spcPts val="550"/>
              </a:spcBef>
              <a:buChar char="•"/>
              <a:tabLst>
                <a:tab pos="354965" algn="l"/>
                <a:tab pos="355600" algn="l"/>
              </a:tabLst>
            </a:pPr>
            <a:r>
              <a:rPr sz="3200" dirty="0">
                <a:latin typeface="Arial"/>
                <a:cs typeface="Arial"/>
              </a:rPr>
              <a:t>Shape</a:t>
            </a:r>
            <a:endParaRPr sz="3200">
              <a:latin typeface="Arial"/>
              <a:cs typeface="Arial"/>
            </a:endParaRPr>
          </a:p>
          <a:p>
            <a:pPr marL="355600" indent="-342900">
              <a:lnSpc>
                <a:spcPct val="100000"/>
              </a:lnSpc>
              <a:spcBef>
                <a:spcPts val="550"/>
              </a:spcBef>
              <a:buChar char="•"/>
              <a:tabLst>
                <a:tab pos="354965" algn="l"/>
                <a:tab pos="355600" algn="l"/>
              </a:tabLst>
            </a:pPr>
            <a:r>
              <a:rPr sz="3200" dirty="0">
                <a:latin typeface="Arial"/>
                <a:cs typeface="Arial"/>
              </a:rPr>
              <a:t>Consistency</a:t>
            </a:r>
            <a:endParaRPr sz="3200">
              <a:latin typeface="Arial"/>
              <a:cs typeface="Arial"/>
            </a:endParaRPr>
          </a:p>
          <a:p>
            <a:pPr marL="355600" indent="-342900">
              <a:lnSpc>
                <a:spcPct val="100000"/>
              </a:lnSpc>
              <a:spcBef>
                <a:spcPts val="550"/>
              </a:spcBef>
              <a:buChar char="•"/>
              <a:tabLst>
                <a:tab pos="354965" algn="l"/>
                <a:tab pos="355600" algn="l"/>
              </a:tabLst>
            </a:pPr>
            <a:r>
              <a:rPr sz="3200" spc="-5" dirty="0">
                <a:latin typeface="Arial"/>
                <a:cs typeface="Arial"/>
              </a:rPr>
              <a:t>Delimitation</a:t>
            </a:r>
            <a:endParaRPr sz="3200">
              <a:latin typeface="Arial"/>
              <a:cs typeface="Arial"/>
            </a:endParaRPr>
          </a:p>
          <a:p>
            <a:pPr marL="355600" indent="-342900">
              <a:lnSpc>
                <a:spcPct val="100000"/>
              </a:lnSpc>
              <a:spcBef>
                <a:spcPts val="550"/>
              </a:spcBef>
              <a:buChar char="•"/>
              <a:tabLst>
                <a:tab pos="354965" algn="l"/>
                <a:tab pos="355600" algn="l"/>
              </a:tabLst>
            </a:pPr>
            <a:r>
              <a:rPr sz="3200" dirty="0">
                <a:latin typeface="Arial"/>
                <a:cs typeface="Arial"/>
              </a:rPr>
              <a:t>Tenderness</a:t>
            </a:r>
            <a:endParaRPr sz="3200">
              <a:latin typeface="Arial"/>
              <a:cs typeface="Arial"/>
            </a:endParaRPr>
          </a:p>
          <a:p>
            <a:pPr marL="355600" indent="-342900">
              <a:lnSpc>
                <a:spcPct val="100000"/>
              </a:lnSpc>
              <a:spcBef>
                <a:spcPts val="540"/>
              </a:spcBef>
              <a:buChar char="•"/>
              <a:tabLst>
                <a:tab pos="354965" algn="l"/>
                <a:tab pos="355600" algn="l"/>
              </a:tabLst>
            </a:pPr>
            <a:r>
              <a:rPr sz="3200" spc="-5" dirty="0">
                <a:latin typeface="Arial"/>
                <a:cs typeface="Arial"/>
              </a:rPr>
              <a:t>Mobility</a:t>
            </a:r>
            <a:endParaRPr sz="32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66820" y="467359"/>
            <a:ext cx="1612265" cy="695960"/>
          </a:xfrm>
          <a:prstGeom prst="rect">
            <a:avLst/>
          </a:prstGeom>
        </p:spPr>
        <p:txBody>
          <a:bodyPr vert="horz" wrap="square" lIns="0" tIns="12700" rIns="0" bIns="0" rtlCol="0">
            <a:spAutoFit/>
          </a:bodyPr>
          <a:lstStyle/>
          <a:p>
            <a:pPr marL="12700">
              <a:lnSpc>
                <a:spcPct val="100000"/>
              </a:lnSpc>
              <a:spcBef>
                <a:spcPts val="100"/>
              </a:spcBef>
            </a:pPr>
            <a:r>
              <a:rPr dirty="0"/>
              <a:t>Nip</a:t>
            </a:r>
            <a:r>
              <a:rPr spc="-10" dirty="0"/>
              <a:t>p</a:t>
            </a:r>
            <a:r>
              <a:rPr spc="10" dirty="0"/>
              <a:t>l</a:t>
            </a:r>
            <a:r>
              <a:rPr dirty="0"/>
              <a:t>e</a:t>
            </a:r>
          </a:p>
        </p:txBody>
      </p:sp>
      <p:sp>
        <p:nvSpPr>
          <p:cNvPr id="3" name="object 3"/>
          <p:cNvSpPr txBox="1"/>
          <p:nvPr/>
        </p:nvSpPr>
        <p:spPr>
          <a:xfrm>
            <a:off x="535940" y="1528173"/>
            <a:ext cx="7638415" cy="1553210"/>
          </a:xfrm>
          <a:prstGeom prst="rect">
            <a:avLst/>
          </a:prstGeom>
        </p:spPr>
        <p:txBody>
          <a:bodyPr vert="horz" wrap="square" lIns="0" tIns="80645" rIns="0" bIns="0" rtlCol="0">
            <a:spAutoFit/>
          </a:bodyPr>
          <a:lstStyle/>
          <a:p>
            <a:pPr marL="355600" indent="-342900">
              <a:lnSpc>
                <a:spcPct val="100000"/>
              </a:lnSpc>
              <a:spcBef>
                <a:spcPts val="635"/>
              </a:spcBef>
              <a:buChar char="•"/>
              <a:tabLst>
                <a:tab pos="354965" algn="l"/>
                <a:tab pos="355600" algn="l"/>
              </a:tabLst>
            </a:pPr>
            <a:r>
              <a:rPr sz="3200" dirty="0">
                <a:latin typeface="Arial"/>
                <a:cs typeface="Arial"/>
              </a:rPr>
              <a:t>Discharge</a:t>
            </a:r>
            <a:endParaRPr sz="3200">
              <a:latin typeface="Arial"/>
              <a:cs typeface="Arial"/>
            </a:endParaRPr>
          </a:p>
          <a:p>
            <a:pPr marL="755650" lvl="1" indent="-285750">
              <a:lnSpc>
                <a:spcPct val="100000"/>
              </a:lnSpc>
              <a:spcBef>
                <a:spcPts val="470"/>
              </a:spcBef>
              <a:buChar char="–"/>
              <a:tabLst>
                <a:tab pos="755650" algn="l"/>
              </a:tabLst>
            </a:pPr>
            <a:r>
              <a:rPr sz="2800" spc="-5" dirty="0">
                <a:latin typeface="Arial"/>
                <a:cs typeface="Arial"/>
              </a:rPr>
              <a:t>Milky </a:t>
            </a:r>
            <a:r>
              <a:rPr sz="2800" dirty="0">
                <a:latin typeface="Arial"/>
                <a:cs typeface="Arial"/>
              </a:rPr>
              <a:t>(hypothyroidism, prolactinoma,</a:t>
            </a:r>
            <a:r>
              <a:rPr sz="2800" spc="-50" dirty="0">
                <a:latin typeface="Arial"/>
                <a:cs typeface="Arial"/>
              </a:rPr>
              <a:t> </a:t>
            </a:r>
            <a:r>
              <a:rPr sz="2800" dirty="0">
                <a:latin typeface="Arial"/>
                <a:cs typeface="Arial"/>
              </a:rPr>
              <a:t>drugs)</a:t>
            </a:r>
            <a:endParaRPr sz="2800">
              <a:latin typeface="Arial"/>
              <a:cs typeface="Arial"/>
            </a:endParaRPr>
          </a:p>
          <a:p>
            <a:pPr marL="755650" lvl="1" indent="-285750">
              <a:lnSpc>
                <a:spcPct val="100000"/>
              </a:lnSpc>
              <a:spcBef>
                <a:spcPts val="459"/>
              </a:spcBef>
              <a:buChar char="–"/>
              <a:tabLst>
                <a:tab pos="755650" algn="l"/>
              </a:tabLst>
            </a:pPr>
            <a:r>
              <a:rPr sz="2800" spc="-5" dirty="0">
                <a:latin typeface="Arial"/>
                <a:cs typeface="Arial"/>
              </a:rPr>
              <a:t>Bloody (papilloma, Paget’s</a:t>
            </a:r>
            <a:r>
              <a:rPr sz="2800" spc="20" dirty="0">
                <a:latin typeface="Arial"/>
                <a:cs typeface="Arial"/>
              </a:rPr>
              <a:t> </a:t>
            </a:r>
            <a:r>
              <a:rPr sz="2800" dirty="0">
                <a:latin typeface="Arial"/>
                <a:cs typeface="Arial"/>
              </a:rPr>
              <a:t>disease)</a:t>
            </a:r>
            <a:endParaRPr sz="2800">
              <a:latin typeface="Arial"/>
              <a:cs typeface="Aria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202</TotalTime>
  <Words>1592</Words>
  <Application>Microsoft Office PowerPoint</Application>
  <PresentationFormat>On-screen Show (4:3)</PresentationFormat>
  <Paragraphs>156</Paragraphs>
  <Slides>47</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8" baseType="lpstr">
      <vt:lpstr>Arial</vt:lpstr>
      <vt:lpstr>Arial Black</vt:lpstr>
      <vt:lpstr>Baskerville Old Face</vt:lpstr>
      <vt:lpstr>Calibri</vt:lpstr>
      <vt:lpstr>Gill Sans MT</vt:lpstr>
      <vt:lpstr>Times New Roman</vt:lpstr>
      <vt:lpstr>Verdana</vt:lpstr>
      <vt:lpstr>Wingdings</vt:lpstr>
      <vt:lpstr>Wingdings 2</vt:lpstr>
      <vt:lpstr>Solstice</vt:lpstr>
      <vt:lpstr>MS Org Chart</vt:lpstr>
      <vt:lpstr>EXAMINATION OF THE BREAST</vt:lpstr>
      <vt:lpstr>Objectives</vt:lpstr>
      <vt:lpstr>PowerPoint Presentation</vt:lpstr>
      <vt:lpstr>PowerPoint Presentation</vt:lpstr>
      <vt:lpstr>PowerPoint Presentation</vt:lpstr>
      <vt:lpstr>General Guidelines</vt:lpstr>
      <vt:lpstr>The patient should be undressed to the  waist and seated with arms by side</vt:lpstr>
      <vt:lpstr>Nodules</vt:lpstr>
      <vt:lpstr>Nipple</vt:lpstr>
      <vt:lpstr>Step 1: Begin by looking at your  breasts in the mirror with your  shoulders straight and your arms on  your hips.</vt:lpstr>
      <vt:lpstr>PowerPoint Presentation</vt:lpstr>
      <vt:lpstr>PowerPoint Presentation</vt:lpstr>
      <vt:lpstr>Step 2: Now, raise your arms and  look for the same changes.</vt:lpstr>
      <vt:lpstr>PowerPoint Presentation</vt:lpstr>
      <vt:lpstr>step 4: Next, feel your breasts while  lying down, using your right hand to feel  your left breast and then your left hand  to feel your right breast</vt:lpstr>
      <vt:lpstr>PowerPoint Presentation</vt:lpstr>
      <vt:lpstr>PowerPoint Presentation</vt:lpstr>
      <vt:lpstr>PowerPoint Presentation</vt:lpstr>
      <vt:lpstr>PowerPoint Presentation</vt:lpstr>
      <vt:lpstr>AXILLARY</vt:lpstr>
      <vt:lpstr>PowerPoint Presentation</vt:lpstr>
      <vt:lpstr>PowerPoint Presentation</vt:lpstr>
      <vt:lpstr>PowerPoint Presentation</vt:lpstr>
      <vt:lpstr>Relative risk of Breast Ca</vt:lpstr>
      <vt:lpstr>Relative risk of Breast Ca</vt:lpstr>
      <vt:lpstr>PowerPoint Presentation</vt:lpstr>
      <vt:lpstr>PowerPoint Presentation</vt:lpstr>
      <vt:lpstr>PowerPoint Presentation</vt:lpstr>
      <vt:lpstr>PowerPoint Presentation</vt:lpstr>
      <vt:lpstr>PowerPoint Presentation</vt:lpstr>
      <vt:lpstr>The Menstrual Cycle</vt:lpstr>
      <vt:lpstr>What is the menstrual cycle?</vt:lpstr>
      <vt:lpstr>Changes in Pituitary Hormones Days 1-14:</vt:lpstr>
      <vt:lpstr>Changes in Pituitary Hormones Days 14-28:</vt:lpstr>
      <vt:lpstr>Changes in the Ovaries: </vt:lpstr>
      <vt:lpstr>Changes in Ovarian Hormones:</vt:lpstr>
      <vt:lpstr>Changes in the Uterus:</vt:lpstr>
      <vt:lpstr>The uterine lining slowly thickens from day 5 through day 28</vt:lpstr>
      <vt:lpstr>Changes in the Uterus:</vt:lpstr>
      <vt:lpstr>Days 1-14</vt:lpstr>
      <vt:lpstr>Days 14 - 28</vt:lpstr>
      <vt:lpstr>PHYSIOLOGY OF MENSTRUATION THE UTERUS...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Red</dc:creator>
  <cp:lastModifiedBy>nileshhimani309@outlook.com</cp:lastModifiedBy>
  <cp:revision>22</cp:revision>
  <dcterms:created xsi:type="dcterms:W3CDTF">2019-04-15T16:07:26Z</dcterms:created>
  <dcterms:modified xsi:type="dcterms:W3CDTF">2020-08-14T08:34:52Z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2011-09-20T00:00:00Z</vt:filetime>
  </property>
  <property fmtid="{D5CDD505-2E9C-101B-9397-08002B2CF9AE}" pid="3" name="Creator">
    <vt:lpwstr>Impress</vt:lpwstr>
  </property>
  <property fmtid="{D5CDD505-2E9C-101B-9397-08002B2CF9AE}" pid="4" name="LastSaved">
    <vt:filetime>2011-09-20T00:00:00Z</vt:filetime>
  </property>
</Properties>
</file>