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92" r:id="rId28"/>
    <p:sldId id="283" r:id="rId29"/>
    <p:sldId id="284" r:id="rId30"/>
    <p:sldId id="291" r:id="rId31"/>
    <p:sldId id="285" r:id="rId32"/>
    <p:sldId id="286" r:id="rId33"/>
    <p:sldId id="287" r:id="rId34"/>
    <p:sldId id="289" r:id="rId35"/>
    <p:sldId id="290" r:id="rId36"/>
    <p:sldId id="288" r:id="rId37"/>
    <p:sldId id="276" r:id="rId38"/>
    <p:sldId id="293" r:id="rId39"/>
    <p:sldId id="277" r:id="rId40"/>
    <p:sldId id="294" r:id="rId42"/>
    <p:sldId id="296" r:id="rId43"/>
    <p:sldId id="295" r:id="rId44"/>
    <p:sldId id="29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0108B-89DF-47A0-8C9A-E8DE67DD3C0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93708-ED0F-4605-A487-EF63E5AB0E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93708-ED0F-4605-A487-EF63E5AB0E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2B57-F9D7-4FFC-8702-CA52E9D982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623C-2D5F-440E-AD7C-59F3855AB0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Parkinson’s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BY: DR. TANVI DALVI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Poverty of movements: task complexity deteriorates the quality and increases the difficulty of movements, automatic movements or unconscious movements are impaired, as a result reduced or absent arm swing while walking.</a:t>
            </a:r>
            <a:endParaRPr lang="en-US" dirty="0"/>
          </a:p>
          <a:p>
            <a:pPr lvl="0"/>
            <a:r>
              <a:rPr lang="en-US" dirty="0"/>
              <a:t>Fatigue: difficulty while sustaining an activity, increasing feeling of lethargy, weakness as the day progresses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On observation:</a:t>
            </a:r>
            <a:endParaRPr lang="en-US" b="1" dirty="0"/>
          </a:p>
          <a:p>
            <a:pPr lvl="0"/>
            <a:r>
              <a:rPr lang="en-US" dirty="0"/>
              <a:t>Mask face</a:t>
            </a:r>
            <a:endParaRPr lang="en-US" dirty="0"/>
          </a:p>
          <a:p>
            <a:pPr lvl="0"/>
            <a:r>
              <a:rPr lang="en-US" dirty="0"/>
              <a:t>Pill-rolling tremors and postural tremors</a:t>
            </a:r>
            <a:endParaRPr lang="en-US" dirty="0"/>
          </a:p>
          <a:p>
            <a:pPr lvl="0"/>
            <a:r>
              <a:rPr lang="en-US" dirty="0"/>
              <a:t>Stooped posture, </a:t>
            </a:r>
            <a:r>
              <a:rPr lang="en-US" dirty="0" err="1"/>
              <a:t>kyphosis</a:t>
            </a:r>
            <a:r>
              <a:rPr lang="en-US" dirty="0"/>
              <a:t>/ scoliosis deformity</a:t>
            </a:r>
            <a:endParaRPr lang="en-US" dirty="0"/>
          </a:p>
          <a:p>
            <a:pPr lvl="0"/>
            <a:r>
              <a:rPr lang="en-US" dirty="0" err="1"/>
              <a:t>Sialorrhea</a:t>
            </a:r>
            <a:r>
              <a:rPr lang="en-US" dirty="0"/>
              <a:t> and </a:t>
            </a:r>
            <a:r>
              <a:rPr lang="en-US" dirty="0" err="1"/>
              <a:t>micrographia</a:t>
            </a:r>
            <a:endParaRPr lang="en-US" dirty="0"/>
          </a:p>
          <a:p>
            <a:pPr lvl="0"/>
            <a:r>
              <a:rPr lang="en-US" dirty="0"/>
              <a:t>Festinating gait with loss of normal heel-toe pattern</a:t>
            </a:r>
            <a:endParaRPr lang="en-US" dirty="0"/>
          </a:p>
          <a:p>
            <a:pPr lvl="0"/>
            <a:r>
              <a:rPr lang="en-US" dirty="0"/>
              <a:t>Ryle’s tube may be fitted due to difficulty in swallowing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examination:</a:t>
            </a:r>
            <a:endParaRPr lang="en-US" dirty="0"/>
          </a:p>
          <a:p>
            <a:pPr lvl="0"/>
            <a:r>
              <a:rPr lang="en-US" b="1" dirty="0"/>
              <a:t>Higher mental function: </a:t>
            </a:r>
            <a:r>
              <a:rPr lang="en-US" dirty="0"/>
              <a:t> cognitive impairments are mild- severe. </a:t>
            </a:r>
            <a:r>
              <a:rPr lang="en-US" dirty="0" err="1"/>
              <a:t>Bradyphrenia</a:t>
            </a:r>
            <a:r>
              <a:rPr lang="en-US" dirty="0"/>
              <a:t> is a disorder of intellectual function characterized by slowing of thought and information processing. There are problems in selective attention and shifting attention</a:t>
            </a:r>
            <a:r>
              <a:rPr lang="en-US" dirty="0" smtClean="0"/>
              <a:t>.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Autonomic dysfunction:</a:t>
            </a:r>
            <a:r>
              <a:rPr lang="en-US" dirty="0"/>
              <a:t> thermoregulatory dysfunction includes excessive sweating and abnormal sensations of warmth and coldness. Other symptoms include- orthostatic hypotension, seborrhea, GI dysfunction include poor gastric motility, changes in appetite, wt. loss, urinary incontinence; urge incontinence, </a:t>
            </a:r>
            <a:r>
              <a:rPr lang="en-US" dirty="0" err="1"/>
              <a:t>nocturia</a:t>
            </a:r>
            <a:r>
              <a:rPr lang="en-US" dirty="0"/>
              <a:t>, urinary frequency.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Cardiopulmonary dysfunction</a:t>
            </a:r>
            <a:r>
              <a:rPr lang="en-US" b="1" dirty="0" smtClean="0"/>
              <a:t>: </a:t>
            </a:r>
            <a:r>
              <a:rPr lang="en-US" dirty="0" smtClean="0"/>
              <a:t>orthostatic </a:t>
            </a:r>
            <a:r>
              <a:rPr lang="en-US" dirty="0"/>
              <a:t>hypotension is common. Patients with advanced PD exhibit low resting BP. Respiratory impairments due to restrictive lung dysfunction which is linked to reduced chest expansion as a result of trunk rigidity and kyphosis.</a:t>
            </a:r>
            <a:endParaRPr lang="en-US" dirty="0"/>
          </a:p>
          <a:p>
            <a:pPr lvl="0"/>
            <a:r>
              <a:rPr lang="en-US" b="1" dirty="0"/>
              <a:t>Sensory examination: </a:t>
            </a:r>
            <a:r>
              <a:rPr lang="en-US" dirty="0"/>
              <a:t>there is no primary sensory loss but </a:t>
            </a:r>
            <a:r>
              <a:rPr lang="en-US" dirty="0" err="1"/>
              <a:t>paraesthesias</a:t>
            </a:r>
            <a:r>
              <a:rPr lang="en-US" dirty="0"/>
              <a:t> and pain including tingling, numbness, coldness, aching pain, burning are experienced.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Motor examination:</a:t>
            </a:r>
            <a:r>
              <a:rPr lang="en-US" dirty="0"/>
              <a:t> Two types of rigidity are seen- lead </a:t>
            </a:r>
            <a:r>
              <a:rPr lang="en-US" dirty="0" smtClean="0"/>
              <a:t>pipe. </a:t>
            </a:r>
            <a:endParaRPr lang="en-US" dirty="0" smtClean="0"/>
          </a:p>
          <a:p>
            <a:pPr lvl="0"/>
            <a:r>
              <a:rPr lang="en-US" dirty="0" smtClean="0"/>
              <a:t>        -Cogwheel</a:t>
            </a:r>
            <a:r>
              <a:rPr lang="en-US" dirty="0"/>
              <a:t>: </a:t>
            </a:r>
            <a:endParaRPr lang="en-US" dirty="0" smtClean="0"/>
          </a:p>
          <a:p>
            <a:pPr lvl="0"/>
            <a:r>
              <a:rPr lang="en-US" dirty="0" smtClean="0"/>
              <a:t>Rigidity </a:t>
            </a:r>
            <a:r>
              <a:rPr lang="en-US" dirty="0"/>
              <a:t>is asymmetrical initially and more in proximal muscles. Impairments in AROM &amp; PROM are exhibited, especially, hip, knee extension, ankle </a:t>
            </a:r>
            <a:r>
              <a:rPr lang="en-US" dirty="0" err="1"/>
              <a:t>dorsiflexion</a:t>
            </a:r>
            <a:r>
              <a:rPr lang="en-US" dirty="0"/>
              <a:t>, shoulder flexion, elbow extension, dorsal spine and neck extension, axial extensions are restricted.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Balance examination:</a:t>
            </a:r>
            <a:r>
              <a:rPr lang="en-US" dirty="0"/>
              <a:t> balance dysfunction is seen in PD patients due to postural instability. Perturbation tasks, functional reach test step tests are used to challenge balance.</a:t>
            </a:r>
            <a:endParaRPr lang="en-US" dirty="0"/>
          </a:p>
          <a:p>
            <a:pPr lvl="0"/>
            <a:r>
              <a:rPr lang="en-US" b="1" dirty="0"/>
              <a:t>Functional assessment:</a:t>
            </a:r>
            <a:r>
              <a:rPr lang="en-US" dirty="0"/>
              <a:t> examination of functional status is indicated, including performance in functional mobility skills, BADL and IADL activities. Functional independence measure is commonly administered. The estimation of stage and severity of PD, </a:t>
            </a:r>
            <a:r>
              <a:rPr lang="en-US" dirty="0" err="1"/>
              <a:t>Hoehn</a:t>
            </a:r>
            <a:r>
              <a:rPr lang="en-US" dirty="0"/>
              <a:t>- </a:t>
            </a:r>
            <a:r>
              <a:rPr lang="en-US" dirty="0" err="1"/>
              <a:t>Yahr</a:t>
            </a:r>
            <a:r>
              <a:rPr lang="en-US" dirty="0"/>
              <a:t> classification of disability scale is used.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Problem list:</a:t>
            </a:r>
            <a:endParaRPr lang="en-US" dirty="0"/>
          </a:p>
          <a:p>
            <a:pPr lvl="0"/>
            <a:r>
              <a:rPr lang="en-US" dirty="0"/>
              <a:t>Decreased ROM</a:t>
            </a:r>
            <a:endParaRPr lang="en-US" dirty="0"/>
          </a:p>
          <a:p>
            <a:pPr lvl="0"/>
            <a:r>
              <a:rPr lang="en-US" dirty="0"/>
              <a:t>Weakness of movements</a:t>
            </a:r>
            <a:endParaRPr lang="en-US" dirty="0"/>
          </a:p>
          <a:p>
            <a:pPr lvl="0"/>
            <a:r>
              <a:rPr lang="en-US" dirty="0"/>
              <a:t>Impairment in motor planning, programming, motor learning</a:t>
            </a:r>
            <a:endParaRPr lang="en-US" dirty="0"/>
          </a:p>
          <a:p>
            <a:pPr lvl="0"/>
            <a:r>
              <a:rPr lang="en-US" dirty="0"/>
              <a:t>Fatigue</a:t>
            </a:r>
            <a:endParaRPr lang="en-US" dirty="0"/>
          </a:p>
          <a:p>
            <a:pPr lvl="0"/>
            <a:r>
              <a:rPr lang="en-US" dirty="0"/>
              <a:t>Increased dependence in ADLs</a:t>
            </a:r>
            <a:endParaRPr lang="en-US" dirty="0"/>
          </a:p>
          <a:p>
            <a:pPr lvl="0"/>
            <a:r>
              <a:rPr lang="en-US" dirty="0"/>
              <a:t>Cognitive and emotional issues</a:t>
            </a:r>
            <a:endParaRPr lang="en-US" dirty="0"/>
          </a:p>
          <a:p>
            <a:pPr>
              <a:buNone/>
            </a:pPr>
            <a:endParaRPr lang="en-US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Motor learning strategies:</a:t>
            </a:r>
            <a:endParaRPr lang="en-US" dirty="0" smtClean="0"/>
          </a:p>
          <a:p>
            <a:r>
              <a:rPr lang="en-US" dirty="0" smtClean="0"/>
              <a:t> Patients with PD demonstrate problems in </a:t>
            </a:r>
            <a:r>
              <a:rPr lang="en-US" dirty="0"/>
              <a:t> </a:t>
            </a:r>
            <a:r>
              <a:rPr lang="en-US" dirty="0" smtClean="0"/>
              <a:t> motor learning including problems with learning complex and long movement sequences. Simultaneous motor and cognitive tasks and movements depend on internally generated </a:t>
            </a:r>
            <a:r>
              <a:rPr lang="en-US" dirty="0" err="1" smtClean="0"/>
              <a:t>ques</a:t>
            </a:r>
            <a:r>
              <a:rPr lang="en-US" dirty="0" smtClean="0"/>
              <a:t> v/s externally generated cues.</a:t>
            </a:r>
            <a:endParaRPr lang="en-US" dirty="0" smtClean="0"/>
          </a:p>
          <a:p>
            <a:r>
              <a:rPr lang="en-US" dirty="0" smtClean="0"/>
              <a:t>More no. of repetitions should be given to develop procedural learning.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movements should be broken down into component parts.</a:t>
            </a:r>
            <a:endParaRPr lang="en-US" dirty="0" smtClean="0"/>
          </a:p>
          <a:p>
            <a:r>
              <a:rPr lang="en-US" dirty="0" smtClean="0"/>
              <a:t>Practice tasks in real life environment to achieve effective transfer of training to real life situation.</a:t>
            </a:r>
            <a:endParaRPr lang="en-US" dirty="0" smtClean="0"/>
          </a:p>
          <a:p>
            <a:r>
              <a:rPr lang="en-US" dirty="0" smtClean="0"/>
              <a:t>Avoid dual task initially, practice initially in distraction free environment, as the task gets mastered progress to dual task situations.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Demographic data</a:t>
            </a:r>
            <a:endParaRPr lang="en-US" b="1" dirty="0"/>
          </a:p>
          <a:p>
            <a:pPr lvl="0"/>
            <a:r>
              <a:rPr lang="en-US" b="1" dirty="0"/>
              <a:t>Age</a:t>
            </a:r>
            <a:r>
              <a:rPr lang="en-US" dirty="0"/>
              <a:t>: increasingly common in patients older age group (55 yrs. - 85 yrs.)</a:t>
            </a:r>
            <a:endParaRPr lang="en-US" dirty="0"/>
          </a:p>
          <a:p>
            <a:r>
              <a:rPr lang="en-US" dirty="0"/>
              <a:t>Small % has a young age of onset i.e. 40 yrs.</a:t>
            </a:r>
            <a:endParaRPr lang="en-US" dirty="0"/>
          </a:p>
          <a:p>
            <a:pPr lvl="0"/>
            <a:r>
              <a:rPr lang="en-US" dirty="0"/>
              <a:t>Gender: males are at a greater risk than females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of structured instructional sets.</a:t>
            </a:r>
            <a:endParaRPr lang="en-US" dirty="0" smtClean="0"/>
          </a:p>
          <a:p>
            <a:r>
              <a:rPr lang="en-US" dirty="0" smtClean="0"/>
              <a:t>External cues are effective in triggering sequential movements characteristics in mild to moderate PDs.</a:t>
            </a:r>
            <a:endParaRPr lang="en-US" dirty="0" smtClean="0"/>
          </a:p>
          <a:p>
            <a:r>
              <a:rPr lang="en-US" dirty="0" smtClean="0"/>
              <a:t>Visual cues- floor markings, subject mounted lights, visual targets.</a:t>
            </a:r>
            <a:endParaRPr lang="en-US" dirty="0" smtClean="0"/>
          </a:p>
          <a:p>
            <a:r>
              <a:rPr lang="en-US" dirty="0" smtClean="0"/>
              <a:t>Auditory cues- multisensory cues, metronomes while walking etc</a:t>
            </a:r>
            <a:r>
              <a:rPr lang="en-US" dirty="0"/>
              <a:t>.</a:t>
            </a:r>
            <a:r>
              <a:rPr lang="en-US" dirty="0" smtClean="0"/>
              <a:t> auditory commands while the patient attempts to walk.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Exercise training:</a:t>
            </a:r>
            <a:endParaRPr lang="en-US" dirty="0" smtClean="0"/>
          </a:p>
          <a:p>
            <a:r>
              <a:rPr lang="en-US" dirty="0" smtClean="0"/>
              <a:t>Relaxation exercises to minimize the tone- gentle rocking (rocking chair), slow rhythmic rotational movements for e.g. hook lying, lower trunk rotation or side lying rolling, or upper or lower trunk segmental rotations.</a:t>
            </a:r>
            <a:endParaRPr lang="en-US" dirty="0" smtClean="0"/>
          </a:p>
          <a:p>
            <a:r>
              <a:rPr lang="en-US" dirty="0" smtClean="0"/>
              <a:t>Rhythmic initiation</a:t>
            </a:r>
            <a:endParaRPr lang="en-US" dirty="0" smtClean="0"/>
          </a:p>
          <a:p>
            <a:r>
              <a:rPr lang="en-US" dirty="0" smtClean="0"/>
              <a:t>Diaphragmatic breathing during exercise.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Flexibility exercises- A ROM, P ROM exercises.</a:t>
            </a:r>
            <a:endParaRPr lang="en-US" dirty="0" smtClean="0"/>
          </a:p>
          <a:p>
            <a:r>
              <a:rPr lang="en-US" dirty="0" smtClean="0"/>
              <a:t>Strengthening of weak elongated extensor muscles while lengthening short flexor muscles.</a:t>
            </a:r>
            <a:endParaRPr lang="en-US" dirty="0" smtClean="0"/>
          </a:p>
          <a:p>
            <a:r>
              <a:rPr lang="en-US" dirty="0" smtClean="0"/>
              <a:t>P ROM exercises to maintain range. ROM exercises in physiological patterns of motion e.g. bilateral symmetrical D2 flexion patterns promoting upper trunk extension counteracting kyphosis.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extremity, hip- knee extension should be emphasized.</a:t>
            </a:r>
            <a:endParaRPr lang="en-US" dirty="0" smtClean="0"/>
          </a:p>
          <a:p>
            <a:r>
              <a:rPr lang="en-US" dirty="0" smtClean="0"/>
              <a:t>Stretching exercise to maintain length- tension relationship of the muscle, prevent formation of contractures and deformity. 3 reps of 30 sec hold are enough, however avoid ballistic stretching. Mechanical stretching on tilt table.</a:t>
            </a:r>
            <a:endParaRPr lang="en-US" dirty="0" smtClean="0"/>
          </a:p>
          <a:p>
            <a:r>
              <a:rPr lang="en-US" dirty="0" smtClean="0"/>
              <a:t>Passive positioning in bed to prevent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phantom pillow posture in supine position which is flexion of head and shoulder as if there is a pillow present.</a:t>
            </a:r>
            <a:endParaRPr lang="en-US" dirty="0" smtClean="0"/>
          </a:p>
          <a:p>
            <a:r>
              <a:rPr lang="en-US" dirty="0" smtClean="0"/>
              <a:t>In early stages prone lying position is recommended.</a:t>
            </a:r>
            <a:endParaRPr lang="en-US" dirty="0" smtClean="0"/>
          </a:p>
          <a:p>
            <a:r>
              <a:rPr lang="en-US" dirty="0" smtClean="0"/>
              <a:t>Strength training with elastic resistance or small weight dumbbells should be incorporated.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	Strengthening shows greater improvements in 	balance and strength using combined program of 	balance and strength for knee extensors, flexors 	and ankle plantar flexors.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	Functional training to improve mobility, by 	giving sit to stand activity, bed mobility.   	Bed mobility can be improved through 	rolling activities.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training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388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Sitting posture is facilitated through exercises designed to improve pelvic mobility- anterior posterior tilt, side to side tilt, pelvic clock exercise.</a:t>
            </a:r>
            <a:endParaRPr lang="en-US" dirty="0" smtClean="0"/>
          </a:p>
          <a:p>
            <a:r>
              <a:rPr lang="en-US" dirty="0" smtClean="0"/>
              <a:t>Sitting activities include wt. shifting emphasizing upper trunk rotations and reaching. Sit to stand transitions.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Strengthening of hip and knee extensors can be achieved using modified wall squats.</a:t>
            </a:r>
            <a:endParaRPr lang="en-US" dirty="0" smtClean="0"/>
          </a:p>
          <a:p>
            <a:r>
              <a:rPr lang="en-US" dirty="0" smtClean="0"/>
              <a:t>Mobilizing facial muscles- massage, stretch, manual contacts, verbal cueing.</a:t>
            </a:r>
            <a:endParaRPr lang="en-US" dirty="0" smtClean="0"/>
          </a:p>
          <a:p>
            <a:r>
              <a:rPr lang="en-US" dirty="0" smtClean="0"/>
              <a:t>Adaptive and supportive devices to-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Promote bed mobility- pt. is helped to assume a sitting position by elevating the head end of the bed.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 program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67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74" y="1828800"/>
            <a:ext cx="424592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Chief complaint: </a:t>
            </a:r>
            <a:endParaRPr lang="en-US" b="1" dirty="0"/>
          </a:p>
          <a:p>
            <a:pPr lvl="0"/>
            <a:r>
              <a:rPr lang="en-US" dirty="0"/>
              <a:t>Shaking of hands, feet, tongue, lips &amp; jaw, expression less face.</a:t>
            </a:r>
            <a:endParaRPr lang="en-US" dirty="0"/>
          </a:p>
          <a:p>
            <a:pPr lvl="0"/>
            <a:r>
              <a:rPr lang="en-US" dirty="0"/>
              <a:t>Heaviness&amp; stiffness with decreased ability to move, difficulty in reaching forwards for objects, walking, accessing staircase, toileting activities.</a:t>
            </a:r>
            <a:endParaRPr lang="en-US" dirty="0"/>
          </a:p>
          <a:p>
            <a:pPr lvl="0"/>
            <a:r>
              <a:rPr lang="en-US" dirty="0"/>
              <a:t>Difficulty in turning in bed, getting up from sitting position.</a:t>
            </a:r>
            <a:endParaRPr lang="en-US" dirty="0"/>
          </a:p>
          <a:p>
            <a:pPr lvl="0"/>
            <a:r>
              <a:rPr lang="en-US" dirty="0"/>
              <a:t>Increased forgetfulness or difficulty in remembering recent events etc.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Attaching a knotted rope to the end of the bed to pull on.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Stable bed and mattress to allow mobility.</a:t>
            </a:r>
            <a:endParaRPr lang="en-US" dirty="0" smtClean="0"/>
          </a:p>
          <a:p>
            <a:r>
              <a:rPr lang="en-US" dirty="0" smtClean="0"/>
              <a:t>Raised chair seats</a:t>
            </a:r>
            <a:endParaRPr lang="en-US" dirty="0" smtClean="0"/>
          </a:p>
          <a:p>
            <a:r>
              <a:rPr lang="en-US" dirty="0" smtClean="0"/>
              <a:t>Raised toilet seats</a:t>
            </a:r>
            <a:endParaRPr lang="en-US" dirty="0" smtClean="0"/>
          </a:p>
          <a:p>
            <a:r>
              <a:rPr lang="en-US" dirty="0" smtClean="0"/>
              <a:t>Use of assistive aids for walking, use of loose clothing to facilitate self dressing.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Balance training- wt. shifts, reaching, axial rotation of trunk and head, axial rotation with reaching, stepping and marching on place, functional reach.</a:t>
            </a:r>
            <a:endParaRPr lang="en-US" dirty="0" smtClean="0"/>
          </a:p>
          <a:p>
            <a:r>
              <a:rPr lang="en-US" dirty="0" smtClean="0"/>
              <a:t>Loco motor training- focus on primary gait impairments which include slowed speed, shuffling gait pattern, diminished arm swing and trunk movements and overall attitude of flexion while walking.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Training programs aimed at increasing the stride length, broaden BOS, improve stepping, improve heel toe pattern, increase in contralateral trunk and arm swing, increase speed, program of regular walking.</a:t>
            </a:r>
            <a:endParaRPr lang="en-US" dirty="0" smtClean="0"/>
          </a:p>
          <a:p>
            <a:r>
              <a:rPr lang="en-US" dirty="0" smtClean="0"/>
              <a:t>Gait training with over head harness, use of verbal cues, reciprocal arm swing while walking should be reinforced. Practice of changing directions, crossing obstacles while walking.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Locomotor training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9150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295400"/>
            <a:ext cx="59260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re-training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7625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241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4. Cardiopulmonary training: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Diaphragmatic breathing, deep breathing to improve thoracic mobility and vital capacity.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Upper limb PNF D2 flexion pattern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Aerobic training to improve cardiorespiratory endurance considering the physical abilities of the individual patient. Both aerobic and strength training have shown to improve physical ability of these patients.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 aerobic and strength training effective for patients with Parkinson's disease?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P- Reduced strength and endurance</a:t>
            </a:r>
            <a:endParaRPr lang="en-US" dirty="0" smtClean="0"/>
          </a:p>
          <a:p>
            <a:r>
              <a:rPr lang="en-US" dirty="0" smtClean="0"/>
              <a:t>I -  aerobic and strength training exercises</a:t>
            </a:r>
            <a:endParaRPr lang="en-US" dirty="0" smtClean="0"/>
          </a:p>
          <a:p>
            <a:r>
              <a:rPr lang="en-US" dirty="0" smtClean="0"/>
              <a:t>C-  -----</a:t>
            </a:r>
            <a:endParaRPr lang="en-US" dirty="0" smtClean="0"/>
          </a:p>
          <a:p>
            <a:r>
              <a:rPr lang="en-US" dirty="0" smtClean="0"/>
              <a:t>0 -  muscle strength, balance, walking capacity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Effort training in Parkinson's disease: A systematic review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/>
              <a:t>Ann </a:t>
            </a:r>
            <a:r>
              <a:rPr lang="en-US" dirty="0" err="1"/>
              <a:t>Phys</a:t>
            </a:r>
            <a:r>
              <a:rPr lang="en-US" dirty="0"/>
              <a:t> </a:t>
            </a:r>
            <a:r>
              <a:rPr lang="en-US" dirty="0" err="1"/>
              <a:t>Rehabil</a:t>
            </a:r>
            <a:r>
              <a:rPr lang="en-US" dirty="0"/>
              <a:t> Med. 2014 Mar;57(2):79-104. </a:t>
            </a:r>
            <a:r>
              <a:rPr lang="en-US" dirty="0" err="1"/>
              <a:t>doi</a:t>
            </a:r>
            <a:r>
              <a:rPr lang="en-US" dirty="0"/>
              <a:t>: 10.1016/j.rehab.2014.01.003. </a:t>
            </a:r>
            <a:r>
              <a:rPr lang="en-US" dirty="0" err="1"/>
              <a:t>Epub</a:t>
            </a:r>
            <a:r>
              <a:rPr lang="en-US" dirty="0"/>
              <a:t> 2014 Feb 11 </a:t>
            </a:r>
            <a:r>
              <a:rPr lang="en-US" dirty="0" err="1"/>
              <a:t>Tambosco</a:t>
            </a:r>
            <a:r>
              <a:rPr lang="en-US" dirty="0"/>
              <a:t> L1, </a:t>
            </a:r>
            <a:r>
              <a:rPr lang="en-US" dirty="0" err="1"/>
              <a:t>Percebois-Macadré</a:t>
            </a:r>
            <a:r>
              <a:rPr lang="en-US" dirty="0"/>
              <a:t> </a:t>
            </a:r>
            <a:r>
              <a:rPr lang="en-US" dirty="0" smtClean="0"/>
              <a:t>L2 </a:t>
            </a:r>
            <a:r>
              <a:rPr lang="en-US" dirty="0" err="1" smtClean="0"/>
              <a:t>etal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aim of the study was to access the effectiveness and limitations of aerobic  and strength training in patients with Parkinson’s disease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5344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1036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Systematic</a:t>
                      </a:r>
                      <a:r>
                        <a:rPr lang="en-US" sz="1600" baseline="0" dirty="0" smtClean="0"/>
                        <a:t> review 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High level of evidence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Ann </a:t>
                      </a:r>
                      <a:r>
                        <a:rPr lang="en-US" sz="1600" dirty="0" err="1" smtClean="0"/>
                        <a:t>Phys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Rehabil</a:t>
                      </a:r>
                      <a:r>
                        <a:rPr lang="en-US" sz="1600" dirty="0" smtClean="0"/>
                        <a:t> Med. 2014 Mar;57(2):79-104. </a:t>
                      </a:r>
                      <a:r>
                        <a:rPr lang="en-US" sz="1600" dirty="0" err="1" smtClean="0"/>
                        <a:t>doi</a:t>
                      </a:r>
                      <a:r>
                        <a:rPr lang="en-US" sz="1600" dirty="0" smtClean="0"/>
                        <a:t>: 10.1016/j.rehab.2014.01.003. </a:t>
                      </a:r>
                      <a:r>
                        <a:rPr lang="en-US" sz="1600" dirty="0" err="1" smtClean="0"/>
                        <a:t>Epub</a:t>
                      </a:r>
                      <a:r>
                        <a:rPr lang="en-US" sz="1600" dirty="0" smtClean="0"/>
                        <a:t> 2014 Feb 11, </a:t>
                      </a:r>
                      <a:r>
                        <a:rPr lang="en-US" sz="1600" dirty="0" err="1" smtClean="0"/>
                        <a:t>Tambosco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 err="1" smtClean="0"/>
                        <a:t>etal</a:t>
                      </a:r>
                      <a:r>
                        <a:rPr lang="en-US" sz="1600" dirty="0" smtClean="0"/>
                        <a:t> 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comprehensive search on Pub Med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baseline="0" dirty="0" err="1" smtClean="0"/>
                        <a:t>cochrane</a:t>
                      </a:r>
                      <a:r>
                        <a:rPr lang="en-US" sz="1600" baseline="0" dirty="0" smtClean="0"/>
                        <a:t> databases was made, 31 RCTs and 5 literature reviews were selected.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Exercise</a:t>
                      </a:r>
                      <a:r>
                        <a:rPr lang="en-US" sz="1600" baseline="0" dirty="0" smtClean="0"/>
                        <a:t> training is shown to improve muscle strength, balance, walking capacity, posture. Exercise program should thus begin as soon as possible and should incorporate strength and endurance training  in Rehabilitation 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This review</a:t>
                      </a:r>
                      <a:r>
                        <a:rPr lang="en-US" sz="1600" baseline="0" dirty="0" smtClean="0"/>
                        <a:t> concludes that strength and aerobic training  improves </a:t>
                      </a:r>
                      <a:r>
                        <a:rPr lang="en-US" sz="1600" baseline="0" dirty="0" err="1" smtClean="0"/>
                        <a:t>phyisical</a:t>
                      </a:r>
                      <a:r>
                        <a:rPr lang="en-US" sz="1600" baseline="0" dirty="0" smtClean="0"/>
                        <a:t> abilities of patients with </a:t>
                      </a:r>
                      <a:r>
                        <a:rPr lang="en-US" sz="1600" baseline="0" dirty="0" err="1" smtClean="0"/>
                        <a:t>parkinson’s</a:t>
                      </a:r>
                      <a:r>
                        <a:rPr lang="en-US" sz="1600" baseline="0" dirty="0" smtClean="0"/>
                        <a:t> disease and that the program should be individualized based on the difficulties and physical capacities  of each individual patients also </a:t>
                      </a:r>
                      <a:r>
                        <a:rPr lang="en-US" sz="1600" baseline="0" dirty="0" err="1" smtClean="0"/>
                        <a:t>considering,intensity</a:t>
                      </a:r>
                      <a:r>
                        <a:rPr lang="en-US" sz="1600" baseline="0" dirty="0" smtClean="0"/>
                        <a:t> and phase ON / OFF timing.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EXTERNAL CUING EXERCISE IMPROVE BALANCE IN PARKINSON’S PATIENTS?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P- ALTERD BALANCE</a:t>
            </a:r>
            <a:endParaRPr lang="en-US" dirty="0" smtClean="0"/>
          </a:p>
          <a:p>
            <a:r>
              <a:rPr lang="en-US" dirty="0" smtClean="0"/>
              <a:t>I- EXTERNAL CUING EXERCISES</a:t>
            </a:r>
            <a:endParaRPr lang="en-US" dirty="0" smtClean="0"/>
          </a:p>
          <a:p>
            <a:r>
              <a:rPr lang="en-US" dirty="0" smtClean="0"/>
              <a:t>C-WITHOUT EXTERNAL CUING EXERCISES</a:t>
            </a:r>
            <a:endParaRPr lang="en-US" dirty="0" smtClean="0"/>
          </a:p>
          <a:p>
            <a:r>
              <a:rPr lang="en-US" dirty="0" smtClean="0"/>
              <a:t>O- UPDRS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Change in hand writing i.e. abnormally small handwriting.</a:t>
            </a:r>
            <a:endParaRPr lang="en-US" dirty="0"/>
          </a:p>
          <a:p>
            <a:pPr lvl="0"/>
            <a:r>
              <a:rPr lang="en-US" dirty="0"/>
              <a:t> Increasing slowness while performing routine tasks and difficulty to perform them in a sequential manner like before, slowness or hesitancy during movements.</a:t>
            </a:r>
            <a:endParaRPr lang="en-US" dirty="0"/>
          </a:p>
          <a:p>
            <a:pPr lvl="0"/>
            <a:r>
              <a:rPr lang="en-US" dirty="0"/>
              <a:t>Difficulty in balancing, frequent falls.</a:t>
            </a:r>
            <a:endParaRPr lang="en-US" dirty="0"/>
          </a:p>
          <a:p>
            <a:pPr lvl="0"/>
            <a:r>
              <a:rPr lang="en-US" dirty="0"/>
              <a:t>Fatigue or difficulty while sustaining activity, weakness while performing daily activities.</a:t>
            </a:r>
            <a:endParaRPr lang="en-US" dirty="0"/>
          </a:p>
          <a:p>
            <a:pPr lvl="0"/>
            <a:r>
              <a:rPr lang="en-US" dirty="0"/>
              <a:t>Difficulty in speaking, swallowing.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RANDOMISED CONTROL TRIAL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OF PUBLICATION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OF EVIDANCES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Cathy C. </a:t>
                      </a:r>
                      <a:r>
                        <a:rPr lang="en-US" b="1" dirty="0" err="1" smtClean="0"/>
                        <a:t>Harro</a:t>
                      </a:r>
                      <a:br>
                        <a:rPr lang="en-US" dirty="0" smtClean="0"/>
                      </a:br>
                      <a:r>
                        <a:rPr lang="en-US" b="1" dirty="0" smtClean="0"/>
                        <a:t>Michael J. Shoemaker</a:t>
                      </a:r>
                      <a:r>
                        <a:rPr lang="en-US" dirty="0" smtClean="0"/>
                        <a:t>, </a:t>
                      </a:r>
                      <a:r>
                        <a:rPr lang="en-US" i="1" dirty="0" smtClean="0"/>
                        <a:t>Grand Valley State University</a:t>
                      </a:r>
                      <a:br>
                        <a:rPr lang="en-US" dirty="0" smtClean="0"/>
                      </a:br>
                      <a:r>
                        <a:rPr lang="en-US" b="1" dirty="0" err="1" smtClean="0"/>
                        <a:t>Oksana</a:t>
                      </a:r>
                      <a:r>
                        <a:rPr lang="en-US" b="1" dirty="0" smtClean="0"/>
                        <a:t> Frey</a:t>
                      </a:r>
                      <a:br>
                        <a:rPr lang="en-US" dirty="0" smtClean="0"/>
                      </a:br>
                      <a:r>
                        <a:rPr lang="en-US" b="1" dirty="0" smtClean="0"/>
                        <a:t>April Gamble</a:t>
                      </a:r>
                      <a:br>
                        <a:rPr lang="en-US" dirty="0" smtClean="0"/>
                      </a:br>
                      <a:r>
                        <a:rPr lang="en-US" b="1" dirty="0" smtClean="0"/>
                        <a:t>Kendra </a:t>
                      </a:r>
                      <a:r>
                        <a:rPr lang="en-US" b="1" dirty="0" err="1" smtClean="0"/>
                        <a:t>Harring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Cathy C. </a:t>
                      </a:r>
                      <a:r>
                        <a:rPr lang="en-US" dirty="0" err="1" smtClean="0"/>
                        <a:t>Harro</a:t>
                      </a:r>
                      <a:r>
                        <a:rPr lang="en-US" dirty="0" smtClean="0"/>
                        <a:t>, Michael J. Shoemaker, </a:t>
                      </a:r>
                      <a:r>
                        <a:rPr lang="en-US" dirty="0" err="1" smtClean="0"/>
                        <a:t>Oksana</a:t>
                      </a:r>
                      <a:r>
                        <a:rPr lang="en-US" dirty="0" smtClean="0"/>
                        <a:t> Frey, April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smtClean="0"/>
                        <a:t>Effects of Two Externally-Cued </a:t>
                      </a:r>
                      <a:r>
                        <a:rPr lang="en-US" b="1" dirty="0" err="1" smtClean="0"/>
                        <a:t>Locomotor</a:t>
                      </a:r>
                      <a:r>
                        <a:rPr lang="en-US" b="1" dirty="0" smtClean="0"/>
                        <a:t> Training Protocols on Balance Function and Fall Incidence in Individuals with Idiopathic Parkinson’s Disease:</a:t>
                      </a:r>
                      <a:endParaRPr lang="en-US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 GROUP WITH EXTERNAL CUES AND CONTROL WITHOUT EXTERNAL CUES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WAS</a:t>
                      </a:r>
                      <a:r>
                        <a:rPr lang="en-US" baseline="0" dirty="0" smtClean="0"/>
                        <a:t> META ANALYSIS USED?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CUING EXERCISE ARE EFFECTIVE IN IMPROVING</a:t>
                      </a:r>
                      <a:r>
                        <a:rPr lang="en-US" baseline="0" dirty="0" smtClean="0"/>
                        <a:t> OF BALANCE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History:</a:t>
            </a:r>
            <a:endParaRPr lang="en-US" b="1" dirty="0"/>
          </a:p>
          <a:p>
            <a:pPr lvl="0"/>
            <a:r>
              <a:rPr lang="en-US" b="1" dirty="0"/>
              <a:t>Onset:</a:t>
            </a:r>
            <a:r>
              <a:rPr lang="en-US" dirty="0"/>
              <a:t> insidious</a:t>
            </a:r>
            <a:endParaRPr lang="en-US" dirty="0"/>
          </a:p>
          <a:p>
            <a:pPr lvl="0"/>
            <a:r>
              <a:rPr lang="en-US" b="1" dirty="0"/>
              <a:t>Progression</a:t>
            </a:r>
            <a:r>
              <a:rPr lang="en-US" dirty="0"/>
              <a:t>: slowly progressive symptoms</a:t>
            </a:r>
            <a:endParaRPr lang="en-US" dirty="0"/>
          </a:p>
          <a:p>
            <a:pPr lvl="0"/>
            <a:r>
              <a:rPr lang="en-US" dirty="0"/>
              <a:t>Etiology: </a:t>
            </a:r>
            <a:endParaRPr lang="en-US" dirty="0"/>
          </a:p>
          <a:p>
            <a:pPr lvl="0"/>
            <a:r>
              <a:rPr lang="en-US" dirty="0"/>
              <a:t>Primary Parkinson’s disease which is due to idiopathic cause, thus 2 subgroups are classified- </a:t>
            </a:r>
            <a:r>
              <a:rPr lang="en-US" b="1" dirty="0"/>
              <a:t>tremor predominant</a:t>
            </a:r>
            <a:r>
              <a:rPr lang="en-US" dirty="0"/>
              <a:t> and </a:t>
            </a:r>
            <a:r>
              <a:rPr lang="en-US" b="1" dirty="0"/>
              <a:t>postural instability gait disturbed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Post-infectious or definite h/o infection of encephalitis </a:t>
            </a:r>
            <a:r>
              <a:rPr lang="en-US" dirty="0" err="1"/>
              <a:t>lethargica</a:t>
            </a:r>
            <a:r>
              <a:rPr lang="en-US" dirty="0"/>
              <a:t> virus, </a:t>
            </a:r>
            <a:r>
              <a:rPr lang="en-US" dirty="0" err="1"/>
              <a:t>cryptoccocal</a:t>
            </a:r>
            <a:r>
              <a:rPr lang="en-US" dirty="0"/>
              <a:t> meningitis</a:t>
            </a:r>
            <a:endParaRPr lang="en-US" dirty="0"/>
          </a:p>
          <a:p>
            <a:pPr lvl="0"/>
            <a:r>
              <a:rPr lang="en-US" dirty="0"/>
              <a:t>Toxic parkinsonism- post exposure to toxins like manganese, carbon monoxide, methanol, carbon disulphide (occupational hazard)</a:t>
            </a:r>
            <a:endParaRPr lang="en-US" dirty="0"/>
          </a:p>
          <a:p>
            <a:pPr lvl="0"/>
            <a:r>
              <a:rPr lang="en-US" dirty="0"/>
              <a:t>Pharmacological parkinsonism- h/o intake of drugs like antidepressants, </a:t>
            </a:r>
            <a:r>
              <a:rPr lang="en-US" dirty="0" err="1"/>
              <a:t>neuroleptics</a:t>
            </a:r>
            <a:r>
              <a:rPr lang="en-US" dirty="0"/>
              <a:t>, antihypertensive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H/o metabolic disorders like hypothyroidism, hyperparathyroidism, </a:t>
            </a:r>
            <a:r>
              <a:rPr lang="en-US" dirty="0" err="1"/>
              <a:t>hypoparathyroidism</a:t>
            </a:r>
            <a:r>
              <a:rPr lang="en-US" dirty="0"/>
              <a:t>, disorders of Ca metabolism.</a:t>
            </a:r>
            <a:endParaRPr lang="en-US" dirty="0"/>
          </a:p>
          <a:p>
            <a:pPr lvl="0"/>
            <a:r>
              <a:rPr lang="en-US" dirty="0"/>
              <a:t>Parkinson plus syndromes: a group of neurodegenerative diseases that can affect </a:t>
            </a:r>
            <a:r>
              <a:rPr lang="en-US" dirty="0" err="1"/>
              <a:t>substantianigra</a:t>
            </a:r>
            <a:r>
              <a:rPr lang="en-US" dirty="0"/>
              <a:t> and produce </a:t>
            </a:r>
            <a:r>
              <a:rPr lang="en-US" dirty="0" err="1"/>
              <a:t>parkinsonian</a:t>
            </a:r>
            <a:r>
              <a:rPr lang="en-US" dirty="0"/>
              <a:t> symptoms with other neurological symptoms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Patient c/o heaviness &amp; stiffness with decreased ability to move- rigidity, especially in proximal muscles- shoulders, neck progressively involving the face and extremities.</a:t>
            </a:r>
            <a:endParaRPr lang="en-US" dirty="0"/>
          </a:p>
          <a:p>
            <a:pPr lvl="0"/>
            <a:r>
              <a:rPr lang="en-US" dirty="0"/>
              <a:t>Rigidity &amp; </a:t>
            </a:r>
            <a:r>
              <a:rPr lang="en-US" dirty="0" err="1"/>
              <a:t>bradykinesia</a:t>
            </a:r>
            <a:r>
              <a:rPr lang="en-US" dirty="0"/>
              <a:t>: Slowness experienced in tasks which were prior performed with ease, with h/o freezing episodes, difficulty in initiating an action (</a:t>
            </a:r>
            <a:r>
              <a:rPr lang="en-US" dirty="0" err="1"/>
              <a:t>akinesia</a:t>
            </a:r>
            <a:r>
              <a:rPr lang="en-US" dirty="0"/>
              <a:t>) or movement performed reduced speed, amplitude (</a:t>
            </a:r>
            <a:r>
              <a:rPr lang="en-US" dirty="0" err="1"/>
              <a:t>hypokinesia</a:t>
            </a:r>
            <a:r>
              <a:rPr lang="en-US" dirty="0"/>
              <a:t>). </a:t>
            </a:r>
            <a:r>
              <a:rPr lang="en-US" dirty="0" smtClean="0"/>
              <a:t>Patients </a:t>
            </a:r>
            <a:r>
              <a:rPr lang="en-US" dirty="0"/>
              <a:t>face problems in performing two tasks simultaneously or unable to switch on from one movement to another while performing a transfer sequence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Tremors: h/o tremors which are unilateral later progress bilaterally, aggravated by rest, emotional stress and fatigue, diminished with voluntary activity.</a:t>
            </a:r>
            <a:endParaRPr lang="en-US" dirty="0"/>
          </a:p>
          <a:p>
            <a:pPr lvl="0"/>
            <a:r>
              <a:rPr lang="en-US" dirty="0"/>
              <a:t>Postural instability: decreased ability to maintain steady posture and decreased ability to maintain balance during activities like reaching, walking, turning, frequent falls due to the same.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11855</Words>
  <Application>WPS Presentation</Application>
  <PresentationFormat>On-screen Show (4:3)</PresentationFormat>
  <Paragraphs>227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9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Parkinson’s disease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Physiotherapy management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Functional training</vt:lpstr>
      <vt:lpstr>PowerPoint 演示文稿</vt:lpstr>
      <vt:lpstr>PowerPoint 演示文稿</vt:lpstr>
      <vt:lpstr>Strengthening program</vt:lpstr>
      <vt:lpstr>PowerPoint 演示文稿</vt:lpstr>
      <vt:lpstr>PowerPoint 演示文稿</vt:lpstr>
      <vt:lpstr>PowerPoint 演示文稿</vt:lpstr>
      <vt:lpstr>Locomotor training</vt:lpstr>
      <vt:lpstr>Balance re-training</vt:lpstr>
      <vt:lpstr>PowerPoint 演示文稿</vt:lpstr>
      <vt:lpstr>Is aerobic and strength training effective for patients with Parkinson's disease?</vt:lpstr>
      <vt:lpstr>PowerPoint 演示文稿</vt:lpstr>
      <vt:lpstr>The aim of the study was to access the effectiveness and limitations of aerobic  and strength training in patients with Parkinson’s disease</vt:lpstr>
      <vt:lpstr>IS EXTERNAL CUING EXERCISE IMPROVE BALANCE IN PARKINSON’S PATIENTS?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Parkinson’s disease</dc:title>
  <dc:creator>SVU</dc:creator>
  <cp:lastModifiedBy>ACER</cp:lastModifiedBy>
  <cp:revision>61</cp:revision>
  <dcterms:created xsi:type="dcterms:W3CDTF">2014-04-02T10:08:00Z</dcterms:created>
  <dcterms:modified xsi:type="dcterms:W3CDTF">2020-08-14T07:20:35Z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