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3" d="100"/>
          <a:sy n="83" d="100"/>
        </p:scale>
        <p:origin x="137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0ABE1-5028-4717-B0FB-9D1EA271439F}" type="datetimeFigureOut">
              <a:rPr lang="en-US" smtClean="0"/>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C6C98-D21A-4163-84DA-62FA7C22DD18}" type="slidenum">
              <a:rPr lang="en-US" smtClean="0"/>
              <a:t>‹#›</a:t>
            </a:fld>
            <a:endParaRPr lang="en-US"/>
          </a:p>
        </p:txBody>
      </p:sp>
    </p:spTree>
    <p:extLst>
      <p:ext uri="{BB962C8B-B14F-4D97-AF65-F5344CB8AC3E}">
        <p14:creationId xmlns:p14="http://schemas.microsoft.com/office/powerpoint/2010/main" val="117927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BC6C98-D21A-4163-84DA-62FA7C22DD18}"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BC6C98-D21A-4163-84DA-62FA7C22DD18}"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15B9FE-CB57-4ED0-BFA3-5A9C2AD460D2}"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0F3-ABCF-4239-A4B3-B38BB011D0A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37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5B9FE-CB57-4ED0-BFA3-5A9C2AD460D2}"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0F3-ABCF-4239-A4B3-B38BB011D0A8}" type="slidenum">
              <a:rPr lang="en-US" smtClean="0"/>
              <a:t>‹#›</a:t>
            </a:fld>
            <a:endParaRPr lang="en-US"/>
          </a:p>
        </p:txBody>
      </p:sp>
    </p:spTree>
    <p:extLst>
      <p:ext uri="{BB962C8B-B14F-4D97-AF65-F5344CB8AC3E}">
        <p14:creationId xmlns:p14="http://schemas.microsoft.com/office/powerpoint/2010/main" val="19143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5B9FE-CB57-4ED0-BFA3-5A9C2AD460D2}"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0F3-ABCF-4239-A4B3-B38BB011D0A8}" type="slidenum">
              <a:rPr lang="en-US" smtClean="0"/>
              <a:t>‹#›</a:t>
            </a:fld>
            <a:endParaRPr lang="en-US"/>
          </a:p>
        </p:txBody>
      </p:sp>
    </p:spTree>
    <p:extLst>
      <p:ext uri="{BB962C8B-B14F-4D97-AF65-F5344CB8AC3E}">
        <p14:creationId xmlns:p14="http://schemas.microsoft.com/office/powerpoint/2010/main" val="206812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5B9FE-CB57-4ED0-BFA3-5A9C2AD460D2}"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0F3-ABCF-4239-A4B3-B38BB011D0A8}" type="slidenum">
              <a:rPr lang="en-US" smtClean="0"/>
              <a:t>‹#›</a:t>
            </a:fld>
            <a:endParaRPr lang="en-US"/>
          </a:p>
        </p:txBody>
      </p:sp>
    </p:spTree>
    <p:extLst>
      <p:ext uri="{BB962C8B-B14F-4D97-AF65-F5344CB8AC3E}">
        <p14:creationId xmlns:p14="http://schemas.microsoft.com/office/powerpoint/2010/main" val="247576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15B9FE-CB57-4ED0-BFA3-5A9C2AD460D2}"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5F0F3-ABCF-4239-A4B3-B38BB011D0A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98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15B9FE-CB57-4ED0-BFA3-5A9C2AD460D2}"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5F0F3-ABCF-4239-A4B3-B38BB011D0A8}" type="slidenum">
              <a:rPr lang="en-US" smtClean="0"/>
              <a:t>‹#›</a:t>
            </a:fld>
            <a:endParaRPr lang="en-US"/>
          </a:p>
        </p:txBody>
      </p:sp>
    </p:spTree>
    <p:extLst>
      <p:ext uri="{BB962C8B-B14F-4D97-AF65-F5344CB8AC3E}">
        <p14:creationId xmlns:p14="http://schemas.microsoft.com/office/powerpoint/2010/main" val="157504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15B9FE-CB57-4ED0-BFA3-5A9C2AD460D2}" type="datetimeFigureOut">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E5F0F3-ABCF-4239-A4B3-B38BB011D0A8}" type="slidenum">
              <a:rPr lang="en-US" smtClean="0"/>
              <a:t>‹#›</a:t>
            </a:fld>
            <a:endParaRPr lang="en-US"/>
          </a:p>
        </p:txBody>
      </p:sp>
    </p:spTree>
    <p:extLst>
      <p:ext uri="{BB962C8B-B14F-4D97-AF65-F5344CB8AC3E}">
        <p14:creationId xmlns:p14="http://schemas.microsoft.com/office/powerpoint/2010/main" val="133336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15B9FE-CB57-4ED0-BFA3-5A9C2AD460D2}" type="datetimeFigureOut">
              <a:rPr lang="en-US" smtClean="0"/>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5F0F3-ABCF-4239-A4B3-B38BB011D0A8}" type="slidenum">
              <a:rPr lang="en-US" smtClean="0"/>
              <a:t>‹#›</a:t>
            </a:fld>
            <a:endParaRPr lang="en-US"/>
          </a:p>
        </p:txBody>
      </p:sp>
    </p:spTree>
    <p:extLst>
      <p:ext uri="{BB962C8B-B14F-4D97-AF65-F5344CB8AC3E}">
        <p14:creationId xmlns:p14="http://schemas.microsoft.com/office/powerpoint/2010/main" val="98805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15B9FE-CB57-4ED0-BFA3-5A9C2AD460D2}" type="datetimeFigureOut">
              <a:rPr lang="en-US" smtClean="0"/>
              <a:t>8/14/2020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AE5F0F3-ABCF-4239-A4B3-B38BB011D0A8}" type="slidenum">
              <a:rPr lang="en-US" smtClean="0"/>
              <a:t>‹#›</a:t>
            </a:fld>
            <a:endParaRPr lang="en-US"/>
          </a:p>
        </p:txBody>
      </p:sp>
    </p:spTree>
    <p:extLst>
      <p:ext uri="{BB962C8B-B14F-4D97-AF65-F5344CB8AC3E}">
        <p14:creationId xmlns:p14="http://schemas.microsoft.com/office/powerpoint/2010/main" val="358737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A15B9FE-CB57-4ED0-BFA3-5A9C2AD460D2}" type="datetimeFigureOut">
              <a:rPr lang="en-US" smtClean="0"/>
              <a:t>8/14/2020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E5F0F3-ABCF-4239-A4B3-B38BB011D0A8}" type="slidenum">
              <a:rPr lang="en-US" smtClean="0"/>
              <a:t>‹#›</a:t>
            </a:fld>
            <a:endParaRPr lang="en-US"/>
          </a:p>
        </p:txBody>
      </p:sp>
    </p:spTree>
    <p:extLst>
      <p:ext uri="{BB962C8B-B14F-4D97-AF65-F5344CB8AC3E}">
        <p14:creationId xmlns:p14="http://schemas.microsoft.com/office/powerpoint/2010/main" val="253650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15B9FE-CB57-4ED0-BFA3-5A9C2AD460D2}"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5F0F3-ABCF-4239-A4B3-B38BB011D0A8}" type="slidenum">
              <a:rPr lang="en-US" smtClean="0"/>
              <a:t>‹#›</a:t>
            </a:fld>
            <a:endParaRPr lang="en-US"/>
          </a:p>
        </p:txBody>
      </p:sp>
    </p:spTree>
    <p:extLst>
      <p:ext uri="{BB962C8B-B14F-4D97-AF65-F5344CB8AC3E}">
        <p14:creationId xmlns:p14="http://schemas.microsoft.com/office/powerpoint/2010/main" val="13095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15B9FE-CB57-4ED0-BFA3-5A9C2AD460D2}" type="datetimeFigureOut">
              <a:rPr lang="en-US" smtClean="0"/>
              <a:t>8/14/2020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AE5F0F3-ABCF-4239-A4B3-B38BB011D0A8}"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31148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Choler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066800"/>
            <a:ext cx="7406640" cy="2590800"/>
          </a:xfrm>
        </p:spPr>
        <p:txBody>
          <a:bodyPr>
            <a:normAutofit/>
          </a:bodyPr>
          <a:lstStyle/>
          <a:p>
            <a:r>
              <a:rPr lang="en-US" sz="6600" dirty="0"/>
              <a:t>CHOLERA</a:t>
            </a:r>
          </a:p>
        </p:txBody>
      </p:sp>
      <p:sp>
        <p:nvSpPr>
          <p:cNvPr id="3" name="Subtitle 2"/>
          <p:cNvSpPr>
            <a:spLocks noGrp="1"/>
          </p:cNvSpPr>
          <p:nvPr>
            <p:ph type="subTitle" idx="1"/>
          </p:nvPr>
        </p:nvSpPr>
        <p:spPr>
          <a:xfrm>
            <a:off x="1447800" y="2590800"/>
            <a:ext cx="4191000" cy="1011864"/>
          </a:xfrm>
        </p:spPr>
        <p:txBody>
          <a:bodyPr/>
          <a:lstStyle/>
          <a:p>
            <a:endParaRPr lang="en-US" dirty="0"/>
          </a:p>
        </p:txBody>
      </p:sp>
      <p:pic>
        <p:nvPicPr>
          <p:cNvPr id="5" name="Picture 4">
            <a:extLst>
              <a:ext uri="{FF2B5EF4-FFF2-40B4-BE49-F238E27FC236}">
                <a16:creationId xmlns:a16="http://schemas.microsoft.com/office/drawing/2014/main" id="{5394E5F5-43D7-410E-BB3B-A5759453424E}"/>
              </a:ext>
            </a:extLst>
          </p:cNvPr>
          <p:cNvPicPr>
            <a:picLocks noChangeAspect="1"/>
          </p:cNvPicPr>
          <p:nvPr/>
        </p:nvPicPr>
        <p:blipFill>
          <a:blip r:embed="rId3"/>
          <a:stretch>
            <a:fillRect/>
          </a:stretch>
        </p:blipFill>
        <p:spPr>
          <a:xfrm>
            <a:off x="7543800" y="304800"/>
            <a:ext cx="1295400" cy="1295400"/>
          </a:xfrm>
          <a:prstGeom prst="rect">
            <a:avLst/>
          </a:prstGeom>
        </p:spPr>
      </p:pic>
      <p:pic>
        <p:nvPicPr>
          <p:cNvPr id="7" name="Picture 6">
            <a:extLst>
              <a:ext uri="{FF2B5EF4-FFF2-40B4-BE49-F238E27FC236}">
                <a16:creationId xmlns:a16="http://schemas.microsoft.com/office/drawing/2014/main" id="{B82FA76D-0E90-4927-BFEC-B1287E978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54487"/>
            <a:ext cx="1143000" cy="1217113"/>
          </a:xfrm>
          <a:prstGeom prst="rect">
            <a:avLst/>
          </a:prstGeom>
        </p:spPr>
      </p:pic>
      <p:sp>
        <p:nvSpPr>
          <p:cNvPr id="8" name="TextBox 7">
            <a:extLst>
              <a:ext uri="{FF2B5EF4-FFF2-40B4-BE49-F238E27FC236}">
                <a16:creationId xmlns:a16="http://schemas.microsoft.com/office/drawing/2014/main" id="{8880BAF0-8305-4F92-BF07-B0837265DC05}"/>
              </a:ext>
            </a:extLst>
          </p:cNvPr>
          <p:cNvSpPr txBox="1"/>
          <p:nvPr/>
        </p:nvSpPr>
        <p:spPr>
          <a:xfrm>
            <a:off x="4419600" y="4648200"/>
            <a:ext cx="3429000" cy="1554272"/>
          </a:xfrm>
          <a:prstGeom prst="rect">
            <a:avLst/>
          </a:prstGeom>
          <a:noFill/>
        </p:spPr>
        <p:txBody>
          <a:bodyPr wrap="square" rtlCol="0">
            <a:spAutoFit/>
          </a:bodyPr>
          <a:lstStyle/>
          <a:p>
            <a:pPr marL="38100">
              <a:lnSpc>
                <a:spcPct val="100000"/>
              </a:lnSpc>
              <a:spcBef>
                <a:spcPts val="340"/>
              </a:spcBef>
            </a:pPr>
            <a:r>
              <a:rPr lang="en-US" sz="2400" dirty="0">
                <a:latin typeface="Arial"/>
                <a:cs typeface="Arial"/>
              </a:rPr>
              <a:t>Prepared By,</a:t>
            </a:r>
          </a:p>
          <a:p>
            <a:pPr marL="38100">
              <a:lnSpc>
                <a:spcPct val="100000"/>
              </a:lnSpc>
              <a:spcBef>
                <a:spcPts val="340"/>
              </a:spcBef>
            </a:pPr>
            <a:r>
              <a:rPr lang="en-US" sz="2400" dirty="0">
                <a:latin typeface="Arial"/>
                <a:cs typeface="Arial"/>
              </a:rPr>
              <a:t>Mrs. </a:t>
            </a:r>
            <a:r>
              <a:rPr lang="en-US" sz="2400" dirty="0" err="1">
                <a:latin typeface="Arial"/>
                <a:cs typeface="Arial"/>
              </a:rPr>
              <a:t>Ruhi</a:t>
            </a:r>
            <a:r>
              <a:rPr lang="en-US" sz="2400" dirty="0">
                <a:latin typeface="Arial"/>
                <a:cs typeface="Arial"/>
              </a:rPr>
              <a:t> Varghese</a:t>
            </a:r>
          </a:p>
          <a:p>
            <a:pPr marL="38100">
              <a:lnSpc>
                <a:spcPct val="100000"/>
              </a:lnSpc>
              <a:spcBef>
                <a:spcPts val="340"/>
              </a:spcBef>
            </a:pPr>
            <a:r>
              <a:rPr lang="en-US" sz="2400" dirty="0">
                <a:latin typeface="Arial"/>
                <a:cs typeface="Arial"/>
              </a:rPr>
              <a:t>SNC</a:t>
            </a:r>
          </a:p>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685800"/>
          </a:xfrm>
        </p:spPr>
        <p:txBody>
          <a:bodyPr>
            <a:normAutofit fontScale="90000"/>
          </a:bodyPr>
          <a:lstStyle/>
          <a:p>
            <a:r>
              <a:rPr lang="en-US" dirty="0"/>
              <a:t>MANAGEMENT</a:t>
            </a:r>
          </a:p>
        </p:txBody>
      </p:sp>
      <p:sp>
        <p:nvSpPr>
          <p:cNvPr id="3" name="Content Placeholder 2"/>
          <p:cNvSpPr>
            <a:spLocks noGrp="1"/>
          </p:cNvSpPr>
          <p:nvPr>
            <p:ph idx="1"/>
          </p:nvPr>
        </p:nvSpPr>
        <p:spPr>
          <a:xfrm>
            <a:off x="533400" y="914400"/>
            <a:ext cx="8400288" cy="5715000"/>
          </a:xfrm>
        </p:spPr>
        <p:txBody>
          <a:bodyPr>
            <a:normAutofit/>
          </a:bodyPr>
          <a:lstStyle/>
          <a:p>
            <a:r>
              <a:rPr lang="en-US" sz="2400" dirty="0"/>
              <a:t>Patients can be admitted to a temporary hospital such as an adapted school or church.  Strict isolation is not necessary as only the </a:t>
            </a:r>
            <a:r>
              <a:rPr lang="en-US" sz="2400" dirty="0" err="1"/>
              <a:t>vomitus</a:t>
            </a:r>
            <a:r>
              <a:rPr lang="en-US" sz="2400" dirty="0"/>
              <a:t> and stools are infective.  These should be properly disposed into a pit latrine or a septic tank system or flushed in the toilet.  Hospital equipment can be cleaned with a disinfectant while any instruments used should be cleaned in disinfectant or sterilized.  The patients should be made comfortable by treating them on cholera beds.  These are beds with a central hole through which the continuous stools can pass into a bucket.</a:t>
            </a:r>
          </a:p>
          <a:p>
            <a:r>
              <a:rPr lang="en-US" sz="2400" dirty="0"/>
              <a:t>The essential cure of cholera is re-hydration, which if started on time, will save many cholera cases even without any drug treatment.</a:t>
            </a:r>
          </a:p>
          <a:p>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r>
              <a:rPr lang="en-US" dirty="0"/>
              <a:t>CON……..</a:t>
            </a:r>
          </a:p>
        </p:txBody>
      </p:sp>
      <p:sp>
        <p:nvSpPr>
          <p:cNvPr id="3" name="Content Placeholder 2"/>
          <p:cNvSpPr>
            <a:spLocks noGrp="1"/>
          </p:cNvSpPr>
          <p:nvPr>
            <p:ph idx="1"/>
          </p:nvPr>
        </p:nvSpPr>
        <p:spPr>
          <a:xfrm>
            <a:off x="914400" y="914400"/>
            <a:ext cx="8019288" cy="5562600"/>
          </a:xfrm>
        </p:spPr>
        <p:txBody>
          <a:bodyPr>
            <a:normAutofit/>
          </a:bodyPr>
          <a:lstStyle/>
          <a:p>
            <a:r>
              <a:rPr lang="en-US" sz="2400" dirty="0"/>
              <a:t>Patients of all ages who are strong enough to drink will voluntarily ingest the volumes of ORS needed for re-hydration and maintenance.  Patients in shock or too weak to drink, require intravenous fluids until they are able to take orally.  Vomiting is caused by acidosis and fluid loss.  It may last for a few hours but the volume is usually small and continuous drinking should replace the loss.</a:t>
            </a:r>
          </a:p>
          <a:p>
            <a:r>
              <a:rPr lang="en-US" sz="2400" dirty="0"/>
              <a:t>Oral re-hydration should be given in frequent small amounts by mouth or by </a:t>
            </a:r>
            <a:r>
              <a:rPr lang="en-US" sz="2400" dirty="0" err="1"/>
              <a:t>naso</a:t>
            </a:r>
            <a:r>
              <a:rPr lang="en-US" sz="2400" dirty="0"/>
              <a:t>-gastric tube in children.  Disturbance of electrolyte balance is less common with oral re-hydration and intravenous fluids can be reserved for those with severe dehydration.  A mother can give a child a teaspoon of fluid every 1 - 2 minute.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r>
              <a:rPr lang="en-US" dirty="0"/>
              <a:t>CON……..</a:t>
            </a:r>
          </a:p>
        </p:txBody>
      </p:sp>
      <p:sp>
        <p:nvSpPr>
          <p:cNvPr id="3" name="Content Placeholder 2"/>
          <p:cNvSpPr>
            <a:spLocks noGrp="1"/>
          </p:cNvSpPr>
          <p:nvPr>
            <p:ph idx="1"/>
          </p:nvPr>
        </p:nvSpPr>
        <p:spPr>
          <a:xfrm>
            <a:off x="381000" y="762000"/>
            <a:ext cx="8552688" cy="6096000"/>
          </a:xfrm>
        </p:spPr>
        <p:txBody>
          <a:bodyPr>
            <a:normAutofit/>
          </a:bodyPr>
          <a:lstStyle/>
          <a:p>
            <a:r>
              <a:rPr lang="en-US" sz="2800" dirty="0"/>
              <a:t>.  With every vomiting or loose motion passed, the mother should add 5-10ml/kg body weight to the total fluids the child is to take in 4-6 hours.  The total fluids are calculated  at 50-100ml/kg body weight, depending on the degree of dehydration, as replacement of ongoing losses.</a:t>
            </a:r>
          </a:p>
          <a:p>
            <a:r>
              <a:rPr lang="en-US" sz="2800" dirty="0"/>
              <a:t>Tetracycline will speed up the cure and prevent the convalescent carrier stage and Co-</a:t>
            </a:r>
            <a:r>
              <a:rPr lang="en-US" sz="2800" dirty="0" err="1"/>
              <a:t>trimoxazole</a:t>
            </a:r>
            <a:r>
              <a:rPr lang="en-US" sz="2800" dirty="0"/>
              <a:t> can also be used with good effect.  A stool culture will assist in the selection of the most sensitive antibiotic.</a:t>
            </a:r>
          </a:p>
          <a:p>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019288" cy="685800"/>
          </a:xfrm>
        </p:spPr>
        <p:txBody>
          <a:bodyPr>
            <a:normAutofit fontScale="90000"/>
          </a:bodyPr>
          <a:lstStyle/>
          <a:p>
            <a:r>
              <a:rPr lang="en-GB" sz="4800" b="1" dirty="0"/>
              <a:t>Prevention and Control</a:t>
            </a:r>
            <a:br>
              <a:rPr lang="en-US" sz="4800" b="1" dirty="0"/>
            </a:br>
            <a:endParaRPr lang="en-US" sz="4800" dirty="0"/>
          </a:p>
        </p:txBody>
      </p:sp>
      <p:sp>
        <p:nvSpPr>
          <p:cNvPr id="3" name="Content Placeholder 2"/>
          <p:cNvSpPr>
            <a:spLocks noGrp="1"/>
          </p:cNvSpPr>
          <p:nvPr>
            <p:ph idx="1"/>
          </p:nvPr>
        </p:nvSpPr>
        <p:spPr>
          <a:xfrm>
            <a:off x="304800" y="914400"/>
            <a:ext cx="8628888" cy="5943600"/>
          </a:xfrm>
        </p:spPr>
        <p:txBody>
          <a:bodyPr>
            <a:normAutofit/>
          </a:bodyPr>
          <a:lstStyle/>
          <a:p>
            <a:r>
              <a:rPr lang="en-US" sz="2400" dirty="0"/>
              <a:t>Surveillance is the key to a successful cholera control </a:t>
            </a:r>
            <a:r>
              <a:rPr lang="en-US" sz="2400" dirty="0" err="1"/>
              <a:t>programme</a:t>
            </a:r>
            <a:r>
              <a:rPr lang="en-US" sz="2400" dirty="0"/>
              <a:t>.  Surveillance is the continuous watching of all aspects of a disease.  It includes collection of morbidity and mortality reports, field investigation of epidemics or individual cases and laboratory investigations such as culturing.  Once an outbreak of a disease under surveillance is noted in a certain area, immediate action must be taken.  Surveillance depends on reporting suspected cases of cholera.  It is obligatory to report any case immediately to the District Medical Officer (DMO) by any rapid means.</a:t>
            </a:r>
          </a:p>
          <a:p>
            <a:r>
              <a:rPr lang="en-US" sz="2400" dirty="0"/>
              <a:t>Three factors influence reporting of new cases by the public.  Reporting is greatly inhibited when repressive measures are taken once a case is identified.  Repressive measures can be quarantining a family, hospital, community or an area.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457200"/>
          </a:xfrm>
        </p:spPr>
        <p:txBody>
          <a:bodyPr>
            <a:normAutofit fontScale="90000"/>
          </a:bodyPr>
          <a:lstStyle/>
          <a:p>
            <a:r>
              <a:rPr lang="en-US" dirty="0"/>
              <a:t>CON……</a:t>
            </a:r>
          </a:p>
        </p:txBody>
      </p:sp>
      <p:sp>
        <p:nvSpPr>
          <p:cNvPr id="3" name="Content Placeholder 2"/>
          <p:cNvSpPr>
            <a:spLocks noGrp="1"/>
          </p:cNvSpPr>
          <p:nvPr>
            <p:ph idx="1"/>
          </p:nvPr>
        </p:nvSpPr>
        <p:spPr>
          <a:xfrm>
            <a:off x="914400" y="685800"/>
            <a:ext cx="8019288" cy="6172200"/>
          </a:xfrm>
        </p:spPr>
        <p:txBody>
          <a:bodyPr>
            <a:normAutofit/>
          </a:bodyPr>
          <a:lstStyle/>
          <a:p>
            <a:r>
              <a:rPr lang="en-US" sz="2400" dirty="0"/>
              <a:t>Such measures will increase the hysteria among the people and will hinder surveillance, as people will not come forward to report cases.  Saving lives should be the top priority in the control of cholera.  Fear and panic occur in the community when deaths occur. If cases are recognized and treatment is given without delay, fear will disappear and families will report their cases.  Treatment </a:t>
            </a:r>
            <a:r>
              <a:rPr lang="en-US" sz="2400" dirty="0" err="1"/>
              <a:t>centres</a:t>
            </a:r>
            <a:r>
              <a:rPr lang="en-US" sz="2400" dirty="0"/>
              <a:t> should not be quarantined.</a:t>
            </a:r>
          </a:p>
          <a:p>
            <a:r>
              <a:rPr lang="en-US" sz="2400" dirty="0"/>
              <a:t>Reluctance to report cases and fear of the disease can be overcome by allowing visits to the patients.  A parent should stay with a </a:t>
            </a:r>
            <a:r>
              <a:rPr lang="en-US" sz="2400" dirty="0" err="1"/>
              <a:t>paediatric</a:t>
            </a:r>
            <a:r>
              <a:rPr lang="en-US" sz="2400" dirty="0"/>
              <a:t> case to assist in oral fluid therapy and nursing.  These means are important because they stress the relatively benign nature of the disease and show that it is not very infectious.</a:t>
            </a:r>
          </a:p>
          <a:p>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rmAutofit fontScale="90000"/>
          </a:bodyPr>
          <a:lstStyle/>
          <a:p>
            <a:r>
              <a:rPr lang="en-US" dirty="0"/>
              <a:t>CON………</a:t>
            </a:r>
          </a:p>
        </p:txBody>
      </p:sp>
      <p:sp>
        <p:nvSpPr>
          <p:cNvPr id="3" name="Content Placeholder 2"/>
          <p:cNvSpPr>
            <a:spLocks noGrp="1"/>
          </p:cNvSpPr>
          <p:nvPr>
            <p:ph idx="1"/>
          </p:nvPr>
        </p:nvSpPr>
        <p:spPr>
          <a:xfrm>
            <a:off x="1066800" y="762000"/>
            <a:ext cx="7866888" cy="6096000"/>
          </a:xfrm>
        </p:spPr>
        <p:txBody>
          <a:bodyPr>
            <a:normAutofit/>
          </a:bodyPr>
          <a:lstStyle/>
          <a:p>
            <a:r>
              <a:rPr lang="en-US" sz="2400" dirty="0"/>
              <a:t>As cholera is mainly a water-borne disease, it cannot spread when water is made safe.  This can be done by chlorination of the public water supply or by boiling or treating supplies for individuals.  In case of emergency, large quantities of water can be treated with chloride or lime.</a:t>
            </a:r>
          </a:p>
          <a:p>
            <a:r>
              <a:rPr lang="en-US" sz="2400" dirty="0"/>
              <a:t>Only certain foods can transmit cholera, under special circumstances and for a limited period of time.  Milk products should be pasteurized.  Uncooked food should be avoided or washed in safe water.  Left-over food should be protected against contamination by flies.  Markets should be inspected.</a:t>
            </a:r>
          </a:p>
          <a:p>
            <a:r>
              <a:rPr lang="en-US" sz="2400" dirty="0"/>
              <a:t>Improvement of sanitation facilities will result in a lower incidence of all </a:t>
            </a:r>
            <a:r>
              <a:rPr lang="en-US" sz="2400" dirty="0" err="1"/>
              <a:t>diarrhoeal</a:t>
            </a:r>
            <a:r>
              <a:rPr lang="en-US" sz="2400" dirty="0"/>
              <a:t> diseases including cholera.  Emergency measures in case of epidemics are impracticable and not the first priority.</a:t>
            </a:r>
          </a:p>
          <a:p>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r>
              <a:rPr lang="en-US" dirty="0"/>
              <a:t>CON……..</a:t>
            </a:r>
          </a:p>
        </p:txBody>
      </p:sp>
      <p:sp>
        <p:nvSpPr>
          <p:cNvPr id="3" name="Content Placeholder 2"/>
          <p:cNvSpPr>
            <a:spLocks noGrp="1"/>
          </p:cNvSpPr>
          <p:nvPr>
            <p:ph idx="1"/>
          </p:nvPr>
        </p:nvSpPr>
        <p:spPr>
          <a:xfrm>
            <a:off x="685800" y="762000"/>
            <a:ext cx="8247888" cy="6096000"/>
          </a:xfrm>
        </p:spPr>
        <p:txBody>
          <a:bodyPr>
            <a:normAutofit/>
          </a:bodyPr>
          <a:lstStyle/>
          <a:p>
            <a:r>
              <a:rPr lang="en-US" sz="2400" dirty="0"/>
              <a:t>Tetracycline can prevent cholera in households where there is a cholera case if it is given to close contacts, but administration of tetracycline to the entire population is impracticable and inadvisable.  Mass chemoprophylaxis only results in indiscriminate use of drugs and increases the danger of drug-resistance and development of drug reactions.</a:t>
            </a:r>
          </a:p>
          <a:p>
            <a:r>
              <a:rPr lang="en-US" sz="2400" dirty="0"/>
              <a:t>Cholera vaccine is of low potency.  It gives 50 % protection for 3 - 6 months only.  The vaccine will give some individual protection against clinical cholera but mass immunization will increase the number of asymptomatic carriers.  As a general measure to stop an epidemic from spreading immunization is of no value.  The public should be informed of the limited value of immunization because in an epidemic they will demand protection and they may panic when they find that vaccine is not available.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r>
              <a:rPr lang="en-US" dirty="0"/>
              <a:t>CON……….</a:t>
            </a:r>
          </a:p>
        </p:txBody>
      </p:sp>
      <p:sp>
        <p:nvSpPr>
          <p:cNvPr id="3" name="Content Placeholder 2"/>
          <p:cNvSpPr>
            <a:spLocks noGrp="1"/>
          </p:cNvSpPr>
          <p:nvPr>
            <p:ph idx="1"/>
          </p:nvPr>
        </p:nvSpPr>
        <p:spPr>
          <a:xfrm>
            <a:off x="762000" y="685800"/>
            <a:ext cx="8171688" cy="6172200"/>
          </a:xfrm>
        </p:spPr>
        <p:txBody>
          <a:bodyPr>
            <a:normAutofit/>
          </a:bodyPr>
          <a:lstStyle/>
          <a:p>
            <a:r>
              <a:rPr lang="en-US" dirty="0"/>
              <a:t>On the other hand, pressure may make the authorities start an immunization </a:t>
            </a:r>
            <a:r>
              <a:rPr lang="en-US" dirty="0" err="1"/>
              <a:t>programme</a:t>
            </a:r>
            <a:r>
              <a:rPr lang="en-US" dirty="0"/>
              <a:t> and so neglect the more important protection and purification of the water supply.  People who are immunized may have a false sense of security and may be encouraged to consume unsafe water or food.  Improved vaccines are under development.</a:t>
            </a:r>
          </a:p>
          <a:p>
            <a:r>
              <a:rPr lang="en-US" dirty="0"/>
              <a:t>Some funeral </a:t>
            </a:r>
            <a:r>
              <a:rPr lang="en-US" dirty="0" err="1"/>
              <a:t>ceremonis</a:t>
            </a:r>
            <a:r>
              <a:rPr lang="en-US" dirty="0"/>
              <a:t> may be conducive to the spread of the disease. If this is the case, communities need further education about burials.</a:t>
            </a:r>
          </a:p>
          <a:p>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dirty="0"/>
              <a:t>ABSTRACT</a:t>
            </a:r>
            <a:br>
              <a:rPr lang="en-US" dirty="0"/>
            </a:br>
            <a:endParaRPr lang="en-US" dirty="0"/>
          </a:p>
        </p:txBody>
      </p:sp>
      <p:sp>
        <p:nvSpPr>
          <p:cNvPr id="3" name="Content Placeholder 2"/>
          <p:cNvSpPr>
            <a:spLocks noGrp="1"/>
          </p:cNvSpPr>
          <p:nvPr>
            <p:ph idx="1"/>
          </p:nvPr>
        </p:nvSpPr>
        <p:spPr>
          <a:xfrm>
            <a:off x="762000" y="1143000"/>
            <a:ext cx="8171688" cy="5715000"/>
          </a:xfrm>
        </p:spPr>
        <p:txBody>
          <a:bodyPr/>
          <a:lstStyle/>
          <a:p>
            <a:r>
              <a:rPr lang="en-US" dirty="0"/>
              <a:t>BACKGROUND:</a:t>
            </a:r>
            <a:endParaRPr lang="en-US" sz="2400" dirty="0"/>
          </a:p>
          <a:p>
            <a:pPr>
              <a:buNone/>
            </a:pPr>
            <a:r>
              <a:rPr lang="en-US" sz="2800" dirty="0">
                <a:solidFill>
                  <a:schemeClr val="accent3"/>
                </a:solidFill>
              </a:rPr>
              <a:t>      </a:t>
            </a:r>
            <a:r>
              <a:rPr lang="en-US" dirty="0">
                <a:solidFill>
                  <a:schemeClr val="accent3"/>
                </a:solidFill>
              </a:rPr>
              <a:t>Diarrhea is a major contributor to the burden of morbidity and mortality in children; it accounts for a median of 11% of all deaths among children aged less than 5 years, amounting to approximately 0.8 million deaths per year. Currently there is a dearth of literature exploring the effectiveness of antibiotics for diarrhea due to Cholera, </a:t>
            </a:r>
            <a:r>
              <a:rPr lang="en-US" dirty="0" err="1">
                <a:solidFill>
                  <a:schemeClr val="accent3"/>
                </a:solidFill>
              </a:rPr>
              <a:t>Shigella</a:t>
            </a:r>
            <a:r>
              <a:rPr lang="en-US" dirty="0">
                <a:solidFill>
                  <a:schemeClr val="accent3"/>
                </a:solidFill>
              </a:rPr>
              <a:t> and cryptosporidiosis in children.</a:t>
            </a: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87362"/>
          </a:xfrm>
        </p:spPr>
        <p:txBody>
          <a:bodyPr>
            <a:noAutofit/>
          </a:bodyPr>
          <a:lstStyle/>
          <a:p>
            <a:r>
              <a:rPr lang="en-US" sz="4000" dirty="0">
                <a:solidFill>
                  <a:schemeClr val="tx1"/>
                </a:solidFill>
              </a:rPr>
              <a:t>METHODS: </a:t>
            </a:r>
          </a:p>
        </p:txBody>
      </p:sp>
      <p:sp>
        <p:nvSpPr>
          <p:cNvPr id="3" name="Content Placeholder 2"/>
          <p:cNvSpPr>
            <a:spLocks noGrp="1"/>
          </p:cNvSpPr>
          <p:nvPr>
            <p:ph idx="1"/>
          </p:nvPr>
        </p:nvSpPr>
        <p:spPr>
          <a:xfrm>
            <a:off x="762000" y="762000"/>
            <a:ext cx="8171688" cy="6096000"/>
          </a:xfrm>
        </p:spPr>
        <p:txBody>
          <a:bodyPr>
            <a:noAutofit/>
          </a:bodyPr>
          <a:lstStyle/>
          <a:p>
            <a:r>
              <a:rPr lang="en-US" sz="2800" dirty="0">
                <a:solidFill>
                  <a:schemeClr val="accent3"/>
                </a:solidFill>
              </a:rPr>
              <a:t>We reviewed the literature reporting the effect of antibiotics for the treatment of diarrhea due to Cholera, </a:t>
            </a:r>
            <a:r>
              <a:rPr lang="en-US" sz="2800" dirty="0" err="1">
                <a:solidFill>
                  <a:schemeClr val="accent3"/>
                </a:solidFill>
              </a:rPr>
              <a:t>Shigella</a:t>
            </a:r>
            <a:r>
              <a:rPr lang="en-US" sz="2800" dirty="0">
                <a:solidFill>
                  <a:schemeClr val="accent3"/>
                </a:solidFill>
              </a:rPr>
              <a:t> and Cryptosporidium in children fewer than five years. We used a standardized abstraction and grading format and performed meta-analyses to determine the effect of the treatment with various antibiotics on mortality and rates of clinical and bacteriological/parasitological failure. The CHERG Standard Rules were applied to determine the final effect of treatment with antibiotics on diarrhea morbidity and mortality.</a:t>
            </a:r>
          </a:p>
          <a:p>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4800"/>
            <a:ext cx="7498080" cy="685800"/>
          </a:xfrm>
        </p:spPr>
        <p:txBody>
          <a:bodyPr>
            <a:normAutofit fontScale="90000"/>
          </a:bodyPr>
          <a:lstStyle/>
          <a:p>
            <a:r>
              <a:rPr lang="en-US" b="1" u="sng" dirty="0"/>
              <a:t>CHOLERA</a:t>
            </a:r>
            <a:br>
              <a:rPr lang="en-US" b="1" i="1" dirty="0"/>
            </a:br>
            <a:endParaRPr lang="en-US" dirty="0"/>
          </a:p>
        </p:txBody>
      </p:sp>
      <p:sp>
        <p:nvSpPr>
          <p:cNvPr id="3" name="Content Placeholder 2"/>
          <p:cNvSpPr>
            <a:spLocks noGrp="1"/>
          </p:cNvSpPr>
          <p:nvPr>
            <p:ph idx="1"/>
          </p:nvPr>
        </p:nvSpPr>
        <p:spPr>
          <a:xfrm>
            <a:off x="1066800" y="685800"/>
            <a:ext cx="7866888" cy="6172200"/>
          </a:xfrm>
        </p:spPr>
        <p:txBody>
          <a:bodyPr>
            <a:normAutofit/>
          </a:bodyPr>
          <a:lstStyle/>
          <a:p>
            <a:r>
              <a:rPr lang="en-US" sz="2600" dirty="0"/>
              <a:t>Cholera is an acute intestinal disease characterized by sudden onset of profuse watery stools, vomiting, rapid dehydration and circulatory collapse.  The clinical spectrum includes asymptomatic infection, mild watery </a:t>
            </a:r>
            <a:r>
              <a:rPr lang="en-US" sz="2600" dirty="0" err="1"/>
              <a:t>diarrhoea</a:t>
            </a:r>
            <a:r>
              <a:rPr lang="en-US" sz="2600" dirty="0"/>
              <a:t> and severe watery </a:t>
            </a:r>
            <a:r>
              <a:rPr lang="en-US" sz="2600" dirty="0" err="1"/>
              <a:t>diarrhoea</a:t>
            </a:r>
            <a:r>
              <a:rPr lang="en-US" sz="2600" dirty="0"/>
              <a:t> with vomiting.</a:t>
            </a:r>
          </a:p>
          <a:p>
            <a:r>
              <a:rPr lang="en-US" sz="2600" dirty="0"/>
              <a:t>Both adults and children are affected but in endemic areas cholera mainly affects children 2-15 years of age and breastfeeding may be protective in the first 2 yrs of life from severe cholera.</a:t>
            </a:r>
          </a:p>
          <a:p>
            <a:r>
              <a:rPr lang="en-US" sz="2600" dirty="0"/>
              <a:t>A rapidly increasing incidence of acute </a:t>
            </a:r>
            <a:r>
              <a:rPr lang="en-US" sz="2600" dirty="0" err="1"/>
              <a:t>diarrhoea</a:t>
            </a:r>
            <a:r>
              <a:rPr lang="en-US" sz="2600" dirty="0"/>
              <a:t> with dehydration in young population should lead to a suspicion of cholera.</a:t>
            </a:r>
          </a:p>
          <a:p>
            <a:r>
              <a:rPr lang="en-GB" u="sng" dirty="0">
                <a:hlinkClick r:id="rId2"/>
              </a:rPr>
              <a:t>http://en.wikipedia.org/wiki/Cholera</a:t>
            </a:r>
            <a:endParaRPr lang="en-GB" u="sng" dirty="0"/>
          </a:p>
          <a:p>
            <a:endParaRPr lang="en-US" b="1"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fontScale="90000"/>
          </a:bodyPr>
          <a:lstStyle/>
          <a:p>
            <a:r>
              <a:rPr lang="en-US" dirty="0">
                <a:solidFill>
                  <a:schemeClr val="tx1"/>
                </a:solidFill>
              </a:rPr>
              <a:t>RESULTS:</a:t>
            </a:r>
          </a:p>
        </p:txBody>
      </p:sp>
      <p:sp>
        <p:nvSpPr>
          <p:cNvPr id="3" name="Content Placeholder 2"/>
          <p:cNvSpPr>
            <a:spLocks noGrp="1"/>
          </p:cNvSpPr>
          <p:nvPr>
            <p:ph idx="1"/>
          </p:nvPr>
        </p:nvSpPr>
        <p:spPr>
          <a:xfrm>
            <a:off x="685800" y="1066800"/>
            <a:ext cx="8247888" cy="5791200"/>
          </a:xfrm>
        </p:spPr>
        <p:txBody>
          <a:bodyPr>
            <a:normAutofit/>
          </a:bodyPr>
          <a:lstStyle/>
          <a:p>
            <a:r>
              <a:rPr lang="en-US" sz="2800" dirty="0">
                <a:solidFill>
                  <a:schemeClr val="accent3"/>
                </a:solidFill>
              </a:rPr>
              <a:t>For Cholera; the evidence was weak to recommend any effect on mortality. For</a:t>
            </a:r>
          </a:p>
          <a:p>
            <a:r>
              <a:rPr lang="en-US" sz="2800" dirty="0" err="1">
                <a:solidFill>
                  <a:schemeClr val="accent3"/>
                </a:solidFill>
              </a:rPr>
              <a:t>Shigella</a:t>
            </a:r>
            <a:r>
              <a:rPr lang="en-US" sz="2800" dirty="0">
                <a:solidFill>
                  <a:schemeClr val="accent3"/>
                </a:solidFill>
              </a:rPr>
              <a:t>; there was no data on mortality; either all-cause or cause specific, hence we used clinical failure rates as a proxy for </a:t>
            </a:r>
            <a:r>
              <a:rPr lang="en-US" sz="2800" dirty="0" err="1">
                <a:solidFill>
                  <a:schemeClr val="accent3"/>
                </a:solidFill>
              </a:rPr>
              <a:t>Shigella</a:t>
            </a:r>
            <a:r>
              <a:rPr lang="en-US" sz="2800" dirty="0">
                <a:solidFill>
                  <a:schemeClr val="accent3"/>
                </a:solidFill>
              </a:rPr>
              <a:t> deaths and propose that treatment of </a:t>
            </a:r>
            <a:r>
              <a:rPr lang="en-US" sz="2800" dirty="0" err="1">
                <a:solidFill>
                  <a:schemeClr val="accent3"/>
                </a:solidFill>
              </a:rPr>
              <a:t>Shigella</a:t>
            </a:r>
            <a:r>
              <a:rPr lang="en-US" sz="2800" dirty="0">
                <a:solidFill>
                  <a:schemeClr val="accent3"/>
                </a:solidFill>
              </a:rPr>
              <a:t> dysentery with antibiotics can result in a 82% reduction in diarrhea mortality due to </a:t>
            </a:r>
            <a:r>
              <a:rPr lang="en-US" sz="2800" dirty="0" err="1">
                <a:solidFill>
                  <a:schemeClr val="accent3"/>
                </a:solidFill>
              </a:rPr>
              <a:t>Shigella</a:t>
            </a:r>
            <a:r>
              <a:rPr lang="en-US" sz="2800" dirty="0">
                <a:solidFill>
                  <a:schemeClr val="accent3"/>
                </a:solidFill>
              </a:rPr>
              <a:t>. For cryptosporidiosis; there was data on all-cause mortality but the evidence was weak hence we used clinical failure rates as a proxy for mortality to estimate that antimicrobial treatment of diarrhea due to cryptosporidiosis can result in a 54% reduction in mortality.</a:t>
            </a:r>
          </a:p>
          <a:p>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r>
              <a:rPr lang="en-US" sz="3600" dirty="0">
                <a:solidFill>
                  <a:schemeClr val="tx1"/>
                </a:solidFill>
              </a:rPr>
              <a:t>CONCLUSIONS:</a:t>
            </a:r>
          </a:p>
        </p:txBody>
      </p:sp>
      <p:sp>
        <p:nvSpPr>
          <p:cNvPr id="3" name="Content Placeholder 2"/>
          <p:cNvSpPr>
            <a:spLocks noGrp="1"/>
          </p:cNvSpPr>
          <p:nvPr>
            <p:ph idx="1"/>
          </p:nvPr>
        </p:nvSpPr>
        <p:spPr>
          <a:xfrm>
            <a:off x="1066800" y="1066800"/>
            <a:ext cx="7866888" cy="5486400"/>
          </a:xfrm>
        </p:spPr>
        <p:txBody>
          <a:bodyPr>
            <a:normAutofit/>
          </a:bodyPr>
          <a:lstStyle/>
          <a:p>
            <a:r>
              <a:rPr lang="en-US" sz="2800" dirty="0">
                <a:solidFill>
                  <a:schemeClr val="accent3"/>
                </a:solidFill>
              </a:rPr>
              <a:t>There is evidence to recommend antibiotic use for reduction of morbidity and mortality due to Cholera, </a:t>
            </a:r>
            <a:r>
              <a:rPr lang="en-US" sz="2800" dirty="0" err="1">
                <a:solidFill>
                  <a:schemeClr val="accent3"/>
                </a:solidFill>
              </a:rPr>
              <a:t>Shigella</a:t>
            </a:r>
            <a:r>
              <a:rPr lang="en-US" sz="2800" dirty="0">
                <a:solidFill>
                  <a:schemeClr val="accent3"/>
                </a:solidFill>
              </a:rPr>
              <a:t> and Cryptosporidium. We recommend that more clinical trials should be conducted to evaluate the efficacy and safety of first- and second- line drugs currently in use for treatment for diarrhea and dysentery in both developing and developed countries.</a:t>
            </a:r>
          </a:p>
          <a:p>
            <a:pPr>
              <a:buNone/>
            </a:pPr>
            <a:endParaRPr lang="en-US" sz="2800" dirty="0">
              <a:solidFill>
                <a:schemeClr val="accent3"/>
              </a:solidFill>
            </a:endParaRPr>
          </a:p>
          <a:p>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EVIDENCE</a:t>
            </a:r>
          </a:p>
        </p:txBody>
      </p:sp>
      <p:sp>
        <p:nvSpPr>
          <p:cNvPr id="3" name="Content Placeholder 2"/>
          <p:cNvSpPr>
            <a:spLocks noGrp="1"/>
          </p:cNvSpPr>
          <p:nvPr>
            <p:ph idx="1"/>
          </p:nvPr>
        </p:nvSpPr>
        <p:spPr/>
        <p:txBody>
          <a:bodyPr>
            <a:normAutofit/>
          </a:bodyPr>
          <a:lstStyle/>
          <a:p>
            <a:r>
              <a:rPr lang="en-US" sz="2800" dirty="0"/>
              <a:t>Level of evidence is 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14400"/>
          </a:xfrm>
        </p:spPr>
        <p:txBody>
          <a:bodyPr>
            <a:normAutofit fontScale="90000"/>
          </a:bodyPr>
          <a:lstStyle/>
          <a:p>
            <a:pPr algn="ctr"/>
            <a:r>
              <a:rPr lang="en-US" sz="6600" dirty="0"/>
              <a:t>PICO</a:t>
            </a:r>
          </a:p>
        </p:txBody>
      </p:sp>
      <p:graphicFrame>
        <p:nvGraphicFramePr>
          <p:cNvPr id="4" name="Content Placeholder 3"/>
          <p:cNvGraphicFramePr>
            <a:graphicFrameLocks noGrp="1"/>
          </p:cNvGraphicFramePr>
          <p:nvPr>
            <p:ph idx="1"/>
          </p:nvPr>
        </p:nvGraphicFramePr>
        <p:xfrm>
          <a:off x="152400" y="836295"/>
          <a:ext cx="8991600" cy="5984883"/>
        </p:xfrm>
        <a:graphic>
          <a:graphicData uri="http://schemas.openxmlformats.org/drawingml/2006/table">
            <a:tbl>
              <a:tblPr firstRow="1" bandRow="1">
                <a:tableStyleId>{5C22544A-7EE6-4342-B048-85BDC9FD1C3A}</a:tableStyleId>
              </a:tblPr>
              <a:tblGrid>
                <a:gridCol w="2322830">
                  <a:extLst>
                    <a:ext uri="{9D8B030D-6E8A-4147-A177-3AD203B41FA5}">
                      <a16:colId xmlns:a16="http://schemas.microsoft.com/office/drawing/2014/main" val="20000"/>
                    </a:ext>
                  </a:extLst>
                </a:gridCol>
                <a:gridCol w="2172970">
                  <a:extLst>
                    <a:ext uri="{9D8B030D-6E8A-4147-A177-3AD203B41FA5}">
                      <a16:colId xmlns:a16="http://schemas.microsoft.com/office/drawing/2014/main" val="20001"/>
                    </a:ext>
                  </a:extLst>
                </a:gridCol>
                <a:gridCol w="2397760">
                  <a:extLst>
                    <a:ext uri="{9D8B030D-6E8A-4147-A177-3AD203B41FA5}">
                      <a16:colId xmlns:a16="http://schemas.microsoft.com/office/drawing/2014/main" val="20002"/>
                    </a:ext>
                  </a:extLst>
                </a:gridCol>
                <a:gridCol w="2098040">
                  <a:extLst>
                    <a:ext uri="{9D8B030D-6E8A-4147-A177-3AD203B41FA5}">
                      <a16:colId xmlns:a16="http://schemas.microsoft.com/office/drawing/2014/main" val="20003"/>
                    </a:ext>
                  </a:extLst>
                </a:gridCol>
              </a:tblGrid>
              <a:tr h="798822">
                <a:tc>
                  <a:txBody>
                    <a:bodyPr/>
                    <a:lstStyle/>
                    <a:p>
                      <a:pPr marL="0" marR="0" algn="ctr">
                        <a:lnSpc>
                          <a:spcPct val="150000"/>
                        </a:lnSpc>
                        <a:spcBef>
                          <a:spcPts val="0"/>
                        </a:spcBef>
                        <a:spcAft>
                          <a:spcPts val="0"/>
                        </a:spcAft>
                      </a:pPr>
                      <a:r>
                        <a:rPr lang="en-US" sz="1400" b="1" dirty="0">
                          <a:latin typeface="Times New Roman"/>
                          <a:ea typeface="Times New Roman"/>
                        </a:rPr>
                        <a:t> P </a:t>
                      </a:r>
                    </a:p>
                    <a:p>
                      <a:pPr marL="0" marR="0" algn="ctr">
                        <a:lnSpc>
                          <a:spcPct val="150000"/>
                        </a:lnSpc>
                        <a:spcBef>
                          <a:spcPts val="0"/>
                        </a:spcBef>
                        <a:spcAft>
                          <a:spcPts val="0"/>
                        </a:spcAft>
                      </a:pPr>
                      <a:r>
                        <a:rPr kumimoji="0" lang="en-US" sz="1800" b="1" kern="1200" dirty="0">
                          <a:solidFill>
                            <a:schemeClr val="lt1"/>
                          </a:solidFill>
                          <a:latin typeface="+mn-lt"/>
                          <a:ea typeface="+mn-ea"/>
                          <a:cs typeface="+mn-cs"/>
                        </a:rPr>
                        <a:t>Problem/Population</a:t>
                      </a:r>
                      <a:endParaRPr lang="en-US" sz="1000" dirty="0">
                        <a:latin typeface="Times New Roman"/>
                        <a:ea typeface="Times New Roman"/>
                      </a:endParaRPr>
                    </a:p>
                  </a:txBody>
                  <a:tcPr marL="114300" marR="114300" marT="0" marB="0"/>
                </a:tc>
                <a:tc>
                  <a:txBody>
                    <a:bodyPr/>
                    <a:lstStyle/>
                    <a:p>
                      <a:pPr marL="0" marR="0" algn="ctr">
                        <a:lnSpc>
                          <a:spcPct val="150000"/>
                        </a:lnSpc>
                        <a:spcBef>
                          <a:spcPts val="0"/>
                        </a:spcBef>
                        <a:spcAft>
                          <a:spcPts val="0"/>
                        </a:spcAft>
                      </a:pPr>
                      <a:r>
                        <a:rPr lang="en-US" sz="1800" b="1" dirty="0">
                          <a:latin typeface="Times New Roman"/>
                          <a:ea typeface="Times New Roman"/>
                        </a:rPr>
                        <a:t>I </a:t>
                      </a:r>
                      <a:endParaRPr lang="en-US" sz="1100" dirty="0">
                        <a:latin typeface="Times New Roman"/>
                        <a:ea typeface="Times New Roman"/>
                      </a:endParaRPr>
                    </a:p>
                    <a:p>
                      <a:pPr marL="0" marR="0" algn="ctr">
                        <a:lnSpc>
                          <a:spcPct val="150000"/>
                        </a:lnSpc>
                        <a:spcBef>
                          <a:spcPts val="0"/>
                        </a:spcBef>
                        <a:spcAft>
                          <a:spcPts val="0"/>
                        </a:spcAft>
                      </a:pPr>
                      <a:r>
                        <a:rPr lang="en-US" sz="1600" dirty="0">
                          <a:latin typeface="Times New Roman"/>
                          <a:ea typeface="Times New Roman"/>
                        </a:rPr>
                        <a:t>Intervention/indicator</a:t>
                      </a:r>
                      <a:endParaRPr lang="en-US" sz="1100" dirty="0">
                        <a:latin typeface="Times New Roman"/>
                        <a:ea typeface="Times New Roman"/>
                      </a:endParaRPr>
                    </a:p>
                  </a:txBody>
                  <a:tcPr marL="114300" marR="114300" marT="0" marB="0"/>
                </a:tc>
                <a:tc>
                  <a:txBody>
                    <a:bodyPr/>
                    <a:lstStyle/>
                    <a:p>
                      <a:pPr marL="0" marR="0" algn="ctr">
                        <a:lnSpc>
                          <a:spcPct val="150000"/>
                        </a:lnSpc>
                        <a:spcBef>
                          <a:spcPts val="0"/>
                        </a:spcBef>
                        <a:spcAft>
                          <a:spcPts val="0"/>
                        </a:spcAft>
                      </a:pPr>
                      <a:r>
                        <a:rPr lang="en-US" sz="1200" b="1" dirty="0">
                          <a:latin typeface="Times New Roman"/>
                          <a:ea typeface="Times New Roman"/>
                        </a:rPr>
                        <a:t> </a:t>
                      </a:r>
                      <a:r>
                        <a:rPr lang="en-US" sz="1400" b="1" dirty="0">
                          <a:latin typeface="Times New Roman"/>
                          <a:ea typeface="Times New Roman"/>
                        </a:rPr>
                        <a:t>C </a:t>
                      </a:r>
                    </a:p>
                    <a:p>
                      <a:pPr marL="0" marR="0" algn="l">
                        <a:lnSpc>
                          <a:spcPct val="150000"/>
                        </a:lnSpc>
                        <a:spcBef>
                          <a:spcPts val="0"/>
                        </a:spcBef>
                        <a:spcAft>
                          <a:spcPts val="0"/>
                        </a:spcAft>
                      </a:pPr>
                      <a:r>
                        <a:rPr kumimoji="0" lang="en-US" sz="1800" b="1" kern="1200" dirty="0">
                          <a:solidFill>
                            <a:schemeClr val="lt1"/>
                          </a:solidFill>
                          <a:latin typeface="+mn-lt"/>
                          <a:ea typeface="+mn-ea"/>
                          <a:cs typeface="+mn-cs"/>
                        </a:rPr>
                        <a:t>Comparison/control</a:t>
                      </a:r>
                      <a:endParaRPr lang="en-US" sz="1000" dirty="0">
                        <a:latin typeface="Times New Roman"/>
                        <a:ea typeface="Times New Roman"/>
                      </a:endParaRPr>
                    </a:p>
                  </a:txBody>
                  <a:tcPr marL="114300" marR="114300" marT="0" marB="0"/>
                </a:tc>
                <a:tc>
                  <a:txBody>
                    <a:bodyPr/>
                    <a:lstStyle/>
                    <a:p>
                      <a:pPr marL="0" marR="0" algn="ctr">
                        <a:lnSpc>
                          <a:spcPct val="150000"/>
                        </a:lnSpc>
                        <a:spcBef>
                          <a:spcPts val="0"/>
                        </a:spcBef>
                        <a:spcAft>
                          <a:spcPts val="0"/>
                        </a:spcAft>
                      </a:pPr>
                      <a:r>
                        <a:rPr lang="en-US" sz="1200" b="1" dirty="0">
                          <a:latin typeface="Times New Roman"/>
                          <a:ea typeface="Times New Roman"/>
                        </a:rPr>
                        <a:t> </a:t>
                      </a:r>
                      <a:r>
                        <a:rPr lang="en-US" sz="1400" b="1" dirty="0">
                          <a:latin typeface="Times New Roman"/>
                          <a:ea typeface="Times New Roman"/>
                        </a:rPr>
                        <a:t>O </a:t>
                      </a:r>
                    </a:p>
                    <a:p>
                      <a:pPr marL="0" marR="0" algn="l">
                        <a:lnSpc>
                          <a:spcPct val="150000"/>
                        </a:lnSpc>
                        <a:spcBef>
                          <a:spcPts val="0"/>
                        </a:spcBef>
                        <a:spcAft>
                          <a:spcPts val="0"/>
                        </a:spcAft>
                      </a:pPr>
                      <a:r>
                        <a:rPr kumimoji="0" lang="en-US" sz="1800" b="1" kern="1200" dirty="0">
                          <a:solidFill>
                            <a:schemeClr val="lt1"/>
                          </a:solidFill>
                          <a:latin typeface="+mn-lt"/>
                          <a:ea typeface="+mn-ea"/>
                          <a:cs typeface="+mn-cs"/>
                        </a:rPr>
                        <a:t>Outcome</a:t>
                      </a:r>
                      <a:endParaRPr lang="en-US" sz="1000" dirty="0">
                        <a:latin typeface="Times New Roman"/>
                        <a:ea typeface="Times New Roman"/>
                      </a:endParaRPr>
                    </a:p>
                  </a:txBody>
                  <a:tcPr marL="114300" marR="114300" marT="0" marB="0"/>
                </a:tc>
                <a:extLst>
                  <a:ext uri="{0D108BD9-81ED-4DB2-BD59-A6C34878D82A}">
                    <a16:rowId xmlns:a16="http://schemas.microsoft.com/office/drawing/2014/main" val="10000"/>
                  </a:ext>
                </a:extLst>
              </a:tr>
              <a:tr h="4841883">
                <a:tc>
                  <a:txBody>
                    <a:bodyPr/>
                    <a:lstStyle/>
                    <a:p>
                      <a:pPr marL="0" marR="0" algn="just">
                        <a:lnSpc>
                          <a:spcPct val="150000"/>
                        </a:lnSpc>
                        <a:spcBef>
                          <a:spcPts val="0"/>
                        </a:spcBef>
                        <a:spcAft>
                          <a:spcPts val="0"/>
                        </a:spcAft>
                      </a:pPr>
                      <a:r>
                        <a:rPr lang="en-US" sz="1600" dirty="0">
                          <a:latin typeface="Times New Roman"/>
                          <a:ea typeface="Times New Roman"/>
                          <a:cs typeface="Shruti"/>
                        </a:rPr>
                        <a:t>The importance of folic acid deficiency in the pathogenesis of vascular, mixed and Alzheimer's disease </a:t>
                      </a:r>
                      <a:r>
                        <a:rPr lang="en-US" sz="1600" dirty="0" err="1">
                          <a:latin typeface="Times New Roman"/>
                          <a:ea typeface="Times New Roman"/>
                          <a:cs typeface="Shruti"/>
                        </a:rPr>
                        <a:t>dementia.</a:t>
                      </a:r>
                      <a:r>
                        <a:rPr lang="en-US" sz="1600" b="1" dirty="0" err="1">
                          <a:latin typeface="Times New Roman"/>
                          <a:ea typeface="Times New Roman"/>
                          <a:cs typeface="Shruti"/>
                        </a:rPr>
                        <a:t>The</a:t>
                      </a:r>
                      <a:r>
                        <a:rPr lang="en-US" sz="1600" b="1" dirty="0">
                          <a:latin typeface="Times New Roman"/>
                          <a:ea typeface="Times New Roman"/>
                          <a:cs typeface="Shruti"/>
                        </a:rPr>
                        <a:t> study involved 166 people</a:t>
                      </a:r>
                      <a:r>
                        <a:rPr lang="en-US" sz="1600" dirty="0">
                          <a:latin typeface="Times New Roman"/>
                          <a:ea typeface="Times New Roman"/>
                          <a:cs typeface="Shruti"/>
                        </a:rPr>
                        <a:t>, including 47 people with the diagnosis of Alzheimer's disease (AD), 41 with vascular dementia (</a:t>
                      </a:r>
                      <a:r>
                        <a:rPr lang="en-US" sz="1600" dirty="0" err="1">
                          <a:latin typeface="Times New Roman"/>
                          <a:ea typeface="Times New Roman"/>
                          <a:cs typeface="Shruti"/>
                        </a:rPr>
                        <a:t>VaD</a:t>
                      </a:r>
                      <a:r>
                        <a:rPr lang="en-US" sz="1600" dirty="0">
                          <a:latin typeface="Times New Roman"/>
                          <a:ea typeface="Times New Roman"/>
                          <a:cs typeface="Shruti"/>
                        </a:rPr>
                        <a:t>) and 36 with mixed dementia (MD).</a:t>
                      </a:r>
                      <a:endParaRPr lang="en-US" sz="1100" dirty="0">
                        <a:latin typeface="Times New Roman"/>
                        <a:ea typeface="Times New Roman"/>
                        <a:cs typeface="Shruti"/>
                      </a:endParaRPr>
                    </a:p>
                  </a:txBody>
                  <a:tcPr marL="68580" marR="68580" marT="0" marB="0"/>
                </a:tc>
                <a:tc>
                  <a:txBody>
                    <a:bodyPr/>
                    <a:lstStyle/>
                    <a:p>
                      <a:pPr marL="0" marR="0" algn="just">
                        <a:lnSpc>
                          <a:spcPct val="150000"/>
                        </a:lnSpc>
                        <a:spcBef>
                          <a:spcPts val="0"/>
                        </a:spcBef>
                        <a:spcAft>
                          <a:spcPts val="0"/>
                        </a:spcAft>
                      </a:pPr>
                      <a:r>
                        <a:rPr lang="en-US" sz="1200" dirty="0">
                          <a:latin typeface="Times New Roman"/>
                          <a:ea typeface="Times New Roman"/>
                          <a:cs typeface="Shruti"/>
                        </a:rPr>
                        <a:t>All patients underwent a general physical, neurological, psychiatric and extensive neuropsychological examination, as well as routine blood and biochemical screening tests and </a:t>
                      </a:r>
                      <a:r>
                        <a:rPr lang="en-US" sz="1200" dirty="0" err="1">
                          <a:latin typeface="Times New Roman"/>
                          <a:ea typeface="Times New Roman"/>
                          <a:cs typeface="Shruti"/>
                        </a:rPr>
                        <a:t>neuroimaging</a:t>
                      </a:r>
                      <a:r>
                        <a:rPr lang="en-US" sz="1200" dirty="0">
                          <a:latin typeface="Times New Roman"/>
                          <a:ea typeface="Times New Roman"/>
                          <a:cs typeface="Shruti"/>
                        </a:rPr>
                        <a:t>. The level of serum </a:t>
                      </a:r>
                      <a:r>
                        <a:rPr lang="en-US" sz="1200" dirty="0" err="1">
                          <a:latin typeface="Times New Roman"/>
                          <a:ea typeface="Times New Roman"/>
                          <a:cs typeface="Shruti"/>
                        </a:rPr>
                        <a:t>folate</a:t>
                      </a:r>
                      <a:r>
                        <a:rPr lang="en-US" sz="1200" dirty="0">
                          <a:latin typeface="Times New Roman"/>
                          <a:ea typeface="Times New Roman"/>
                          <a:cs typeface="Shruti"/>
                        </a:rPr>
                        <a:t> (</a:t>
                      </a:r>
                      <a:r>
                        <a:rPr lang="en-US" sz="1200" dirty="0" err="1">
                          <a:latin typeface="Times New Roman"/>
                          <a:ea typeface="Times New Roman"/>
                          <a:cs typeface="Shruti"/>
                        </a:rPr>
                        <a:t>Fol</a:t>
                      </a:r>
                      <a:r>
                        <a:rPr lang="en-US" sz="1200" dirty="0">
                          <a:latin typeface="Times New Roman"/>
                          <a:ea typeface="Times New Roman"/>
                          <a:cs typeface="Shruti"/>
                        </a:rPr>
                        <a:t>) was measured by </a:t>
                      </a:r>
                      <a:r>
                        <a:rPr lang="en-US" sz="1200" dirty="0" err="1">
                          <a:latin typeface="Times New Roman"/>
                          <a:ea typeface="Times New Roman"/>
                          <a:cs typeface="Shruti"/>
                        </a:rPr>
                        <a:t>electrochemiluminescence</a:t>
                      </a:r>
                      <a:r>
                        <a:rPr lang="en-US" sz="1200" dirty="0">
                          <a:latin typeface="Times New Roman"/>
                          <a:ea typeface="Times New Roman"/>
                          <a:cs typeface="Shruti"/>
                        </a:rPr>
                        <a:t> immunoassay. To assess the correlation of </a:t>
                      </a:r>
                      <a:r>
                        <a:rPr lang="en-US" sz="1200" dirty="0" err="1">
                          <a:latin typeface="Times New Roman"/>
                          <a:ea typeface="Times New Roman"/>
                          <a:cs typeface="Shruti"/>
                        </a:rPr>
                        <a:t>Fol</a:t>
                      </a:r>
                      <a:r>
                        <a:rPr lang="en-US" sz="1200" dirty="0">
                          <a:latin typeface="Times New Roman"/>
                          <a:ea typeface="Times New Roman"/>
                          <a:cs typeface="Shruti"/>
                        </a:rPr>
                        <a:t> level with the cognitive impairment </a:t>
                      </a:r>
                      <a:r>
                        <a:rPr lang="en-US" sz="1200" dirty="0" err="1">
                          <a:latin typeface="Times New Roman"/>
                          <a:ea typeface="Times New Roman"/>
                          <a:cs typeface="Shruti"/>
                        </a:rPr>
                        <a:t>neuropsychometric</a:t>
                      </a:r>
                      <a:endParaRPr lang="en-US" sz="1000" dirty="0">
                        <a:latin typeface="Times New Roman"/>
                        <a:ea typeface="Times New Roman"/>
                        <a:cs typeface="Shruti"/>
                      </a:endParaRPr>
                    </a:p>
                    <a:p>
                      <a:pPr marL="0" marR="0" algn="just">
                        <a:lnSpc>
                          <a:spcPct val="150000"/>
                        </a:lnSpc>
                        <a:spcBef>
                          <a:spcPts val="0"/>
                        </a:spcBef>
                        <a:spcAft>
                          <a:spcPts val="0"/>
                        </a:spcAft>
                      </a:pPr>
                      <a:r>
                        <a:rPr lang="en-US" sz="1200" b="1" dirty="0">
                          <a:latin typeface="Times New Roman"/>
                          <a:ea typeface="Times New Roman"/>
                          <a:cs typeface="Shruti"/>
                        </a:rPr>
                        <a:t>scales</a:t>
                      </a:r>
                      <a:r>
                        <a:rPr lang="en-US" sz="1200" dirty="0">
                          <a:latin typeface="Times New Roman"/>
                          <a:ea typeface="Times New Roman"/>
                          <a:cs typeface="Shruti"/>
                        </a:rPr>
                        <a:t>: Mini Mental State Examination (MMSE) and Clinical Dementia Rating (CDR) were used.</a:t>
                      </a:r>
                      <a:endParaRPr lang="en-US" sz="1000" dirty="0">
                        <a:latin typeface="Times New Roman"/>
                        <a:ea typeface="Times New Roman"/>
                        <a:cs typeface="Shruti"/>
                      </a:endParaRPr>
                    </a:p>
                  </a:txBody>
                  <a:tcPr marL="68580" marR="68580" marT="0" marB="0"/>
                </a:tc>
                <a:tc>
                  <a:txBody>
                    <a:bodyPr/>
                    <a:lstStyle/>
                    <a:p>
                      <a:pPr marL="0" marR="0" algn="just">
                        <a:lnSpc>
                          <a:spcPct val="150000"/>
                        </a:lnSpc>
                        <a:spcBef>
                          <a:spcPts val="0"/>
                        </a:spcBef>
                        <a:spcAft>
                          <a:spcPts val="0"/>
                        </a:spcAft>
                      </a:pPr>
                      <a:r>
                        <a:rPr lang="en-US" sz="1800" dirty="0">
                          <a:latin typeface="Times New Roman"/>
                          <a:ea typeface="Times New Roman"/>
                          <a:cs typeface="Shruti"/>
                        </a:rPr>
                        <a:t>The control group consisted of 42 persons without cognitive impairment.</a:t>
                      </a:r>
                      <a:endParaRPr lang="en-US" sz="1200" dirty="0">
                        <a:latin typeface="Times New Roman"/>
                        <a:ea typeface="Times New Roman"/>
                        <a:cs typeface="Shruti"/>
                      </a:endParaRPr>
                    </a:p>
                  </a:txBody>
                  <a:tcPr marL="68580" marR="68580" marT="0" marB="0"/>
                </a:tc>
                <a:tc>
                  <a:txBody>
                    <a:bodyPr/>
                    <a:lstStyle/>
                    <a:p>
                      <a:r>
                        <a:rPr kumimoji="0" lang="en-US" sz="1600" kern="1200" dirty="0">
                          <a:solidFill>
                            <a:schemeClr val="dk1"/>
                          </a:solidFill>
                          <a:latin typeface="+mn-lt"/>
                          <a:ea typeface="+mn-ea"/>
                          <a:cs typeface="+mn-cs"/>
                        </a:rPr>
                        <a:t>In patients with dementia, compared with the control group, there were significantly lower levels of folic acid (p = 0.04). There was no difference in the concentration of </a:t>
                      </a:r>
                      <a:r>
                        <a:rPr kumimoji="0" lang="en-US" sz="1600" kern="1200" dirty="0" err="1">
                          <a:solidFill>
                            <a:schemeClr val="dk1"/>
                          </a:solidFill>
                          <a:latin typeface="+mn-lt"/>
                          <a:ea typeface="+mn-ea"/>
                          <a:cs typeface="+mn-cs"/>
                        </a:rPr>
                        <a:t>Fol</a:t>
                      </a:r>
                      <a:r>
                        <a:rPr kumimoji="0" lang="en-US" sz="1600" kern="1200" dirty="0">
                          <a:solidFill>
                            <a:schemeClr val="dk1"/>
                          </a:solidFill>
                          <a:latin typeface="+mn-lt"/>
                          <a:ea typeface="+mn-ea"/>
                          <a:cs typeface="+mn-cs"/>
                        </a:rPr>
                        <a:t> in groups of patients (p = 0.0889). In people without cognitive impairment (CDR 0) levels of folic acid were significantly higher compared to the group with moderate dementia (CDR 2, p = 0.0475).</a:t>
                      </a:r>
                      <a:endParaRPr lang="en-US" sz="16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3400"/>
            <a:ext cx="7498080" cy="304800"/>
          </a:xfrm>
        </p:spPr>
        <p:txBody>
          <a:bodyPr>
            <a:normAutofit fontScale="90000"/>
          </a:bodyPr>
          <a:lstStyle/>
          <a:p>
            <a:r>
              <a:rPr lang="en-GB" b="1" dirty="0"/>
              <a:t>Definition</a:t>
            </a:r>
            <a:br>
              <a:rPr lang="en-US" b="1" dirty="0"/>
            </a:br>
            <a:endParaRPr lang="en-US" dirty="0"/>
          </a:p>
        </p:txBody>
      </p:sp>
      <p:sp>
        <p:nvSpPr>
          <p:cNvPr id="3" name="Content Placeholder 2"/>
          <p:cNvSpPr>
            <a:spLocks noGrp="1"/>
          </p:cNvSpPr>
          <p:nvPr>
            <p:ph idx="1"/>
          </p:nvPr>
        </p:nvSpPr>
        <p:spPr>
          <a:xfrm>
            <a:off x="990600" y="762000"/>
            <a:ext cx="7943088" cy="6096000"/>
          </a:xfrm>
        </p:spPr>
        <p:txBody>
          <a:bodyPr>
            <a:normAutofit/>
          </a:bodyPr>
          <a:lstStyle/>
          <a:p>
            <a:r>
              <a:rPr lang="en-GB" sz="2800" dirty="0"/>
              <a:t>1. </a:t>
            </a:r>
            <a:r>
              <a:rPr lang="en-US" sz="2800" dirty="0"/>
              <a:t>Cholera is a bacterial infection. It is caused by drinking water contaminated with </a:t>
            </a:r>
            <a:r>
              <a:rPr lang="en-US" sz="2800" dirty="0" err="1"/>
              <a:t>vibrio</a:t>
            </a:r>
            <a:r>
              <a:rPr lang="en-US" sz="2800" dirty="0"/>
              <a:t> </a:t>
            </a:r>
            <a:r>
              <a:rPr lang="en-US" sz="2800" dirty="0" err="1"/>
              <a:t>cholerae</a:t>
            </a:r>
            <a:r>
              <a:rPr lang="en-US" sz="2800" dirty="0"/>
              <a:t> bacteria, or by eating food that has been in contact with contaminated water.</a:t>
            </a:r>
          </a:p>
          <a:p>
            <a:pPr>
              <a:buNone/>
            </a:pPr>
            <a:endParaRPr lang="en-US" sz="2800" dirty="0"/>
          </a:p>
          <a:p>
            <a:r>
              <a:rPr lang="en-GB" sz="2800" dirty="0"/>
              <a:t>2. Any of several diseases of humans and domestic animals usually marked by severe gastrointestinal symptoms;</a:t>
            </a:r>
            <a:r>
              <a:rPr lang="en-GB" sz="2800" i="1" dirty="0"/>
              <a:t> especially</a:t>
            </a:r>
            <a:r>
              <a:rPr lang="en-GB" sz="2800" dirty="0"/>
              <a:t>:  an acute diarrheal disease caused by an </a:t>
            </a:r>
            <a:r>
              <a:rPr lang="en-GB" sz="2800" dirty="0" err="1"/>
              <a:t>enterotoxin</a:t>
            </a:r>
            <a:r>
              <a:rPr lang="en-GB" sz="2800" dirty="0"/>
              <a:t> produced by a comma-shaped gram-negative bacillus (</a:t>
            </a:r>
            <a:r>
              <a:rPr lang="en-GB" sz="2800" i="1" dirty="0" err="1"/>
              <a:t>Vibrio</a:t>
            </a:r>
            <a:r>
              <a:rPr lang="en-GB" sz="2800" i="1" dirty="0"/>
              <a:t> </a:t>
            </a:r>
            <a:r>
              <a:rPr lang="en-GB" sz="2800" i="1" dirty="0" err="1"/>
              <a:t>cholerae</a:t>
            </a:r>
            <a:r>
              <a:rPr lang="en-GB" sz="2800" dirty="0"/>
              <a:t> syn. </a:t>
            </a:r>
            <a:r>
              <a:rPr lang="en-GB" sz="2800" i="1" dirty="0"/>
              <a:t>V. comma</a:t>
            </a:r>
            <a:r>
              <a:rPr lang="en-GB" sz="2800" dirty="0"/>
              <a:t>) when it is present in large numbers in the proximal part of the human small intestine</a:t>
            </a:r>
            <a:endParaRPr lang="en-US" sz="2800" b="1"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457200"/>
            <a:ext cx="7498080" cy="533400"/>
          </a:xfrm>
        </p:spPr>
        <p:txBody>
          <a:bodyPr>
            <a:normAutofit fontScale="90000"/>
          </a:bodyPr>
          <a:lstStyle/>
          <a:p>
            <a:r>
              <a:rPr lang="en-GB" b="1" dirty="0"/>
              <a:t>Epidemiology</a:t>
            </a:r>
            <a:br>
              <a:rPr lang="en-US" b="1" dirty="0"/>
            </a:br>
            <a:endParaRPr lang="en-US" dirty="0"/>
          </a:p>
        </p:txBody>
      </p:sp>
      <p:sp>
        <p:nvSpPr>
          <p:cNvPr id="3" name="Content Placeholder 2"/>
          <p:cNvSpPr>
            <a:spLocks noGrp="1"/>
          </p:cNvSpPr>
          <p:nvPr>
            <p:ph idx="1"/>
          </p:nvPr>
        </p:nvSpPr>
        <p:spPr>
          <a:xfrm>
            <a:off x="1066800" y="838200"/>
            <a:ext cx="7866888" cy="6019800"/>
          </a:xfrm>
        </p:spPr>
        <p:txBody>
          <a:bodyPr>
            <a:normAutofit/>
          </a:bodyPr>
          <a:lstStyle/>
          <a:p>
            <a:r>
              <a:rPr lang="en-US" sz="2800" dirty="0"/>
              <a:t>Cholera is caused by </a:t>
            </a:r>
            <a:r>
              <a:rPr lang="en-US" sz="2800" i="1" dirty="0" err="1"/>
              <a:t>Vibrio</a:t>
            </a:r>
            <a:r>
              <a:rPr lang="en-US" sz="2800" i="1" dirty="0"/>
              <a:t> </a:t>
            </a:r>
            <a:r>
              <a:rPr lang="en-US" sz="2800" i="1" dirty="0" err="1"/>
              <a:t>cholerae</a:t>
            </a:r>
            <a:r>
              <a:rPr lang="en-US" sz="2800" dirty="0"/>
              <a:t>, the comma bacillus, a Gram negative, very small curved motile organism.  The two biotypes are classified as classic and El Tor,  based on </a:t>
            </a:r>
            <a:r>
              <a:rPr lang="en-US" sz="2800" dirty="0" err="1"/>
              <a:t>hemolysin</a:t>
            </a:r>
            <a:r>
              <a:rPr lang="en-US" sz="2800" dirty="0"/>
              <a:t>, </a:t>
            </a:r>
            <a:r>
              <a:rPr lang="en-US" sz="2800" dirty="0" err="1"/>
              <a:t>haemagglutination</a:t>
            </a:r>
            <a:r>
              <a:rPr lang="en-US" sz="2800" dirty="0"/>
              <a:t>, susceptibility to </a:t>
            </a:r>
            <a:r>
              <a:rPr lang="en-US" sz="2800" dirty="0" err="1"/>
              <a:t>polymyxin</a:t>
            </a:r>
            <a:r>
              <a:rPr lang="en-US" sz="2800" dirty="0"/>
              <a:t> B, and susceptibility to </a:t>
            </a:r>
            <a:r>
              <a:rPr lang="en-US" sz="2800" dirty="0" err="1"/>
              <a:t>bacteriophages</a:t>
            </a:r>
            <a:r>
              <a:rPr lang="en-US" sz="2800" dirty="0"/>
              <a:t>.  The organism survives in warm salty water with nutrients and oxygen.  Direct person-to-person transmission is rare.  Because </a:t>
            </a:r>
            <a:r>
              <a:rPr lang="en-US" sz="2800" i="1" dirty="0" err="1"/>
              <a:t>Vibrio</a:t>
            </a:r>
            <a:r>
              <a:rPr lang="en-US" sz="2800" i="1" dirty="0"/>
              <a:t> </a:t>
            </a:r>
            <a:r>
              <a:rPr lang="en-US" sz="2800" i="1" dirty="0" err="1"/>
              <a:t>cholerae</a:t>
            </a:r>
            <a:r>
              <a:rPr lang="en-US" sz="2800" dirty="0"/>
              <a:t> are very sensitive to gastric acid, a large number of the organisms have to be ingested for an infection to set in.  For this reason cholera is not a very infectious disease.</a:t>
            </a:r>
          </a:p>
          <a:p>
            <a:pPr>
              <a:buNone/>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943088" cy="5715000"/>
          </a:xfrm>
        </p:spPr>
        <p:txBody>
          <a:bodyPr>
            <a:normAutofit/>
          </a:bodyPr>
          <a:lstStyle/>
          <a:p>
            <a:r>
              <a:rPr lang="en-US" dirty="0"/>
              <a:t>Transmission is through the </a:t>
            </a:r>
            <a:r>
              <a:rPr lang="en-US" dirty="0" err="1"/>
              <a:t>faecal</a:t>
            </a:r>
            <a:r>
              <a:rPr lang="en-US" dirty="0"/>
              <a:t>-oral route but almost all cholera infections are water borne.  </a:t>
            </a:r>
            <a:r>
              <a:rPr lang="en-US" i="1" dirty="0" err="1"/>
              <a:t>Vibrio</a:t>
            </a:r>
            <a:r>
              <a:rPr lang="en-US" dirty="0"/>
              <a:t> </a:t>
            </a:r>
            <a:r>
              <a:rPr lang="en-US" i="1" dirty="0" err="1"/>
              <a:t>cholerae</a:t>
            </a:r>
            <a:r>
              <a:rPr lang="en-US" dirty="0"/>
              <a:t> can live in water for 2 weeks and prefer salty water.  In sea water they may survive for longer periods.  </a:t>
            </a:r>
            <a:r>
              <a:rPr lang="en-US" i="1" dirty="0" err="1"/>
              <a:t>Vibrio</a:t>
            </a:r>
            <a:r>
              <a:rPr lang="en-US" dirty="0"/>
              <a:t> </a:t>
            </a:r>
            <a:r>
              <a:rPr lang="en-US" i="1" dirty="0" err="1"/>
              <a:t>cholerae</a:t>
            </a:r>
            <a:r>
              <a:rPr lang="en-US" dirty="0"/>
              <a:t> can survive and multiply in shell fish such as crab and shrimp.  </a:t>
            </a:r>
            <a:r>
              <a:rPr lang="en-US" dirty="0" err="1"/>
              <a:t>V</a:t>
            </a:r>
            <a:r>
              <a:rPr lang="en-US" i="1" dirty="0" err="1"/>
              <a:t>ibrios</a:t>
            </a:r>
            <a:r>
              <a:rPr lang="en-US" dirty="0"/>
              <a:t> also readily multiply in certain foods such as milk and boiled rice.  The reservoir of infection is formed mainly by carriers.  These carriers excrete </a:t>
            </a:r>
            <a:r>
              <a:rPr lang="en-US" i="1" dirty="0" err="1"/>
              <a:t>vibrios</a:t>
            </a:r>
            <a:r>
              <a:rPr lang="en-US" dirty="0"/>
              <a:t> in smaller numbers than the patients but because of their freedom of movement and the fact that they far outnumber the patients they form the greatest danger to the community.</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609600"/>
          </a:xfrm>
        </p:spPr>
        <p:txBody>
          <a:bodyPr>
            <a:normAutofit fontScale="90000"/>
          </a:bodyPr>
          <a:lstStyle/>
          <a:p>
            <a:r>
              <a:rPr lang="en-US" dirty="0"/>
              <a:t>CON….</a:t>
            </a:r>
          </a:p>
        </p:txBody>
      </p:sp>
      <p:sp>
        <p:nvSpPr>
          <p:cNvPr id="3" name="Content Placeholder 2"/>
          <p:cNvSpPr>
            <a:spLocks noGrp="1"/>
          </p:cNvSpPr>
          <p:nvPr>
            <p:ph idx="1"/>
          </p:nvPr>
        </p:nvSpPr>
        <p:spPr>
          <a:xfrm>
            <a:off x="0" y="609600"/>
            <a:ext cx="8933688" cy="6248400"/>
          </a:xfrm>
        </p:spPr>
        <p:txBody>
          <a:bodyPr>
            <a:normAutofit/>
          </a:bodyPr>
          <a:lstStyle/>
          <a:p>
            <a:r>
              <a:rPr lang="en-US" sz="2800" dirty="0" err="1"/>
              <a:t>Vibrios</a:t>
            </a:r>
            <a:r>
              <a:rPr lang="en-US" sz="2800" dirty="0"/>
              <a:t> must colonize the small intestine to establish infection and cause disease. They attach to the intestinal lining and multiply, producing an </a:t>
            </a:r>
            <a:r>
              <a:rPr lang="en-US" sz="2800" dirty="0" err="1"/>
              <a:t>enterotoxin</a:t>
            </a:r>
            <a:r>
              <a:rPr lang="en-US" sz="2800" dirty="0"/>
              <a:t> (cholera toxin). The cholera toxin causes a prolonged elevation of cyclic adenosine </a:t>
            </a:r>
            <a:r>
              <a:rPr lang="en-US" sz="2800" dirty="0" err="1"/>
              <a:t>monophosphate</a:t>
            </a:r>
            <a:r>
              <a:rPr lang="en-US" sz="2800" dirty="0"/>
              <a:t> levels in villous cells and this results into a decrease of the active absorption of sodium and chloride in the villous cells and an increase of the active secretion of chloride by crypt cells.  The result is massive fluid secretion into the intestinal lumen and this is what is seen as </a:t>
            </a:r>
            <a:r>
              <a:rPr lang="en-US" sz="2800" dirty="0" err="1"/>
              <a:t>diarrhoea</a:t>
            </a:r>
            <a:r>
              <a:rPr lang="en-US" sz="2800" dirty="0"/>
              <a:t> and vomiting in either end.</a:t>
            </a:r>
          </a:p>
          <a:p>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aecal oral 4fs"/>
          <p:cNvPicPr>
            <a:picLocks noGrp="1"/>
          </p:cNvPicPr>
          <p:nvPr>
            <p:ph idx="1"/>
          </p:nvPr>
        </p:nvPicPr>
        <p:blipFill>
          <a:blip r:embed="rId2"/>
          <a:srcRect/>
          <a:stretch>
            <a:fillRect/>
          </a:stretch>
        </p:blipFill>
        <p:spPr bwMode="auto">
          <a:xfrm>
            <a:off x="1066800" y="685800"/>
            <a:ext cx="7696200" cy="5257800"/>
          </a:xfrm>
          <a:prstGeom prst="rect">
            <a:avLst/>
          </a:prstGeom>
          <a:noFill/>
          <a:ln w="9525">
            <a:noFill/>
            <a:miter lim="800000"/>
            <a:headEnd/>
            <a:tailEnd/>
          </a:ln>
        </p:spPr>
      </p:pic>
      <p:sp>
        <p:nvSpPr>
          <p:cNvPr id="22529" name="Rectangle 1"/>
          <p:cNvSpPr>
            <a:spLocks noChangeArrowheads="1"/>
          </p:cNvSpPr>
          <p:nvPr/>
        </p:nvSpPr>
        <p:spPr bwMode="auto">
          <a:xfrm>
            <a:off x="0" y="0"/>
            <a:ext cx="922201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a:ln>
                  <a:noFill/>
                </a:ln>
                <a:solidFill>
                  <a:srgbClr val="92D050"/>
                </a:solidFill>
                <a:effectLst/>
                <a:latin typeface="Cambria" pitchFamily="18" charset="0"/>
                <a:ea typeface="Times New Roman" pitchFamily="18" charset="0"/>
                <a:cs typeface="Arial" pitchFamily="34" charset="0"/>
              </a:rPr>
              <a:t>Fig : Transmission of route cholera by the </a:t>
            </a:r>
            <a:r>
              <a:rPr kumimoji="0" lang="en-US" sz="3200" b="0" i="1" u="none" strike="noStrike" cap="none" normalizeH="0" baseline="0" dirty="0" err="1">
                <a:ln>
                  <a:noFill/>
                </a:ln>
                <a:solidFill>
                  <a:srgbClr val="92D050"/>
                </a:solidFill>
                <a:effectLst/>
                <a:latin typeface="Cambria" pitchFamily="18" charset="0"/>
                <a:ea typeface="Times New Roman" pitchFamily="18" charset="0"/>
                <a:cs typeface="Arial" pitchFamily="34" charset="0"/>
              </a:rPr>
              <a:t>faecal</a:t>
            </a:r>
            <a:r>
              <a:rPr kumimoji="0" lang="en-US" sz="3200" b="0" i="1" u="none" strike="noStrike" cap="none" normalizeH="0" baseline="0" dirty="0">
                <a:ln>
                  <a:noFill/>
                </a:ln>
                <a:solidFill>
                  <a:srgbClr val="92D050"/>
                </a:solidFill>
                <a:effectLst/>
                <a:latin typeface="Cambria" pitchFamily="18" charset="0"/>
                <a:ea typeface="Times New Roman" pitchFamily="18" charset="0"/>
                <a:cs typeface="Arial" pitchFamily="34" charset="0"/>
              </a:rPr>
              <a:t>-oral </a:t>
            </a:r>
            <a:endParaRPr kumimoji="0" lang="en-US" sz="4400" b="0" i="0" u="none" strike="noStrike" cap="none" normalizeH="0" baseline="0" dirty="0">
              <a:ln>
                <a:noFill/>
              </a:ln>
              <a:solidFill>
                <a:srgbClr val="92D050"/>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3400"/>
            <a:ext cx="7498080" cy="304800"/>
          </a:xfrm>
        </p:spPr>
        <p:txBody>
          <a:bodyPr>
            <a:normAutofit fontScale="90000"/>
          </a:bodyPr>
          <a:lstStyle/>
          <a:p>
            <a:r>
              <a:rPr lang="en-GB" b="1" dirty="0"/>
              <a:t>Clinical Picture</a:t>
            </a:r>
            <a:br>
              <a:rPr lang="en-US" b="1" dirty="0"/>
            </a:br>
            <a:endParaRPr lang="en-US" dirty="0"/>
          </a:p>
        </p:txBody>
      </p:sp>
      <p:sp>
        <p:nvSpPr>
          <p:cNvPr id="3" name="Content Placeholder 2"/>
          <p:cNvSpPr>
            <a:spLocks noGrp="1"/>
          </p:cNvSpPr>
          <p:nvPr>
            <p:ph idx="1"/>
          </p:nvPr>
        </p:nvSpPr>
        <p:spPr>
          <a:xfrm>
            <a:off x="914400" y="762000"/>
            <a:ext cx="8019288" cy="5867400"/>
          </a:xfrm>
        </p:spPr>
        <p:txBody>
          <a:bodyPr>
            <a:normAutofit/>
          </a:bodyPr>
          <a:lstStyle/>
          <a:p>
            <a:r>
              <a:rPr lang="en-US" sz="2400" dirty="0"/>
              <a:t>The incubation period is usually 2 - 3 days.  Cholera is not a systemic infection, and therefore, fever is generally low grade or absent. The </a:t>
            </a:r>
            <a:r>
              <a:rPr lang="en-US" sz="2400" i="1" dirty="0" err="1"/>
              <a:t>vibrios</a:t>
            </a:r>
            <a:r>
              <a:rPr lang="en-US" sz="2400" dirty="0"/>
              <a:t> are confined to the intestinal tract.  The clinical syndrome of cholera is caused by water and electrolyte losses.</a:t>
            </a:r>
          </a:p>
          <a:p>
            <a:pPr>
              <a:buNone/>
            </a:pPr>
            <a:endParaRPr lang="en-US" sz="2400" dirty="0"/>
          </a:p>
          <a:p>
            <a:r>
              <a:rPr lang="en-US" sz="2400" dirty="0"/>
              <a:t>In typical cases of severe cholera, the disease develops in three stages.  The first stage lasts for 3 - 12 hours.  Profuse watery stools pour from the patient.  Soon </a:t>
            </a:r>
            <a:r>
              <a:rPr lang="en-US" sz="2400" dirty="0" err="1"/>
              <a:t>faecal</a:t>
            </a:r>
            <a:r>
              <a:rPr lang="en-US" sz="2400" dirty="0"/>
              <a:t> matter disappears from the stools which become almost clear fluid with flakes of mucus, giving them the classical rice-water appearance.  Vomiting follows the </a:t>
            </a:r>
            <a:r>
              <a:rPr lang="en-US" sz="2400" dirty="0" err="1"/>
              <a:t>diarrhoea</a:t>
            </a:r>
            <a:r>
              <a:rPr lang="en-US" sz="2400" dirty="0"/>
              <a:t>.  At first food is vomited but soon only rice water is vomited.  Severe cramps in the abdomen and limbs develop from salt loss.</a:t>
            </a:r>
          </a:p>
          <a:p>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8600"/>
            <a:ext cx="7498080" cy="533400"/>
          </a:xfrm>
        </p:spPr>
        <p:txBody>
          <a:bodyPr>
            <a:normAutofit fontScale="90000"/>
          </a:bodyPr>
          <a:lstStyle/>
          <a:p>
            <a:r>
              <a:rPr lang="en-US" dirty="0"/>
              <a:t>CON……</a:t>
            </a:r>
          </a:p>
        </p:txBody>
      </p:sp>
      <p:sp>
        <p:nvSpPr>
          <p:cNvPr id="3" name="Content Placeholder 2"/>
          <p:cNvSpPr>
            <a:spLocks noGrp="1"/>
          </p:cNvSpPr>
          <p:nvPr>
            <p:ph idx="1"/>
          </p:nvPr>
        </p:nvSpPr>
        <p:spPr>
          <a:xfrm>
            <a:off x="685800" y="838200"/>
            <a:ext cx="8247888" cy="6019800"/>
          </a:xfrm>
        </p:spPr>
        <p:txBody>
          <a:bodyPr>
            <a:normAutofit/>
          </a:bodyPr>
          <a:lstStyle/>
          <a:p>
            <a:r>
              <a:rPr lang="en-US" sz="2400" dirty="0"/>
              <a:t>In the second stage, there is collapse from dehydration.  The body becomes cold, the skin is dry and inelastic.  The blood pressure is low or</a:t>
            </a:r>
            <a:r>
              <a:rPr lang="en-US" sz="2400" b="1" dirty="0"/>
              <a:t> </a:t>
            </a:r>
            <a:r>
              <a:rPr lang="en-US" sz="2400" dirty="0" err="1"/>
              <a:t>unrecordable</a:t>
            </a:r>
            <a:r>
              <a:rPr lang="en-US" sz="2400" b="1" dirty="0"/>
              <a:t>, </a:t>
            </a:r>
            <a:r>
              <a:rPr lang="en-US" sz="2400" dirty="0"/>
              <a:t>the pulse is rapid and feeble.  Urine production stops and the patient may die of shock.</a:t>
            </a:r>
            <a:endParaRPr lang="en-US" sz="2800" dirty="0"/>
          </a:p>
          <a:p>
            <a:r>
              <a:rPr lang="en-US" sz="2400" dirty="0"/>
              <a:t>The third stage is the stage of recovery, either spontaneously or with treatment.  The </a:t>
            </a:r>
            <a:r>
              <a:rPr lang="en-US" sz="2400" dirty="0" err="1"/>
              <a:t>diarrhoea</a:t>
            </a:r>
            <a:r>
              <a:rPr lang="en-US" sz="2400" dirty="0"/>
              <a:t> decreases; the patient is able to take fluids orally and the general condition rapidly improves.</a:t>
            </a:r>
          </a:p>
          <a:p>
            <a:r>
              <a:rPr lang="en-US" sz="2400" dirty="0"/>
              <a:t>Cholera should be suspected in any outbreak of </a:t>
            </a:r>
            <a:r>
              <a:rPr lang="en-US" sz="2400" dirty="0" err="1"/>
              <a:t>diarrhoeal</a:t>
            </a:r>
            <a:r>
              <a:rPr lang="en-US" sz="2400" dirty="0"/>
              <a:t> disease.  The diagnosis is made on clinical grounds.  Do not refer patients to confirm diagnosis but send a rectal swab or stool specimen in transport medium if available to the next equipped laboratory.  The best transport medium for all enteric bacteria is the Cary Blair.</a:t>
            </a:r>
          </a:p>
          <a:p>
            <a:endParaRPr lang="en-US" sz="2400" dirty="0"/>
          </a:p>
          <a:p>
            <a:endParaRPr lang="en-US" sz="2800" dirty="0"/>
          </a:p>
          <a:p>
            <a:endParaRPr lang="en-US" sz="2800" dirty="0"/>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68</TotalTime>
  <Words>2381</Words>
  <Application>Microsoft Office PowerPoint</Application>
  <PresentationFormat>On-screen Show (4:3)</PresentationFormat>
  <Paragraphs>81</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vt:lpstr>
      <vt:lpstr>Times New Roman</vt:lpstr>
      <vt:lpstr>Retrospect</vt:lpstr>
      <vt:lpstr>CHOLERA</vt:lpstr>
      <vt:lpstr>CHOLERA </vt:lpstr>
      <vt:lpstr>Definition </vt:lpstr>
      <vt:lpstr>Epidemiology </vt:lpstr>
      <vt:lpstr>PowerPoint Presentation</vt:lpstr>
      <vt:lpstr>CON….</vt:lpstr>
      <vt:lpstr>PowerPoint Presentation</vt:lpstr>
      <vt:lpstr>Clinical Picture </vt:lpstr>
      <vt:lpstr>CON……</vt:lpstr>
      <vt:lpstr>MANAGEMENT</vt:lpstr>
      <vt:lpstr>CON……..</vt:lpstr>
      <vt:lpstr>CON……..</vt:lpstr>
      <vt:lpstr>Prevention and Control </vt:lpstr>
      <vt:lpstr>CON……</vt:lpstr>
      <vt:lpstr>CON………</vt:lpstr>
      <vt:lpstr>CON……..</vt:lpstr>
      <vt:lpstr>CON……….</vt:lpstr>
      <vt:lpstr>ABSTRACT </vt:lpstr>
      <vt:lpstr>METHODS: </vt:lpstr>
      <vt:lpstr>RESULTS:</vt:lpstr>
      <vt:lpstr>CONCLUSIONS:</vt:lpstr>
      <vt:lpstr>LEVEL OF EVIDENCE</vt:lpstr>
      <vt:lpstr>PICO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CHOLERA</dc:title>
  <dc:creator>admin</dc:creator>
  <cp:lastModifiedBy>nileshhimani309@outlook.com</cp:lastModifiedBy>
  <cp:revision>11</cp:revision>
  <dcterms:created xsi:type="dcterms:W3CDTF">2004-12-31T20:20:00Z</dcterms:created>
  <dcterms:modified xsi:type="dcterms:W3CDTF">2020-08-14T10:03:28Z</dcterms:modified>
</cp:coreProperties>
</file>