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3"/>
    <p:sldId id="261" r:id="rId4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2" r:id="rId15"/>
    <p:sldId id="273" r:id="rId16"/>
    <p:sldId id="274" r:id="rId17"/>
    <p:sldId id="275" r:id="rId18"/>
    <p:sldId id="276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90" r:id="rId31"/>
    <p:sldId id="291" r:id="rId32"/>
    <p:sldId id="292" r:id="rId33"/>
    <p:sldId id="293" r:id="rId34"/>
    <p:sldId id="341" r:id="rId35"/>
    <p:sldId id="294" r:id="rId36"/>
    <p:sldId id="295" r:id="rId37"/>
    <p:sldId id="297" r:id="rId38"/>
    <p:sldId id="342" r:id="rId39"/>
    <p:sldId id="348" r:id="rId40"/>
    <p:sldId id="298" r:id="rId41"/>
    <p:sldId id="299" r:id="rId42"/>
    <p:sldId id="300" r:id="rId43"/>
    <p:sldId id="301" r:id="rId44"/>
    <p:sldId id="305" r:id="rId45"/>
    <p:sldId id="306" r:id="rId46"/>
    <p:sldId id="307" r:id="rId47"/>
    <p:sldId id="308" r:id="rId48"/>
    <p:sldId id="309" r:id="rId49"/>
    <p:sldId id="311" r:id="rId50"/>
    <p:sldId id="313" r:id="rId51"/>
    <p:sldId id="315" r:id="rId52"/>
    <p:sldId id="316" r:id="rId53"/>
    <p:sldId id="317" r:id="rId54"/>
    <p:sldId id="318" r:id="rId55"/>
    <p:sldId id="319" r:id="rId56"/>
    <p:sldId id="320" r:id="rId57"/>
    <p:sldId id="321" r:id="rId58"/>
    <p:sldId id="322" r:id="rId59"/>
    <p:sldId id="323" r:id="rId60"/>
    <p:sldId id="324" r:id="rId61"/>
    <p:sldId id="325" r:id="rId62"/>
    <p:sldId id="326" r:id="rId63"/>
    <p:sldId id="327" r:id="rId64"/>
    <p:sldId id="328" r:id="rId65"/>
    <p:sldId id="329" r:id="rId66"/>
    <p:sldId id="330" r:id="rId67"/>
    <p:sldId id="331" r:id="rId68"/>
    <p:sldId id="332" r:id="rId69"/>
    <p:sldId id="333" r:id="rId70"/>
    <p:sldId id="334" r:id="rId71"/>
    <p:sldId id="335" r:id="rId72"/>
    <p:sldId id="336" r:id="rId73"/>
    <p:sldId id="337" r:id="rId74"/>
    <p:sldId id="338" r:id="rId75"/>
    <p:sldId id="339" r:id="rId76"/>
    <p:sldId id="343" r:id="rId77"/>
    <p:sldId id="349" r:id="rId78"/>
    <p:sldId id="351" r:id="rId79"/>
    <p:sldId id="344" r:id="rId80"/>
    <p:sldId id="345" r:id="rId81"/>
    <p:sldId id="352" r:id="rId82"/>
    <p:sldId id="353" r:id="rId83"/>
    <p:sldId id="355" r:id="rId84"/>
    <p:sldId id="354" r:id="rId85"/>
    <p:sldId id="340" r:id="rId8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89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9" Type="http://schemas.openxmlformats.org/officeDocument/2006/relationships/tableStyles" Target="tableStyles.xml"/><Relationship Id="rId88" Type="http://schemas.openxmlformats.org/officeDocument/2006/relationships/viewProps" Target="viewProps.xml"/><Relationship Id="rId87" Type="http://schemas.openxmlformats.org/officeDocument/2006/relationships/presProps" Target="presProps.xml"/><Relationship Id="rId86" Type="http://schemas.openxmlformats.org/officeDocument/2006/relationships/slide" Target="slides/slide83.xml"/><Relationship Id="rId85" Type="http://schemas.openxmlformats.org/officeDocument/2006/relationships/slide" Target="slides/slide82.xml"/><Relationship Id="rId84" Type="http://schemas.openxmlformats.org/officeDocument/2006/relationships/slide" Target="slides/slide81.xml"/><Relationship Id="rId83" Type="http://schemas.openxmlformats.org/officeDocument/2006/relationships/slide" Target="slides/slide80.xml"/><Relationship Id="rId82" Type="http://schemas.openxmlformats.org/officeDocument/2006/relationships/slide" Target="slides/slide79.xml"/><Relationship Id="rId81" Type="http://schemas.openxmlformats.org/officeDocument/2006/relationships/slide" Target="slides/slide78.xml"/><Relationship Id="rId80" Type="http://schemas.openxmlformats.org/officeDocument/2006/relationships/slide" Target="slides/slide77.xml"/><Relationship Id="rId8" Type="http://schemas.openxmlformats.org/officeDocument/2006/relationships/slide" Target="slides/slide5.xml"/><Relationship Id="rId79" Type="http://schemas.openxmlformats.org/officeDocument/2006/relationships/slide" Target="slides/slide76.xml"/><Relationship Id="rId78" Type="http://schemas.openxmlformats.org/officeDocument/2006/relationships/slide" Target="slides/slide75.xml"/><Relationship Id="rId77" Type="http://schemas.openxmlformats.org/officeDocument/2006/relationships/slide" Target="slides/slide74.xml"/><Relationship Id="rId76" Type="http://schemas.openxmlformats.org/officeDocument/2006/relationships/slide" Target="slides/slide73.xml"/><Relationship Id="rId75" Type="http://schemas.openxmlformats.org/officeDocument/2006/relationships/slide" Target="slides/slide72.xml"/><Relationship Id="rId74" Type="http://schemas.openxmlformats.org/officeDocument/2006/relationships/slide" Target="slides/slide71.xml"/><Relationship Id="rId73" Type="http://schemas.openxmlformats.org/officeDocument/2006/relationships/slide" Target="slides/slide70.xml"/><Relationship Id="rId72" Type="http://schemas.openxmlformats.org/officeDocument/2006/relationships/slide" Target="slides/slide69.xml"/><Relationship Id="rId71" Type="http://schemas.openxmlformats.org/officeDocument/2006/relationships/slide" Target="slides/slide68.xml"/><Relationship Id="rId70" Type="http://schemas.openxmlformats.org/officeDocument/2006/relationships/slide" Target="slides/slide67.xml"/><Relationship Id="rId7" Type="http://schemas.openxmlformats.org/officeDocument/2006/relationships/slide" Target="slides/slide4.xml"/><Relationship Id="rId69" Type="http://schemas.openxmlformats.org/officeDocument/2006/relationships/slide" Target="slides/slide66.xml"/><Relationship Id="rId68" Type="http://schemas.openxmlformats.org/officeDocument/2006/relationships/slide" Target="slides/slide65.xml"/><Relationship Id="rId67" Type="http://schemas.openxmlformats.org/officeDocument/2006/relationships/slide" Target="slides/slide64.xml"/><Relationship Id="rId66" Type="http://schemas.openxmlformats.org/officeDocument/2006/relationships/slide" Target="slides/slide63.xml"/><Relationship Id="rId65" Type="http://schemas.openxmlformats.org/officeDocument/2006/relationships/slide" Target="slides/slide62.xml"/><Relationship Id="rId64" Type="http://schemas.openxmlformats.org/officeDocument/2006/relationships/slide" Target="slides/slide61.xml"/><Relationship Id="rId63" Type="http://schemas.openxmlformats.org/officeDocument/2006/relationships/slide" Target="slides/slide60.xml"/><Relationship Id="rId62" Type="http://schemas.openxmlformats.org/officeDocument/2006/relationships/slide" Target="slides/slide59.xml"/><Relationship Id="rId61" Type="http://schemas.openxmlformats.org/officeDocument/2006/relationships/slide" Target="slides/slide58.xml"/><Relationship Id="rId60" Type="http://schemas.openxmlformats.org/officeDocument/2006/relationships/slide" Target="slides/slide57.xml"/><Relationship Id="rId6" Type="http://schemas.openxmlformats.org/officeDocument/2006/relationships/slide" Target="slides/slide3.xml"/><Relationship Id="rId59" Type="http://schemas.openxmlformats.org/officeDocument/2006/relationships/slide" Target="slides/slide56.xml"/><Relationship Id="rId58" Type="http://schemas.openxmlformats.org/officeDocument/2006/relationships/slide" Target="slides/slide55.xml"/><Relationship Id="rId57" Type="http://schemas.openxmlformats.org/officeDocument/2006/relationships/slide" Target="slides/slide54.xml"/><Relationship Id="rId56" Type="http://schemas.openxmlformats.org/officeDocument/2006/relationships/slide" Target="slides/slide53.xml"/><Relationship Id="rId55" Type="http://schemas.openxmlformats.org/officeDocument/2006/relationships/slide" Target="slides/slide52.xml"/><Relationship Id="rId54" Type="http://schemas.openxmlformats.org/officeDocument/2006/relationships/slide" Target="slides/slide51.xml"/><Relationship Id="rId53" Type="http://schemas.openxmlformats.org/officeDocument/2006/relationships/slide" Target="slides/slide50.xml"/><Relationship Id="rId52" Type="http://schemas.openxmlformats.org/officeDocument/2006/relationships/slide" Target="slides/slide49.xml"/><Relationship Id="rId51" Type="http://schemas.openxmlformats.org/officeDocument/2006/relationships/slide" Target="slides/slide48.xml"/><Relationship Id="rId50" Type="http://schemas.openxmlformats.org/officeDocument/2006/relationships/slide" Target="slides/slide47.xml"/><Relationship Id="rId5" Type="http://schemas.openxmlformats.org/officeDocument/2006/relationships/notesMaster" Target="notesMasters/notesMaster1.xml"/><Relationship Id="rId49" Type="http://schemas.openxmlformats.org/officeDocument/2006/relationships/slide" Target="slides/slide46.xml"/><Relationship Id="rId48" Type="http://schemas.openxmlformats.org/officeDocument/2006/relationships/slide" Target="slides/slide45.xml"/><Relationship Id="rId47" Type="http://schemas.openxmlformats.org/officeDocument/2006/relationships/slide" Target="slides/slide44.xml"/><Relationship Id="rId46" Type="http://schemas.openxmlformats.org/officeDocument/2006/relationships/slide" Target="slides/slide43.xml"/><Relationship Id="rId45" Type="http://schemas.openxmlformats.org/officeDocument/2006/relationships/slide" Target="slides/slide42.xml"/><Relationship Id="rId44" Type="http://schemas.openxmlformats.org/officeDocument/2006/relationships/slide" Target="slides/slide41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slide" Target="slides/slide2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3C77AA-5242-421D-81A9-B8C3C4DBC2A1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E459EA-1137-4358-AE74-63B492B75253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0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2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3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4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5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6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7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5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6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7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8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5CD2C1-DD2C-4166-965F-DD68B24AF587}" type="slidenum">
              <a:rPr lang="en-US" smtClean="0"/>
            </a:fld>
            <a:endParaRPr lang="en-US" smtClean="0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Meningitis:</a:t>
            </a:r>
            <a:endParaRPr lang="en-US" smtClean="0"/>
          </a:p>
          <a:p>
            <a:pPr eaLnBrk="1" hangingPunct="1"/>
            <a:r>
              <a:rPr lang="en-US" smtClean="0"/>
              <a:t>	bacterial</a:t>
            </a:r>
            <a:endParaRPr lang="en-US" smtClean="0"/>
          </a:p>
          <a:p>
            <a:pPr eaLnBrk="1" hangingPunct="1"/>
            <a:r>
              <a:rPr lang="en-US" smtClean="0"/>
              <a:t>	viral</a:t>
            </a:r>
            <a:endParaRPr lang="en-US" smtClean="0"/>
          </a:p>
          <a:p>
            <a:pPr eaLnBrk="1" hangingPunct="1"/>
            <a:r>
              <a:rPr lang="en-US" smtClean="0"/>
              <a:t>	fungal</a:t>
            </a:r>
            <a:endParaRPr lang="en-US" smtClean="0"/>
          </a:p>
          <a:p>
            <a:pPr eaLnBrk="1" hangingPunct="1"/>
            <a:r>
              <a:rPr lang="en-US" smtClean="0"/>
              <a:t>	aseptic (Lyme, syphillis)</a:t>
            </a:r>
            <a:endParaRPr lang="en-US" smtClean="0"/>
          </a:p>
          <a:p>
            <a:pPr eaLnBrk="1" hangingPunct="1"/>
            <a:r>
              <a:rPr lang="en-US" smtClean="0"/>
              <a:t>	TB</a:t>
            </a:r>
            <a:endParaRPr lang="en-US" smtClean="0"/>
          </a:p>
          <a:p>
            <a:pPr eaLnBrk="1" hangingPunct="1"/>
            <a:r>
              <a:rPr lang="en-US" smtClean="0"/>
              <a:t>Other causes of aseptic meningitis:</a:t>
            </a:r>
            <a:endParaRPr lang="en-US" smtClean="0"/>
          </a:p>
          <a:p>
            <a:pPr eaLnBrk="1" hangingPunct="1"/>
            <a:r>
              <a:rPr lang="en-US" smtClean="0"/>
              <a:t>	malignancy</a:t>
            </a:r>
            <a:endParaRPr lang="en-US" smtClean="0"/>
          </a:p>
          <a:p>
            <a:pPr eaLnBrk="1" hangingPunct="1"/>
            <a:r>
              <a:rPr lang="en-US" smtClean="0"/>
              <a:t>	NSAID’s</a:t>
            </a:r>
            <a:endParaRPr lang="en-US" smtClean="0"/>
          </a:p>
          <a:p>
            <a:pPr eaLnBrk="1" hangingPunct="1"/>
            <a:r>
              <a:rPr lang="en-US" smtClean="0"/>
              <a:t>	chemo</a:t>
            </a:r>
            <a:endParaRPr lang="en-US" smtClean="0"/>
          </a:p>
          <a:p>
            <a:pPr eaLnBrk="1" hangingPunct="1"/>
            <a:r>
              <a:rPr lang="en-US" smtClean="0"/>
              <a:t>	abx</a:t>
            </a:r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555EC6-5242-4EEB-88DF-42876981C9FD}" type="slidenum">
              <a:rPr lang="en-US" smtClean="0"/>
            </a:fld>
            <a:endParaRPr lang="en-US" smtClean="0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8F9C5B-FA6E-474F-8206-B397CEC6FA68}" type="slidenum">
              <a:rPr lang="en-US" smtClean="0"/>
            </a:fld>
            <a:endParaRPr lang="en-US" smtClean="0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3E2D4D-806A-445E-8F61-A9D4359628C7}" type="slidenum">
              <a:rPr lang="en-US" smtClean="0"/>
            </a:fld>
            <a:endParaRPr lang="en-US" smtClean="0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27BF62-CB68-44C3-8342-5DF60A220892}" type="slidenum">
              <a:rPr lang="en-US" smtClean="0"/>
            </a:fld>
            <a:endParaRPr lang="en-US" smtClean="0"/>
          </a:p>
        </p:txBody>
      </p:sp>
      <p:sp>
        <p:nvSpPr>
          <p:cNvPr id="153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53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C56E4A-58BD-4C28-8172-F2D4C5A6541D}" type="slidenum">
              <a:rPr lang="en-US" smtClean="0"/>
            </a:fld>
            <a:endParaRPr lang="en-US" smtClean="0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DE868C-6795-41AB-BA8B-3599F2AFAC73}" type="slidenum">
              <a:rPr lang="en-US" smtClean="0"/>
            </a:fld>
            <a:endParaRPr lang="en-US" smtClean="0"/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8F3AF3-99C0-4413-8119-DF0DBC439ECA}" type="slidenum">
              <a:rPr lang="en-US" smtClean="0"/>
            </a:fld>
            <a:endParaRPr lang="en-US" smtClean="0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20B02E-F2C9-4472-973B-91D69C462DFD}" type="slidenum">
              <a:rPr lang="en-US" smtClean="0"/>
            </a:fld>
            <a:endParaRPr lang="en-US" smtClean="0"/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9804A9-17F7-4818-9783-F310E4DA7176}" type="slidenum">
              <a:rPr lang="en-US" smtClean="0"/>
            </a:fld>
            <a:endParaRPr lang="en-US" smtClean="0"/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4D9A0C-FD9D-4831-AD5C-EED016C228F5}" type="slidenum">
              <a:rPr lang="en-US" smtClean="0"/>
            </a:fld>
            <a:endParaRPr lang="en-US" smtClean="0"/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22F6D0-CC48-4D99-812C-6FF2D1F6AC39}" type="slidenum">
              <a:rPr lang="en-US" smtClean="0"/>
            </a:fld>
            <a:endParaRPr lang="en-US" smtClean="0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err="1" smtClean="0"/>
              <a:t>Sxs</a:t>
            </a:r>
            <a:r>
              <a:rPr lang="en-US" dirty="0" smtClean="0"/>
              <a:t> appear either slowly over a few days or rapidly with sepsis</a:t>
            </a:r>
            <a:endParaRPr lang="en-US" dirty="0" smtClean="0"/>
          </a:p>
          <a:p>
            <a:pPr eaLnBrk="1" hangingPunct="1"/>
            <a:r>
              <a:rPr lang="en-US" dirty="0" smtClean="0"/>
              <a:t>Fever occurs in 50% of infants, some only fever.</a:t>
            </a:r>
            <a:endParaRPr lang="en-US" dirty="0" smtClean="0"/>
          </a:p>
          <a:p>
            <a:pPr eaLnBrk="1" hangingPunct="1"/>
            <a:r>
              <a:rPr lang="en-US" dirty="0" smtClean="0"/>
              <a:t>15% of kids with bacterial meningitis present comatose or semi-comatose.</a:t>
            </a:r>
            <a:endParaRPr lang="en-US" dirty="0" smtClean="0"/>
          </a:p>
          <a:p>
            <a:pPr eaLnBrk="1" hangingPunct="1"/>
            <a:r>
              <a:rPr lang="en-US" dirty="0" smtClean="0"/>
              <a:t>20-30% have seizures prior to admission or during 1</a:t>
            </a:r>
            <a:r>
              <a:rPr lang="en-US" baseline="30000" dirty="0" smtClean="0"/>
              <a:t>st</a:t>
            </a:r>
            <a:r>
              <a:rPr lang="en-US" dirty="0" smtClean="0"/>
              <a:t> 2 days of treatment.  Uncomplicated </a:t>
            </a:r>
            <a:r>
              <a:rPr lang="en-US" dirty="0" err="1" smtClean="0"/>
              <a:t>sz</a:t>
            </a:r>
            <a:r>
              <a:rPr lang="en-US" dirty="0" smtClean="0"/>
              <a:t> (easily controlled &amp; non-focal) may be treated during hospitalization &amp; then meds d/c.</a:t>
            </a:r>
            <a:endParaRPr lang="en-US" dirty="0" smtClean="0"/>
          </a:p>
          <a:p>
            <a:pPr eaLnBrk="1" hangingPunct="1"/>
            <a:r>
              <a:rPr lang="en-US" dirty="0" err="1" smtClean="0"/>
              <a:t>Papilledema</a:t>
            </a:r>
            <a:r>
              <a:rPr lang="en-US" dirty="0" smtClean="0"/>
              <a:t> usually not seen at presentation.</a:t>
            </a:r>
            <a:endParaRPr lang="en-US" dirty="0" smtClean="0"/>
          </a:p>
          <a:p>
            <a:pPr eaLnBrk="1" hangingPunct="1"/>
            <a:r>
              <a:rPr lang="en-US" dirty="0" smtClean="0"/>
              <a:t>Head CT not indicated unless focal symptoms or </a:t>
            </a:r>
            <a:r>
              <a:rPr lang="en-US" dirty="0" err="1" smtClean="0"/>
              <a:t>herniation</a:t>
            </a:r>
            <a:endParaRPr lang="en-US" dirty="0" smtClean="0"/>
          </a:p>
          <a:p>
            <a:pPr eaLnBrk="1" hangingPunct="1"/>
            <a:r>
              <a:rPr lang="en-US" dirty="0" smtClean="0"/>
              <a:t>Stiffness caused by inflammation of the cervical </a:t>
            </a:r>
            <a:r>
              <a:rPr lang="en-US" dirty="0" err="1" smtClean="0"/>
              <a:t>dura</a:t>
            </a:r>
            <a:r>
              <a:rPr lang="en-US" dirty="0" smtClean="0"/>
              <a:t> and reflex spasm of the extensor muscles of the neck – uncommon in infants</a:t>
            </a:r>
            <a:endParaRPr lang="en-US" dirty="0" smtClean="0"/>
          </a:p>
          <a:p>
            <a:pPr eaLnBrk="1" hangingPunct="1"/>
            <a:r>
              <a:rPr lang="en-US" dirty="0" smtClean="0"/>
              <a:t>Lateral movement unrestricted</a:t>
            </a:r>
            <a:endParaRPr lang="en-US" dirty="0" smtClean="0"/>
          </a:p>
          <a:p>
            <a:pPr eaLnBrk="1" hangingPunct="1"/>
            <a:r>
              <a:rPr lang="en-US" dirty="0" smtClean="0"/>
              <a:t>In small child, may drop object to floor to see if they flex to follow it.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07CF9B-955B-4D80-98F9-0F1BB4ECF14A}" type="slidenum">
              <a:rPr lang="en-US" smtClean="0"/>
            </a:fld>
            <a:endParaRPr lang="en-US" smtClean="0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1839BC-4FE9-482F-9586-F2D7261936E7}" type="slidenum">
              <a:rPr lang="en-US" smtClean="0"/>
            </a:fld>
            <a:endParaRPr lang="en-US" smtClean="0"/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AC33DB-1731-43B9-A0F1-C6E87D5C68B0}" type="slidenum">
              <a:rPr lang="en-US" smtClean="0"/>
            </a:fld>
            <a:endParaRPr lang="en-US" smtClean="0"/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2B0FB8-71B9-44FF-AE07-610ADE44A26F}" type="slidenum">
              <a:rPr lang="en-US" smtClean="0"/>
            </a:fld>
            <a:endParaRPr lang="en-US" smtClean="0"/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412A32-90BE-4174-A143-E24167C52EEC}" type="slidenum">
              <a:rPr lang="en-US" smtClean="0"/>
            </a:fld>
            <a:endParaRPr lang="en-US" smtClean="0"/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D7EF5A-8A60-4E05-B875-A3F033858054}" type="slidenum">
              <a:rPr lang="en-US" smtClean="0"/>
            </a:fld>
            <a:endParaRPr lang="en-US" smtClean="0"/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F1908E-8227-4DFC-A77D-6FB0CDA71A4A}" type="slidenum">
              <a:rPr lang="en-US" smtClean="0"/>
            </a:fld>
            <a:endParaRPr lang="en-US" smtClean="0"/>
          </a:p>
        </p:txBody>
      </p:sp>
      <p:sp>
        <p:nvSpPr>
          <p:cNvPr id="149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49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273BF2-E9A6-4A72-820B-C300B03D264E}" type="slidenum">
              <a:rPr lang="en-US" smtClean="0"/>
            </a:fld>
            <a:endParaRPr lang="en-US" smtClean="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err="1" smtClean="0"/>
              <a:t>Brudzinski</a:t>
            </a:r>
            <a:r>
              <a:rPr lang="en-US" dirty="0" smtClean="0"/>
              <a:t> – pt lies supine, head is passively elevated by examiner, involuntary flexion of knees</a:t>
            </a:r>
            <a:endParaRPr lang="en-US" dirty="0" smtClean="0"/>
          </a:p>
          <a:p>
            <a:pPr eaLnBrk="1" hangingPunct="1"/>
            <a:r>
              <a:rPr lang="en-US" dirty="0" err="1" smtClean="0"/>
              <a:t>Kernig</a:t>
            </a:r>
            <a:r>
              <a:rPr lang="en-US" dirty="0" smtClean="0"/>
              <a:t> – pt lies supine with knees flexed, knees extended, complain of pain in back or neck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4EF091-5D14-4B1C-91E1-060B4D963F7B}" type="slidenum">
              <a:rPr lang="en-US" smtClean="0"/>
            </a:fld>
            <a:endParaRPr lang="en-US" smtClean="0"/>
          </a:p>
        </p:txBody>
      </p:sp>
      <p:sp>
        <p:nvSpPr>
          <p:cNvPr id="151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3791CF-6018-419D-9F17-4A6BEB87B64A}" type="slidenum">
              <a:rPr lang="en-US" smtClean="0"/>
            </a:fld>
            <a:endParaRPr lang="en-US" smtClean="0"/>
          </a:p>
        </p:txBody>
      </p:sp>
      <p:sp>
        <p:nvSpPr>
          <p:cNvPr id="155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55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9579C9-F055-4481-ABB3-E3E1E9BCD1FC}" type="slidenum">
              <a:rPr lang="en-US" smtClean="0"/>
            </a:fld>
            <a:endParaRPr lang="en-US" smtClean="0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Fever lasts 3-5 days, may go as long as 9 days in 13% of kids.</a:t>
            </a:r>
            <a:endParaRPr lang="en-US" dirty="0" smtClean="0"/>
          </a:p>
          <a:p>
            <a:pPr eaLnBrk="1" hangingPunct="1"/>
            <a:r>
              <a:rPr lang="en-US" dirty="0" smtClean="0"/>
              <a:t>Change in level of consciousness means transfer to PICU.  Changes in </a:t>
            </a:r>
            <a:r>
              <a:rPr lang="en-US" dirty="0" err="1" smtClean="0"/>
              <a:t>neuro</a:t>
            </a:r>
            <a:r>
              <a:rPr lang="en-US" dirty="0" smtClean="0"/>
              <a:t> status are related to direct neuronal damage by inflammatory mediators &amp; disruption of CBF by cerebral edema, </a:t>
            </a:r>
            <a:r>
              <a:rPr lang="en-US" dirty="0" err="1" smtClean="0"/>
              <a:t>vasculitis</a:t>
            </a:r>
            <a:r>
              <a:rPr lang="en-US" dirty="0" smtClean="0"/>
              <a:t>, thrombosis, loss of cerebral </a:t>
            </a:r>
            <a:r>
              <a:rPr lang="en-US" dirty="0" err="1" smtClean="0"/>
              <a:t>autoregulation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E0AECE-1F8C-403F-8AFD-8DE8EBE0A887}" type="slidenum">
              <a:rPr lang="en-US" smtClean="0"/>
            </a:fld>
            <a:endParaRPr lang="en-US" smtClean="0"/>
          </a:p>
        </p:txBody>
      </p:sp>
      <p:sp>
        <p:nvSpPr>
          <p:cNvPr id="156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F0929C-6DB7-4891-83F4-A80FE8E079A2}" type="slidenum">
              <a:rPr lang="en-US" smtClean="0"/>
            </a:fld>
            <a:endParaRPr lang="en-US" smtClean="0"/>
          </a:p>
        </p:txBody>
      </p:sp>
      <p:sp>
        <p:nvSpPr>
          <p:cNvPr id="157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57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435543-1D2F-4A80-AB71-9DD718110E44}" type="slidenum">
              <a:rPr lang="en-US" smtClean="0"/>
            </a:fld>
            <a:endParaRPr lang="en-US" smtClean="0"/>
          </a:p>
        </p:txBody>
      </p:sp>
      <p:sp>
        <p:nvSpPr>
          <p:cNvPr id="15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BA9E9B-3FC5-4F73-A031-F5EACCD7B0C7}" type="slidenum">
              <a:rPr lang="en-US" smtClean="0"/>
            </a:fld>
            <a:endParaRPr lang="en-US" smtClean="0"/>
          </a:p>
        </p:txBody>
      </p:sp>
      <p:sp>
        <p:nvSpPr>
          <p:cNvPr id="159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59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8582D8-3738-47AE-9D11-B849D281CC18}" type="slidenum">
              <a:rPr lang="en-US" smtClean="0"/>
            </a:fld>
            <a:endParaRPr lang="en-US" smtClean="0"/>
          </a:p>
        </p:txBody>
      </p:sp>
      <p:sp>
        <p:nvSpPr>
          <p:cNvPr id="161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61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71E86B-7D2D-4E37-89D0-4D577D2B503F}" type="slidenum">
              <a:rPr lang="en-US" smtClean="0"/>
            </a:fld>
            <a:endParaRPr lang="en-US" smtClean="0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Answer: B</a:t>
            </a:r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513172-3844-46B5-9173-767FD68A58CF}" type="slidenum">
              <a:rPr lang="en-US" smtClean="0"/>
            </a:fld>
            <a:endParaRPr lang="en-US" smtClean="0"/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Answer: C</a:t>
            </a:r>
            <a:endParaRPr lang="en-US" smtClean="0"/>
          </a:p>
          <a:p>
            <a:pPr eaLnBrk="1" hangingPunct="1"/>
            <a:r>
              <a:rPr lang="en-US" smtClean="0"/>
              <a:t>Although diarrhea may be associated with encephalitis, it is not typically bloody.</a:t>
            </a:r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E72032-84AF-4ECD-BFDC-1C2EDB0AEED4}" type="slidenum">
              <a:rPr lang="en-US" smtClean="0"/>
            </a:fld>
            <a:endParaRPr lang="en-US" smtClean="0"/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Answer: E</a:t>
            </a:r>
            <a:endParaRPr lang="en-US" smtClean="0"/>
          </a:p>
          <a:p>
            <a:pPr eaLnBrk="1" hangingPunct="1"/>
            <a:r>
              <a:rPr lang="en-US" smtClean="0"/>
              <a:t>A variety of abnormalities, including mental status, cranial nerves, motor and sensory function, reflexes, and coordination, can be seen in the neurological exam of a patient with encephalitis.</a:t>
            </a:r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F9FEDF-BF8B-46AD-9015-9E28F98A84D5}" type="slidenum">
              <a:rPr lang="en-US" smtClean="0"/>
            </a:fld>
            <a:endParaRPr lang="en-US" smtClean="0"/>
          </a:p>
        </p:txBody>
      </p:sp>
      <p:sp>
        <p:nvSpPr>
          <p:cNvPr id="15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Answer: C</a:t>
            </a: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D8E07F-97F9-4F6E-B91C-EA08EEEEB438}" type="slidenum">
              <a:rPr lang="en-US" smtClean="0"/>
            </a:fld>
            <a:endParaRPr lang="en-US" smtClean="0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Recurrent fever may be associated with subdural effusion, abscess, drug fever.</a:t>
            </a:r>
            <a:endParaRPr lang="en-US" dirty="0" smtClean="0"/>
          </a:p>
          <a:p>
            <a:pPr eaLnBrk="1" hangingPunct="1"/>
            <a:r>
              <a:rPr lang="en-US" dirty="0" smtClean="0"/>
              <a:t>May warrant repeat LP.</a:t>
            </a:r>
            <a:endParaRPr lang="en-US" dirty="0" smtClean="0"/>
          </a:p>
          <a:p>
            <a:pPr eaLnBrk="1" hangingPunct="1"/>
            <a:r>
              <a:rPr lang="en-US" dirty="0" smtClean="0"/>
              <a:t>Effusions may or may not need intervention – depends on if it is increasing or causing neurologic </a:t>
            </a:r>
            <a:r>
              <a:rPr lang="en-US" dirty="0" err="1" smtClean="0"/>
              <a:t>sxs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D4357E-4ABC-4F15-9786-81F9AC9EB5C1}" type="slidenum">
              <a:rPr lang="en-US" smtClean="0"/>
            </a:fld>
            <a:endParaRPr lang="en-US" smtClean="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15ADF6-BF97-41C6-B7E5-75C9BA140093}" type="slidenum">
              <a:rPr lang="en-US" smtClean="0"/>
            </a:fld>
            <a:endParaRPr lang="en-US" smtClean="0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A92ABB-0315-4A17-B663-C845E0439F35}" type="slidenum">
              <a:rPr lang="en-US" smtClean="0"/>
            </a:fld>
            <a:endParaRPr lang="en-US" smtClean="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740701-E601-4469-AC56-D7289909BEE3}" type="slidenum">
              <a:rPr lang="en-US" smtClean="0"/>
            </a:fld>
            <a:endParaRPr lang="en-US" smtClean="0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28214C-3481-402F-97AD-6C31B1C65560}" type="slidenum">
              <a:rPr lang="en-US" smtClean="0"/>
            </a:fld>
            <a:endParaRPr lang="en-US" smtClean="0"/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0725-AB8C-4EA6-80A5-F0BC6B6DABA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AFB84-3A57-4012-A551-0B543043E85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0725-AB8C-4EA6-80A5-F0BC6B6DABA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AFB84-3A57-4012-A551-0B543043E85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0725-AB8C-4EA6-80A5-F0BC6B6DABA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AFB84-3A57-4012-A551-0B543043E85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4963"/>
            <a:ext cx="77724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600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5344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91000" cy="50704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219200"/>
            <a:ext cx="4191000" cy="50704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5344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304800" y="1219200"/>
            <a:ext cx="4191000" cy="507047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219200"/>
            <a:ext cx="4191000" cy="50704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4963"/>
            <a:ext cx="77724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0725-AB8C-4EA6-80A5-F0BC6B6DABA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AFB84-3A57-4012-A551-0B543043E85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0725-AB8C-4EA6-80A5-F0BC6B6DABA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AFB84-3A57-4012-A551-0B543043E85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0725-AB8C-4EA6-80A5-F0BC6B6DABAF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AFB84-3A57-4012-A551-0B543043E85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0725-AB8C-4EA6-80A5-F0BC6B6DABAF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AFB84-3A57-4012-A551-0B543043E85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0725-AB8C-4EA6-80A5-F0BC6B6DABAF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AFB84-3A57-4012-A551-0B543043E85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0725-AB8C-4EA6-80A5-F0BC6B6DABAF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AFB84-3A57-4012-A551-0B543043E85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0725-AB8C-4EA6-80A5-F0BC6B6DABAF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AFB84-3A57-4012-A551-0B543043E85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0725-AB8C-4EA6-80A5-F0BC6B6DABAF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AFB84-3A57-4012-A551-0B543043E85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A0725-AB8C-4EA6-80A5-F0BC6B6DABA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AFB84-3A57-4012-A551-0B543043E85A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7.xml"/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2.jpeg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Physiotherapy assessment and management in meningitis and encephalitis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BY: DR. TANVI DALVI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458200" cy="4876800"/>
          </a:xfrm>
        </p:spPr>
        <p:txBody>
          <a:bodyPr/>
          <a:lstStyle/>
          <a:p>
            <a:pPr marL="341630" indent="-341630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800" smtClean="0"/>
              <a:t>Bacteria</a:t>
            </a:r>
            <a:endParaRPr lang="en-US" sz="2800" smtClean="0"/>
          </a:p>
          <a:p>
            <a:pPr lvl="1" indent="-405130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400" smtClean="0"/>
              <a:t>Tuberculosis, cat-scratch disease, Brucellosis, </a:t>
            </a:r>
            <a:br>
              <a:rPr lang="en-US" sz="2400" smtClean="0"/>
            </a:br>
            <a:r>
              <a:rPr lang="en-US" sz="2400" smtClean="0"/>
              <a:t>typhoid fever</a:t>
            </a:r>
            <a:endParaRPr lang="en-US" sz="2400" smtClean="0"/>
          </a:p>
          <a:p>
            <a:pPr marL="341630" indent="-341630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smtClean="0"/>
              <a:t>Spirochetes</a:t>
            </a:r>
            <a:endParaRPr lang="en-US" sz="2400" smtClean="0"/>
          </a:p>
          <a:p>
            <a:pPr lvl="1" indent="-405130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400" smtClean="0"/>
              <a:t>Leptospirosis, Syphilis, Lyme disease</a:t>
            </a:r>
            <a:endParaRPr lang="en-US" sz="2400" smtClean="0"/>
          </a:p>
          <a:p>
            <a:pPr marL="341630" indent="-341630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US" sz="2400" smtClean="0"/>
              <a:t>Fungi</a:t>
            </a:r>
            <a:r>
              <a:rPr lang="en-US" smtClean="0"/>
              <a:t> </a:t>
            </a:r>
            <a:endParaRPr lang="en-US" smtClean="0"/>
          </a:p>
          <a:p>
            <a:pPr lvl="1" indent="-405130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400" smtClean="0"/>
              <a:t>Cryptococcosis, Histoplasmosis</a:t>
            </a:r>
            <a:endParaRPr lang="en-US" sz="2400" smtClean="0"/>
          </a:p>
          <a:p>
            <a:pPr marL="341630" indent="-341630" eaLnBrk="1" hangingPunct="1">
              <a:lnSpc>
                <a:spcPct val="90000"/>
              </a:lnSpc>
              <a:spcAft>
                <a:spcPct val="0"/>
              </a:spcAft>
            </a:pPr>
            <a:r>
              <a:rPr lang="en-US" sz="2400" smtClean="0"/>
              <a:t>Other infections</a:t>
            </a:r>
            <a:endParaRPr lang="en-US" sz="2400" smtClean="0"/>
          </a:p>
          <a:p>
            <a:pPr lvl="1" indent="-405130" eaLnBrk="1" hangingPunct="1">
              <a:lnSpc>
                <a:spcPct val="90000"/>
              </a:lnSpc>
            </a:pPr>
            <a:r>
              <a:rPr lang="en-US" sz="2400" smtClean="0"/>
              <a:t>Cerebral malaria, Toxoplasmosis, amoebiasis</a:t>
            </a:r>
            <a:endParaRPr lang="en-US" sz="2400" smtClean="0"/>
          </a:p>
          <a:p>
            <a:pPr lvl="1" indent="-40513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sz="2000" i="1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250825"/>
            <a:ext cx="8458200" cy="6413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Non-viral causes of encephalitis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648200"/>
          </a:xfrm>
        </p:spPr>
        <p:txBody>
          <a:bodyPr/>
          <a:lstStyle/>
          <a:p>
            <a:pPr marL="346075" indent="-346075" eaLnBrk="1" hangingPunct="1">
              <a:lnSpc>
                <a:spcPct val="85000"/>
              </a:lnSpc>
              <a:spcBef>
                <a:spcPct val="0"/>
              </a:spcBef>
              <a:spcAft>
                <a:spcPct val="10000"/>
              </a:spcAft>
            </a:pPr>
            <a:r>
              <a:rPr lang="en-US" sz="2800" dirty="0" smtClean="0"/>
              <a:t>The clinical presentation of encephalitis is generally nonspecific:</a:t>
            </a:r>
            <a:endParaRPr lang="en-US" sz="2800" dirty="0" smtClean="0"/>
          </a:p>
          <a:p>
            <a:pPr marL="914400" lvl="1" indent="-454025" eaLnBrk="1" hangingPunct="1">
              <a:spcBef>
                <a:spcPct val="10000"/>
              </a:spcBef>
              <a:spcAft>
                <a:spcPct val="10000"/>
              </a:spcAft>
            </a:pPr>
            <a:r>
              <a:rPr lang="en-US" sz="2400" dirty="0" smtClean="0"/>
              <a:t>Fever, headache, vomiting, occasionally accompanied by seizures, mental status changes, and/or focal neurologic deficits</a:t>
            </a:r>
            <a:endParaRPr lang="en-US" sz="2400" dirty="0" smtClean="0"/>
          </a:p>
          <a:p>
            <a:pPr marL="346075" indent="-346075" eaLnBrk="1" hangingPunct="1">
              <a:spcBef>
                <a:spcPct val="50000"/>
              </a:spcBef>
              <a:spcAft>
                <a:spcPct val="10000"/>
              </a:spcAft>
            </a:pPr>
            <a:r>
              <a:rPr lang="en-US" sz="2800" dirty="0" smtClean="0"/>
              <a:t>Any patient presenting with fever and an abnormal neurologic exam should be evaluated closely for encephalitis.</a:t>
            </a:r>
            <a:endParaRPr lang="en-US" sz="2800" dirty="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686800" cy="6413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Clinical manifestations of encephalitis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3581400"/>
          </a:xfrm>
        </p:spPr>
        <p:txBody>
          <a:bodyPr/>
          <a:lstStyle/>
          <a:p>
            <a:pPr marL="685800" indent="-685800" eaLnBrk="1" hangingPunct="1">
              <a:lnSpc>
                <a:spcPct val="80000"/>
              </a:lnSpc>
            </a:pPr>
            <a:r>
              <a:rPr lang="en-US" sz="2800" smtClean="0"/>
              <a:t>Vomiting</a:t>
            </a:r>
            <a:endParaRPr lang="en-US" sz="2800" smtClean="0"/>
          </a:p>
          <a:p>
            <a:pPr marL="685800" indent="-685800" eaLnBrk="1" hangingPunct="1">
              <a:lnSpc>
                <a:spcPct val="80000"/>
              </a:lnSpc>
            </a:pPr>
            <a:r>
              <a:rPr lang="en-US" sz="2800" smtClean="0"/>
              <a:t>Body stiffness</a:t>
            </a:r>
            <a:endParaRPr lang="en-US" sz="2800" smtClean="0"/>
          </a:p>
          <a:p>
            <a:pPr marL="685800" indent="-685800" eaLnBrk="1" hangingPunct="1">
              <a:lnSpc>
                <a:spcPct val="80000"/>
              </a:lnSpc>
            </a:pPr>
            <a:r>
              <a:rPr lang="en-US" sz="2800" smtClean="0"/>
              <a:t>Constant crying that may become worse when the child is picked up</a:t>
            </a:r>
            <a:endParaRPr lang="en-US" sz="2800" smtClean="0"/>
          </a:p>
          <a:p>
            <a:pPr marL="685800" indent="-685800" eaLnBrk="1" hangingPunct="1">
              <a:lnSpc>
                <a:spcPct val="80000"/>
              </a:lnSpc>
            </a:pPr>
            <a:r>
              <a:rPr lang="en-US" sz="2800" smtClean="0"/>
              <a:t>Full or bulging fontanel (the soft spot on the top of the head)</a:t>
            </a:r>
            <a:endParaRPr lang="en-US" sz="2800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128588"/>
            <a:ext cx="8458200" cy="11906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Important signs of encephalitis to watch for in children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je sick child small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1" cstate="print"/>
          <a:srcRect/>
          <a:stretch>
            <a:fillRect/>
          </a:stretch>
        </p:blipFill>
        <p:spPr>
          <a:xfrm>
            <a:off x="0" y="0"/>
            <a:ext cx="6400800" cy="6858000"/>
          </a:xfrm>
          <a:noFill/>
        </p:spPr>
      </p:pic>
      <p:grpSp>
        <p:nvGrpSpPr>
          <p:cNvPr id="2" name="Group 36"/>
          <p:cNvGrpSpPr/>
          <p:nvPr/>
        </p:nvGrpSpPr>
        <p:grpSpPr bwMode="auto">
          <a:xfrm>
            <a:off x="5257800" y="762000"/>
            <a:ext cx="1905000" cy="914400"/>
            <a:chOff x="3264" y="336"/>
            <a:chExt cx="1200" cy="576"/>
          </a:xfrm>
        </p:grpSpPr>
        <p:sp>
          <p:nvSpPr>
            <p:cNvPr id="36887" name="Text Box 4"/>
            <p:cNvSpPr txBox="1">
              <a:spLocks noChangeArrowheads="1"/>
            </p:cNvSpPr>
            <p:nvPr/>
          </p:nvSpPr>
          <p:spPr bwMode="auto">
            <a:xfrm>
              <a:off x="3264" y="336"/>
              <a:ext cx="1200" cy="26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2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Lethargy</a:t>
              </a:r>
              <a:endParaRPr lang="en-US" sz="2200" b="1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6888" name="AutoShape 35"/>
            <p:cNvSpPr>
              <a:spLocks noChangeArrowheads="1"/>
            </p:cNvSpPr>
            <p:nvPr/>
          </p:nvSpPr>
          <p:spPr bwMode="auto">
            <a:xfrm rot="-3552843">
              <a:off x="3456" y="672"/>
              <a:ext cx="384" cy="96"/>
            </a:xfrm>
            <a:prstGeom prst="leftArrow">
              <a:avLst>
                <a:gd name="adj1" fmla="val 50000"/>
                <a:gd name="adj2" fmla="val 1000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57"/>
          <p:cNvGrpSpPr/>
          <p:nvPr/>
        </p:nvGrpSpPr>
        <p:grpSpPr bwMode="auto">
          <a:xfrm>
            <a:off x="1905000" y="914400"/>
            <a:ext cx="2514600" cy="609600"/>
            <a:chOff x="1200" y="576"/>
            <a:chExt cx="1584" cy="384"/>
          </a:xfrm>
        </p:grpSpPr>
        <p:sp>
          <p:nvSpPr>
            <p:cNvPr id="36885" name="Text Box 38"/>
            <p:cNvSpPr txBox="1">
              <a:spLocks noChangeArrowheads="1"/>
            </p:cNvSpPr>
            <p:nvPr/>
          </p:nvSpPr>
          <p:spPr bwMode="auto">
            <a:xfrm>
              <a:off x="1200" y="576"/>
              <a:ext cx="1248" cy="26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2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Sudden fever</a:t>
              </a:r>
              <a:endParaRPr lang="en-US" sz="2200" b="1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6886" name="AutoShape 55"/>
            <p:cNvSpPr>
              <a:spLocks noChangeArrowheads="1"/>
            </p:cNvSpPr>
            <p:nvPr/>
          </p:nvSpPr>
          <p:spPr bwMode="auto">
            <a:xfrm rot="1970308">
              <a:off x="2352" y="864"/>
              <a:ext cx="432" cy="96"/>
            </a:xfrm>
            <a:prstGeom prst="rightArrow">
              <a:avLst>
                <a:gd name="adj1" fmla="val 50000"/>
                <a:gd name="adj2" fmla="val 1125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08"/>
          <p:cNvGrpSpPr/>
          <p:nvPr/>
        </p:nvGrpSpPr>
        <p:grpSpPr bwMode="auto">
          <a:xfrm>
            <a:off x="5257800" y="4648200"/>
            <a:ext cx="2973388" cy="762000"/>
            <a:chOff x="3312" y="2928"/>
            <a:chExt cx="1873" cy="480"/>
          </a:xfrm>
        </p:grpSpPr>
        <p:sp>
          <p:nvSpPr>
            <p:cNvPr id="36883" name="Text Box 52"/>
            <p:cNvSpPr txBox="1">
              <a:spLocks noChangeArrowheads="1"/>
            </p:cNvSpPr>
            <p:nvPr/>
          </p:nvSpPr>
          <p:spPr bwMode="auto">
            <a:xfrm>
              <a:off x="3866" y="2928"/>
              <a:ext cx="1319" cy="48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2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Vomiting and diarrhea</a:t>
              </a:r>
              <a:endParaRPr lang="en-US" sz="2200" b="1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6884" name="AutoShape 58"/>
            <p:cNvSpPr>
              <a:spLocks noChangeArrowheads="1"/>
            </p:cNvSpPr>
            <p:nvPr/>
          </p:nvSpPr>
          <p:spPr bwMode="auto">
            <a:xfrm>
              <a:off x="3312" y="3072"/>
              <a:ext cx="528" cy="96"/>
            </a:xfrm>
            <a:prstGeom prst="leftArrow">
              <a:avLst>
                <a:gd name="adj1" fmla="val 50000"/>
                <a:gd name="adj2" fmla="val 1375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78"/>
          <p:cNvGrpSpPr/>
          <p:nvPr/>
        </p:nvGrpSpPr>
        <p:grpSpPr bwMode="auto">
          <a:xfrm>
            <a:off x="304800" y="4495800"/>
            <a:ext cx="3113088" cy="762000"/>
            <a:chOff x="816" y="3600"/>
            <a:chExt cx="1961" cy="480"/>
          </a:xfrm>
        </p:grpSpPr>
        <p:sp>
          <p:nvSpPr>
            <p:cNvPr id="36881" name="Text Box 65"/>
            <p:cNvSpPr txBox="1">
              <a:spLocks noChangeArrowheads="1"/>
            </p:cNvSpPr>
            <p:nvPr/>
          </p:nvSpPr>
          <p:spPr bwMode="auto">
            <a:xfrm>
              <a:off x="816" y="3600"/>
              <a:ext cx="1367" cy="48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2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Tremors or convulsions</a:t>
              </a:r>
              <a:endParaRPr lang="en-US" sz="2200" b="1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6882" name="AutoShape 67"/>
            <p:cNvSpPr>
              <a:spLocks noChangeArrowheads="1"/>
            </p:cNvSpPr>
            <p:nvPr/>
          </p:nvSpPr>
          <p:spPr bwMode="auto">
            <a:xfrm rot="-900000">
              <a:off x="1961" y="3744"/>
              <a:ext cx="816" cy="96"/>
            </a:xfrm>
            <a:prstGeom prst="rightArrow">
              <a:avLst>
                <a:gd name="adj1" fmla="val 50000"/>
                <a:gd name="adj2" fmla="val 2125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77"/>
          <p:cNvGrpSpPr/>
          <p:nvPr/>
        </p:nvGrpSpPr>
        <p:grpSpPr bwMode="auto">
          <a:xfrm>
            <a:off x="1828800" y="1676400"/>
            <a:ext cx="2667000" cy="533400"/>
            <a:chOff x="672" y="1056"/>
            <a:chExt cx="2160" cy="336"/>
          </a:xfrm>
        </p:grpSpPr>
        <p:sp>
          <p:nvSpPr>
            <p:cNvPr id="36879" name="Text Box 73"/>
            <p:cNvSpPr txBox="1">
              <a:spLocks noChangeArrowheads="1"/>
            </p:cNvSpPr>
            <p:nvPr/>
          </p:nvSpPr>
          <p:spPr bwMode="auto">
            <a:xfrm>
              <a:off x="672" y="1056"/>
              <a:ext cx="1728" cy="26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2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Headache</a:t>
              </a:r>
              <a:endParaRPr lang="en-US" sz="2200" b="1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6880" name="AutoShape 75"/>
            <p:cNvSpPr>
              <a:spLocks noChangeArrowheads="1"/>
            </p:cNvSpPr>
            <p:nvPr/>
          </p:nvSpPr>
          <p:spPr bwMode="auto">
            <a:xfrm>
              <a:off x="2064" y="1296"/>
              <a:ext cx="768" cy="96"/>
            </a:xfrm>
            <a:prstGeom prst="rightArrow">
              <a:avLst>
                <a:gd name="adj1" fmla="val 50000"/>
                <a:gd name="adj2" fmla="val 2000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106"/>
          <p:cNvGrpSpPr/>
          <p:nvPr/>
        </p:nvGrpSpPr>
        <p:grpSpPr bwMode="auto">
          <a:xfrm>
            <a:off x="5943600" y="1752600"/>
            <a:ext cx="3200400" cy="762000"/>
            <a:chOff x="3744" y="1104"/>
            <a:chExt cx="2016" cy="480"/>
          </a:xfrm>
        </p:grpSpPr>
        <p:sp>
          <p:nvSpPr>
            <p:cNvPr id="36877" name="Text Box 10"/>
            <p:cNvSpPr txBox="1">
              <a:spLocks noChangeArrowheads="1"/>
            </p:cNvSpPr>
            <p:nvPr/>
          </p:nvSpPr>
          <p:spPr bwMode="auto">
            <a:xfrm>
              <a:off x="4282" y="1104"/>
              <a:ext cx="1478" cy="48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2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Change in consciousness</a:t>
              </a:r>
              <a:endParaRPr lang="en-US" sz="2200" b="1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6878" name="AutoShape 86"/>
            <p:cNvSpPr>
              <a:spLocks noChangeArrowheads="1"/>
            </p:cNvSpPr>
            <p:nvPr/>
          </p:nvSpPr>
          <p:spPr bwMode="auto">
            <a:xfrm>
              <a:off x="3744" y="1296"/>
              <a:ext cx="592" cy="96"/>
            </a:xfrm>
            <a:prstGeom prst="leftArrow">
              <a:avLst>
                <a:gd name="adj1" fmla="val 50000"/>
                <a:gd name="adj2" fmla="val 154167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8" name="Group 107"/>
          <p:cNvGrpSpPr/>
          <p:nvPr/>
        </p:nvGrpSpPr>
        <p:grpSpPr bwMode="auto">
          <a:xfrm>
            <a:off x="5715000" y="3505200"/>
            <a:ext cx="3429000" cy="762000"/>
            <a:chOff x="3600" y="2208"/>
            <a:chExt cx="2160" cy="480"/>
          </a:xfrm>
        </p:grpSpPr>
        <p:sp>
          <p:nvSpPr>
            <p:cNvPr id="36875" name="Text Box 92"/>
            <p:cNvSpPr txBox="1">
              <a:spLocks noChangeArrowheads="1"/>
            </p:cNvSpPr>
            <p:nvPr/>
          </p:nvSpPr>
          <p:spPr bwMode="auto">
            <a:xfrm>
              <a:off x="4224" y="2208"/>
              <a:ext cx="1536" cy="48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2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Irritability or restlessness</a:t>
              </a:r>
              <a:endParaRPr lang="en-US" sz="2200" b="1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6876" name="AutoShape 95"/>
            <p:cNvSpPr>
              <a:spLocks noChangeArrowheads="1"/>
            </p:cNvSpPr>
            <p:nvPr/>
          </p:nvSpPr>
          <p:spPr bwMode="auto">
            <a:xfrm>
              <a:off x="3600" y="2304"/>
              <a:ext cx="603" cy="96"/>
            </a:xfrm>
            <a:prstGeom prst="leftArrow">
              <a:avLst>
                <a:gd name="adj1" fmla="val 50000"/>
                <a:gd name="adj2" fmla="val 157031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6874" name="Text Box 99"/>
          <p:cNvSpPr txBox="1">
            <a:spLocks noChangeArrowheads="1"/>
          </p:cNvSpPr>
          <p:nvPr/>
        </p:nvSpPr>
        <p:spPr bwMode="auto">
          <a:xfrm>
            <a:off x="0" y="228600"/>
            <a:ext cx="868680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FF00"/>
                </a:solidFill>
                <a:latin typeface="Arial" panose="020B0604020202020204" pitchFamily="34" charset="0"/>
              </a:rPr>
              <a:t>Common symptoms of encephalitis</a:t>
            </a:r>
            <a:endParaRPr lang="en-US" sz="2800" b="1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458200" cy="5257800"/>
          </a:xfrm>
        </p:spPr>
        <p:txBody>
          <a:bodyPr/>
          <a:lstStyle/>
          <a:p>
            <a:pPr marL="341630" indent="-341630">
              <a:lnSpc>
                <a:spcPct val="90000"/>
              </a:lnSpc>
            </a:pPr>
            <a:r>
              <a:rPr lang="en-US" sz="2800" dirty="0" smtClean="0"/>
              <a:t> </a:t>
            </a:r>
            <a:r>
              <a:rPr lang="en-US" sz="2800" dirty="0"/>
              <a:t>T</a:t>
            </a:r>
            <a:r>
              <a:rPr lang="en-US" sz="2800" dirty="0" smtClean="0"/>
              <a:t>he clinical syndromes and results of routine laboratory tests are typically nonspecific and often do not help distinguish encephalitis and viral meningitis.</a:t>
            </a:r>
            <a:endParaRPr lang="en-US" sz="2800" dirty="0" smtClean="0"/>
          </a:p>
          <a:p>
            <a:pPr marL="341630" indent="-341630" eaLnBrk="1" hangingPunct="1">
              <a:lnSpc>
                <a:spcPct val="90000"/>
              </a:lnSpc>
            </a:pPr>
            <a:r>
              <a:rPr lang="en-US" sz="2800" dirty="0" smtClean="0"/>
              <a:t>Patients may have symptoms of both </a:t>
            </a:r>
            <a:r>
              <a:rPr lang="en-US" sz="2800" dirty="0" err="1" smtClean="0"/>
              <a:t>parenchymal</a:t>
            </a:r>
            <a:r>
              <a:rPr lang="en-US" sz="2800" dirty="0" smtClean="0"/>
              <a:t> and </a:t>
            </a:r>
            <a:r>
              <a:rPr lang="en-US" sz="2800" dirty="0" err="1" smtClean="0"/>
              <a:t>meningeal</a:t>
            </a:r>
            <a:r>
              <a:rPr lang="en-US" sz="2800" dirty="0" smtClean="0"/>
              <a:t> processes.</a:t>
            </a:r>
            <a:endParaRPr lang="en-US" sz="2800" dirty="0" smtClean="0"/>
          </a:p>
          <a:p>
            <a:pPr marL="1066800" lvl="1" indent="-266700" eaLnBrk="1" hangingPunct="1">
              <a:lnSpc>
                <a:spcPct val="90000"/>
              </a:lnSpc>
            </a:pPr>
            <a:r>
              <a:rPr lang="en-US" sz="2400" dirty="0" smtClean="0"/>
              <a:t>i.e., A patient with stiff neck and photophobia, though classic signs of meningitis, could also have encephalitis</a:t>
            </a:r>
            <a:r>
              <a:rPr lang="en-US" sz="2400" dirty="0"/>
              <a:t>.</a:t>
            </a:r>
            <a:r>
              <a:rPr lang="en-US" sz="2400" dirty="0" smtClean="0"/>
              <a:t> (called </a:t>
            </a:r>
            <a:r>
              <a:rPr lang="en-US" sz="2400" dirty="0" err="1" smtClean="0"/>
              <a:t>meningoencephalitis</a:t>
            </a:r>
            <a:r>
              <a:rPr lang="en-US" sz="2400" dirty="0" smtClean="0"/>
              <a:t>) </a:t>
            </a:r>
            <a:endParaRPr lang="en-US" sz="2400" dirty="0" smtClean="0"/>
          </a:p>
          <a:p>
            <a:pPr marL="341630" indent="-341630" eaLnBrk="1" hangingPunct="1">
              <a:lnSpc>
                <a:spcPct val="90000"/>
              </a:lnSpc>
            </a:pPr>
            <a:r>
              <a:rPr lang="en-US" sz="2800" dirty="0" smtClean="0"/>
              <a:t>It is important to recognize other infectious and noninfectious causes, particularly those which are treatable.</a:t>
            </a:r>
            <a:endParaRPr lang="en-US" sz="2800" dirty="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xfrm>
            <a:off x="614363" y="115888"/>
            <a:ext cx="8458200" cy="11906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How to distinguish encephalitis from viral meningitis?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851775" cy="6413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 Encephalitis vs. meningitis</a:t>
            </a:r>
            <a:endParaRPr lang="en-US" smtClean="0"/>
          </a:p>
        </p:txBody>
      </p:sp>
      <p:graphicFrame>
        <p:nvGraphicFramePr>
          <p:cNvPr id="200969" name="Group 265"/>
          <p:cNvGraphicFramePr>
            <a:graphicFrameLocks noGrp="1"/>
          </p:cNvGraphicFramePr>
          <p:nvPr>
            <p:ph type="tbl" idx="1"/>
          </p:nvPr>
        </p:nvGraphicFramePr>
        <p:xfrm>
          <a:off x="457200" y="990600"/>
          <a:ext cx="8383588" cy="5232402"/>
        </p:xfrm>
        <a:graphic>
          <a:graphicData uri="http://schemas.openxmlformats.org/drawingml/2006/table">
            <a:tbl>
              <a:tblPr/>
              <a:tblGrid>
                <a:gridCol w="4038600"/>
                <a:gridCol w="2247900"/>
                <a:gridCol w="2097088"/>
              </a:tblGrid>
              <a:tr h="976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Encephalitis</a:t>
                      </a: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Viral Meningitis</a:t>
                      </a: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Constitutional symptoms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Fever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Yes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Yes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4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Headache, nausea, vomiting, lethargy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Yes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Yes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Photophobia, neck stiffness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No 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Yes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Neurologic dysfunction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Seizures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Yes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Minimal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Cranial nerve palsies, paralysis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Yes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No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Altered mental status (i.e. confusion, coma)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Yes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Minimal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3276600"/>
          </a:xfrm>
        </p:spPr>
        <p:txBody>
          <a:bodyPr/>
          <a:lstStyle/>
          <a:p>
            <a:pPr marL="0" indent="0" eaLnBrk="1" hangingPunct="1">
              <a:spcBef>
                <a:spcPct val="10000"/>
              </a:spcBef>
              <a:spcAft>
                <a:spcPct val="20000"/>
              </a:spcAft>
              <a:buFontTx/>
              <a:buNone/>
            </a:pPr>
            <a:r>
              <a:rPr lang="en-US" sz="2800" smtClean="0"/>
              <a:t>WHO defines a case of acute encephalitis by:</a:t>
            </a:r>
            <a:endParaRPr lang="en-US" sz="2800" smtClean="0"/>
          </a:p>
          <a:p>
            <a:pPr marL="914400" lvl="1" indent="-513080" eaLnBrk="1" hangingPunct="1">
              <a:spcAft>
                <a:spcPct val="20000"/>
              </a:spcAft>
            </a:pPr>
            <a:r>
              <a:rPr lang="en-US" sz="2400" smtClean="0"/>
              <a:t>An acute febrile illness</a:t>
            </a:r>
            <a:endParaRPr lang="en-US" sz="2400" smtClean="0"/>
          </a:p>
          <a:p>
            <a:pPr marL="914400" lvl="1" indent="-513080" eaLnBrk="1" hangingPunct="1">
              <a:spcAft>
                <a:spcPct val="20000"/>
              </a:spcAft>
            </a:pPr>
            <a:r>
              <a:rPr lang="en-US" sz="2400" smtClean="0"/>
              <a:t>A change in mental status (such as confusion, disorientation, inability to talk, coma) </a:t>
            </a:r>
            <a:endParaRPr lang="en-US" sz="2400" smtClean="0"/>
          </a:p>
          <a:p>
            <a:pPr marL="914400" lvl="1" indent="-513080" eaLnBrk="1" hangingPunct="1">
              <a:spcAft>
                <a:spcPct val="20000"/>
              </a:spcAft>
            </a:pPr>
            <a:r>
              <a:rPr lang="en-US" sz="2400" smtClean="0"/>
              <a:t>seizures</a:t>
            </a:r>
            <a:endParaRPr lang="en-US" sz="2400" smtClean="0"/>
          </a:p>
          <a:p>
            <a:pPr marL="914400" lvl="1" indent="-513080" eaLnBrk="1" hangingPunct="1">
              <a:spcAft>
                <a:spcPct val="20000"/>
              </a:spcAft>
              <a:buFont typeface="Arial" panose="020B0604020202020204" pitchFamily="34" charset="0"/>
              <a:buNone/>
            </a:pPr>
            <a:endParaRPr lang="en-US" sz="2400" smtClean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915400" cy="685800"/>
          </a:xfrm>
        </p:spPr>
        <p:txBody>
          <a:bodyPr/>
          <a:lstStyle/>
          <a:p>
            <a:pPr eaLnBrk="1" hangingPunct="1"/>
            <a:r>
              <a:rPr lang="en-US" sz="3900" smtClean="0"/>
              <a:t>Acute encephalitis syndrome (AES):</a:t>
            </a:r>
            <a:endParaRPr lang="en-US" sz="39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458200" cy="4419600"/>
          </a:xfrm>
        </p:spPr>
        <p:txBody>
          <a:bodyPr/>
          <a:lstStyle/>
          <a:p>
            <a:pPr eaLnBrk="1" hangingPunct="1">
              <a:spcAft>
                <a:spcPct val="20000"/>
              </a:spcAft>
              <a:buFontTx/>
              <a:buNone/>
            </a:pPr>
            <a:endParaRPr lang="en-US" sz="2800" b="1" dirty="0" smtClean="0"/>
          </a:p>
          <a:p>
            <a:pPr eaLnBrk="1" hangingPunct="1">
              <a:spcAft>
                <a:spcPct val="20000"/>
              </a:spcAft>
            </a:pPr>
            <a:r>
              <a:rPr lang="en-US" sz="2800" dirty="0" smtClean="0"/>
              <a:t>Identify common causes of encephalitis.</a:t>
            </a:r>
            <a:endParaRPr lang="en-US" sz="2800" dirty="0" smtClean="0"/>
          </a:p>
          <a:p>
            <a:pPr eaLnBrk="1" hangingPunct="1">
              <a:spcAft>
                <a:spcPct val="20000"/>
              </a:spcAft>
            </a:pPr>
            <a:r>
              <a:rPr lang="en-US" sz="2800" dirty="0" smtClean="0"/>
              <a:t>Take a complete history from a patient with encephalitis.</a:t>
            </a:r>
            <a:endParaRPr lang="en-US" sz="2800" dirty="0" smtClean="0"/>
          </a:p>
          <a:p>
            <a:pPr eaLnBrk="1" hangingPunct="1">
              <a:spcAft>
                <a:spcPct val="20000"/>
              </a:spcAft>
            </a:pPr>
            <a:r>
              <a:rPr lang="en-US" sz="2800" dirty="0" smtClean="0"/>
              <a:t>Conduct a thorough physical examination for a patient with encephalitis.</a:t>
            </a:r>
            <a:endParaRPr lang="en-US" sz="2800" dirty="0" smtClean="0"/>
          </a:p>
        </p:txBody>
      </p:sp>
      <p:sp>
        <p:nvSpPr>
          <p:cNvPr id="6147" name="Rectangle 7"/>
          <p:cNvSpPr>
            <a:spLocks noGrp="1" noChangeArrowheads="1"/>
          </p:cNvSpPr>
          <p:nvPr>
            <p:ph type="title"/>
          </p:nvPr>
        </p:nvSpPr>
        <p:spPr>
          <a:xfrm>
            <a:off x="685800" y="250825"/>
            <a:ext cx="8458200" cy="6413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Assessment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2514600"/>
            <a:ext cx="8458200" cy="4114800"/>
          </a:xfrm>
        </p:spPr>
        <p:txBody>
          <a:bodyPr/>
          <a:lstStyle/>
          <a:p>
            <a:pPr marL="346075" indent="-346075" eaLnBrk="1" hangingPunct="1">
              <a:spcBef>
                <a:spcPct val="10000"/>
              </a:spcBef>
              <a:spcAft>
                <a:spcPct val="10000"/>
              </a:spcAft>
            </a:pPr>
            <a:endParaRPr lang="en-US" sz="28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6075" indent="-346075" eaLnBrk="1" hangingPunct="1">
              <a:spcBef>
                <a:spcPct val="10000"/>
              </a:spcBef>
              <a:spcAft>
                <a:spcPct val="10000"/>
              </a:spcAft>
            </a:pPr>
            <a:r>
              <a:rPr lang="en-US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Be respectful. </a:t>
            </a:r>
            <a:endParaRPr lang="en-US" sz="28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6075" indent="-346075" eaLnBrk="1" hangingPunct="1">
              <a:spcBef>
                <a:spcPct val="10000"/>
              </a:spcBef>
              <a:spcAft>
                <a:spcPct val="10000"/>
              </a:spcAft>
            </a:pPr>
            <a:r>
              <a:rPr lang="en-US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Use familiar words and phrases and avoid technical language.</a:t>
            </a:r>
            <a:endParaRPr lang="en-US" sz="28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6075" indent="-346075" eaLnBrk="1" hangingPunct="1">
              <a:spcBef>
                <a:spcPct val="10000"/>
              </a:spcBef>
              <a:spcAft>
                <a:spcPct val="10000"/>
              </a:spcAft>
              <a:buFontTx/>
              <a:buNone/>
            </a:pPr>
            <a:endParaRPr lang="en-US" sz="2400" dirty="0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250825"/>
            <a:ext cx="8458200" cy="6413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General principles of history taking</a:t>
            </a:r>
            <a:endParaRPr lang="en-US" smtClean="0"/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457200" y="1219200"/>
            <a:ext cx="7696200" cy="13731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Arial" panose="020B0604020202020204" pitchFamily="34" charset="0"/>
              </a:rPr>
              <a:t>When taking a history, it is important to remember the principles of good communication: </a:t>
            </a:r>
            <a:endParaRPr lang="en-US" sz="28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610600" cy="6413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Steps in Conducting Patient history</a:t>
            </a:r>
            <a:endParaRPr lang="en-US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307388" cy="4114800"/>
          </a:xfrm>
        </p:spPr>
        <p:txBody>
          <a:bodyPr/>
          <a:lstStyle/>
          <a:p>
            <a:pPr eaLnBrk="1" hangingPunct="1"/>
            <a:r>
              <a:rPr lang="en-US" sz="2800" smtClean="0"/>
              <a:t>Chief complaint (CC)</a:t>
            </a:r>
            <a:endParaRPr lang="en-US" sz="2800" smtClean="0"/>
          </a:p>
          <a:p>
            <a:pPr eaLnBrk="1" hangingPunct="1"/>
            <a:r>
              <a:rPr lang="en-US" sz="2800" smtClean="0"/>
              <a:t>History of present illness (HPI)</a:t>
            </a:r>
            <a:endParaRPr lang="en-US" sz="2800" smtClean="0"/>
          </a:p>
          <a:p>
            <a:pPr eaLnBrk="1" hangingPunct="1"/>
            <a:r>
              <a:rPr lang="en-US" sz="2800" smtClean="0"/>
              <a:t>Review of systems (ROS)</a:t>
            </a:r>
            <a:endParaRPr lang="en-US" sz="2800" smtClean="0"/>
          </a:p>
          <a:p>
            <a:pPr eaLnBrk="1" hangingPunct="1"/>
            <a:r>
              <a:rPr lang="en-US" sz="2800" smtClean="0"/>
              <a:t>Past medical history (PMH), family history (FH), social history (SH)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Definitions</a:t>
            </a:r>
            <a:endParaRPr lang="en-U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787525"/>
            <a:ext cx="5791200" cy="50704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3000" dirty="0" smtClean="0"/>
              <a:t>Meningitis – inflammation and infection of the meninges</a:t>
            </a:r>
            <a:endParaRPr lang="en-US" sz="3000" dirty="0" smtClean="0"/>
          </a:p>
          <a:p>
            <a:pPr eaLnBrk="1" hangingPunct="1">
              <a:lnSpc>
                <a:spcPct val="80000"/>
              </a:lnSpc>
            </a:pPr>
            <a:r>
              <a:rPr lang="en-US" sz="3000" dirty="0" smtClean="0"/>
              <a:t>Encephalitis – infection and inflammation  of the brain parenchyma</a:t>
            </a:r>
            <a:endParaRPr lang="en-US" sz="3000" dirty="0" smtClean="0"/>
          </a:p>
          <a:p>
            <a:pPr eaLnBrk="1" hangingPunct="1">
              <a:lnSpc>
                <a:spcPct val="80000"/>
              </a:lnSpc>
            </a:pPr>
            <a:r>
              <a:rPr lang="en-US" sz="3000" dirty="0" smtClean="0"/>
              <a:t>Meningoencephalitis – inflammation of brain + meninges</a:t>
            </a:r>
            <a:endParaRPr lang="en-US" sz="3000" dirty="0" smtClean="0"/>
          </a:p>
          <a:p>
            <a:pPr eaLnBrk="1" hangingPunct="1">
              <a:lnSpc>
                <a:spcPct val="80000"/>
              </a:lnSpc>
            </a:pPr>
            <a:r>
              <a:rPr lang="en-US" sz="3000" dirty="0" smtClean="0"/>
              <a:t>Aseptic meningitis – inflammation of meninges with sterile CSF</a:t>
            </a:r>
            <a:endParaRPr lang="en-US" sz="3000" dirty="0" smtClean="0"/>
          </a:p>
        </p:txBody>
      </p:sp>
      <p:pic>
        <p:nvPicPr>
          <p:cNvPr id="3076" name="Picture 5" descr="meninges"/>
          <p:cNvPicPr>
            <a:picLocks noGrp="1" noChangeAspect="1" noChangeArrowheads="1"/>
          </p:cNvPicPr>
          <p:nvPr>
            <p:ph sz="half" idx="2"/>
          </p:nvPr>
        </p:nvPicPr>
        <p:blipFill>
          <a:blip r:embed="rId1" cstate="print"/>
          <a:srcRect/>
          <a:stretch>
            <a:fillRect/>
          </a:stretch>
        </p:blipFill>
        <p:spPr>
          <a:xfrm>
            <a:off x="6172200" y="1066800"/>
            <a:ext cx="2817813" cy="41084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915400" cy="17399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Important questions to ask a </a:t>
            </a:r>
            <a:br>
              <a:rPr lang="en-US" smtClean="0"/>
            </a:br>
            <a:r>
              <a:rPr lang="en-US" smtClean="0"/>
              <a:t>patient presenting with symptoms </a:t>
            </a:r>
            <a:br>
              <a:rPr lang="en-US" smtClean="0"/>
            </a:br>
            <a:r>
              <a:rPr lang="en-US" smtClean="0"/>
              <a:t>of encephalitis</a:t>
            </a:r>
            <a:endParaRPr lang="en-US" smtClean="0"/>
          </a:p>
        </p:txBody>
      </p:sp>
      <p:sp>
        <p:nvSpPr>
          <p:cNvPr id="4198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8153400" cy="4267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Any symptoms of a viral infection</a:t>
            </a:r>
            <a:r>
              <a:rPr lang="en-US" sz="2400" dirty="0" smtClean="0"/>
              <a:t>?</a:t>
            </a:r>
            <a:endParaRPr lang="en-US" sz="24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Upper respiratory infection symptoms, cough, malaise, decreased oral intake, diarrhea, nausea, vomiting?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Any recent exposures?</a:t>
            </a:r>
            <a:endParaRPr lang="en-US" sz="28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Ill contacts, travel history, occupation, pets, tick or mosquito bites?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Perform a thorough neurological review of systems (ROS)</a:t>
            </a:r>
            <a:endParaRPr lang="en-US" sz="28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Headache, stiff neck, poor sleep, change in mental status, irritability, convulsions?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50825"/>
            <a:ext cx="7851775" cy="6413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Example of History</a:t>
            </a:r>
            <a:endParaRPr lang="en-US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002588" cy="4114800"/>
          </a:xfrm>
        </p:spPr>
        <p:txBody>
          <a:bodyPr/>
          <a:lstStyle/>
          <a:p>
            <a:pPr eaLnBrk="1" hangingPunct="1">
              <a:spcAft>
                <a:spcPct val="0"/>
              </a:spcAft>
            </a:pPr>
            <a:r>
              <a:rPr lang="en-US" sz="2800" u="sng" smtClean="0"/>
              <a:t>CC:</a:t>
            </a:r>
            <a:endParaRPr lang="en-US" sz="2800" u="sng" smtClean="0"/>
          </a:p>
          <a:p>
            <a:pPr lvl="1" eaLnBrk="1" hangingPunct="1"/>
            <a:r>
              <a:rPr lang="en-US" sz="2400" smtClean="0"/>
              <a:t>What brings you to medical attention?</a:t>
            </a:r>
            <a:endParaRPr lang="en-US" sz="2400" smtClean="0"/>
          </a:p>
          <a:p>
            <a:pPr eaLnBrk="1" hangingPunct="1">
              <a:spcAft>
                <a:spcPct val="0"/>
              </a:spcAft>
            </a:pPr>
            <a:r>
              <a:rPr lang="en-US" sz="2800" u="sng" smtClean="0"/>
              <a:t>HPI:</a:t>
            </a:r>
            <a:endParaRPr lang="en-US" sz="2800" u="sng" smtClean="0"/>
          </a:p>
          <a:p>
            <a:pPr lvl="1" eaLnBrk="1" hangingPunct="1"/>
            <a:r>
              <a:rPr lang="en-US" sz="2400" smtClean="0"/>
              <a:t>When did you become sick?</a:t>
            </a:r>
            <a:endParaRPr lang="en-US" sz="2400" smtClean="0"/>
          </a:p>
          <a:p>
            <a:pPr lvl="1" eaLnBrk="1" hangingPunct="1"/>
            <a:r>
              <a:rPr lang="en-US" sz="2400" smtClean="0"/>
              <a:t>What were the first symptoms and how have they evolved?</a:t>
            </a: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50825"/>
            <a:ext cx="7851775" cy="6413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Example of History </a:t>
            </a:r>
            <a:endParaRPr lang="en-US" dirty="0" smtClean="0"/>
          </a:p>
        </p:txBody>
      </p:sp>
      <p:graphicFrame>
        <p:nvGraphicFramePr>
          <p:cNvPr id="220204" name="Group 44"/>
          <p:cNvGraphicFramePr>
            <a:graphicFrameLocks noGrp="1"/>
          </p:cNvGraphicFramePr>
          <p:nvPr>
            <p:ph sz="half" idx="2"/>
          </p:nvPr>
        </p:nvGraphicFramePr>
        <p:xfrm>
          <a:off x="228600" y="1295400"/>
          <a:ext cx="8610600" cy="5257800"/>
        </p:xfrm>
        <a:graphic>
          <a:graphicData uri="http://schemas.openxmlformats.org/drawingml/2006/table">
            <a:tbl>
              <a:tblPr/>
              <a:tblGrid>
                <a:gridCol w="3109913"/>
                <a:gridCol w="5500687"/>
              </a:tblGrid>
              <a:tr h="5257800">
                <a:tc>
                  <a:txBody>
                    <a:bodyPr/>
                    <a:lstStyle/>
                    <a:p>
                      <a:pPr marL="281305" marR="0" lvl="0" indent="-28130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ROS (general):</a:t>
                      </a:r>
                      <a:endParaRPr kumimoji="0" lang="en-US" sz="24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281305" marR="0" lvl="0" indent="-28130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Char char="•"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Fever?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281305" marR="0" lvl="0" indent="-28130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Char char="•"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Vomiting or diarrhea?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281305" marR="0" lvl="0" indent="-28130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Char char="•"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Food and fluid intake, urine output?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281305" marR="0" lvl="0" indent="-28130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Char char="•"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Rash and location?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1305" marR="0" lvl="0" indent="-28130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ROS (neurological):</a:t>
                      </a:r>
                      <a:endParaRPr kumimoji="0" lang="en-US" sz="24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281305" marR="0" lvl="0" indent="-28130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Char char="•"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Headache?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281305" marR="0" lvl="0" indent="-28130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Char char="•"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Seizures?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Pct val="70000"/>
                        <a:buFont typeface="Arial" panose="020B0604020202020204" pitchFamily="34" charset="0"/>
                        <a:buChar char="—"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how many and how long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Pct val="70000"/>
                        <a:buFont typeface="Arial" panose="020B0604020202020204" pitchFamily="34" charset="0"/>
                        <a:buChar char="—"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when was last seizure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Pct val="70000"/>
                        <a:buFont typeface="Arial" panose="020B0604020202020204" pitchFamily="34" charset="0"/>
                        <a:buChar char="—"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shaking of entire body or part of body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281305" marR="0" lvl="0" indent="-28130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Char char="•"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Unable to arouse?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281305" marR="0" lvl="0" indent="-28130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Char char="•"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Irritable?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281305" marR="0" lvl="0" indent="-28130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Char char="•"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Abnormal facial or eye movements?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281305" marR="0" lvl="0" indent="-28130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Char char="•"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Tremors or abnormal body movements?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281305" marR="0" lvl="0" indent="-28130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Char char="•"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Unable to walk or talk?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92113"/>
            <a:ext cx="7851775" cy="6413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Example of History </a:t>
            </a:r>
            <a:endParaRPr lang="en-US" dirty="0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8002588" cy="51863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u="sng" dirty="0" smtClean="0"/>
              <a:t>Past Medical History:</a:t>
            </a:r>
            <a:endParaRPr lang="en-US" sz="2800" u="sng" dirty="0" smtClean="0"/>
          </a:p>
          <a:p>
            <a:pPr lvl="1"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sz="2400" dirty="0" smtClean="0"/>
              <a:t>Preexisting health problems?</a:t>
            </a:r>
            <a:endParaRPr lang="en-US" sz="2400" dirty="0" smtClean="0"/>
          </a:p>
          <a:p>
            <a:pPr lvl="1"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sz="2400" dirty="0" smtClean="0"/>
              <a:t>History of abnormal chest X-ray?</a:t>
            </a:r>
            <a:endParaRPr lang="en-US" sz="2400" dirty="0" smtClean="0"/>
          </a:p>
          <a:p>
            <a:pPr lvl="1"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sz="2400" dirty="0" smtClean="0"/>
              <a:t>Current medications?</a:t>
            </a:r>
            <a:endParaRPr lang="en-US" sz="2400" dirty="0" smtClean="0"/>
          </a:p>
          <a:p>
            <a:pPr lvl="1"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sz="2400" dirty="0" smtClean="0"/>
              <a:t>Allergies?</a:t>
            </a:r>
            <a:endParaRPr lang="en-US" sz="2400" dirty="0" smtClean="0"/>
          </a:p>
          <a:p>
            <a:pPr lvl="1"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sz="2400" dirty="0" smtClean="0"/>
              <a:t>Immunization status?</a:t>
            </a:r>
            <a:endParaRPr lang="en-US" sz="2400" dirty="0" smtClean="0"/>
          </a:p>
          <a:p>
            <a:pPr lvl="2"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sz="2000" dirty="0" smtClean="0"/>
              <a:t>In particular JE, measles, mumps etc.</a:t>
            </a:r>
            <a:endParaRPr lang="en-US" sz="2000" dirty="0" smtClean="0"/>
          </a:p>
          <a:p>
            <a:pPr lvl="2"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Font typeface="Arial" panose="020B0604020202020204" pitchFamily="34" charset="0"/>
              <a:buNone/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spcAft>
                <a:spcPct val="10000"/>
              </a:spcAft>
            </a:pPr>
            <a:r>
              <a:rPr lang="en-US" sz="2800" u="sng" dirty="0" smtClean="0"/>
              <a:t>Family History/Social History:</a:t>
            </a:r>
            <a:endParaRPr lang="en-US" sz="2800" u="sng" dirty="0" smtClean="0"/>
          </a:p>
          <a:p>
            <a:pPr lvl="1"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sz="2400" dirty="0" smtClean="0"/>
              <a:t>Any household members recently ill?</a:t>
            </a:r>
            <a:endParaRPr lang="en-US" sz="2400" dirty="0" smtClean="0"/>
          </a:p>
          <a:p>
            <a:pPr lvl="1"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sz="2400" dirty="0" smtClean="0"/>
              <a:t>Any recent animal bites, exposure to toxins?</a:t>
            </a:r>
            <a:endParaRPr lang="en-US" sz="2400" dirty="0" smtClean="0"/>
          </a:p>
          <a:p>
            <a:pPr lvl="1"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sz="2400" dirty="0" smtClean="0"/>
              <a:t>Any travel within the previous 2 weeks?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33400" y="82550"/>
            <a:ext cx="7851775" cy="11906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Physical examination of a patient with suspected encephalitis</a:t>
            </a:r>
            <a:endParaRPr lang="en-US" smtClean="0"/>
          </a:p>
        </p:txBody>
      </p:sp>
      <p:sp>
        <p:nvSpPr>
          <p:cNvPr id="4608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458200" cy="4729163"/>
          </a:xfrm>
        </p:spPr>
        <p:txBody>
          <a:bodyPr/>
          <a:lstStyle/>
          <a:p>
            <a:pPr eaLnBrk="1" hangingPunct="1"/>
            <a:r>
              <a:rPr lang="en-US" sz="2800" dirty="0" smtClean="0"/>
              <a:t>Assess ABC’s (airway, breathing, and circulation).</a:t>
            </a:r>
            <a:endParaRPr lang="en-US" sz="2800" dirty="0" smtClean="0"/>
          </a:p>
          <a:p>
            <a:pPr eaLnBrk="1" hangingPunct="1"/>
            <a:r>
              <a:rPr lang="en-US" sz="2800" dirty="0" smtClean="0"/>
              <a:t>Rule out Cushing’s triad:</a:t>
            </a:r>
            <a:endParaRPr lang="en-US" sz="2800" dirty="0" smtClean="0"/>
          </a:p>
          <a:p>
            <a:pPr lvl="1" eaLnBrk="1" hangingPunct="1"/>
            <a:r>
              <a:rPr lang="en-US" sz="2400" dirty="0" smtClean="0"/>
              <a:t>Hypertension + bradycardia + irregular respirations</a:t>
            </a:r>
            <a:endParaRPr lang="en-US" sz="2400" dirty="0" smtClean="0"/>
          </a:p>
          <a:p>
            <a:pPr eaLnBrk="1" hangingPunct="1"/>
            <a:r>
              <a:rPr lang="en-US" sz="2800" dirty="0" smtClean="0"/>
              <a:t>Perform thorough neurological exam.</a:t>
            </a:r>
            <a:endParaRPr lang="en-US" sz="2800" dirty="0" smtClean="0"/>
          </a:p>
          <a:p>
            <a:pPr eaLnBrk="1" hangingPunct="1"/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458200" cy="6413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Overview of physical exam</a:t>
            </a:r>
            <a:endParaRPr lang="en-US" dirty="0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154988" cy="4805362"/>
          </a:xfrm>
        </p:spPr>
        <p:txBody>
          <a:bodyPr/>
          <a:lstStyle/>
          <a:p>
            <a:pPr eaLnBrk="1" hangingPunct="1">
              <a:spcAft>
                <a:spcPct val="10000"/>
              </a:spcAft>
            </a:pPr>
            <a:r>
              <a:rPr lang="en-US" sz="2400" smtClean="0"/>
              <a:t>Respiratory distress</a:t>
            </a:r>
            <a:endParaRPr lang="en-US" sz="2400" smtClean="0"/>
          </a:p>
          <a:p>
            <a:pPr lvl="1" eaLnBrk="1" hangingPunct="1">
              <a:spcAft>
                <a:spcPct val="0"/>
              </a:spcAft>
            </a:pPr>
            <a:r>
              <a:rPr lang="en-US" sz="2000" smtClean="0"/>
              <a:t>Obstructed breathing OR central cyanosis OR severe respiratory distress</a:t>
            </a:r>
            <a:endParaRPr lang="en-US" sz="2000" smtClean="0"/>
          </a:p>
          <a:p>
            <a:pPr eaLnBrk="1" hangingPunct="1">
              <a:spcAft>
                <a:spcPct val="10000"/>
              </a:spcAft>
            </a:pPr>
            <a:r>
              <a:rPr lang="en-US" sz="2400" smtClean="0"/>
              <a:t>Shock</a:t>
            </a:r>
            <a:endParaRPr lang="en-US" sz="2400" smtClean="0"/>
          </a:p>
          <a:p>
            <a:pPr lvl="1" eaLnBrk="1" hangingPunct="1">
              <a:spcAft>
                <a:spcPct val="0"/>
              </a:spcAft>
            </a:pPr>
            <a:r>
              <a:rPr lang="en-US" sz="2000" smtClean="0"/>
              <a:t>Cold hands with capillary refill &gt; 3 seconds; weak, rapid pulse</a:t>
            </a:r>
            <a:endParaRPr lang="en-US" sz="2000" smtClean="0"/>
          </a:p>
          <a:p>
            <a:pPr eaLnBrk="1" hangingPunct="1">
              <a:spcAft>
                <a:spcPct val="10000"/>
              </a:spcAft>
            </a:pPr>
            <a:r>
              <a:rPr lang="en-US" sz="2400" smtClean="0"/>
              <a:t>Severe dehydration</a:t>
            </a:r>
            <a:endParaRPr lang="en-US" sz="2400" smtClean="0"/>
          </a:p>
          <a:p>
            <a:pPr lvl="1" eaLnBrk="1" hangingPunct="1">
              <a:spcAft>
                <a:spcPct val="10000"/>
              </a:spcAft>
            </a:pPr>
            <a:r>
              <a:rPr lang="en-US" sz="2000" smtClean="0"/>
              <a:t>Diarrhea plus two of these:</a:t>
            </a:r>
            <a:endParaRPr lang="en-US" sz="2000" smtClean="0"/>
          </a:p>
          <a:p>
            <a:pPr lvl="2" eaLnBrk="1" hangingPunct="1">
              <a:spcAft>
                <a:spcPct val="0"/>
              </a:spcAft>
            </a:pPr>
            <a:r>
              <a:rPr lang="en-US" sz="2000" smtClean="0"/>
              <a:t>Lethargy</a:t>
            </a:r>
            <a:endParaRPr lang="en-US" sz="2000" smtClean="0"/>
          </a:p>
          <a:p>
            <a:pPr lvl="2" eaLnBrk="1" hangingPunct="1">
              <a:spcAft>
                <a:spcPct val="0"/>
              </a:spcAft>
            </a:pPr>
            <a:r>
              <a:rPr lang="en-US" sz="2000" smtClean="0"/>
              <a:t>Sunken eyes</a:t>
            </a:r>
            <a:endParaRPr lang="en-US" sz="2000" smtClean="0"/>
          </a:p>
          <a:p>
            <a:pPr lvl="2" eaLnBrk="1" hangingPunct="1">
              <a:spcAft>
                <a:spcPct val="0"/>
              </a:spcAft>
            </a:pPr>
            <a:r>
              <a:rPr lang="en-US" sz="2000" smtClean="0"/>
              <a:t>Very slow skin pinch</a:t>
            </a:r>
            <a:endParaRPr lang="en-US" sz="2000" smtClean="0"/>
          </a:p>
          <a:p>
            <a:pPr eaLnBrk="1" hangingPunct="1"/>
            <a:r>
              <a:rPr lang="en-US" sz="2400" smtClean="0"/>
              <a:t>Coma or convulsions</a:t>
            </a:r>
            <a:endParaRPr lang="en-US" sz="2400" smtClean="0"/>
          </a:p>
        </p:txBody>
      </p:sp>
      <p:pic>
        <p:nvPicPr>
          <p:cNvPr id="47108" name="Picture 4" descr="Grand mal seizure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5562600" y="4114800"/>
            <a:ext cx="3124200" cy="249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5943600" y="3733800"/>
            <a:ext cx="2162175" cy="3365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FFFFFF"/>
                </a:solidFill>
              </a:rPr>
              <a:t>Child with convulsions</a:t>
            </a:r>
            <a:endParaRPr lang="en-US" sz="1600" b="1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50825"/>
            <a:ext cx="7851775" cy="6413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Overview of physical exam</a:t>
            </a:r>
            <a:endParaRPr lang="en-US" dirty="0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77724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Vital signs:</a:t>
            </a:r>
            <a:endParaRPr lang="en-US" sz="240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Temperature, heart rate, respiratory rate, blood pressure, weight</a:t>
            </a:r>
            <a:endParaRPr 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General appearance:</a:t>
            </a:r>
            <a:endParaRPr lang="en-US" sz="240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Drowsy, severe wasting, edema?</a:t>
            </a:r>
            <a:endParaRPr 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Skin:</a:t>
            </a:r>
            <a:endParaRPr lang="en-US" sz="2400" smtClean="0"/>
          </a:p>
          <a:p>
            <a:pPr lvl="1" eaLnBrk="1" hangingPunct="1">
              <a:lnSpc>
                <a:spcPct val="90000"/>
              </a:lnSpc>
              <a:spcAft>
                <a:spcPct val="10000"/>
              </a:spcAft>
            </a:pPr>
            <a:r>
              <a:rPr lang="en-US" sz="2000" smtClean="0"/>
              <a:t>capillary refill, palmar pallor</a:t>
            </a:r>
            <a:endParaRPr lang="en-US" sz="2000" smtClean="0"/>
          </a:p>
          <a:p>
            <a:pPr lvl="1" eaLnBrk="1" hangingPunct="1">
              <a:lnSpc>
                <a:spcPct val="90000"/>
              </a:lnSpc>
              <a:spcAft>
                <a:spcPct val="10000"/>
              </a:spcAft>
            </a:pPr>
            <a:r>
              <a:rPr lang="en-US" sz="2000" smtClean="0"/>
              <a:t>Rash: bruising?</a:t>
            </a:r>
            <a:endParaRPr lang="en-US" sz="2000" smtClean="0"/>
          </a:p>
          <a:p>
            <a:pPr lvl="1" eaLnBrk="1" hangingPunct="1">
              <a:lnSpc>
                <a:spcPct val="90000"/>
              </a:lnSpc>
              <a:spcAft>
                <a:spcPct val="10000"/>
              </a:spcAft>
            </a:pPr>
            <a:r>
              <a:rPr lang="en-US" sz="2000" smtClean="0"/>
              <a:t>Diffuse adenopathy?</a:t>
            </a: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57188"/>
            <a:ext cx="7851775" cy="6413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Overview of physical exam </a:t>
            </a:r>
            <a:endParaRPr lang="en-US" dirty="0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154988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Head, eyes, ears, nose and throat:</a:t>
            </a:r>
            <a:endParaRPr lang="en-US" sz="24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pupils equal and reactive, neck stiffness?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Heart:</a:t>
            </a:r>
            <a:endParaRPr lang="en-US" sz="24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Increased or slow heart rate?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Chest:</a:t>
            </a:r>
            <a:endParaRPr lang="en-US" sz="24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2000" dirty="0" err="1" smtClean="0"/>
              <a:t>rales</a:t>
            </a:r>
            <a:r>
              <a:rPr lang="en-US" sz="2000" dirty="0" smtClean="0"/>
              <a:t>, crackles, signs of pneumonia, respiratory distress?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Abdomen:</a:t>
            </a:r>
            <a:endParaRPr lang="en-US" sz="24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enlargement of liver or spleen?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57188"/>
            <a:ext cx="7851775" cy="6413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The neurologic exam</a:t>
            </a:r>
            <a:endParaRPr lang="en-US" smtClean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078788" cy="4876800"/>
          </a:xfrm>
        </p:spPr>
        <p:txBody>
          <a:bodyPr/>
          <a:lstStyle/>
          <a:p>
            <a:pPr marL="457200" indent="-457200" eaLnBrk="1" hangingPunct="1">
              <a:buFontTx/>
              <a:buAutoNum type="arabicPeriod"/>
            </a:pPr>
            <a:r>
              <a:rPr lang="en-US" sz="2800" smtClean="0"/>
              <a:t>Mental status</a:t>
            </a:r>
            <a:endParaRPr lang="en-US" sz="2800" smtClean="0"/>
          </a:p>
          <a:p>
            <a:pPr marL="914400" lvl="1" indent="-342900" eaLnBrk="1" hangingPunct="1"/>
            <a:r>
              <a:rPr lang="en-US" sz="2400" smtClean="0"/>
              <a:t>Level of alertness:</a:t>
            </a:r>
            <a:endParaRPr lang="en-US" sz="2400" smtClean="0"/>
          </a:p>
          <a:p>
            <a:pPr marL="1371600" lvl="2" indent="-342900" eaLnBrk="1" hangingPunct="1">
              <a:spcBef>
                <a:spcPct val="0"/>
              </a:spcBef>
              <a:spcAft>
                <a:spcPct val="10000"/>
              </a:spcAft>
            </a:pPr>
            <a:r>
              <a:rPr lang="en-US" sz="2000" smtClean="0"/>
              <a:t>AVPU scale for rapid assessment: Alert / Responds to voice / Reacts to pain / Unconscious</a:t>
            </a:r>
            <a:endParaRPr lang="en-US" sz="2000" smtClean="0"/>
          </a:p>
          <a:p>
            <a:pPr marL="1371600" lvl="2" indent="-342900" eaLnBrk="1" hangingPunct="1">
              <a:spcBef>
                <a:spcPct val="0"/>
              </a:spcBef>
              <a:spcAft>
                <a:spcPct val="10000"/>
              </a:spcAft>
            </a:pPr>
            <a:r>
              <a:rPr lang="en-US" sz="2000" smtClean="0"/>
              <a:t>Glasgow Coma Scale(eye opening,verbal performance,motor performance) And Rancho Los Amigos Scale</a:t>
            </a:r>
            <a:endParaRPr lang="en-US" sz="2000" smtClean="0"/>
          </a:p>
          <a:p>
            <a:pPr marL="914400" lvl="1" indent="-342900" eaLnBrk="1" hangingPunct="1"/>
            <a:r>
              <a:rPr lang="en-US" sz="2400" smtClean="0"/>
              <a:t>Orientation(time,place,person), memory,  Calculation,Attention,Apraxia,Speech,Hearing.</a:t>
            </a:r>
            <a:endParaRPr lang="en-US" sz="2400" smtClean="0"/>
          </a:p>
          <a:p>
            <a:pPr marL="914400" lvl="1" indent="-342900" eaLnBrk="1" hangingPunct="1"/>
            <a:r>
              <a:rPr lang="en-US" sz="2400" smtClean="0"/>
              <a:t>Irritability</a:t>
            </a: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Perception exam:</a:t>
            </a:r>
            <a:endParaRPr lang="en-US" smtClean="0"/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772400" cy="4495800"/>
          </a:xfrm>
        </p:spPr>
        <p:txBody>
          <a:bodyPr/>
          <a:lstStyle/>
          <a:p>
            <a:r>
              <a:rPr lang="en-US" smtClean="0"/>
              <a:t>Spatial:Figure ground-Topographical disorientation-Position in space-Spatial  relation-Vertical disorientation</a:t>
            </a:r>
            <a:endParaRPr lang="en-US" smtClean="0"/>
          </a:p>
          <a:p>
            <a:r>
              <a:rPr lang="en-US" smtClean="0"/>
              <a:t>Visual body perception:Visual &amp;Auditory agnosia-Astereognosis-Unilateral neglect-Right left discrimination-Anosognosia-Somatognosia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Symptoms of meningitis</a:t>
            </a:r>
            <a:endParaRPr 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7772400" cy="5562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000" dirty="0" smtClean="0"/>
              <a:t>Fever</a:t>
            </a:r>
            <a:endParaRPr lang="en-US" sz="3000" dirty="0" smtClean="0"/>
          </a:p>
          <a:p>
            <a:pPr eaLnBrk="1" hangingPunct="1">
              <a:lnSpc>
                <a:spcPct val="90000"/>
              </a:lnSpc>
            </a:pPr>
            <a:r>
              <a:rPr lang="en-US" sz="3000" dirty="0" smtClean="0"/>
              <a:t>Altered consciousness, irritability, photophobia</a:t>
            </a:r>
            <a:endParaRPr lang="en-US" sz="3000" dirty="0" smtClean="0"/>
          </a:p>
          <a:p>
            <a:pPr eaLnBrk="1" hangingPunct="1">
              <a:lnSpc>
                <a:spcPct val="90000"/>
              </a:lnSpc>
            </a:pPr>
            <a:r>
              <a:rPr lang="en-US" sz="3000" dirty="0" smtClean="0"/>
              <a:t>Vomiting, poor appetite</a:t>
            </a:r>
            <a:endParaRPr lang="en-US" sz="3000" dirty="0" smtClean="0"/>
          </a:p>
          <a:p>
            <a:pPr eaLnBrk="1" hangingPunct="1">
              <a:lnSpc>
                <a:spcPct val="90000"/>
              </a:lnSpc>
            </a:pPr>
            <a:r>
              <a:rPr lang="en-US" sz="3000" dirty="0" smtClean="0"/>
              <a:t>Seizures </a:t>
            </a:r>
            <a:endParaRPr lang="en-US" sz="3000" dirty="0" smtClean="0"/>
          </a:p>
          <a:p>
            <a:pPr eaLnBrk="1" hangingPunct="1">
              <a:lnSpc>
                <a:spcPct val="90000"/>
              </a:lnSpc>
            </a:pPr>
            <a:r>
              <a:rPr lang="en-US" sz="3000" dirty="0" smtClean="0"/>
              <a:t>Bulging fontanel</a:t>
            </a:r>
            <a:endParaRPr lang="en-US" sz="3000" dirty="0" smtClean="0"/>
          </a:p>
          <a:p>
            <a:pPr eaLnBrk="1" hangingPunct="1">
              <a:lnSpc>
                <a:spcPct val="90000"/>
              </a:lnSpc>
            </a:pPr>
            <a:r>
              <a:rPr lang="en-US" sz="3000" dirty="0" smtClean="0"/>
              <a:t>Stiff neck or </a:t>
            </a:r>
            <a:r>
              <a:rPr lang="en-US" sz="3000" dirty="0" err="1" smtClean="0"/>
              <a:t>nuchal</a:t>
            </a:r>
            <a:r>
              <a:rPr lang="en-US" sz="3000" dirty="0" smtClean="0"/>
              <a:t> rigidity</a:t>
            </a:r>
            <a:endParaRPr lang="en-US" sz="3000" dirty="0" smtClean="0"/>
          </a:p>
          <a:p>
            <a:pPr eaLnBrk="1" hangingPunct="1">
              <a:lnSpc>
                <a:spcPct val="90000"/>
              </a:lnSpc>
            </a:pPr>
            <a:r>
              <a:rPr lang="en-US" sz="3000" dirty="0" err="1" smtClean="0"/>
              <a:t>Meningismus</a:t>
            </a:r>
            <a:r>
              <a:rPr lang="en-US" sz="3000" dirty="0" smtClean="0"/>
              <a:t> (stiff neck + </a:t>
            </a:r>
            <a:r>
              <a:rPr lang="en-US" sz="3000" dirty="0" err="1" smtClean="0"/>
              <a:t>Brudzinski</a:t>
            </a:r>
            <a:r>
              <a:rPr lang="en-US" sz="3000" dirty="0" smtClean="0"/>
              <a:t> + </a:t>
            </a:r>
            <a:r>
              <a:rPr lang="en-US" sz="3000" dirty="0" err="1" smtClean="0"/>
              <a:t>Kernig</a:t>
            </a:r>
            <a:r>
              <a:rPr lang="en-US" sz="3000" dirty="0" smtClean="0"/>
              <a:t> signs)</a:t>
            </a:r>
            <a:endParaRPr lang="en-US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50825"/>
            <a:ext cx="7851775" cy="641350"/>
          </a:xfrm>
        </p:spPr>
        <p:txBody>
          <a:bodyPr>
            <a:normAutofit fontScale="90000"/>
          </a:bodyPr>
          <a:lstStyle/>
          <a:p>
            <a:pPr eaLnBrk="1" hangingPunct="1"/>
            <a:endParaRPr lang="en-US" dirty="0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419600"/>
            <a:ext cx="8229600" cy="3814763"/>
          </a:xfrm>
        </p:spPr>
        <p:txBody>
          <a:bodyPr/>
          <a:lstStyle/>
          <a:p>
            <a:pPr marL="457200" indent="-457200" eaLnBrk="1" hangingPunct="1">
              <a:lnSpc>
                <a:spcPct val="80000"/>
              </a:lnSpc>
              <a:spcAft>
                <a:spcPct val="25000"/>
              </a:spcAft>
              <a:buFontTx/>
              <a:buNone/>
              <a:tabLst>
                <a:tab pos="747395" algn="l"/>
              </a:tabLst>
            </a:pPr>
            <a:endParaRPr lang="en-US" smtClean="0">
              <a:latin typeface="Arial Unicode MS" panose="020B0604020202020204" pitchFamily="34" charset="-128"/>
            </a:endParaRPr>
          </a:p>
          <a:p>
            <a:pPr marL="457200" indent="-457200" eaLnBrk="1" hangingPunct="1">
              <a:lnSpc>
                <a:spcPct val="80000"/>
              </a:lnSpc>
              <a:tabLst>
                <a:tab pos="747395" algn="l"/>
              </a:tabLst>
            </a:pPr>
            <a:endParaRPr lang="en-US" sz="1800" smtClean="0">
              <a:latin typeface="Arial Unicode MS" panose="020B0604020202020204" pitchFamily="34" charset="-128"/>
            </a:endParaRPr>
          </a:p>
          <a:p>
            <a:pPr marL="457200" indent="-457200" eaLnBrk="1" hangingPunct="1">
              <a:lnSpc>
                <a:spcPct val="80000"/>
              </a:lnSpc>
              <a:tabLst>
                <a:tab pos="747395" algn="l"/>
              </a:tabLst>
            </a:pPr>
            <a:endParaRPr lang="en-US" sz="1600" smtClean="0"/>
          </a:p>
        </p:txBody>
      </p:sp>
      <p:sp>
        <p:nvSpPr>
          <p:cNvPr id="53253" name="Rectangle 11"/>
          <p:cNvSpPr>
            <a:spLocks noChangeArrowheads="1"/>
          </p:cNvSpPr>
          <p:nvPr/>
        </p:nvSpPr>
        <p:spPr bwMode="auto">
          <a:xfrm>
            <a:off x="609600" y="1371600"/>
            <a:ext cx="8077200" cy="4648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20000"/>
              </a:spcBef>
              <a:spcAft>
                <a:spcPct val="25000"/>
              </a:spcAft>
              <a:buFontTx/>
              <a:buAutoNum type="arabicPeriod" startAt="2"/>
            </a:pPr>
            <a:r>
              <a:rPr lang="en-US" sz="2800" dirty="0">
                <a:latin typeface="Arial" panose="020B0604020202020204" pitchFamily="34" charset="0"/>
              </a:rPr>
              <a:t>Cranial nerves</a:t>
            </a:r>
            <a:endParaRPr lang="en-US" sz="2800" dirty="0">
              <a:latin typeface="Arial" panose="020B0604020202020204" pitchFamily="34" charset="0"/>
            </a:endParaRPr>
          </a:p>
          <a:p>
            <a:pPr marL="914400" lvl="1" indent="-342900">
              <a:lnSpc>
                <a:spcPct val="80000"/>
              </a:lnSpc>
              <a:spcBef>
                <a:spcPct val="10000"/>
              </a:spcBef>
              <a:spcAft>
                <a:spcPct val="40000"/>
              </a:spcAft>
              <a:buSzPct val="70000"/>
            </a:pPr>
            <a:endParaRPr lang="en-US" dirty="0">
              <a:latin typeface="Arial" panose="020B0604020202020204" pitchFamily="34" charset="0"/>
            </a:endParaRPr>
          </a:p>
          <a:p>
            <a:pPr marL="914400" lvl="1" indent="-342900">
              <a:lnSpc>
                <a:spcPct val="80000"/>
              </a:lnSpc>
              <a:spcBef>
                <a:spcPct val="10000"/>
              </a:spcBef>
              <a:spcAft>
                <a:spcPct val="40000"/>
              </a:spcAft>
              <a:buSzPct val="70000"/>
              <a:buFont typeface="Arial" panose="020B0604020202020204" pitchFamily="34" charset="0"/>
              <a:buChar char="—"/>
            </a:pPr>
            <a:r>
              <a:rPr lang="en-US" sz="2400" dirty="0"/>
              <a:t>8</a:t>
            </a:r>
            <a:r>
              <a:rPr lang="en-US" sz="2400" baseline="30000" dirty="0"/>
              <a:t>th</a:t>
            </a:r>
            <a:r>
              <a:rPr lang="en-US" sz="2400" dirty="0"/>
              <a:t>  nerve exam-auditory N.-can be affected in meningitis.</a:t>
            </a:r>
            <a:endParaRPr lang="en-US" sz="2400" dirty="0"/>
          </a:p>
          <a:p>
            <a:pPr marL="914400" lvl="1" indent="-342900">
              <a:lnSpc>
                <a:spcPct val="80000"/>
              </a:lnSpc>
              <a:spcBef>
                <a:spcPct val="10000"/>
              </a:spcBef>
              <a:spcAft>
                <a:spcPct val="40000"/>
              </a:spcAft>
              <a:buSzPct val="70000"/>
              <a:buFont typeface="Arial" panose="020B0604020202020204" pitchFamily="34" charset="0"/>
              <a:buChar char="—"/>
            </a:pPr>
            <a:r>
              <a:rPr lang="en-US" sz="2400" dirty="0"/>
              <a:t>And 7</a:t>
            </a:r>
            <a:r>
              <a:rPr lang="en-US" sz="2400" baseline="30000" dirty="0"/>
              <a:t>th</a:t>
            </a:r>
            <a:r>
              <a:rPr lang="en-US" sz="2400" dirty="0"/>
              <a:t> nerve and </a:t>
            </a:r>
            <a:r>
              <a:rPr lang="en-US" sz="2400" dirty="0" err="1"/>
              <a:t>oculomotor</a:t>
            </a:r>
            <a:r>
              <a:rPr lang="en-US" sz="2400" dirty="0"/>
              <a:t> </a:t>
            </a:r>
            <a:r>
              <a:rPr lang="en-US" sz="2400" dirty="0" err="1"/>
              <a:t>N.can</a:t>
            </a:r>
            <a:r>
              <a:rPr lang="en-US" sz="2400" dirty="0"/>
              <a:t> be affected in encephalitis.</a:t>
            </a:r>
            <a:endParaRPr lang="en-US" sz="2400" dirty="0"/>
          </a:p>
          <a:p>
            <a:pPr marL="914400" lvl="1" indent="-342900">
              <a:lnSpc>
                <a:spcPct val="80000"/>
              </a:lnSpc>
              <a:spcBef>
                <a:spcPct val="10000"/>
              </a:spcBef>
              <a:spcAft>
                <a:spcPct val="40000"/>
              </a:spcAft>
              <a:buSzPct val="70000"/>
              <a:buFont typeface="Arial" panose="020B0604020202020204" pitchFamily="34" charset="0"/>
              <a:buChar char="—"/>
            </a:pPr>
            <a:r>
              <a:rPr lang="en-US" sz="2400" dirty="0"/>
              <a:t>Eye deviation and </a:t>
            </a:r>
            <a:r>
              <a:rPr lang="en-US" sz="2400" dirty="0" err="1"/>
              <a:t>Nystagmus</a:t>
            </a:r>
            <a:r>
              <a:rPr lang="en-US" sz="2400" dirty="0"/>
              <a:t> can be present in encephalitis.</a:t>
            </a:r>
            <a:endParaRPr lang="en-US" sz="2400" dirty="0"/>
          </a:p>
          <a:p>
            <a:pPr marL="914400" lvl="1" indent="-342900">
              <a:lnSpc>
                <a:spcPct val="80000"/>
              </a:lnSpc>
              <a:spcBef>
                <a:spcPct val="10000"/>
              </a:spcBef>
              <a:spcAft>
                <a:spcPct val="40000"/>
              </a:spcAft>
              <a:buSzPct val="70000"/>
              <a:buFont typeface="Arial" panose="020B0604020202020204" pitchFamily="34" charset="0"/>
              <a:buChar char="—"/>
            </a:pPr>
            <a:endParaRPr lang="en-US" dirty="0">
              <a:latin typeface="Arial" panose="020B0604020202020204" pitchFamily="34" charset="0"/>
            </a:endParaRPr>
          </a:p>
          <a:p>
            <a:pPr marL="914400" lvl="1" indent="-342900">
              <a:lnSpc>
                <a:spcPct val="80000"/>
              </a:lnSpc>
              <a:spcBef>
                <a:spcPct val="10000"/>
              </a:spcBef>
              <a:spcAft>
                <a:spcPct val="40000"/>
              </a:spcAft>
              <a:buSzPct val="70000"/>
            </a:pPr>
            <a:endParaRPr lang="en-US" sz="2800" dirty="0">
              <a:latin typeface="Arial" panose="020B0604020202020204" pitchFamily="34" charset="0"/>
            </a:endParaRPr>
          </a:p>
          <a:p>
            <a:pPr marL="914400" lvl="1" indent="-342900">
              <a:lnSpc>
                <a:spcPct val="80000"/>
              </a:lnSpc>
              <a:spcBef>
                <a:spcPct val="10000"/>
              </a:spcBef>
              <a:spcAft>
                <a:spcPct val="40000"/>
              </a:spcAft>
              <a:buSzPct val="70000"/>
              <a:buFont typeface="Arial" panose="020B0604020202020204" pitchFamily="34" charset="0"/>
              <a:buChar char="—"/>
            </a:pPr>
            <a:endParaRPr lang="en-US" dirty="0">
              <a:latin typeface="Arial" panose="020B0604020202020204" pitchFamily="34" charset="0"/>
            </a:endParaRPr>
          </a:p>
          <a:p>
            <a:pPr marL="914400" lvl="1" indent="-342900">
              <a:lnSpc>
                <a:spcPct val="80000"/>
              </a:lnSpc>
              <a:spcBef>
                <a:spcPct val="10000"/>
              </a:spcBef>
              <a:spcAft>
                <a:spcPct val="40000"/>
              </a:spcAft>
              <a:buSzPct val="70000"/>
            </a:pPr>
            <a:endParaRPr lang="en-US" dirty="0">
              <a:latin typeface="Arial" panose="020B0604020202020204" pitchFamily="34" charset="0"/>
            </a:endParaRPr>
          </a:p>
          <a:p>
            <a:pPr marL="914400" lvl="1" indent="-342900">
              <a:lnSpc>
                <a:spcPct val="80000"/>
              </a:lnSpc>
              <a:spcBef>
                <a:spcPct val="10000"/>
              </a:spcBef>
              <a:spcAft>
                <a:spcPct val="40000"/>
              </a:spcAft>
              <a:buSzPct val="70000"/>
              <a:buFont typeface="Arial" panose="020B0604020202020204" pitchFamily="34" charset="0"/>
              <a:buChar char="—"/>
            </a:pPr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53254" name="Text Box 12"/>
          <p:cNvSpPr txBox="1">
            <a:spLocks noChangeArrowheads="1"/>
          </p:cNvSpPr>
          <p:nvPr/>
        </p:nvSpPr>
        <p:spPr bwMode="auto">
          <a:xfrm>
            <a:off x="7107238" y="3276600"/>
            <a:ext cx="1751012" cy="2746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FFFFFF"/>
                </a:solidFill>
              </a:rPr>
              <a:t>Testing facial nerve (VII)</a:t>
            </a:r>
            <a:endParaRPr lang="en-US" sz="120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Motor examination</a:t>
            </a:r>
            <a:endParaRPr lang="en-US" smtClean="0"/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ROM-Neck flexion is painful in meningitis due to stretching of meninges.</a:t>
            </a:r>
            <a:endParaRPr lang="en-US" dirty="0" smtClean="0"/>
          </a:p>
          <a:p>
            <a:r>
              <a:rPr lang="en-US" dirty="0" smtClean="0"/>
              <a:t>Strength</a:t>
            </a:r>
            <a:endParaRPr lang="en-US" dirty="0" smtClean="0"/>
          </a:p>
          <a:p>
            <a:r>
              <a:rPr lang="en-US" dirty="0" smtClean="0"/>
              <a:t>Tone-Neck rigidity is present in meningitis </a:t>
            </a:r>
            <a:endParaRPr lang="en-US" dirty="0" smtClean="0"/>
          </a:p>
          <a:p>
            <a:pPr lvl="1"/>
            <a:r>
              <a:rPr lang="en-US" dirty="0" err="1" smtClean="0"/>
              <a:t>Kernig’s</a:t>
            </a:r>
            <a:r>
              <a:rPr lang="en-US" dirty="0" smtClean="0"/>
              <a:t> sign</a:t>
            </a:r>
            <a:endParaRPr lang="en-US" dirty="0" smtClean="0"/>
          </a:p>
          <a:p>
            <a:pPr lvl="1"/>
            <a:r>
              <a:rPr lang="en-US" dirty="0" err="1" smtClean="0"/>
              <a:t>Brudzinski’s</a:t>
            </a:r>
            <a:r>
              <a:rPr lang="en-US" dirty="0" smtClean="0"/>
              <a:t> neck sign</a:t>
            </a:r>
            <a:endParaRPr lang="en-US" dirty="0" smtClean="0"/>
          </a:p>
          <a:p>
            <a:r>
              <a:rPr lang="en-US" dirty="0" smtClean="0"/>
              <a:t>Deep tendon reflexes </a:t>
            </a:r>
            <a:endParaRPr lang="en-US" dirty="0" smtClean="0"/>
          </a:p>
          <a:p>
            <a:r>
              <a:rPr lang="en-US" dirty="0" smtClean="0"/>
              <a:t>Posturing-</a:t>
            </a:r>
            <a:r>
              <a:rPr lang="en-US" dirty="0" err="1" smtClean="0"/>
              <a:t>Opisthotonus</a:t>
            </a:r>
            <a:r>
              <a:rPr lang="en-US" dirty="0" smtClean="0"/>
              <a:t> seen in encephalitis.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Clinical signs of meningeal irritation</a:t>
            </a:r>
            <a:endParaRPr lang="en-US" smtClean="0"/>
          </a:p>
        </p:txBody>
      </p:sp>
      <p:pic>
        <p:nvPicPr>
          <p:cNvPr id="5123" name="Picture 8" descr="Brudzinski's sign"/>
          <p:cNvPicPr>
            <a:picLocks noGrp="1" noChangeAspect="1" noChangeArrowheads="1"/>
          </p:cNvPicPr>
          <p:nvPr>
            <p:ph sz="half" idx="1"/>
          </p:nvPr>
        </p:nvPicPr>
        <p:blipFill>
          <a:blip r:embed="rId1" cstate="print"/>
          <a:srcRect/>
          <a:stretch>
            <a:fillRect/>
          </a:stretch>
        </p:blipFill>
        <p:spPr>
          <a:xfrm>
            <a:off x="457200" y="1676400"/>
            <a:ext cx="3951288" cy="3414713"/>
          </a:xfrm>
          <a:noFill/>
        </p:spPr>
      </p:pic>
      <p:pic>
        <p:nvPicPr>
          <p:cNvPr id="5124" name="Picture 9" descr="Kernig's sign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800600" y="1676400"/>
            <a:ext cx="3949700" cy="341471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>
          <a:xfrm>
            <a:off x="457200" y="334963"/>
            <a:ext cx="7772400" cy="1200150"/>
          </a:xfrm>
        </p:spPr>
        <p:txBody>
          <a:bodyPr>
            <a:normAutofit fontScale="90000"/>
          </a:bodyPr>
          <a:lstStyle/>
          <a:p>
            <a:r>
              <a:rPr lang="en-US" smtClean="0"/>
              <a:t>4. Sensory system:</a:t>
            </a:r>
            <a:br>
              <a:rPr lang="en-US" smtClean="0"/>
            </a:br>
            <a:endParaRPr lang="en-US" smtClean="0"/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305800" cy="45720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Superficial </a:t>
            </a:r>
            <a:r>
              <a:rPr lang="en-US" sz="2800" dirty="0" smtClean="0"/>
              <a:t>Sensations -pain</a:t>
            </a:r>
            <a:endParaRPr lang="en-US" sz="2800" dirty="0" smtClean="0"/>
          </a:p>
          <a:p>
            <a:pPr>
              <a:buFontTx/>
              <a:buNone/>
            </a:pPr>
            <a:r>
              <a:rPr lang="en-US" sz="2800" dirty="0" smtClean="0"/>
              <a:t>                                            touch</a:t>
            </a:r>
            <a:endParaRPr lang="en-US" sz="2800" dirty="0" smtClean="0"/>
          </a:p>
          <a:p>
            <a:pPr>
              <a:buFontTx/>
              <a:buNone/>
            </a:pPr>
            <a:r>
              <a:rPr lang="en-US" sz="2800" dirty="0" smtClean="0"/>
              <a:t>                                            temperature</a:t>
            </a:r>
            <a:endParaRPr lang="en-US" sz="2800" dirty="0" smtClean="0"/>
          </a:p>
          <a:p>
            <a:pPr>
              <a:buFontTx/>
              <a:buNone/>
            </a:pPr>
            <a:r>
              <a:rPr lang="en-US" sz="2800" dirty="0" smtClean="0"/>
              <a:t>                                            pressure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7772400" cy="4876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Deep  sensations:  Proprioception</a:t>
            </a: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                                 Kinesthetic sensation</a:t>
            </a: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                                 Vibration</a:t>
            </a: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Cortical sensations: stereognosis,</a:t>
            </a:r>
            <a:endParaRPr lang="en-US" dirty="0" smtClean="0"/>
          </a:p>
          <a:p>
            <a:pPr>
              <a:buFontTx/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2 point discrimination,</a:t>
            </a: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                                   tactile localization,</a:t>
            </a: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                                   barognosis,</a:t>
            </a: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                                   graphesthesia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xfrm>
            <a:off x="457200" y="334963"/>
            <a:ext cx="7772400" cy="12001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Balance Examination: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Static Balance </a:t>
            </a:r>
            <a:endParaRPr lang="en-US" dirty="0" smtClean="0"/>
          </a:p>
          <a:p>
            <a:r>
              <a:rPr lang="en-US" dirty="0" smtClean="0"/>
              <a:t>Dynamic Balance</a:t>
            </a:r>
            <a:endParaRPr lang="en-US" dirty="0" smtClean="0"/>
          </a:p>
          <a:p>
            <a:r>
              <a:rPr lang="en-US" dirty="0" smtClean="0"/>
              <a:t>Berg balance scale, Performance oriented mobility assessment, Timed get up &amp; go test, Timed walking test.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Coordination Exam: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 equilibrium tests</a:t>
            </a:r>
            <a:endParaRPr lang="en-US" dirty="0" smtClean="0"/>
          </a:p>
          <a:p>
            <a:r>
              <a:rPr lang="en-US" dirty="0" smtClean="0"/>
              <a:t>Equilibrium tests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Gait examination: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Gait pattern</a:t>
            </a:r>
            <a:endParaRPr lang="en-US" dirty="0" smtClean="0"/>
          </a:p>
          <a:p>
            <a:r>
              <a:rPr lang="en-US" dirty="0" smtClean="0"/>
              <a:t>Gait parameters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Cardio-respiratory Examination</a:t>
            </a:r>
            <a:endParaRPr lang="en-US" smtClean="0"/>
          </a:p>
        </p:txBody>
      </p:sp>
      <p:sp>
        <p:nvSpPr>
          <p:cNvPr id="593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Heart rate</a:t>
            </a:r>
            <a:endParaRPr lang="en-US" dirty="0" smtClean="0"/>
          </a:p>
          <a:p>
            <a:r>
              <a:rPr lang="en-US" dirty="0" smtClean="0"/>
              <a:t>Resp. rate</a:t>
            </a:r>
            <a:endParaRPr lang="en-US" dirty="0" smtClean="0"/>
          </a:p>
          <a:p>
            <a:r>
              <a:rPr lang="en-US" dirty="0" smtClean="0"/>
              <a:t>Chest expansion </a:t>
            </a:r>
            <a:endParaRPr lang="en-US" dirty="0" smtClean="0"/>
          </a:p>
          <a:p>
            <a:r>
              <a:rPr lang="en-US" dirty="0" smtClean="0"/>
              <a:t>Breathing sounds</a:t>
            </a:r>
            <a:endParaRPr lang="en-US" dirty="0" smtClean="0"/>
          </a:p>
          <a:p>
            <a:r>
              <a:rPr lang="en-US" dirty="0" smtClean="0"/>
              <a:t>Heart sounds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Autonomic nervous system exam:</a:t>
            </a:r>
            <a:endParaRPr lang="en-US" smtClean="0"/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Orthostatic hypotension may be present.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Bacterial meningitis - Organisms</a:t>
            </a:r>
            <a:endParaRPr lang="en-US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305800" cy="4918075"/>
          </a:xfrm>
        </p:spPr>
        <p:txBody>
          <a:bodyPr/>
          <a:lstStyle/>
          <a:p>
            <a:pPr eaLnBrk="1" hangingPunct="1"/>
            <a:r>
              <a:rPr lang="en-US" sz="3000" dirty="0" smtClean="0"/>
              <a:t>Neonates</a:t>
            </a:r>
            <a:endParaRPr lang="en-US" sz="3000" dirty="0" smtClean="0"/>
          </a:p>
          <a:p>
            <a:pPr lvl="1" eaLnBrk="1" hangingPunct="1"/>
            <a:r>
              <a:rPr lang="en-US" dirty="0" smtClean="0"/>
              <a:t>Most caused by Group B </a:t>
            </a:r>
            <a:r>
              <a:rPr lang="en-US" i="1" dirty="0" smtClean="0"/>
              <a:t>Streptococci</a:t>
            </a:r>
            <a:endParaRPr lang="en-US" i="1" dirty="0" smtClean="0"/>
          </a:p>
          <a:p>
            <a:pPr lvl="1" eaLnBrk="1" hangingPunct="1"/>
            <a:r>
              <a:rPr lang="en-US" i="1" dirty="0" smtClean="0"/>
              <a:t>E coli, </a:t>
            </a:r>
            <a:r>
              <a:rPr lang="en-US" dirty="0" err="1" smtClean="0"/>
              <a:t>enterococci</a:t>
            </a:r>
            <a:r>
              <a:rPr lang="en-US" dirty="0" smtClean="0"/>
              <a:t>,</a:t>
            </a:r>
            <a:r>
              <a:rPr lang="en-US" i="1" dirty="0" smtClean="0"/>
              <a:t> </a:t>
            </a:r>
            <a:r>
              <a:rPr lang="en-US" i="1" dirty="0" err="1" smtClean="0"/>
              <a:t>Klebsiella</a:t>
            </a:r>
            <a:r>
              <a:rPr lang="en-US" i="1" dirty="0" smtClean="0"/>
              <a:t>, </a:t>
            </a:r>
            <a:r>
              <a:rPr lang="en-US" i="1" dirty="0" err="1" smtClean="0"/>
              <a:t>Enterobacter</a:t>
            </a:r>
            <a:r>
              <a:rPr lang="en-US" i="1" dirty="0" smtClean="0"/>
              <a:t>, </a:t>
            </a:r>
            <a:r>
              <a:rPr lang="en-US" i="1" dirty="0" err="1" smtClean="0"/>
              <a:t>Samonella</a:t>
            </a:r>
            <a:r>
              <a:rPr lang="en-US" i="1" dirty="0" smtClean="0"/>
              <a:t>, </a:t>
            </a:r>
            <a:r>
              <a:rPr lang="en-US" i="1" dirty="0" err="1" smtClean="0"/>
              <a:t>Serratia</a:t>
            </a:r>
            <a:r>
              <a:rPr lang="en-US" i="1" dirty="0" smtClean="0"/>
              <a:t>, </a:t>
            </a:r>
            <a:r>
              <a:rPr lang="en-US" i="1" dirty="0" err="1" smtClean="0"/>
              <a:t>Listeria</a:t>
            </a:r>
            <a:endParaRPr lang="en-US" i="1" dirty="0" smtClean="0"/>
          </a:p>
          <a:p>
            <a:pPr eaLnBrk="1" hangingPunct="1"/>
            <a:r>
              <a:rPr lang="en-US" sz="3000" dirty="0" smtClean="0"/>
              <a:t>Older infants and children</a:t>
            </a:r>
            <a:endParaRPr lang="en-US" sz="3000" dirty="0" smtClean="0"/>
          </a:p>
          <a:p>
            <a:pPr lvl="1" eaLnBrk="1" hangingPunct="1"/>
            <a:r>
              <a:rPr lang="en-US" i="1" dirty="0" err="1" smtClean="0"/>
              <a:t>Neisseria</a:t>
            </a:r>
            <a:r>
              <a:rPr lang="en-US" i="1" dirty="0" smtClean="0"/>
              <a:t> </a:t>
            </a:r>
            <a:r>
              <a:rPr lang="en-US" i="1" dirty="0" err="1" smtClean="0"/>
              <a:t>meningitidis</a:t>
            </a:r>
            <a:r>
              <a:rPr lang="en-US" i="1" dirty="0" smtClean="0"/>
              <a:t>, S. </a:t>
            </a:r>
            <a:r>
              <a:rPr lang="en-US" i="1" dirty="0" err="1" smtClean="0"/>
              <a:t>pneumoniae</a:t>
            </a:r>
            <a:r>
              <a:rPr lang="en-US" i="1" dirty="0" smtClean="0"/>
              <a:t>, tuberculosis, H. </a:t>
            </a:r>
            <a:r>
              <a:rPr lang="en-US" i="1" dirty="0" err="1" smtClean="0"/>
              <a:t>influenzae</a:t>
            </a: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Functional Examination</a:t>
            </a:r>
            <a:endParaRPr lang="en-US" smtClean="0"/>
          </a:p>
        </p:txBody>
      </p:sp>
      <p:sp>
        <p:nvSpPr>
          <p:cNvPr id="614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ADLs </a:t>
            </a:r>
            <a:endParaRPr lang="en-US" smtClean="0"/>
          </a:p>
          <a:p>
            <a:r>
              <a:rPr lang="en-US" smtClean="0"/>
              <a:t>Instrumental ADL scale</a:t>
            </a:r>
            <a:endParaRPr lang="en-US" smtClean="0"/>
          </a:p>
          <a:p>
            <a:r>
              <a:rPr lang="en-US" smtClean="0"/>
              <a:t>FIM scale</a:t>
            </a:r>
            <a:endParaRPr lang="en-US" smtClean="0"/>
          </a:p>
          <a:p>
            <a:r>
              <a:rPr lang="en-US" smtClean="0"/>
              <a:t>Barthel index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458200" cy="4114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sz="2800" b="1" dirty="0" smtClean="0"/>
              <a:t>Based on symptoms and signs:</a:t>
            </a:r>
            <a:endParaRPr lang="en-US" sz="2800" b="1" dirty="0" smtClean="0"/>
          </a:p>
          <a:p>
            <a:pPr marL="466725" lvl="1" indent="-352425" eaLnBrk="1" hangingPunct="1">
              <a:lnSpc>
                <a:spcPct val="90000"/>
              </a:lnSpc>
              <a:spcBef>
                <a:spcPct val="10000"/>
              </a:spcBef>
              <a:buFontTx/>
              <a:buChar char="•"/>
            </a:pPr>
            <a:r>
              <a:rPr lang="en-US" dirty="0" smtClean="0"/>
              <a:t>Provide an initial assessment. </a:t>
            </a:r>
            <a:endParaRPr lang="en-US" dirty="0" smtClean="0"/>
          </a:p>
          <a:p>
            <a:pPr marL="466725" lvl="1" indent="-352425" eaLnBrk="1" hangingPunct="1">
              <a:lnSpc>
                <a:spcPct val="90000"/>
              </a:lnSpc>
              <a:spcBef>
                <a:spcPct val="10000"/>
              </a:spcBef>
              <a:buFontTx/>
              <a:buChar char="•"/>
            </a:pPr>
            <a:r>
              <a:rPr lang="en-US" dirty="0" smtClean="0"/>
              <a:t>Determine which laboratory tests are required.</a:t>
            </a:r>
            <a:endParaRPr lang="en-US" dirty="0" smtClean="0"/>
          </a:p>
          <a:p>
            <a:pPr marL="466725" lvl="1" indent="-352425" eaLnBrk="1" hangingPunct="1">
              <a:lnSpc>
                <a:spcPct val="90000"/>
              </a:lnSpc>
              <a:spcBef>
                <a:spcPct val="10000"/>
              </a:spcBef>
              <a:buFontTx/>
              <a:buChar char="•"/>
            </a:pPr>
            <a:r>
              <a:rPr lang="en-US" dirty="0" smtClean="0"/>
              <a:t>Develop a care plan.</a:t>
            </a:r>
            <a:endParaRPr lang="en-US" dirty="0" smtClean="0"/>
          </a:p>
          <a:p>
            <a:pPr marL="466725" lvl="1" indent="-352425" eaLnBrk="1" hangingPunct="1">
              <a:lnSpc>
                <a:spcPct val="90000"/>
              </a:lnSpc>
              <a:spcBef>
                <a:spcPct val="10000"/>
              </a:spcBef>
              <a:buFontTx/>
              <a:buChar char="•"/>
            </a:pPr>
            <a:r>
              <a:rPr lang="en-US" dirty="0" smtClean="0"/>
              <a:t>Communicate the information with the parents or caregiver.</a:t>
            </a:r>
            <a:endParaRPr lang="en-US" dirty="0" smtClean="0"/>
          </a:p>
          <a:p>
            <a:pPr marL="466725" lvl="1" indent="-352425" eaLnBrk="1" hangingPunct="1"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</a:pPr>
            <a:endParaRPr lang="en-US" dirty="0" smtClean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86800" cy="6413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At completion of physical examination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04788"/>
            <a:ext cx="7851775" cy="11906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Laboratory studies of suspected encephalitis</a:t>
            </a:r>
            <a:endParaRPr lang="en-US" smtClean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1638"/>
            <a:ext cx="8383588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Lumbar puncture</a:t>
            </a:r>
            <a:endParaRPr lang="en-US" sz="2800" smtClean="0"/>
          </a:p>
          <a:p>
            <a:pPr marL="914400" lvl="1" indent="-457200" eaLnBrk="1" hangingPunct="1">
              <a:lnSpc>
                <a:spcPct val="80000"/>
              </a:lnSpc>
            </a:pPr>
            <a:r>
              <a:rPr lang="en-US" sz="2400" smtClean="0"/>
              <a:t>CSF analysis and culture</a:t>
            </a:r>
            <a:endParaRPr lang="en-US" sz="2400" smtClean="0"/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Blood, urine, secretion cultures</a:t>
            </a:r>
            <a:endParaRPr lang="en-US" sz="2800" smtClean="0"/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Serum and CSF antibody testing</a:t>
            </a:r>
            <a:endParaRPr lang="en-US" sz="2800" smtClean="0"/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Neurodiagnostic testing</a:t>
            </a:r>
            <a:endParaRPr lang="en-US" sz="2800" smtClean="0"/>
          </a:p>
          <a:p>
            <a:pPr marL="914400" lvl="1" indent="-457200" eaLnBrk="1" hangingPunct="1">
              <a:lnSpc>
                <a:spcPct val="80000"/>
              </a:lnSpc>
            </a:pPr>
            <a:r>
              <a:rPr lang="en-US" sz="2400" smtClean="0"/>
              <a:t>Magnetic resonance imaging (MRI) or Computed Tomography (CT) scan</a:t>
            </a:r>
            <a:endParaRPr lang="en-US" sz="2400" smtClean="0"/>
          </a:p>
          <a:p>
            <a:pPr marL="914400" lvl="1" indent="-457200" eaLnBrk="1" hangingPunct="1">
              <a:lnSpc>
                <a:spcPct val="80000"/>
              </a:lnSpc>
            </a:pPr>
            <a:r>
              <a:rPr lang="en-US" sz="2400" smtClean="0"/>
              <a:t>Electroencephalogram (EEG)</a:t>
            </a:r>
            <a:endParaRPr lang="en-US" sz="2400" smtClean="0"/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50825"/>
            <a:ext cx="7851775" cy="6413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Laboratory tests on CSF</a:t>
            </a:r>
            <a:endParaRPr lang="en-US" smtClean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10000"/>
              </a:spcBef>
            </a:pPr>
            <a:r>
              <a:rPr lang="en-US" sz="2800" smtClean="0"/>
              <a:t>Cell count, differential</a:t>
            </a:r>
            <a:endParaRPr lang="en-US" sz="2800" smtClean="0"/>
          </a:p>
          <a:p>
            <a:pPr eaLnBrk="1" hangingPunct="1">
              <a:lnSpc>
                <a:spcPct val="80000"/>
              </a:lnSpc>
              <a:spcBef>
                <a:spcPct val="10000"/>
              </a:spcBef>
            </a:pPr>
            <a:r>
              <a:rPr lang="en-US" sz="2800" smtClean="0"/>
              <a:t>Glucose</a:t>
            </a:r>
            <a:endParaRPr lang="en-US" sz="2800" smtClean="0"/>
          </a:p>
          <a:p>
            <a:pPr eaLnBrk="1" hangingPunct="1">
              <a:lnSpc>
                <a:spcPct val="80000"/>
              </a:lnSpc>
              <a:spcBef>
                <a:spcPct val="10000"/>
              </a:spcBef>
            </a:pPr>
            <a:r>
              <a:rPr lang="en-US" sz="2800" smtClean="0"/>
              <a:t>Protein</a:t>
            </a:r>
            <a:endParaRPr lang="en-US" sz="2800" smtClean="0"/>
          </a:p>
          <a:p>
            <a:pPr eaLnBrk="1" hangingPunct="1">
              <a:lnSpc>
                <a:spcPct val="80000"/>
              </a:lnSpc>
              <a:spcBef>
                <a:spcPct val="10000"/>
              </a:spcBef>
            </a:pPr>
            <a:r>
              <a:rPr lang="en-US" sz="2800" smtClean="0"/>
              <a:t>Gram stain</a:t>
            </a:r>
            <a:endParaRPr lang="en-US" sz="2800" smtClean="0"/>
          </a:p>
          <a:p>
            <a:pPr eaLnBrk="1" hangingPunct="1">
              <a:lnSpc>
                <a:spcPct val="80000"/>
              </a:lnSpc>
              <a:spcBef>
                <a:spcPct val="10000"/>
              </a:spcBef>
            </a:pPr>
            <a:r>
              <a:rPr lang="en-US" sz="2800" smtClean="0"/>
              <a:t>India ink preparation</a:t>
            </a:r>
            <a:endParaRPr lang="en-US" sz="2800" smtClean="0"/>
          </a:p>
          <a:p>
            <a:pPr eaLnBrk="1" hangingPunct="1">
              <a:lnSpc>
                <a:spcPct val="80000"/>
              </a:lnSpc>
              <a:spcBef>
                <a:spcPct val="10000"/>
              </a:spcBef>
            </a:pPr>
            <a:r>
              <a:rPr lang="en-US" sz="2800" smtClean="0"/>
              <a:t>Stain for acid-fast bacilli</a:t>
            </a:r>
            <a:endParaRPr lang="en-US" sz="2800" smtClean="0"/>
          </a:p>
          <a:p>
            <a:pPr eaLnBrk="1" hangingPunct="1">
              <a:lnSpc>
                <a:spcPct val="80000"/>
              </a:lnSpc>
              <a:spcBef>
                <a:spcPct val="10000"/>
              </a:spcBef>
            </a:pPr>
            <a:r>
              <a:rPr lang="en-US" sz="2800" smtClean="0"/>
              <a:t>Viral, bacterial, and fungal cultures</a:t>
            </a:r>
            <a:endParaRPr lang="en-US" sz="2800" smtClean="0"/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endParaRPr lang="en-US" sz="2800" smtClean="0"/>
          </a:p>
          <a:p>
            <a:pPr eaLnBrk="1" hangingPunct="1">
              <a:lnSpc>
                <a:spcPct val="80000"/>
              </a:lnSpc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40"/>
          <p:cNvGrpSpPr/>
          <p:nvPr/>
        </p:nvGrpSpPr>
        <p:grpSpPr bwMode="auto">
          <a:xfrm>
            <a:off x="533400" y="914400"/>
            <a:ext cx="8305800" cy="5618163"/>
            <a:chOff x="-3" y="400"/>
            <a:chExt cx="2721" cy="4105"/>
          </a:xfrm>
        </p:grpSpPr>
        <p:grpSp>
          <p:nvGrpSpPr>
            <p:cNvPr id="3" name="Group 138"/>
            <p:cNvGrpSpPr/>
            <p:nvPr/>
          </p:nvGrpSpPr>
          <p:grpSpPr bwMode="auto">
            <a:xfrm>
              <a:off x="0" y="403"/>
              <a:ext cx="2715" cy="4099"/>
              <a:chOff x="0" y="403"/>
              <a:chExt cx="2715" cy="4099"/>
            </a:xfrm>
          </p:grpSpPr>
          <p:grpSp>
            <p:nvGrpSpPr>
              <p:cNvPr id="4" name="Group 49"/>
              <p:cNvGrpSpPr/>
              <p:nvPr/>
            </p:nvGrpSpPr>
            <p:grpSpPr bwMode="auto">
              <a:xfrm>
                <a:off x="0" y="403"/>
                <a:ext cx="634" cy="403"/>
                <a:chOff x="0" y="403"/>
                <a:chExt cx="634" cy="403"/>
              </a:xfrm>
            </p:grpSpPr>
            <p:sp>
              <p:nvSpPr>
                <p:cNvPr id="68749" name="Rectangle 3"/>
                <p:cNvSpPr>
                  <a:spLocks noChangeArrowheads="1"/>
                </p:cNvSpPr>
                <p:nvPr/>
              </p:nvSpPr>
              <p:spPr bwMode="auto">
                <a:xfrm>
                  <a:off x="6" y="409"/>
                  <a:ext cx="622" cy="397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anchor="b"/>
                <a:lstStyle/>
                <a:p>
                  <a:pPr algn="ctr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r>
                    <a:rPr lang="en-US" sz="1600">
                      <a:latin typeface="Arial" panose="020B0604020202020204" pitchFamily="34" charset="0"/>
                      <a:cs typeface="Times New Roman" panose="02020603050405020304" pitchFamily="18" charset="0"/>
                    </a:rPr>
                    <a:t> </a:t>
                  </a:r>
                  <a:endParaRPr lang="en-US" sz="16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ctr" eaLnBrk="0" hangingPunct="0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endParaRPr lang="en-US" sz="16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8750" name="Rectangle 48"/>
                <p:cNvSpPr>
                  <a:spLocks noChangeArrowheads="1"/>
                </p:cNvSpPr>
                <p:nvPr/>
              </p:nvSpPr>
              <p:spPr bwMode="auto">
                <a:xfrm>
                  <a:off x="0" y="403"/>
                  <a:ext cx="63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" name="Group 51"/>
              <p:cNvGrpSpPr/>
              <p:nvPr/>
            </p:nvGrpSpPr>
            <p:grpSpPr bwMode="auto">
              <a:xfrm>
                <a:off x="634" y="403"/>
                <a:ext cx="605" cy="403"/>
                <a:chOff x="634" y="403"/>
                <a:chExt cx="605" cy="403"/>
              </a:xfrm>
            </p:grpSpPr>
            <p:sp>
              <p:nvSpPr>
                <p:cNvPr id="68747" name="Rectangle 4"/>
                <p:cNvSpPr>
                  <a:spLocks noChangeArrowheads="1"/>
                </p:cNvSpPr>
                <p:nvPr/>
              </p:nvSpPr>
              <p:spPr bwMode="auto">
                <a:xfrm>
                  <a:off x="640" y="409"/>
                  <a:ext cx="593" cy="397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anchor="b"/>
                <a:lstStyle/>
                <a:p>
                  <a:pPr algn="ctr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r>
                    <a:rPr lang="en-US" sz="1600" b="1" u="sng">
                      <a:latin typeface="Arial" panose="020B0604020202020204" pitchFamily="34" charset="0"/>
                      <a:cs typeface="Times New Roman" panose="02020603050405020304" pitchFamily="18" charset="0"/>
                    </a:rPr>
                    <a:t>Normal</a:t>
                  </a:r>
                  <a:endParaRPr lang="en-US" sz="16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ctr" eaLnBrk="0" hangingPunct="0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endParaRPr lang="en-US" sz="16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8748" name="Rectangle 50"/>
                <p:cNvSpPr>
                  <a:spLocks noChangeArrowheads="1"/>
                </p:cNvSpPr>
                <p:nvPr/>
              </p:nvSpPr>
              <p:spPr bwMode="auto">
                <a:xfrm>
                  <a:off x="634" y="403"/>
                  <a:ext cx="605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" name="Group 53"/>
              <p:cNvGrpSpPr/>
              <p:nvPr/>
            </p:nvGrpSpPr>
            <p:grpSpPr bwMode="auto">
              <a:xfrm>
                <a:off x="1239" y="403"/>
                <a:ext cx="480" cy="403"/>
                <a:chOff x="1239" y="403"/>
                <a:chExt cx="480" cy="403"/>
              </a:xfrm>
            </p:grpSpPr>
            <p:sp>
              <p:nvSpPr>
                <p:cNvPr id="68745" name="Rectangle 5"/>
                <p:cNvSpPr>
                  <a:spLocks noChangeArrowheads="1"/>
                </p:cNvSpPr>
                <p:nvPr/>
              </p:nvSpPr>
              <p:spPr bwMode="auto">
                <a:xfrm>
                  <a:off x="1245" y="409"/>
                  <a:ext cx="468" cy="397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anchor="b"/>
                <a:lstStyle/>
                <a:p>
                  <a:pPr algn="ctr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r>
                    <a:rPr lang="en-US" sz="1600" b="1" u="sng">
                      <a:latin typeface="Arial" panose="020B0604020202020204" pitchFamily="34" charset="0"/>
                      <a:cs typeface="Times New Roman" panose="02020603050405020304" pitchFamily="18" charset="0"/>
                    </a:rPr>
                    <a:t>Bacterial</a:t>
                  </a:r>
                  <a:endParaRPr lang="en-US" sz="16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ctr" eaLnBrk="0" hangingPunct="0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endParaRPr lang="en-US" sz="16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8746" name="Rectangle 52"/>
                <p:cNvSpPr>
                  <a:spLocks noChangeArrowheads="1"/>
                </p:cNvSpPr>
                <p:nvPr/>
              </p:nvSpPr>
              <p:spPr bwMode="auto">
                <a:xfrm>
                  <a:off x="1239" y="403"/>
                  <a:ext cx="480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" name="Group 55"/>
              <p:cNvGrpSpPr/>
              <p:nvPr/>
            </p:nvGrpSpPr>
            <p:grpSpPr bwMode="auto">
              <a:xfrm>
                <a:off x="1719" y="403"/>
                <a:ext cx="480" cy="403"/>
                <a:chOff x="1719" y="403"/>
                <a:chExt cx="480" cy="403"/>
              </a:xfrm>
            </p:grpSpPr>
            <p:sp>
              <p:nvSpPr>
                <p:cNvPr id="68743" name="Rectangle 6"/>
                <p:cNvSpPr>
                  <a:spLocks noChangeArrowheads="1"/>
                </p:cNvSpPr>
                <p:nvPr/>
              </p:nvSpPr>
              <p:spPr bwMode="auto">
                <a:xfrm>
                  <a:off x="1725" y="409"/>
                  <a:ext cx="468" cy="397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anchor="b"/>
                <a:lstStyle/>
                <a:p>
                  <a:pPr algn="ctr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r>
                    <a:rPr lang="en-US" sz="1600" b="1" u="sng">
                      <a:latin typeface="Arial" panose="020B0604020202020204" pitchFamily="34" charset="0"/>
                      <a:cs typeface="Times New Roman" panose="02020603050405020304" pitchFamily="18" charset="0"/>
                    </a:rPr>
                    <a:t>Viral</a:t>
                  </a:r>
                  <a:endParaRPr lang="en-US" sz="16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ctr" eaLnBrk="0" hangingPunct="0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endParaRPr lang="en-US" sz="16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8744" name="Rectangle 54"/>
                <p:cNvSpPr>
                  <a:spLocks noChangeArrowheads="1"/>
                </p:cNvSpPr>
                <p:nvPr/>
              </p:nvSpPr>
              <p:spPr bwMode="auto">
                <a:xfrm>
                  <a:off x="1719" y="403"/>
                  <a:ext cx="480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" name="Group 57"/>
              <p:cNvGrpSpPr/>
              <p:nvPr/>
            </p:nvGrpSpPr>
            <p:grpSpPr bwMode="auto">
              <a:xfrm>
                <a:off x="2199" y="403"/>
                <a:ext cx="516" cy="403"/>
                <a:chOff x="2199" y="403"/>
                <a:chExt cx="516" cy="403"/>
              </a:xfrm>
            </p:grpSpPr>
            <p:sp>
              <p:nvSpPr>
                <p:cNvPr id="68741" name="Rectangle 7"/>
                <p:cNvSpPr>
                  <a:spLocks noChangeArrowheads="1"/>
                </p:cNvSpPr>
                <p:nvPr/>
              </p:nvSpPr>
              <p:spPr bwMode="auto">
                <a:xfrm>
                  <a:off x="2205" y="409"/>
                  <a:ext cx="504" cy="397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anchor="b"/>
                <a:lstStyle/>
                <a:p>
                  <a:pPr algn="ctr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r>
                    <a:rPr lang="en-US" sz="1600" b="1" u="sng">
                      <a:latin typeface="Arial" panose="020B0604020202020204" pitchFamily="34" charset="0"/>
                      <a:cs typeface="Times New Roman" panose="02020603050405020304" pitchFamily="18" charset="0"/>
                    </a:rPr>
                    <a:t>TB</a:t>
                  </a:r>
                  <a:endParaRPr lang="en-US" sz="16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ctr" eaLnBrk="0" hangingPunct="0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endParaRPr lang="en-US" sz="16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8742" name="Rectangle 56"/>
                <p:cNvSpPr>
                  <a:spLocks noChangeArrowheads="1"/>
                </p:cNvSpPr>
                <p:nvPr/>
              </p:nvSpPr>
              <p:spPr bwMode="auto">
                <a:xfrm>
                  <a:off x="2199" y="403"/>
                  <a:ext cx="51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" name="Group 59"/>
              <p:cNvGrpSpPr/>
              <p:nvPr/>
            </p:nvGrpSpPr>
            <p:grpSpPr bwMode="auto">
              <a:xfrm>
                <a:off x="0" y="812"/>
                <a:ext cx="634" cy="480"/>
                <a:chOff x="0" y="812"/>
                <a:chExt cx="634" cy="480"/>
              </a:xfrm>
            </p:grpSpPr>
            <p:sp>
              <p:nvSpPr>
                <p:cNvPr id="68739" name="Rectangle 8"/>
                <p:cNvSpPr>
                  <a:spLocks noChangeArrowheads="1"/>
                </p:cNvSpPr>
                <p:nvPr/>
              </p:nvSpPr>
              <p:spPr bwMode="auto">
                <a:xfrm>
                  <a:off x="6" y="818"/>
                  <a:ext cx="622" cy="4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anchor="b"/>
                <a:lstStyle/>
                <a:p>
                  <a:pPr algn="ctr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r>
                    <a:rPr lang="en-US" sz="1600" b="1">
                      <a:latin typeface="Arial" panose="020B0604020202020204" pitchFamily="34" charset="0"/>
                      <a:cs typeface="Times New Roman" panose="02020603050405020304" pitchFamily="18" charset="0"/>
                    </a:rPr>
                    <a:t>Cells</a:t>
                  </a:r>
                  <a:endParaRPr lang="en-US" sz="16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ctr" eaLnBrk="0" hangingPunct="0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endParaRPr lang="en-US" sz="16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8740" name="Rectangle 58"/>
                <p:cNvSpPr>
                  <a:spLocks noChangeArrowheads="1"/>
                </p:cNvSpPr>
                <p:nvPr/>
              </p:nvSpPr>
              <p:spPr bwMode="auto">
                <a:xfrm>
                  <a:off x="0" y="812"/>
                  <a:ext cx="634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" name="Group 61"/>
              <p:cNvGrpSpPr/>
              <p:nvPr/>
            </p:nvGrpSpPr>
            <p:grpSpPr bwMode="auto">
              <a:xfrm>
                <a:off x="634" y="812"/>
                <a:ext cx="605" cy="480"/>
                <a:chOff x="634" y="812"/>
                <a:chExt cx="605" cy="480"/>
              </a:xfrm>
            </p:grpSpPr>
            <p:sp>
              <p:nvSpPr>
                <p:cNvPr id="68737" name="Rectangle 9"/>
                <p:cNvSpPr>
                  <a:spLocks noChangeArrowheads="1"/>
                </p:cNvSpPr>
                <p:nvPr/>
              </p:nvSpPr>
              <p:spPr bwMode="auto">
                <a:xfrm>
                  <a:off x="640" y="818"/>
                  <a:ext cx="593" cy="4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anchor="b"/>
                <a:lstStyle/>
                <a:p>
                  <a:pPr algn="ctr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r>
                    <a:rPr lang="en-US" sz="1600">
                      <a:latin typeface="Arial" panose="020B0604020202020204" pitchFamily="34" charset="0"/>
                      <a:cs typeface="Times New Roman" panose="02020603050405020304" pitchFamily="18" charset="0"/>
                    </a:rPr>
                    <a:t>0-5 WBC/mm</a:t>
                  </a:r>
                  <a:r>
                    <a:rPr lang="en-US" sz="1600" baseline="30000">
                      <a:latin typeface="Arial" panose="020B0604020202020204" pitchFamily="34" charset="0"/>
                      <a:cs typeface="Times New Roman" panose="02020603050405020304" pitchFamily="18" charset="0"/>
                    </a:rPr>
                    <a:t>3</a:t>
                  </a:r>
                  <a:endParaRPr lang="en-US" sz="16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ctr" eaLnBrk="0" hangingPunct="0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endParaRPr lang="en-US" sz="16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8738" name="Rectangle 60"/>
                <p:cNvSpPr>
                  <a:spLocks noChangeArrowheads="1"/>
                </p:cNvSpPr>
                <p:nvPr/>
              </p:nvSpPr>
              <p:spPr bwMode="auto">
                <a:xfrm>
                  <a:off x="634" y="812"/>
                  <a:ext cx="605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" name="Group 63"/>
              <p:cNvGrpSpPr/>
              <p:nvPr/>
            </p:nvGrpSpPr>
            <p:grpSpPr bwMode="auto">
              <a:xfrm>
                <a:off x="1239" y="812"/>
                <a:ext cx="480" cy="480"/>
                <a:chOff x="1239" y="812"/>
                <a:chExt cx="480" cy="480"/>
              </a:xfrm>
            </p:grpSpPr>
            <p:sp>
              <p:nvSpPr>
                <p:cNvPr id="68735" name="Rectangle 10"/>
                <p:cNvSpPr>
                  <a:spLocks noChangeArrowheads="1"/>
                </p:cNvSpPr>
                <p:nvPr/>
              </p:nvSpPr>
              <p:spPr bwMode="auto">
                <a:xfrm>
                  <a:off x="1245" y="818"/>
                  <a:ext cx="468" cy="4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anchor="b"/>
                <a:lstStyle/>
                <a:p>
                  <a:pPr algn="ctr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r>
                    <a:rPr lang="en-US" sz="1600">
                      <a:latin typeface="Arial" panose="020B0604020202020204" pitchFamily="34" charset="0"/>
                      <a:cs typeface="Times New Roman" panose="02020603050405020304" pitchFamily="18" charset="0"/>
                    </a:rPr>
                    <a:t>&gt;1000/mm</a:t>
                  </a:r>
                  <a:r>
                    <a:rPr lang="en-US" sz="1600" baseline="30000">
                      <a:latin typeface="Arial" panose="020B0604020202020204" pitchFamily="34" charset="0"/>
                      <a:cs typeface="Times New Roman" panose="02020603050405020304" pitchFamily="18" charset="0"/>
                    </a:rPr>
                    <a:t>3</a:t>
                  </a:r>
                  <a:endParaRPr lang="en-US" sz="16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ctr" eaLnBrk="0" hangingPunct="0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endParaRPr lang="en-US" sz="16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8736" name="Rectangle 62"/>
                <p:cNvSpPr>
                  <a:spLocks noChangeArrowheads="1"/>
                </p:cNvSpPr>
                <p:nvPr/>
              </p:nvSpPr>
              <p:spPr bwMode="auto">
                <a:xfrm>
                  <a:off x="1239" y="812"/>
                  <a:ext cx="48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2" name="Group 65"/>
              <p:cNvGrpSpPr/>
              <p:nvPr/>
            </p:nvGrpSpPr>
            <p:grpSpPr bwMode="auto">
              <a:xfrm>
                <a:off x="1719" y="812"/>
                <a:ext cx="480" cy="480"/>
                <a:chOff x="1719" y="812"/>
                <a:chExt cx="480" cy="480"/>
              </a:xfrm>
            </p:grpSpPr>
            <p:sp>
              <p:nvSpPr>
                <p:cNvPr id="68733" name="Rectangle 11"/>
                <p:cNvSpPr>
                  <a:spLocks noChangeArrowheads="1"/>
                </p:cNvSpPr>
                <p:nvPr/>
              </p:nvSpPr>
              <p:spPr bwMode="auto">
                <a:xfrm>
                  <a:off x="1725" y="818"/>
                  <a:ext cx="468" cy="4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anchor="b"/>
                <a:lstStyle/>
                <a:p>
                  <a:pPr algn="ctr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r>
                    <a:rPr lang="en-US" sz="1600">
                      <a:latin typeface="Arial" panose="020B0604020202020204" pitchFamily="34" charset="0"/>
                      <a:cs typeface="Times New Roman" panose="02020603050405020304" pitchFamily="18" charset="0"/>
                    </a:rPr>
                    <a:t>&lt;1000/mm</a:t>
                  </a:r>
                  <a:r>
                    <a:rPr lang="en-US" sz="1600" baseline="30000">
                      <a:latin typeface="Arial" panose="020B0604020202020204" pitchFamily="34" charset="0"/>
                      <a:cs typeface="Times New Roman" panose="02020603050405020304" pitchFamily="18" charset="0"/>
                    </a:rPr>
                    <a:t>3</a:t>
                  </a:r>
                  <a:endParaRPr lang="en-US" sz="16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ctr" eaLnBrk="0" hangingPunct="0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endParaRPr lang="en-US" sz="16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8734" name="Rectangle 64"/>
                <p:cNvSpPr>
                  <a:spLocks noChangeArrowheads="1"/>
                </p:cNvSpPr>
                <p:nvPr/>
              </p:nvSpPr>
              <p:spPr bwMode="auto">
                <a:xfrm>
                  <a:off x="1719" y="812"/>
                  <a:ext cx="48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" name="Group 67"/>
              <p:cNvGrpSpPr/>
              <p:nvPr/>
            </p:nvGrpSpPr>
            <p:grpSpPr bwMode="auto">
              <a:xfrm>
                <a:off x="2199" y="812"/>
                <a:ext cx="516" cy="480"/>
                <a:chOff x="2199" y="812"/>
                <a:chExt cx="516" cy="480"/>
              </a:xfrm>
            </p:grpSpPr>
            <p:sp>
              <p:nvSpPr>
                <p:cNvPr id="68731" name="Rectangle 12"/>
                <p:cNvSpPr>
                  <a:spLocks noChangeArrowheads="1"/>
                </p:cNvSpPr>
                <p:nvPr/>
              </p:nvSpPr>
              <p:spPr bwMode="auto">
                <a:xfrm>
                  <a:off x="2205" y="818"/>
                  <a:ext cx="504" cy="4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anchor="b"/>
                <a:lstStyle/>
                <a:p>
                  <a:pPr algn="ctr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r>
                    <a:rPr lang="en-US" sz="1600">
                      <a:latin typeface="Arial" panose="020B0604020202020204" pitchFamily="34" charset="0"/>
                      <a:cs typeface="Times New Roman" panose="02020603050405020304" pitchFamily="18" charset="0"/>
                    </a:rPr>
                    <a:t>25-500/mm</a:t>
                  </a:r>
                  <a:r>
                    <a:rPr lang="en-US" sz="1600" baseline="30000">
                      <a:latin typeface="Arial" panose="020B0604020202020204" pitchFamily="34" charset="0"/>
                      <a:cs typeface="Times New Roman" panose="02020603050405020304" pitchFamily="18" charset="0"/>
                    </a:rPr>
                    <a:t>3</a:t>
                  </a:r>
                  <a:endParaRPr lang="en-US" sz="16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ctr" eaLnBrk="0" hangingPunct="0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endParaRPr lang="en-US" sz="16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8732" name="Rectangle 66"/>
                <p:cNvSpPr>
                  <a:spLocks noChangeArrowheads="1"/>
                </p:cNvSpPr>
                <p:nvPr/>
              </p:nvSpPr>
              <p:spPr bwMode="auto">
                <a:xfrm>
                  <a:off x="2199" y="812"/>
                  <a:ext cx="516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" name="Group 69"/>
              <p:cNvGrpSpPr/>
              <p:nvPr/>
            </p:nvGrpSpPr>
            <p:grpSpPr bwMode="auto">
              <a:xfrm>
                <a:off x="0" y="1298"/>
                <a:ext cx="634" cy="480"/>
                <a:chOff x="0" y="1298"/>
                <a:chExt cx="634" cy="480"/>
              </a:xfrm>
            </p:grpSpPr>
            <p:sp>
              <p:nvSpPr>
                <p:cNvPr id="68729" name="Rectangle 13"/>
                <p:cNvSpPr>
                  <a:spLocks noChangeArrowheads="1"/>
                </p:cNvSpPr>
                <p:nvPr/>
              </p:nvSpPr>
              <p:spPr bwMode="auto">
                <a:xfrm>
                  <a:off x="6" y="1304"/>
                  <a:ext cx="622" cy="4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anchor="b"/>
                <a:lstStyle/>
                <a:p>
                  <a:pPr algn="ctr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r>
                    <a:rPr lang="en-US" sz="1600" b="1">
                      <a:latin typeface="Arial" panose="020B0604020202020204" pitchFamily="34" charset="0"/>
                      <a:cs typeface="Times New Roman" panose="02020603050405020304" pitchFamily="18" charset="0"/>
                    </a:rPr>
                    <a:t>Polymorphs</a:t>
                  </a:r>
                  <a:endParaRPr lang="en-US" sz="16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ctr" eaLnBrk="0" hangingPunct="0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endParaRPr lang="en-US" sz="16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8730" name="Rectangle 68"/>
                <p:cNvSpPr>
                  <a:spLocks noChangeArrowheads="1"/>
                </p:cNvSpPr>
                <p:nvPr/>
              </p:nvSpPr>
              <p:spPr bwMode="auto">
                <a:xfrm>
                  <a:off x="0" y="1298"/>
                  <a:ext cx="634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5" name="Group 71"/>
              <p:cNvGrpSpPr/>
              <p:nvPr/>
            </p:nvGrpSpPr>
            <p:grpSpPr bwMode="auto">
              <a:xfrm>
                <a:off x="634" y="1298"/>
                <a:ext cx="605" cy="480"/>
                <a:chOff x="634" y="1298"/>
                <a:chExt cx="605" cy="480"/>
              </a:xfrm>
            </p:grpSpPr>
            <p:sp>
              <p:nvSpPr>
                <p:cNvPr id="68727" name="Rectangle 14"/>
                <p:cNvSpPr>
                  <a:spLocks noChangeArrowheads="1"/>
                </p:cNvSpPr>
                <p:nvPr/>
              </p:nvSpPr>
              <p:spPr bwMode="auto">
                <a:xfrm>
                  <a:off x="640" y="1304"/>
                  <a:ext cx="593" cy="4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anchor="b"/>
                <a:lstStyle/>
                <a:p>
                  <a:pPr algn="ctr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r>
                    <a:rPr lang="en-US" sz="1600">
                      <a:latin typeface="Arial" panose="020B0604020202020204" pitchFamily="34" charset="0"/>
                      <a:cs typeface="Times New Roman" panose="02020603050405020304" pitchFamily="18" charset="0"/>
                    </a:rPr>
                    <a:t>0</a:t>
                  </a:r>
                  <a:endParaRPr lang="en-US" sz="16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ctr" eaLnBrk="0" hangingPunct="0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endParaRPr lang="en-US" sz="16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8728" name="Rectangle 70"/>
                <p:cNvSpPr>
                  <a:spLocks noChangeArrowheads="1"/>
                </p:cNvSpPr>
                <p:nvPr/>
              </p:nvSpPr>
              <p:spPr bwMode="auto">
                <a:xfrm>
                  <a:off x="634" y="1298"/>
                  <a:ext cx="605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" name="Group 73"/>
              <p:cNvGrpSpPr/>
              <p:nvPr/>
            </p:nvGrpSpPr>
            <p:grpSpPr bwMode="auto">
              <a:xfrm>
                <a:off x="1239" y="1298"/>
                <a:ext cx="480" cy="480"/>
                <a:chOff x="1239" y="1298"/>
                <a:chExt cx="480" cy="480"/>
              </a:xfrm>
            </p:grpSpPr>
            <p:sp>
              <p:nvSpPr>
                <p:cNvPr id="68725" name="Rectangle 15"/>
                <p:cNvSpPr>
                  <a:spLocks noChangeArrowheads="1"/>
                </p:cNvSpPr>
                <p:nvPr/>
              </p:nvSpPr>
              <p:spPr bwMode="auto">
                <a:xfrm>
                  <a:off x="1245" y="1304"/>
                  <a:ext cx="468" cy="4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anchor="b"/>
                <a:lstStyle/>
                <a:p>
                  <a:pPr algn="ctr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r>
                    <a:rPr lang="en-US" sz="1600">
                      <a:latin typeface="Arial" panose="020B0604020202020204" pitchFamily="34" charset="0"/>
                      <a:cs typeface="Times New Roman" panose="02020603050405020304" pitchFamily="18" charset="0"/>
                    </a:rPr>
                    <a:t>predominate</a:t>
                  </a:r>
                  <a:endParaRPr lang="en-US" sz="16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ctr" eaLnBrk="0" hangingPunct="0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endParaRPr lang="en-US" sz="16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8726" name="Rectangle 72"/>
                <p:cNvSpPr>
                  <a:spLocks noChangeArrowheads="1"/>
                </p:cNvSpPr>
                <p:nvPr/>
              </p:nvSpPr>
              <p:spPr bwMode="auto">
                <a:xfrm>
                  <a:off x="1239" y="1298"/>
                  <a:ext cx="48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7" name="Group 75"/>
              <p:cNvGrpSpPr/>
              <p:nvPr/>
            </p:nvGrpSpPr>
            <p:grpSpPr bwMode="auto">
              <a:xfrm>
                <a:off x="1719" y="1298"/>
                <a:ext cx="480" cy="480"/>
                <a:chOff x="1719" y="1298"/>
                <a:chExt cx="480" cy="480"/>
              </a:xfrm>
            </p:grpSpPr>
            <p:sp>
              <p:nvSpPr>
                <p:cNvPr id="68723" name="Rectangle 16"/>
                <p:cNvSpPr>
                  <a:spLocks noChangeArrowheads="1"/>
                </p:cNvSpPr>
                <p:nvPr/>
              </p:nvSpPr>
              <p:spPr bwMode="auto">
                <a:xfrm>
                  <a:off x="1725" y="1304"/>
                  <a:ext cx="468" cy="4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anchor="b"/>
                <a:lstStyle/>
                <a:p>
                  <a:pPr algn="ctr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r>
                    <a:rPr lang="en-US" sz="1600">
                      <a:latin typeface="Arial" panose="020B0604020202020204" pitchFamily="34" charset="0"/>
                      <a:cs typeface="Times New Roman" panose="02020603050405020304" pitchFamily="18" charset="0"/>
                    </a:rPr>
                    <a:t>early</a:t>
                  </a:r>
                  <a:endParaRPr lang="en-US" sz="16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ctr" eaLnBrk="0" hangingPunct="0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endParaRPr lang="en-US" sz="16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8724" name="Rectangle 74"/>
                <p:cNvSpPr>
                  <a:spLocks noChangeArrowheads="1"/>
                </p:cNvSpPr>
                <p:nvPr/>
              </p:nvSpPr>
              <p:spPr bwMode="auto">
                <a:xfrm>
                  <a:off x="1719" y="1298"/>
                  <a:ext cx="48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8" name="Group 77"/>
              <p:cNvGrpSpPr/>
              <p:nvPr/>
            </p:nvGrpSpPr>
            <p:grpSpPr bwMode="auto">
              <a:xfrm>
                <a:off x="2199" y="1298"/>
                <a:ext cx="516" cy="480"/>
                <a:chOff x="2199" y="1298"/>
                <a:chExt cx="516" cy="480"/>
              </a:xfrm>
            </p:grpSpPr>
            <p:sp>
              <p:nvSpPr>
                <p:cNvPr id="68721" name="Rectangle 17"/>
                <p:cNvSpPr>
                  <a:spLocks noChangeArrowheads="1"/>
                </p:cNvSpPr>
                <p:nvPr/>
              </p:nvSpPr>
              <p:spPr bwMode="auto">
                <a:xfrm>
                  <a:off x="2205" y="1304"/>
                  <a:ext cx="504" cy="4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anchor="b"/>
                <a:lstStyle/>
                <a:p>
                  <a:pPr algn="ctr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r>
                    <a:rPr lang="en-US" sz="1600">
                      <a:latin typeface="Arial" panose="020B0604020202020204" pitchFamily="34" charset="0"/>
                      <a:cs typeface="Times New Roman" panose="02020603050405020304" pitchFamily="18" charset="0"/>
                    </a:rPr>
                    <a:t>+/- increased</a:t>
                  </a:r>
                  <a:endParaRPr lang="en-US" sz="16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ctr" eaLnBrk="0" hangingPunct="0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endParaRPr lang="en-US" sz="16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8722" name="Rectangle 76"/>
                <p:cNvSpPr>
                  <a:spLocks noChangeArrowheads="1"/>
                </p:cNvSpPr>
                <p:nvPr/>
              </p:nvSpPr>
              <p:spPr bwMode="auto">
                <a:xfrm>
                  <a:off x="2199" y="1298"/>
                  <a:ext cx="516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9" name="Group 79"/>
              <p:cNvGrpSpPr/>
              <p:nvPr/>
            </p:nvGrpSpPr>
            <p:grpSpPr bwMode="auto">
              <a:xfrm>
                <a:off x="0" y="1784"/>
                <a:ext cx="634" cy="480"/>
                <a:chOff x="0" y="1784"/>
                <a:chExt cx="634" cy="480"/>
              </a:xfrm>
            </p:grpSpPr>
            <p:sp>
              <p:nvSpPr>
                <p:cNvPr id="68719" name="Rectangle 18"/>
                <p:cNvSpPr>
                  <a:spLocks noChangeArrowheads="1"/>
                </p:cNvSpPr>
                <p:nvPr/>
              </p:nvSpPr>
              <p:spPr bwMode="auto">
                <a:xfrm>
                  <a:off x="6" y="1790"/>
                  <a:ext cx="622" cy="4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anchor="b"/>
                <a:lstStyle/>
                <a:p>
                  <a:pPr algn="ctr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r>
                    <a:rPr lang="en-US" sz="1600" b="1">
                      <a:latin typeface="Arial" panose="020B0604020202020204" pitchFamily="34" charset="0"/>
                      <a:cs typeface="Times New Roman" panose="02020603050405020304" pitchFamily="18" charset="0"/>
                    </a:rPr>
                    <a:t>Lymphocytes</a:t>
                  </a:r>
                  <a:endParaRPr lang="en-US" sz="16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ctr" eaLnBrk="0" hangingPunct="0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endParaRPr lang="en-US" sz="16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8720" name="Rectangle 78"/>
                <p:cNvSpPr>
                  <a:spLocks noChangeArrowheads="1"/>
                </p:cNvSpPr>
                <p:nvPr/>
              </p:nvSpPr>
              <p:spPr bwMode="auto">
                <a:xfrm>
                  <a:off x="0" y="1784"/>
                  <a:ext cx="634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0" name="Group 81"/>
              <p:cNvGrpSpPr/>
              <p:nvPr/>
            </p:nvGrpSpPr>
            <p:grpSpPr bwMode="auto">
              <a:xfrm>
                <a:off x="634" y="1784"/>
                <a:ext cx="605" cy="480"/>
                <a:chOff x="634" y="1784"/>
                <a:chExt cx="605" cy="480"/>
              </a:xfrm>
            </p:grpSpPr>
            <p:sp>
              <p:nvSpPr>
                <p:cNvPr id="68717" name="Rectangle 19"/>
                <p:cNvSpPr>
                  <a:spLocks noChangeArrowheads="1"/>
                </p:cNvSpPr>
                <p:nvPr/>
              </p:nvSpPr>
              <p:spPr bwMode="auto">
                <a:xfrm>
                  <a:off x="640" y="1790"/>
                  <a:ext cx="593" cy="4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anchor="b"/>
                <a:lstStyle/>
                <a:p>
                  <a:pPr algn="ctr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r>
                    <a:rPr lang="en-US" sz="1600">
                      <a:latin typeface="Arial" panose="020B0604020202020204" pitchFamily="34" charset="0"/>
                      <a:cs typeface="Times New Roman" panose="02020603050405020304" pitchFamily="18" charset="0"/>
                    </a:rPr>
                    <a:t>5</a:t>
                  </a:r>
                  <a:endParaRPr lang="en-US" sz="16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ctr" eaLnBrk="0" hangingPunct="0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endParaRPr lang="en-US" sz="16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8718" name="Rectangle 80"/>
                <p:cNvSpPr>
                  <a:spLocks noChangeArrowheads="1"/>
                </p:cNvSpPr>
                <p:nvPr/>
              </p:nvSpPr>
              <p:spPr bwMode="auto">
                <a:xfrm>
                  <a:off x="634" y="1784"/>
                  <a:ext cx="605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" name="Group 83"/>
              <p:cNvGrpSpPr/>
              <p:nvPr/>
            </p:nvGrpSpPr>
            <p:grpSpPr bwMode="auto">
              <a:xfrm>
                <a:off x="1239" y="1784"/>
                <a:ext cx="480" cy="480"/>
                <a:chOff x="1239" y="1784"/>
                <a:chExt cx="480" cy="480"/>
              </a:xfrm>
            </p:grpSpPr>
            <p:sp>
              <p:nvSpPr>
                <p:cNvPr id="68715" name="Rectangle 20"/>
                <p:cNvSpPr>
                  <a:spLocks noChangeArrowheads="1"/>
                </p:cNvSpPr>
                <p:nvPr/>
              </p:nvSpPr>
              <p:spPr bwMode="auto">
                <a:xfrm>
                  <a:off x="1245" y="1790"/>
                  <a:ext cx="468" cy="4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anchor="b"/>
                <a:lstStyle/>
                <a:p>
                  <a:pPr algn="ctr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r>
                    <a:rPr lang="en-US" sz="1600">
                      <a:latin typeface="Arial" panose="020B0604020202020204" pitchFamily="34" charset="0"/>
                      <a:cs typeface="Times New Roman" panose="02020603050405020304" pitchFamily="18" charset="0"/>
                    </a:rPr>
                    <a:t>late</a:t>
                  </a:r>
                  <a:endParaRPr lang="en-US" sz="16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ctr" eaLnBrk="0" hangingPunct="0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endParaRPr lang="en-US" sz="16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8716" name="Rectangle 82"/>
                <p:cNvSpPr>
                  <a:spLocks noChangeArrowheads="1"/>
                </p:cNvSpPr>
                <p:nvPr/>
              </p:nvSpPr>
              <p:spPr bwMode="auto">
                <a:xfrm>
                  <a:off x="1239" y="1784"/>
                  <a:ext cx="48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2" name="Group 85"/>
              <p:cNvGrpSpPr/>
              <p:nvPr/>
            </p:nvGrpSpPr>
            <p:grpSpPr bwMode="auto">
              <a:xfrm>
                <a:off x="1719" y="1784"/>
                <a:ext cx="480" cy="480"/>
                <a:chOff x="1719" y="1784"/>
                <a:chExt cx="480" cy="480"/>
              </a:xfrm>
            </p:grpSpPr>
            <p:sp>
              <p:nvSpPr>
                <p:cNvPr id="68713" name="Rectangle 21"/>
                <p:cNvSpPr>
                  <a:spLocks noChangeArrowheads="1"/>
                </p:cNvSpPr>
                <p:nvPr/>
              </p:nvSpPr>
              <p:spPr bwMode="auto">
                <a:xfrm>
                  <a:off x="1725" y="1790"/>
                  <a:ext cx="468" cy="4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anchor="b"/>
                <a:lstStyle/>
                <a:p>
                  <a:pPr algn="ctr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r>
                    <a:rPr lang="en-US" sz="1600">
                      <a:latin typeface="Arial" panose="020B0604020202020204" pitchFamily="34" charset="0"/>
                      <a:cs typeface="Times New Roman" panose="02020603050405020304" pitchFamily="18" charset="0"/>
                    </a:rPr>
                    <a:t>predominate</a:t>
                  </a:r>
                  <a:endParaRPr lang="en-US" sz="16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ctr" eaLnBrk="0" hangingPunct="0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endParaRPr lang="en-US" sz="16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8714" name="Rectangle 84"/>
                <p:cNvSpPr>
                  <a:spLocks noChangeArrowheads="1"/>
                </p:cNvSpPr>
                <p:nvPr/>
              </p:nvSpPr>
              <p:spPr bwMode="auto">
                <a:xfrm>
                  <a:off x="1719" y="1784"/>
                  <a:ext cx="48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3" name="Group 87"/>
              <p:cNvGrpSpPr/>
              <p:nvPr/>
            </p:nvGrpSpPr>
            <p:grpSpPr bwMode="auto">
              <a:xfrm>
                <a:off x="2199" y="1784"/>
                <a:ext cx="516" cy="480"/>
                <a:chOff x="2199" y="1784"/>
                <a:chExt cx="516" cy="480"/>
              </a:xfrm>
            </p:grpSpPr>
            <p:sp>
              <p:nvSpPr>
                <p:cNvPr id="68711" name="Rectangle 22"/>
                <p:cNvSpPr>
                  <a:spLocks noChangeArrowheads="1"/>
                </p:cNvSpPr>
                <p:nvPr/>
              </p:nvSpPr>
              <p:spPr bwMode="auto">
                <a:xfrm>
                  <a:off x="2205" y="1790"/>
                  <a:ext cx="504" cy="4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anchor="b"/>
                <a:lstStyle/>
                <a:p>
                  <a:pPr algn="ctr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r>
                    <a:rPr lang="en-US" sz="1600">
                      <a:latin typeface="Arial" panose="020B0604020202020204" pitchFamily="34" charset="0"/>
                      <a:cs typeface="Times New Roman" panose="02020603050405020304" pitchFamily="18" charset="0"/>
                    </a:rPr>
                    <a:t>increased</a:t>
                  </a:r>
                  <a:endParaRPr lang="en-US" sz="16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ctr" eaLnBrk="0" hangingPunct="0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endParaRPr lang="en-US" sz="16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8712" name="Rectangle 86"/>
                <p:cNvSpPr>
                  <a:spLocks noChangeArrowheads="1"/>
                </p:cNvSpPr>
                <p:nvPr/>
              </p:nvSpPr>
              <p:spPr bwMode="auto">
                <a:xfrm>
                  <a:off x="2199" y="1784"/>
                  <a:ext cx="516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4" name="Group 89"/>
              <p:cNvGrpSpPr/>
              <p:nvPr/>
            </p:nvGrpSpPr>
            <p:grpSpPr bwMode="auto">
              <a:xfrm>
                <a:off x="0" y="2270"/>
                <a:ext cx="634" cy="480"/>
                <a:chOff x="0" y="2270"/>
                <a:chExt cx="634" cy="480"/>
              </a:xfrm>
            </p:grpSpPr>
            <p:sp>
              <p:nvSpPr>
                <p:cNvPr id="68709" name="Rectangle 23"/>
                <p:cNvSpPr>
                  <a:spLocks noChangeArrowheads="1"/>
                </p:cNvSpPr>
                <p:nvPr/>
              </p:nvSpPr>
              <p:spPr bwMode="auto">
                <a:xfrm>
                  <a:off x="6" y="2276"/>
                  <a:ext cx="622" cy="4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anchor="b"/>
                <a:lstStyle/>
                <a:p>
                  <a:pPr algn="ctr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r>
                    <a:rPr lang="en-US" sz="1600" b="1">
                      <a:latin typeface="Arial" panose="020B0604020202020204" pitchFamily="34" charset="0"/>
                      <a:cs typeface="Times New Roman" panose="02020603050405020304" pitchFamily="18" charset="0"/>
                    </a:rPr>
                    <a:t>Glucose</a:t>
                  </a:r>
                  <a:endParaRPr lang="en-US" sz="16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ctr" eaLnBrk="0" hangingPunct="0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endParaRPr lang="en-US" sz="16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8710" name="Rectangle 88"/>
                <p:cNvSpPr>
                  <a:spLocks noChangeArrowheads="1"/>
                </p:cNvSpPr>
                <p:nvPr/>
              </p:nvSpPr>
              <p:spPr bwMode="auto">
                <a:xfrm>
                  <a:off x="0" y="2270"/>
                  <a:ext cx="634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5" name="Group 91"/>
              <p:cNvGrpSpPr/>
              <p:nvPr/>
            </p:nvGrpSpPr>
            <p:grpSpPr bwMode="auto">
              <a:xfrm>
                <a:off x="634" y="2270"/>
                <a:ext cx="605" cy="480"/>
                <a:chOff x="634" y="2270"/>
                <a:chExt cx="605" cy="480"/>
              </a:xfrm>
            </p:grpSpPr>
            <p:sp>
              <p:nvSpPr>
                <p:cNvPr id="68707" name="Rectangle 24"/>
                <p:cNvSpPr>
                  <a:spLocks noChangeArrowheads="1"/>
                </p:cNvSpPr>
                <p:nvPr/>
              </p:nvSpPr>
              <p:spPr bwMode="auto">
                <a:xfrm>
                  <a:off x="640" y="2276"/>
                  <a:ext cx="593" cy="4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anchor="b"/>
                <a:lstStyle/>
                <a:p>
                  <a:pPr algn="ctr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r>
                    <a:rPr lang="en-US" sz="1600">
                      <a:latin typeface="Arial" panose="020B0604020202020204" pitchFamily="34" charset="0"/>
                      <a:cs typeface="Times New Roman" panose="02020603050405020304" pitchFamily="18" charset="0"/>
                    </a:rPr>
                    <a:t>40-80 mg/dl</a:t>
                  </a:r>
                  <a:endParaRPr lang="en-US" sz="16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ctr" eaLnBrk="0" hangingPunct="0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endParaRPr lang="en-US" sz="16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8708" name="Rectangle 90"/>
                <p:cNvSpPr>
                  <a:spLocks noChangeArrowheads="1"/>
                </p:cNvSpPr>
                <p:nvPr/>
              </p:nvSpPr>
              <p:spPr bwMode="auto">
                <a:xfrm>
                  <a:off x="634" y="2270"/>
                  <a:ext cx="605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6" name="Group 93"/>
              <p:cNvGrpSpPr/>
              <p:nvPr/>
            </p:nvGrpSpPr>
            <p:grpSpPr bwMode="auto">
              <a:xfrm>
                <a:off x="1239" y="2270"/>
                <a:ext cx="480" cy="480"/>
                <a:chOff x="1239" y="2270"/>
                <a:chExt cx="480" cy="480"/>
              </a:xfrm>
            </p:grpSpPr>
            <p:sp>
              <p:nvSpPr>
                <p:cNvPr id="68705" name="Rectangle 25"/>
                <p:cNvSpPr>
                  <a:spLocks noChangeArrowheads="1"/>
                </p:cNvSpPr>
                <p:nvPr/>
              </p:nvSpPr>
              <p:spPr bwMode="auto">
                <a:xfrm>
                  <a:off x="1245" y="2276"/>
                  <a:ext cx="468" cy="4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anchor="b"/>
                <a:lstStyle/>
                <a:p>
                  <a:pPr algn="ctr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r>
                    <a:rPr lang="en-US" sz="1600">
                      <a:latin typeface="Arial" panose="020B0604020202020204" pitchFamily="34" charset="0"/>
                      <a:cs typeface="Times New Roman" panose="02020603050405020304" pitchFamily="18" charset="0"/>
                    </a:rPr>
                    <a:t>decreased</a:t>
                  </a:r>
                  <a:endParaRPr lang="en-US" sz="16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ctr" eaLnBrk="0" hangingPunct="0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endParaRPr lang="en-US" sz="16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8706" name="Rectangle 92"/>
                <p:cNvSpPr>
                  <a:spLocks noChangeArrowheads="1"/>
                </p:cNvSpPr>
                <p:nvPr/>
              </p:nvSpPr>
              <p:spPr bwMode="auto">
                <a:xfrm>
                  <a:off x="1239" y="2270"/>
                  <a:ext cx="48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7" name="Group 95"/>
              <p:cNvGrpSpPr/>
              <p:nvPr/>
            </p:nvGrpSpPr>
            <p:grpSpPr bwMode="auto">
              <a:xfrm>
                <a:off x="1719" y="2270"/>
                <a:ext cx="480" cy="480"/>
                <a:chOff x="1719" y="2270"/>
                <a:chExt cx="480" cy="480"/>
              </a:xfrm>
            </p:grpSpPr>
            <p:sp>
              <p:nvSpPr>
                <p:cNvPr id="68703" name="Rectangle 26"/>
                <p:cNvSpPr>
                  <a:spLocks noChangeArrowheads="1"/>
                </p:cNvSpPr>
                <p:nvPr/>
              </p:nvSpPr>
              <p:spPr bwMode="auto">
                <a:xfrm>
                  <a:off x="1725" y="2276"/>
                  <a:ext cx="468" cy="4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anchor="b"/>
                <a:lstStyle/>
                <a:p>
                  <a:pPr algn="ctr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r>
                    <a:rPr lang="en-US" sz="1600">
                      <a:latin typeface="Arial" panose="020B0604020202020204" pitchFamily="34" charset="0"/>
                      <a:cs typeface="Times New Roman" panose="02020603050405020304" pitchFamily="18" charset="0"/>
                    </a:rPr>
                    <a:t>normal</a:t>
                  </a:r>
                  <a:endParaRPr lang="en-US" sz="16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ctr" eaLnBrk="0" hangingPunct="0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endParaRPr lang="en-US" sz="16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8704" name="Rectangle 94"/>
                <p:cNvSpPr>
                  <a:spLocks noChangeArrowheads="1"/>
                </p:cNvSpPr>
                <p:nvPr/>
              </p:nvSpPr>
              <p:spPr bwMode="auto">
                <a:xfrm>
                  <a:off x="1719" y="2270"/>
                  <a:ext cx="48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8" name="Group 97"/>
              <p:cNvGrpSpPr/>
              <p:nvPr/>
            </p:nvGrpSpPr>
            <p:grpSpPr bwMode="auto">
              <a:xfrm>
                <a:off x="2199" y="2270"/>
                <a:ext cx="516" cy="480"/>
                <a:chOff x="2199" y="2270"/>
                <a:chExt cx="516" cy="480"/>
              </a:xfrm>
            </p:grpSpPr>
            <p:sp>
              <p:nvSpPr>
                <p:cNvPr id="68701" name="Rectangle 27"/>
                <p:cNvSpPr>
                  <a:spLocks noChangeArrowheads="1"/>
                </p:cNvSpPr>
                <p:nvPr/>
              </p:nvSpPr>
              <p:spPr bwMode="auto">
                <a:xfrm>
                  <a:off x="2205" y="2276"/>
                  <a:ext cx="504" cy="4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anchor="b"/>
                <a:lstStyle/>
                <a:p>
                  <a:pPr algn="ctr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r>
                    <a:rPr lang="en-US" sz="1600">
                      <a:latin typeface="Arial" panose="020B0604020202020204" pitchFamily="34" charset="0"/>
                      <a:cs typeface="Times New Roman" panose="02020603050405020304" pitchFamily="18" charset="0"/>
                    </a:rPr>
                    <a:t>decreased</a:t>
                  </a:r>
                  <a:endParaRPr lang="en-US" sz="16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ctr" eaLnBrk="0" hangingPunct="0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endParaRPr lang="en-US" sz="16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8702" name="Rectangle 96"/>
                <p:cNvSpPr>
                  <a:spLocks noChangeArrowheads="1"/>
                </p:cNvSpPr>
                <p:nvPr/>
              </p:nvSpPr>
              <p:spPr bwMode="auto">
                <a:xfrm>
                  <a:off x="2199" y="2270"/>
                  <a:ext cx="516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9" name="Group 99"/>
              <p:cNvGrpSpPr/>
              <p:nvPr/>
            </p:nvGrpSpPr>
            <p:grpSpPr bwMode="auto">
              <a:xfrm>
                <a:off x="0" y="2756"/>
                <a:ext cx="634" cy="480"/>
                <a:chOff x="0" y="2756"/>
                <a:chExt cx="634" cy="480"/>
              </a:xfrm>
            </p:grpSpPr>
            <p:sp>
              <p:nvSpPr>
                <p:cNvPr id="68699" name="Rectangle 28"/>
                <p:cNvSpPr>
                  <a:spLocks noChangeArrowheads="1"/>
                </p:cNvSpPr>
                <p:nvPr/>
              </p:nvSpPr>
              <p:spPr bwMode="auto">
                <a:xfrm>
                  <a:off x="6" y="2762"/>
                  <a:ext cx="622" cy="4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anchor="b"/>
                <a:lstStyle/>
                <a:p>
                  <a:pPr algn="ctr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endParaRPr lang="en-US" sz="16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ctr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endParaRPr lang="en-US" sz="16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ctr" eaLnBrk="0" hangingPunct="0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endParaRPr lang="en-US" sz="16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8700" name="Rectangle 98"/>
                <p:cNvSpPr>
                  <a:spLocks noChangeArrowheads="1"/>
                </p:cNvSpPr>
                <p:nvPr/>
              </p:nvSpPr>
              <p:spPr bwMode="auto">
                <a:xfrm>
                  <a:off x="0" y="2756"/>
                  <a:ext cx="634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0" name="Group 101"/>
              <p:cNvGrpSpPr/>
              <p:nvPr/>
            </p:nvGrpSpPr>
            <p:grpSpPr bwMode="auto">
              <a:xfrm>
                <a:off x="634" y="2756"/>
                <a:ext cx="605" cy="480"/>
                <a:chOff x="634" y="2756"/>
                <a:chExt cx="605" cy="480"/>
              </a:xfrm>
            </p:grpSpPr>
            <p:sp>
              <p:nvSpPr>
                <p:cNvPr id="68697" name="Rectangle 29"/>
                <p:cNvSpPr>
                  <a:spLocks noChangeArrowheads="1"/>
                </p:cNvSpPr>
                <p:nvPr/>
              </p:nvSpPr>
              <p:spPr bwMode="auto">
                <a:xfrm>
                  <a:off x="640" y="2762"/>
                  <a:ext cx="593" cy="4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anchor="b"/>
                <a:lstStyle/>
                <a:p>
                  <a:pPr algn="ctr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r>
                    <a:rPr lang="en-US" sz="1600">
                      <a:latin typeface="Arial" panose="020B0604020202020204" pitchFamily="34" charset="0"/>
                      <a:cs typeface="Times New Roman" panose="02020603050405020304" pitchFamily="18" charset="0"/>
                    </a:rPr>
                    <a:t>66%</a:t>
                  </a:r>
                  <a:endParaRPr lang="en-US" sz="16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ctr" eaLnBrk="0" hangingPunct="0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endParaRPr lang="en-US" sz="16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8698" name="Rectangle 100"/>
                <p:cNvSpPr>
                  <a:spLocks noChangeArrowheads="1"/>
                </p:cNvSpPr>
                <p:nvPr/>
              </p:nvSpPr>
              <p:spPr bwMode="auto">
                <a:xfrm>
                  <a:off x="634" y="2756"/>
                  <a:ext cx="605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1" name="Group 103"/>
              <p:cNvGrpSpPr/>
              <p:nvPr/>
            </p:nvGrpSpPr>
            <p:grpSpPr bwMode="auto">
              <a:xfrm>
                <a:off x="1239" y="2756"/>
                <a:ext cx="480" cy="480"/>
                <a:chOff x="1239" y="2756"/>
                <a:chExt cx="480" cy="480"/>
              </a:xfrm>
            </p:grpSpPr>
            <p:sp>
              <p:nvSpPr>
                <p:cNvPr id="68695" name="Rectangle 30"/>
                <p:cNvSpPr>
                  <a:spLocks noChangeArrowheads="1"/>
                </p:cNvSpPr>
                <p:nvPr/>
              </p:nvSpPr>
              <p:spPr bwMode="auto">
                <a:xfrm>
                  <a:off x="1245" y="2762"/>
                  <a:ext cx="468" cy="4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anchor="b"/>
                <a:lstStyle/>
                <a:p>
                  <a:pPr algn="ctr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r>
                    <a:rPr lang="en-US" sz="1600">
                      <a:latin typeface="Arial" panose="020B0604020202020204" pitchFamily="34" charset="0"/>
                      <a:cs typeface="Times New Roman" panose="02020603050405020304" pitchFamily="18" charset="0"/>
                    </a:rPr>
                    <a:t>&lt; 40%</a:t>
                  </a:r>
                  <a:endParaRPr lang="en-US" sz="16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ctr" eaLnBrk="0" hangingPunct="0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endParaRPr lang="en-US" sz="16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8696" name="Rectangle 102"/>
                <p:cNvSpPr>
                  <a:spLocks noChangeArrowheads="1"/>
                </p:cNvSpPr>
                <p:nvPr/>
              </p:nvSpPr>
              <p:spPr bwMode="auto">
                <a:xfrm>
                  <a:off x="1239" y="2756"/>
                  <a:ext cx="48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8608" name="Group 105"/>
              <p:cNvGrpSpPr/>
              <p:nvPr/>
            </p:nvGrpSpPr>
            <p:grpSpPr bwMode="auto">
              <a:xfrm>
                <a:off x="1719" y="2756"/>
                <a:ext cx="480" cy="480"/>
                <a:chOff x="1719" y="2756"/>
                <a:chExt cx="480" cy="480"/>
              </a:xfrm>
            </p:grpSpPr>
            <p:sp>
              <p:nvSpPr>
                <p:cNvPr id="68693" name="Rectangle 31"/>
                <p:cNvSpPr>
                  <a:spLocks noChangeArrowheads="1"/>
                </p:cNvSpPr>
                <p:nvPr/>
              </p:nvSpPr>
              <p:spPr bwMode="auto">
                <a:xfrm>
                  <a:off x="1725" y="2762"/>
                  <a:ext cx="468" cy="4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anchor="b"/>
                <a:lstStyle/>
                <a:p>
                  <a:pPr algn="ctr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r>
                    <a:rPr lang="en-US" sz="1600">
                      <a:latin typeface="Arial" panose="020B0604020202020204" pitchFamily="34" charset="0"/>
                      <a:cs typeface="Times New Roman" panose="02020603050405020304" pitchFamily="18" charset="0"/>
                    </a:rPr>
                    <a:t>Normal</a:t>
                  </a:r>
                  <a:endParaRPr lang="en-US" sz="16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ctr" eaLnBrk="0" hangingPunct="0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endParaRPr lang="en-US" sz="16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8694" name="Rectangle 104"/>
                <p:cNvSpPr>
                  <a:spLocks noChangeArrowheads="1"/>
                </p:cNvSpPr>
                <p:nvPr/>
              </p:nvSpPr>
              <p:spPr bwMode="auto">
                <a:xfrm>
                  <a:off x="1719" y="2756"/>
                  <a:ext cx="48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8609" name="Group 107"/>
              <p:cNvGrpSpPr/>
              <p:nvPr/>
            </p:nvGrpSpPr>
            <p:grpSpPr bwMode="auto">
              <a:xfrm>
                <a:off x="2199" y="2756"/>
                <a:ext cx="516" cy="480"/>
                <a:chOff x="2199" y="2756"/>
                <a:chExt cx="516" cy="480"/>
              </a:xfrm>
            </p:grpSpPr>
            <p:sp>
              <p:nvSpPr>
                <p:cNvPr id="68691" name="Rectangle 32"/>
                <p:cNvSpPr>
                  <a:spLocks noChangeArrowheads="1"/>
                </p:cNvSpPr>
                <p:nvPr/>
              </p:nvSpPr>
              <p:spPr bwMode="auto">
                <a:xfrm>
                  <a:off x="2205" y="2762"/>
                  <a:ext cx="504" cy="4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anchor="b"/>
                <a:lstStyle/>
                <a:p>
                  <a:pPr algn="ctr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r>
                    <a:rPr lang="en-US" sz="1600">
                      <a:latin typeface="Arial" panose="020B0604020202020204" pitchFamily="34" charset="0"/>
                      <a:cs typeface="Times New Roman" panose="02020603050405020304" pitchFamily="18" charset="0"/>
                    </a:rPr>
                    <a:t>&lt; 30%</a:t>
                  </a:r>
                  <a:endParaRPr lang="en-US" sz="16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ctr" eaLnBrk="0" hangingPunct="0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endParaRPr lang="en-US" sz="16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8692" name="Rectangle 106"/>
                <p:cNvSpPr>
                  <a:spLocks noChangeArrowheads="1"/>
                </p:cNvSpPr>
                <p:nvPr/>
              </p:nvSpPr>
              <p:spPr bwMode="auto">
                <a:xfrm>
                  <a:off x="2199" y="2756"/>
                  <a:ext cx="516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8610" name="Group 109"/>
              <p:cNvGrpSpPr/>
              <p:nvPr/>
            </p:nvGrpSpPr>
            <p:grpSpPr bwMode="auto">
              <a:xfrm>
                <a:off x="0" y="3242"/>
                <a:ext cx="634" cy="480"/>
                <a:chOff x="0" y="3242"/>
                <a:chExt cx="634" cy="480"/>
              </a:xfrm>
            </p:grpSpPr>
            <p:sp>
              <p:nvSpPr>
                <p:cNvPr id="68689" name="Rectangle 33"/>
                <p:cNvSpPr>
                  <a:spLocks noChangeArrowheads="1"/>
                </p:cNvSpPr>
                <p:nvPr/>
              </p:nvSpPr>
              <p:spPr bwMode="auto">
                <a:xfrm>
                  <a:off x="6" y="3248"/>
                  <a:ext cx="622" cy="4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anchor="b"/>
                <a:lstStyle/>
                <a:p>
                  <a:pPr algn="ctr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r>
                    <a:rPr lang="en-US" sz="1600" b="1">
                      <a:latin typeface="Arial" panose="020B0604020202020204" pitchFamily="34" charset="0"/>
                      <a:cs typeface="Times New Roman" panose="02020603050405020304" pitchFamily="18" charset="0"/>
                    </a:rPr>
                    <a:t>Protein</a:t>
                  </a:r>
                  <a:endParaRPr lang="en-US" sz="16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ctr" eaLnBrk="0" hangingPunct="0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endParaRPr lang="en-US" sz="16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8690" name="Rectangle 108"/>
                <p:cNvSpPr>
                  <a:spLocks noChangeArrowheads="1"/>
                </p:cNvSpPr>
                <p:nvPr/>
              </p:nvSpPr>
              <p:spPr bwMode="auto">
                <a:xfrm>
                  <a:off x="0" y="3242"/>
                  <a:ext cx="634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8614" name="Group 111"/>
              <p:cNvGrpSpPr/>
              <p:nvPr/>
            </p:nvGrpSpPr>
            <p:grpSpPr bwMode="auto">
              <a:xfrm>
                <a:off x="634" y="3242"/>
                <a:ext cx="605" cy="480"/>
                <a:chOff x="634" y="3242"/>
                <a:chExt cx="605" cy="480"/>
              </a:xfrm>
            </p:grpSpPr>
            <p:sp>
              <p:nvSpPr>
                <p:cNvPr id="68687" name="Rectangle 34"/>
                <p:cNvSpPr>
                  <a:spLocks noChangeArrowheads="1"/>
                </p:cNvSpPr>
                <p:nvPr/>
              </p:nvSpPr>
              <p:spPr bwMode="auto">
                <a:xfrm>
                  <a:off x="640" y="3248"/>
                  <a:ext cx="593" cy="4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anchor="b"/>
                <a:lstStyle/>
                <a:p>
                  <a:pPr algn="ctr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r>
                    <a:rPr lang="en-US" sz="1600">
                      <a:latin typeface="Arial" panose="020B0604020202020204" pitchFamily="34" charset="0"/>
                      <a:cs typeface="Times New Roman" panose="02020603050405020304" pitchFamily="18" charset="0"/>
                    </a:rPr>
                    <a:t>5-40 mg/dl</a:t>
                  </a:r>
                  <a:endParaRPr lang="en-US" sz="16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ctr" eaLnBrk="0" hangingPunct="0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endParaRPr lang="en-US" sz="16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8688" name="Rectangle 110"/>
                <p:cNvSpPr>
                  <a:spLocks noChangeArrowheads="1"/>
                </p:cNvSpPr>
                <p:nvPr/>
              </p:nvSpPr>
              <p:spPr bwMode="auto">
                <a:xfrm>
                  <a:off x="634" y="3242"/>
                  <a:ext cx="605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8616" name="Group 113"/>
              <p:cNvGrpSpPr/>
              <p:nvPr/>
            </p:nvGrpSpPr>
            <p:grpSpPr bwMode="auto">
              <a:xfrm>
                <a:off x="1239" y="3242"/>
                <a:ext cx="480" cy="480"/>
                <a:chOff x="1239" y="3242"/>
                <a:chExt cx="480" cy="480"/>
              </a:xfrm>
            </p:grpSpPr>
            <p:sp>
              <p:nvSpPr>
                <p:cNvPr id="68685" name="Rectangle 35"/>
                <p:cNvSpPr>
                  <a:spLocks noChangeArrowheads="1"/>
                </p:cNvSpPr>
                <p:nvPr/>
              </p:nvSpPr>
              <p:spPr bwMode="auto">
                <a:xfrm>
                  <a:off x="1245" y="3248"/>
                  <a:ext cx="468" cy="4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anchor="b"/>
                <a:lstStyle/>
                <a:p>
                  <a:pPr algn="ctr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r>
                    <a:rPr lang="en-US" sz="1600">
                      <a:latin typeface="Arial" panose="020B0604020202020204" pitchFamily="34" charset="0"/>
                      <a:cs typeface="Times New Roman" panose="02020603050405020304" pitchFamily="18" charset="0"/>
                    </a:rPr>
                    <a:t>increased</a:t>
                  </a:r>
                  <a:endParaRPr lang="en-US" sz="16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ctr" eaLnBrk="0" hangingPunct="0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endParaRPr lang="en-US" sz="16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8686" name="Rectangle 112"/>
                <p:cNvSpPr>
                  <a:spLocks noChangeArrowheads="1"/>
                </p:cNvSpPr>
                <p:nvPr/>
              </p:nvSpPr>
              <p:spPr bwMode="auto">
                <a:xfrm>
                  <a:off x="1239" y="3242"/>
                  <a:ext cx="48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8617" name="Group 115"/>
              <p:cNvGrpSpPr/>
              <p:nvPr/>
            </p:nvGrpSpPr>
            <p:grpSpPr bwMode="auto">
              <a:xfrm>
                <a:off x="1719" y="3242"/>
                <a:ext cx="480" cy="480"/>
                <a:chOff x="1719" y="3242"/>
                <a:chExt cx="480" cy="480"/>
              </a:xfrm>
            </p:grpSpPr>
            <p:sp>
              <p:nvSpPr>
                <p:cNvPr id="68683" name="Rectangle 36"/>
                <p:cNvSpPr>
                  <a:spLocks noChangeArrowheads="1"/>
                </p:cNvSpPr>
                <p:nvPr/>
              </p:nvSpPr>
              <p:spPr bwMode="auto">
                <a:xfrm>
                  <a:off x="1725" y="3248"/>
                  <a:ext cx="468" cy="4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anchor="b"/>
                <a:lstStyle/>
                <a:p>
                  <a:pPr algn="ctr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r>
                    <a:rPr lang="en-US" sz="1600">
                      <a:latin typeface="Arial" panose="020B0604020202020204" pitchFamily="34" charset="0"/>
                      <a:cs typeface="Times New Roman" panose="02020603050405020304" pitchFamily="18" charset="0"/>
                    </a:rPr>
                    <a:t>+/-increased</a:t>
                  </a:r>
                  <a:endParaRPr lang="en-US" sz="16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ctr" eaLnBrk="0" hangingPunct="0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endParaRPr lang="en-US" sz="16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8684" name="Rectangle 114"/>
                <p:cNvSpPr>
                  <a:spLocks noChangeArrowheads="1"/>
                </p:cNvSpPr>
                <p:nvPr/>
              </p:nvSpPr>
              <p:spPr bwMode="auto">
                <a:xfrm>
                  <a:off x="1719" y="3242"/>
                  <a:ext cx="48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8618" name="Group 117"/>
              <p:cNvGrpSpPr/>
              <p:nvPr/>
            </p:nvGrpSpPr>
            <p:grpSpPr bwMode="auto">
              <a:xfrm>
                <a:off x="2199" y="3242"/>
                <a:ext cx="516" cy="480"/>
                <a:chOff x="2199" y="3242"/>
                <a:chExt cx="516" cy="480"/>
              </a:xfrm>
            </p:grpSpPr>
            <p:sp>
              <p:nvSpPr>
                <p:cNvPr id="68681" name="Rectangle 37"/>
                <p:cNvSpPr>
                  <a:spLocks noChangeArrowheads="1"/>
                </p:cNvSpPr>
                <p:nvPr/>
              </p:nvSpPr>
              <p:spPr bwMode="auto">
                <a:xfrm>
                  <a:off x="2205" y="3248"/>
                  <a:ext cx="504" cy="4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anchor="b"/>
                <a:lstStyle/>
                <a:p>
                  <a:pPr algn="ctr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r>
                    <a:rPr lang="en-US" sz="1600">
                      <a:latin typeface="Arial" panose="020B0604020202020204" pitchFamily="34" charset="0"/>
                      <a:cs typeface="Times New Roman" panose="02020603050405020304" pitchFamily="18" charset="0"/>
                    </a:rPr>
                    <a:t>increased</a:t>
                  </a:r>
                  <a:endParaRPr lang="en-US" sz="16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ctr" eaLnBrk="0" hangingPunct="0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endParaRPr lang="en-US" sz="16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8682" name="Rectangle 116"/>
                <p:cNvSpPr>
                  <a:spLocks noChangeArrowheads="1"/>
                </p:cNvSpPr>
                <p:nvPr/>
              </p:nvSpPr>
              <p:spPr bwMode="auto">
                <a:xfrm>
                  <a:off x="2199" y="3242"/>
                  <a:ext cx="516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8619" name="Group 119"/>
              <p:cNvGrpSpPr/>
              <p:nvPr/>
            </p:nvGrpSpPr>
            <p:grpSpPr bwMode="auto">
              <a:xfrm>
                <a:off x="0" y="3728"/>
                <a:ext cx="634" cy="384"/>
                <a:chOff x="0" y="3728"/>
                <a:chExt cx="634" cy="384"/>
              </a:xfrm>
            </p:grpSpPr>
            <p:sp>
              <p:nvSpPr>
                <p:cNvPr id="68679" name="Rectangle 38"/>
                <p:cNvSpPr>
                  <a:spLocks noChangeArrowheads="1"/>
                </p:cNvSpPr>
                <p:nvPr/>
              </p:nvSpPr>
              <p:spPr bwMode="auto">
                <a:xfrm>
                  <a:off x="6" y="3734"/>
                  <a:ext cx="622" cy="378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anchor="b"/>
                <a:lstStyle/>
                <a:p>
                  <a:pPr algn="ctr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r>
                    <a:rPr lang="en-US" sz="1600" b="1" dirty="0">
                      <a:latin typeface="Arial" panose="020B0604020202020204" pitchFamily="34" charset="0"/>
                      <a:cs typeface="Times New Roman" panose="02020603050405020304" pitchFamily="18" charset="0"/>
                    </a:rPr>
                    <a:t>Culture</a:t>
                  </a:r>
                  <a:endParaRPr lang="en-US" sz="1600" dirty="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ctr" eaLnBrk="0" hangingPunct="0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endParaRPr lang="en-US" sz="16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8680" name="Rectangle 118"/>
                <p:cNvSpPr>
                  <a:spLocks noChangeArrowheads="1"/>
                </p:cNvSpPr>
                <p:nvPr/>
              </p:nvSpPr>
              <p:spPr bwMode="auto">
                <a:xfrm>
                  <a:off x="0" y="3728"/>
                  <a:ext cx="634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8620" name="Group 121"/>
              <p:cNvGrpSpPr/>
              <p:nvPr/>
            </p:nvGrpSpPr>
            <p:grpSpPr bwMode="auto">
              <a:xfrm>
                <a:off x="634" y="3728"/>
                <a:ext cx="605" cy="384"/>
                <a:chOff x="634" y="3728"/>
                <a:chExt cx="605" cy="384"/>
              </a:xfrm>
            </p:grpSpPr>
            <p:sp>
              <p:nvSpPr>
                <p:cNvPr id="68677" name="Rectangle 39"/>
                <p:cNvSpPr>
                  <a:spLocks noChangeArrowheads="1"/>
                </p:cNvSpPr>
                <p:nvPr/>
              </p:nvSpPr>
              <p:spPr bwMode="auto">
                <a:xfrm>
                  <a:off x="640" y="3734"/>
                  <a:ext cx="593" cy="378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anchor="b"/>
                <a:lstStyle/>
                <a:p>
                  <a:pPr algn="ctr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r>
                    <a:rPr lang="en-US" sz="1600">
                      <a:latin typeface="Arial" panose="020B0604020202020204" pitchFamily="34" charset="0"/>
                      <a:cs typeface="Times New Roman" panose="02020603050405020304" pitchFamily="18" charset="0"/>
                    </a:rPr>
                    <a:t>negative</a:t>
                  </a:r>
                  <a:endParaRPr lang="en-US" sz="16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ctr" eaLnBrk="0" hangingPunct="0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endParaRPr lang="en-US" sz="16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8678" name="Rectangle 120"/>
                <p:cNvSpPr>
                  <a:spLocks noChangeArrowheads="1"/>
                </p:cNvSpPr>
                <p:nvPr/>
              </p:nvSpPr>
              <p:spPr bwMode="auto">
                <a:xfrm>
                  <a:off x="634" y="3728"/>
                  <a:ext cx="605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8621" name="Group 123"/>
              <p:cNvGrpSpPr/>
              <p:nvPr/>
            </p:nvGrpSpPr>
            <p:grpSpPr bwMode="auto">
              <a:xfrm>
                <a:off x="1239" y="3728"/>
                <a:ext cx="480" cy="384"/>
                <a:chOff x="1239" y="3728"/>
                <a:chExt cx="480" cy="384"/>
              </a:xfrm>
            </p:grpSpPr>
            <p:sp>
              <p:nvSpPr>
                <p:cNvPr id="68675" name="Rectangle 40"/>
                <p:cNvSpPr>
                  <a:spLocks noChangeArrowheads="1"/>
                </p:cNvSpPr>
                <p:nvPr/>
              </p:nvSpPr>
              <p:spPr bwMode="auto">
                <a:xfrm>
                  <a:off x="1245" y="3734"/>
                  <a:ext cx="468" cy="378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anchor="b"/>
                <a:lstStyle/>
                <a:p>
                  <a:pPr algn="ctr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r>
                    <a:rPr lang="en-US" sz="1600">
                      <a:latin typeface="Arial" panose="020B0604020202020204" pitchFamily="34" charset="0"/>
                      <a:cs typeface="Times New Roman" panose="02020603050405020304" pitchFamily="18" charset="0"/>
                    </a:rPr>
                    <a:t>positive</a:t>
                  </a:r>
                  <a:endParaRPr lang="en-US" sz="16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ctr" eaLnBrk="0" hangingPunct="0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endParaRPr lang="en-US" sz="16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8676" name="Rectangle 122"/>
                <p:cNvSpPr>
                  <a:spLocks noChangeArrowheads="1"/>
                </p:cNvSpPr>
                <p:nvPr/>
              </p:nvSpPr>
              <p:spPr bwMode="auto">
                <a:xfrm>
                  <a:off x="1239" y="3728"/>
                  <a:ext cx="480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8622" name="Group 125"/>
              <p:cNvGrpSpPr/>
              <p:nvPr/>
            </p:nvGrpSpPr>
            <p:grpSpPr bwMode="auto">
              <a:xfrm>
                <a:off x="1719" y="3728"/>
                <a:ext cx="480" cy="384"/>
                <a:chOff x="1719" y="3728"/>
                <a:chExt cx="480" cy="384"/>
              </a:xfrm>
            </p:grpSpPr>
            <p:sp>
              <p:nvSpPr>
                <p:cNvPr id="68673" name="Rectangle 41"/>
                <p:cNvSpPr>
                  <a:spLocks noChangeArrowheads="1"/>
                </p:cNvSpPr>
                <p:nvPr/>
              </p:nvSpPr>
              <p:spPr bwMode="auto">
                <a:xfrm>
                  <a:off x="1725" y="3734"/>
                  <a:ext cx="468" cy="378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anchor="b"/>
                <a:lstStyle/>
                <a:p>
                  <a:pPr algn="ctr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r>
                    <a:rPr lang="en-US" sz="1600">
                      <a:latin typeface="Arial" panose="020B0604020202020204" pitchFamily="34" charset="0"/>
                      <a:cs typeface="Times New Roman" panose="02020603050405020304" pitchFamily="18" charset="0"/>
                    </a:rPr>
                    <a:t>negative</a:t>
                  </a:r>
                  <a:endParaRPr lang="en-US" sz="16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ctr" eaLnBrk="0" hangingPunct="0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endParaRPr lang="en-US" sz="16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8674" name="Rectangle 124"/>
                <p:cNvSpPr>
                  <a:spLocks noChangeArrowheads="1"/>
                </p:cNvSpPr>
                <p:nvPr/>
              </p:nvSpPr>
              <p:spPr bwMode="auto">
                <a:xfrm>
                  <a:off x="1719" y="3728"/>
                  <a:ext cx="480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8623" name="Group 127"/>
              <p:cNvGrpSpPr/>
              <p:nvPr/>
            </p:nvGrpSpPr>
            <p:grpSpPr bwMode="auto">
              <a:xfrm>
                <a:off x="2199" y="3728"/>
                <a:ext cx="516" cy="384"/>
                <a:chOff x="2199" y="3728"/>
                <a:chExt cx="516" cy="384"/>
              </a:xfrm>
            </p:grpSpPr>
            <p:sp>
              <p:nvSpPr>
                <p:cNvPr id="68671" name="Rectangle 42"/>
                <p:cNvSpPr>
                  <a:spLocks noChangeArrowheads="1"/>
                </p:cNvSpPr>
                <p:nvPr/>
              </p:nvSpPr>
              <p:spPr bwMode="auto">
                <a:xfrm>
                  <a:off x="2205" y="3734"/>
                  <a:ext cx="504" cy="378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anchor="b"/>
                <a:lstStyle/>
                <a:p>
                  <a:pPr algn="ctr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r>
                    <a:rPr lang="en-US" sz="1600">
                      <a:latin typeface="Arial" panose="020B0604020202020204" pitchFamily="34" charset="0"/>
                      <a:cs typeface="Times New Roman" panose="02020603050405020304" pitchFamily="18" charset="0"/>
                    </a:rPr>
                    <a:t>+TB</a:t>
                  </a:r>
                  <a:endParaRPr lang="en-US" sz="16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ctr" eaLnBrk="0" hangingPunct="0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endParaRPr lang="en-US" sz="16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8672" name="Rectangle 126"/>
                <p:cNvSpPr>
                  <a:spLocks noChangeArrowheads="1"/>
                </p:cNvSpPr>
                <p:nvPr/>
              </p:nvSpPr>
              <p:spPr bwMode="auto">
                <a:xfrm>
                  <a:off x="2199" y="3728"/>
                  <a:ext cx="516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8624" name="Group 129"/>
              <p:cNvGrpSpPr/>
              <p:nvPr/>
            </p:nvGrpSpPr>
            <p:grpSpPr bwMode="auto">
              <a:xfrm>
                <a:off x="0" y="4118"/>
                <a:ext cx="634" cy="384"/>
                <a:chOff x="0" y="4118"/>
                <a:chExt cx="634" cy="384"/>
              </a:xfrm>
            </p:grpSpPr>
            <p:sp>
              <p:nvSpPr>
                <p:cNvPr id="68669" name="Rectangle 43"/>
                <p:cNvSpPr>
                  <a:spLocks noChangeArrowheads="1"/>
                </p:cNvSpPr>
                <p:nvPr/>
              </p:nvSpPr>
              <p:spPr bwMode="auto">
                <a:xfrm>
                  <a:off x="6" y="4124"/>
                  <a:ext cx="622" cy="378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anchor="b"/>
                <a:lstStyle/>
                <a:p>
                  <a:pPr algn="ctr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r>
                    <a:rPr lang="en-US" sz="1600" b="1">
                      <a:latin typeface="Arial" panose="020B0604020202020204" pitchFamily="34" charset="0"/>
                      <a:cs typeface="Times New Roman" panose="02020603050405020304" pitchFamily="18" charset="0"/>
                    </a:rPr>
                    <a:t>Gram stain</a:t>
                  </a:r>
                  <a:endParaRPr lang="en-US" sz="16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ctr" eaLnBrk="0" hangingPunct="0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endParaRPr lang="en-US" sz="16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8670" name="Rectangle 128"/>
                <p:cNvSpPr>
                  <a:spLocks noChangeArrowheads="1"/>
                </p:cNvSpPr>
                <p:nvPr/>
              </p:nvSpPr>
              <p:spPr bwMode="auto">
                <a:xfrm>
                  <a:off x="0" y="4118"/>
                  <a:ext cx="634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8625" name="Group 131"/>
              <p:cNvGrpSpPr/>
              <p:nvPr/>
            </p:nvGrpSpPr>
            <p:grpSpPr bwMode="auto">
              <a:xfrm>
                <a:off x="634" y="4118"/>
                <a:ext cx="605" cy="384"/>
                <a:chOff x="634" y="4118"/>
                <a:chExt cx="605" cy="384"/>
              </a:xfrm>
            </p:grpSpPr>
            <p:sp>
              <p:nvSpPr>
                <p:cNvPr id="68667" name="Rectangle 44"/>
                <p:cNvSpPr>
                  <a:spLocks noChangeArrowheads="1"/>
                </p:cNvSpPr>
                <p:nvPr/>
              </p:nvSpPr>
              <p:spPr bwMode="auto">
                <a:xfrm>
                  <a:off x="640" y="4124"/>
                  <a:ext cx="593" cy="378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anchor="b"/>
                <a:lstStyle/>
                <a:p>
                  <a:pPr algn="ctr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r>
                    <a:rPr lang="en-US" sz="1600">
                      <a:latin typeface="Arial" panose="020B0604020202020204" pitchFamily="34" charset="0"/>
                      <a:cs typeface="Times New Roman" panose="02020603050405020304" pitchFamily="18" charset="0"/>
                    </a:rPr>
                    <a:t>negative</a:t>
                  </a:r>
                  <a:endParaRPr lang="en-US" sz="16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ctr" eaLnBrk="0" hangingPunct="0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endParaRPr lang="en-US" sz="16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8668" name="Rectangle 130"/>
                <p:cNvSpPr>
                  <a:spLocks noChangeArrowheads="1"/>
                </p:cNvSpPr>
                <p:nvPr/>
              </p:nvSpPr>
              <p:spPr bwMode="auto">
                <a:xfrm>
                  <a:off x="634" y="4118"/>
                  <a:ext cx="605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8626" name="Group 133"/>
              <p:cNvGrpSpPr/>
              <p:nvPr/>
            </p:nvGrpSpPr>
            <p:grpSpPr bwMode="auto">
              <a:xfrm>
                <a:off x="1239" y="4118"/>
                <a:ext cx="480" cy="384"/>
                <a:chOff x="1239" y="4118"/>
                <a:chExt cx="480" cy="384"/>
              </a:xfrm>
            </p:grpSpPr>
            <p:sp>
              <p:nvSpPr>
                <p:cNvPr id="68665" name="Rectangle 45"/>
                <p:cNvSpPr>
                  <a:spLocks noChangeArrowheads="1"/>
                </p:cNvSpPr>
                <p:nvPr/>
              </p:nvSpPr>
              <p:spPr bwMode="auto">
                <a:xfrm>
                  <a:off x="1245" y="4124"/>
                  <a:ext cx="468" cy="378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anchor="b"/>
                <a:lstStyle/>
                <a:p>
                  <a:pPr algn="ctr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r>
                    <a:rPr lang="en-US" sz="1600">
                      <a:latin typeface="Arial" panose="020B0604020202020204" pitchFamily="34" charset="0"/>
                      <a:cs typeface="Times New Roman" panose="02020603050405020304" pitchFamily="18" charset="0"/>
                    </a:rPr>
                    <a:t>positive</a:t>
                  </a:r>
                  <a:endParaRPr lang="en-US" sz="16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ctr" eaLnBrk="0" hangingPunct="0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endParaRPr lang="en-US" sz="16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8666" name="Rectangle 132"/>
                <p:cNvSpPr>
                  <a:spLocks noChangeArrowheads="1"/>
                </p:cNvSpPr>
                <p:nvPr/>
              </p:nvSpPr>
              <p:spPr bwMode="auto">
                <a:xfrm>
                  <a:off x="1239" y="4118"/>
                  <a:ext cx="480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8627" name="Group 135"/>
              <p:cNvGrpSpPr/>
              <p:nvPr/>
            </p:nvGrpSpPr>
            <p:grpSpPr bwMode="auto">
              <a:xfrm>
                <a:off x="1719" y="4118"/>
                <a:ext cx="480" cy="384"/>
                <a:chOff x="1719" y="4118"/>
                <a:chExt cx="480" cy="384"/>
              </a:xfrm>
            </p:grpSpPr>
            <p:sp>
              <p:nvSpPr>
                <p:cNvPr id="68663" name="Rectangle 46"/>
                <p:cNvSpPr>
                  <a:spLocks noChangeArrowheads="1"/>
                </p:cNvSpPr>
                <p:nvPr/>
              </p:nvSpPr>
              <p:spPr bwMode="auto">
                <a:xfrm>
                  <a:off x="1725" y="4124"/>
                  <a:ext cx="468" cy="378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anchor="b"/>
                <a:lstStyle/>
                <a:p>
                  <a:pPr algn="ctr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r>
                    <a:rPr lang="en-US" sz="1600">
                      <a:latin typeface="Arial" panose="020B0604020202020204" pitchFamily="34" charset="0"/>
                      <a:cs typeface="Times New Roman" panose="02020603050405020304" pitchFamily="18" charset="0"/>
                    </a:rPr>
                    <a:t>negative</a:t>
                  </a:r>
                  <a:endParaRPr lang="en-US" sz="16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ctr" eaLnBrk="0" hangingPunct="0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endParaRPr lang="en-US" sz="16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8664" name="Rectangle 134"/>
                <p:cNvSpPr>
                  <a:spLocks noChangeArrowheads="1"/>
                </p:cNvSpPr>
                <p:nvPr/>
              </p:nvSpPr>
              <p:spPr bwMode="auto">
                <a:xfrm>
                  <a:off x="1719" y="4118"/>
                  <a:ext cx="480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8628" name="Group 137"/>
              <p:cNvGrpSpPr/>
              <p:nvPr/>
            </p:nvGrpSpPr>
            <p:grpSpPr bwMode="auto">
              <a:xfrm>
                <a:off x="2199" y="4118"/>
                <a:ext cx="516" cy="384"/>
                <a:chOff x="2199" y="4118"/>
                <a:chExt cx="516" cy="384"/>
              </a:xfrm>
            </p:grpSpPr>
            <p:sp>
              <p:nvSpPr>
                <p:cNvPr id="68661" name="Rectangle 47"/>
                <p:cNvSpPr>
                  <a:spLocks noChangeArrowheads="1"/>
                </p:cNvSpPr>
                <p:nvPr/>
              </p:nvSpPr>
              <p:spPr bwMode="auto">
                <a:xfrm>
                  <a:off x="2205" y="4124"/>
                  <a:ext cx="504" cy="378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anchor="b"/>
                <a:lstStyle/>
                <a:p>
                  <a:pPr algn="ctr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r>
                    <a:rPr lang="en-US" sz="1600">
                      <a:latin typeface="Arial" panose="020B0604020202020204" pitchFamily="34" charset="0"/>
                      <a:cs typeface="Times New Roman" panose="02020603050405020304" pitchFamily="18" charset="0"/>
                    </a:rPr>
                    <a:t>positive</a:t>
                  </a:r>
                  <a:endParaRPr lang="en-US" sz="16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ctr" eaLnBrk="0" hangingPunct="0">
                    <a:tabLst>
                      <a:tab pos="22860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</a:tabLst>
                  </a:pPr>
                  <a:endParaRPr lang="en-US" sz="16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8662" name="Rectangle 136"/>
                <p:cNvSpPr>
                  <a:spLocks noChangeArrowheads="1"/>
                </p:cNvSpPr>
                <p:nvPr/>
              </p:nvSpPr>
              <p:spPr bwMode="auto">
                <a:xfrm>
                  <a:off x="2199" y="4118"/>
                  <a:ext cx="516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68615" name="Rectangle 139"/>
            <p:cNvSpPr>
              <a:spLocks noChangeArrowheads="1"/>
            </p:cNvSpPr>
            <p:nvPr/>
          </p:nvSpPr>
          <p:spPr bwMode="auto">
            <a:xfrm>
              <a:off x="-3" y="400"/>
              <a:ext cx="2721" cy="4105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8611" name="Rectangle 141"/>
          <p:cNvSpPr>
            <a:spLocks noChangeArrowheads="1"/>
          </p:cNvSpPr>
          <p:nvPr/>
        </p:nvSpPr>
        <p:spPr bwMode="auto">
          <a:xfrm>
            <a:off x="0" y="6684963"/>
            <a:ext cx="9144000" cy="6397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tabLst>
                <a:tab pos="2286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r>
              <a:rPr lang="en-US" sz="1200">
                <a:solidFill>
                  <a:srgbClr val="FFFFF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</a:t>
            </a:r>
            <a:endParaRPr lang="en-US" sz="1200">
              <a:cs typeface="Times New Roman" panose="02020603050405020304" pitchFamily="18" charset="0"/>
            </a:endParaRPr>
          </a:p>
          <a:p>
            <a:pPr eaLnBrk="0" hangingPunct="0">
              <a:tabLst>
                <a:tab pos="2286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endParaRPr lang="en-US"/>
          </a:p>
        </p:txBody>
      </p:sp>
      <p:sp>
        <p:nvSpPr>
          <p:cNvPr id="68612" name="Text Box 142"/>
          <p:cNvSpPr txBox="1">
            <a:spLocks noChangeArrowheads="1"/>
          </p:cNvSpPr>
          <p:nvPr/>
        </p:nvSpPr>
        <p:spPr bwMode="auto">
          <a:xfrm>
            <a:off x="457200" y="4191000"/>
            <a:ext cx="2108200" cy="60016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sz="1500" b="1" dirty="0">
                <a:latin typeface="Arial" panose="020B0604020202020204" pitchFamily="34" charset="0"/>
                <a:cs typeface="Times New Roman" panose="02020603050405020304" pitchFamily="18" charset="0"/>
              </a:rPr>
              <a:t>CSF</a:t>
            </a:r>
            <a:r>
              <a:rPr lang="en-US" sz="1500" b="1" dirty="0">
                <a:solidFill>
                  <a:srgbClr val="FFFFF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/>
              <a:t>plasma</a:t>
            </a:r>
            <a:r>
              <a:rPr lang="en-US" sz="1500" b="1" dirty="0">
                <a:latin typeface="Arial" panose="020B0604020202020204" pitchFamily="34" charset="0"/>
                <a:cs typeface="Times New Roman" panose="02020603050405020304" pitchFamily="18" charset="0"/>
              </a:rPr>
              <a:t> : glucose ratio</a:t>
            </a:r>
            <a:endParaRPr lang="en-US" sz="1500" b="1" dirty="0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8613" name="Rectangle 144"/>
          <p:cNvSpPr>
            <a:spLocks noChangeArrowheads="1"/>
          </p:cNvSpPr>
          <p:nvPr/>
        </p:nvSpPr>
        <p:spPr bwMode="auto">
          <a:xfrm>
            <a:off x="600075" y="304800"/>
            <a:ext cx="7851775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</a:rPr>
              <a:t>Summary of typical CSF findings</a:t>
            </a:r>
            <a:endParaRPr lang="en-US" sz="36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620000" cy="4114800"/>
          </a:xfrm>
        </p:spPr>
        <p:txBody>
          <a:bodyPr/>
          <a:lstStyle/>
          <a:p>
            <a:pPr marL="346075" indent="-346075"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FontTx/>
              <a:buNone/>
            </a:pPr>
            <a:r>
              <a:rPr lang="en-US" sz="2800" smtClean="0"/>
              <a:t>General:</a:t>
            </a:r>
            <a:endParaRPr lang="en-US" sz="2800" smtClean="0"/>
          </a:p>
          <a:p>
            <a:pPr marL="346075" indent="-346075"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sz="2400" smtClean="0"/>
              <a:t>Blood count, differential</a:t>
            </a:r>
            <a:endParaRPr lang="en-US" sz="2400" smtClean="0"/>
          </a:p>
          <a:p>
            <a:pPr marL="346075" indent="-346075"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sz="2400" smtClean="0"/>
              <a:t>Glucose</a:t>
            </a:r>
            <a:endParaRPr lang="en-US" sz="2400" smtClean="0"/>
          </a:p>
          <a:p>
            <a:pPr marL="346075" indent="-346075"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sz="2400" smtClean="0"/>
              <a:t>Electrolytes</a:t>
            </a:r>
            <a:endParaRPr lang="en-US" sz="2400" smtClean="0"/>
          </a:p>
          <a:p>
            <a:pPr marL="346075" indent="-346075"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sz="2400" smtClean="0"/>
              <a:t>Culture</a:t>
            </a:r>
            <a:endParaRPr lang="en-US" sz="2400" smtClean="0"/>
          </a:p>
          <a:p>
            <a:pPr marL="346075" indent="-346075"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endParaRPr lang="en-US" sz="2400" smtClean="0"/>
          </a:p>
          <a:p>
            <a:pPr marL="346075" indent="-346075"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FontTx/>
              <a:buNone/>
            </a:pPr>
            <a:r>
              <a:rPr lang="en-US" sz="2800" smtClean="0"/>
              <a:t>Specific:</a:t>
            </a:r>
            <a:endParaRPr lang="en-US" sz="2800" smtClean="0"/>
          </a:p>
          <a:p>
            <a:pPr marL="346075" indent="-346075"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sz="2400" smtClean="0"/>
              <a:t>Malaria smear</a:t>
            </a:r>
            <a:endParaRPr lang="en-US" sz="2400" smtClean="0"/>
          </a:p>
          <a:p>
            <a:pPr marL="346075" indent="-346075"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sz="2400" smtClean="0"/>
              <a:t>Serum anti-JEV IgM ELISA</a:t>
            </a:r>
            <a:endParaRPr lang="en-US" sz="2400" smtClean="0"/>
          </a:p>
          <a:p>
            <a:pPr marL="346075" indent="-346075"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sz="2400" smtClean="0"/>
              <a:t>Dengue serology</a:t>
            </a:r>
            <a:endParaRPr lang="en-US" sz="2800" smtClean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338138"/>
            <a:ext cx="8458200" cy="6413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Laboratory tests on blood: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458200" cy="4114800"/>
          </a:xfrm>
        </p:spPr>
        <p:txBody>
          <a:bodyPr/>
          <a:lstStyle/>
          <a:p>
            <a:pPr marL="341630" indent="-341630" eaLnBrk="1" hangingPunct="1">
              <a:spcBef>
                <a:spcPct val="10000"/>
              </a:spcBef>
            </a:pPr>
            <a:r>
              <a:rPr lang="en-US" sz="2800" smtClean="0"/>
              <a:t>Blood: liver enzymes, blood urea nitrogen, creatinine, ammonium, calcium, magnesium, blood gas</a:t>
            </a:r>
            <a:endParaRPr lang="en-US" sz="2800" smtClean="0"/>
          </a:p>
          <a:p>
            <a:pPr marL="341630" indent="-341630" eaLnBrk="1" hangingPunct="1">
              <a:spcBef>
                <a:spcPct val="10000"/>
              </a:spcBef>
            </a:pPr>
            <a:r>
              <a:rPr lang="en-US" sz="2800" smtClean="0"/>
              <a:t>Urine: analysis, culture</a:t>
            </a:r>
            <a:endParaRPr lang="en-US" sz="2800" smtClean="0"/>
          </a:p>
          <a:p>
            <a:pPr marL="341630" indent="-341630" eaLnBrk="1" hangingPunct="1">
              <a:spcBef>
                <a:spcPct val="10000"/>
              </a:spcBef>
            </a:pPr>
            <a:r>
              <a:rPr lang="en-US" sz="2800" smtClean="0"/>
              <a:t>Brain biopsy</a:t>
            </a:r>
            <a:endParaRPr lang="en-US" sz="2800" smtClean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0163"/>
            <a:ext cx="8534400" cy="1190625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Additional laboratory tests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458200" cy="4114800"/>
          </a:xfrm>
        </p:spPr>
        <p:txBody>
          <a:bodyPr/>
          <a:lstStyle/>
          <a:p>
            <a:pPr marL="341630" indent="-341630" eaLnBrk="1" hangingPunct="1">
              <a:spcBef>
                <a:spcPct val="10000"/>
              </a:spcBef>
            </a:pPr>
            <a:r>
              <a:rPr lang="en-US" sz="2800" smtClean="0"/>
              <a:t>Depends on cause and severity of illness and patient’s age.</a:t>
            </a:r>
            <a:endParaRPr lang="en-US" sz="2800" smtClean="0"/>
          </a:p>
          <a:p>
            <a:pPr marL="341630" indent="-341630" eaLnBrk="1" hangingPunct="1">
              <a:spcBef>
                <a:spcPct val="10000"/>
              </a:spcBef>
            </a:pPr>
            <a:r>
              <a:rPr lang="en-US" sz="2800" smtClean="0"/>
              <a:t>Mild cases recover in 2 to 4 weeks with supportive care.</a:t>
            </a:r>
            <a:endParaRPr lang="en-US" sz="2800" smtClean="0"/>
          </a:p>
          <a:p>
            <a:pPr marL="341630" indent="-341630" eaLnBrk="1" hangingPunct="1">
              <a:spcBef>
                <a:spcPct val="10000"/>
              </a:spcBef>
            </a:pPr>
            <a:r>
              <a:rPr lang="en-US" sz="2800" smtClean="0"/>
              <a:t>Severe encephalitis can lead to numerous complications.</a:t>
            </a:r>
            <a:endParaRPr lang="en-US" sz="2800" smtClean="0"/>
          </a:p>
          <a:p>
            <a:pPr lvl="1" indent="-405130" eaLnBrk="1" hangingPunct="1">
              <a:spcBef>
                <a:spcPct val="10000"/>
              </a:spcBef>
              <a:spcAft>
                <a:spcPct val="10000"/>
              </a:spcAft>
            </a:pPr>
            <a:r>
              <a:rPr lang="en-US" sz="2400" smtClean="0"/>
              <a:t>Hearing and/or speech loss, blindness, permanent brain and nerve damage, behavioral changes, cognitive disabilities, lack of muscle control, seizures, memory loss.</a:t>
            </a:r>
            <a:endParaRPr lang="en-US" sz="2400" smtClean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250825"/>
            <a:ext cx="8458200" cy="6413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Prognosis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7772400" cy="36576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4400" b="1" i="1" u="sng" dirty="0" smtClean="0"/>
              <a:t>Physiotherapy  Management</a:t>
            </a:r>
            <a:endParaRPr lang="en-US" sz="4400" b="1" i="1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tle 1"/>
          <p:cNvSpPr>
            <a:spLocks noGrp="1"/>
          </p:cNvSpPr>
          <p:nvPr>
            <p:ph type="title"/>
          </p:nvPr>
        </p:nvSpPr>
        <p:spPr>
          <a:xfrm>
            <a:off x="457200" y="334963"/>
            <a:ext cx="7772400" cy="884237"/>
          </a:xfrm>
        </p:spPr>
        <p:txBody>
          <a:bodyPr>
            <a:normAutofit fontScale="90000"/>
          </a:bodyPr>
          <a:lstStyle/>
          <a:p>
            <a:r>
              <a:rPr lang="en-US" smtClean="0"/>
              <a:t>Rancho Los  Amigos level of cognitive Function</a:t>
            </a:r>
            <a:endParaRPr lang="en-US" smtClean="0"/>
          </a:p>
        </p:txBody>
      </p:sp>
      <p:sp>
        <p:nvSpPr>
          <p:cNvPr id="7680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763000" cy="53340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smtClean="0"/>
              <a:t>1- No Response</a:t>
            </a:r>
            <a:endParaRPr lang="en-US" sz="2800" smtClean="0"/>
          </a:p>
          <a:p>
            <a:pPr>
              <a:buFontTx/>
              <a:buNone/>
            </a:pPr>
            <a:r>
              <a:rPr lang="en-US" sz="2800" smtClean="0"/>
              <a:t>2-Generalized Response</a:t>
            </a:r>
            <a:endParaRPr lang="en-US" sz="2800" smtClean="0"/>
          </a:p>
          <a:p>
            <a:pPr>
              <a:buFontTx/>
              <a:buNone/>
            </a:pPr>
            <a:r>
              <a:rPr lang="en-US" sz="2800" smtClean="0"/>
              <a:t>3.Localized Response</a:t>
            </a:r>
            <a:endParaRPr lang="en-US" sz="2800" smtClean="0"/>
          </a:p>
          <a:p>
            <a:pPr>
              <a:buFontTx/>
              <a:buNone/>
            </a:pPr>
            <a:r>
              <a:rPr lang="en-US" sz="2800" smtClean="0"/>
              <a:t>4.Confused-Agitated</a:t>
            </a:r>
            <a:endParaRPr lang="en-US" sz="2800" smtClean="0"/>
          </a:p>
          <a:p>
            <a:pPr>
              <a:buFontTx/>
              <a:buNone/>
            </a:pPr>
            <a:r>
              <a:rPr lang="en-US" sz="2800" smtClean="0"/>
              <a:t>5.Confused-Inappropriate</a:t>
            </a:r>
            <a:endParaRPr lang="en-US" sz="2800" smtClean="0"/>
          </a:p>
          <a:p>
            <a:pPr>
              <a:buFontTx/>
              <a:buNone/>
            </a:pPr>
            <a:r>
              <a:rPr lang="en-US" sz="2800" smtClean="0"/>
              <a:t>6.Confused-Appropriate</a:t>
            </a:r>
            <a:endParaRPr lang="en-US" sz="2800" smtClean="0"/>
          </a:p>
          <a:p>
            <a:pPr>
              <a:buFontTx/>
              <a:buNone/>
            </a:pPr>
            <a:r>
              <a:rPr lang="en-US" sz="2800" smtClean="0"/>
              <a:t>7.Automatic-Appropriate</a:t>
            </a:r>
            <a:endParaRPr lang="en-US" sz="2800" smtClean="0"/>
          </a:p>
          <a:p>
            <a:pPr>
              <a:buFontTx/>
              <a:buNone/>
            </a:pPr>
            <a:r>
              <a:rPr lang="en-US" sz="2800" smtClean="0"/>
              <a:t>8.Purposeful-Appropriate</a:t>
            </a:r>
            <a:endParaRPr lang="en-US" sz="2800" smtClean="0"/>
          </a:p>
          <a:p>
            <a:pPr>
              <a:buFontTx/>
              <a:buNone/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Bacterial meningitis – Clinical course</a:t>
            </a:r>
            <a:endParaRPr lang="en-US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305800" cy="4994275"/>
          </a:xfrm>
        </p:spPr>
        <p:txBody>
          <a:bodyPr/>
          <a:lstStyle/>
          <a:p>
            <a:pPr eaLnBrk="1" hangingPunct="1"/>
            <a:r>
              <a:rPr lang="en-US" sz="3000" smtClean="0"/>
              <a:t>Fever</a:t>
            </a:r>
            <a:endParaRPr lang="en-US" sz="3000" smtClean="0"/>
          </a:p>
          <a:p>
            <a:pPr eaLnBrk="1" hangingPunct="1"/>
            <a:r>
              <a:rPr lang="en-US" sz="3000" smtClean="0"/>
              <a:t>Malaise</a:t>
            </a:r>
            <a:endParaRPr lang="en-US" sz="3000" smtClean="0"/>
          </a:p>
          <a:p>
            <a:pPr eaLnBrk="1" hangingPunct="1"/>
            <a:r>
              <a:rPr lang="en-US" sz="3000" smtClean="0"/>
              <a:t>Vomiting</a:t>
            </a:r>
            <a:endParaRPr lang="en-US" sz="3000" smtClean="0"/>
          </a:p>
          <a:p>
            <a:pPr eaLnBrk="1" hangingPunct="1"/>
            <a:r>
              <a:rPr lang="en-US" sz="3000" smtClean="0"/>
              <a:t>Alteration in mental status</a:t>
            </a:r>
            <a:endParaRPr lang="en-US" sz="3000" smtClean="0"/>
          </a:p>
          <a:p>
            <a:pPr eaLnBrk="1" hangingPunct="1"/>
            <a:r>
              <a:rPr lang="en-US" sz="3000" smtClean="0"/>
              <a:t>Shock</a:t>
            </a:r>
            <a:endParaRPr lang="en-US" sz="3000" smtClean="0"/>
          </a:p>
          <a:p>
            <a:pPr eaLnBrk="1" hangingPunct="1"/>
            <a:r>
              <a:rPr lang="en-US" sz="3000" smtClean="0"/>
              <a:t>Disseminated intravascular coagulation (DIC)</a:t>
            </a:r>
            <a:endParaRPr lang="en-US" sz="3000" smtClean="0"/>
          </a:p>
          <a:p>
            <a:pPr eaLnBrk="1" hangingPunct="1"/>
            <a:r>
              <a:rPr lang="en-US" sz="3000" smtClean="0"/>
              <a:t>Cerebral edema</a:t>
            </a:r>
            <a:endParaRPr lang="en-US" sz="3000" smtClean="0"/>
          </a:p>
          <a:p>
            <a:pPr lvl="1" eaLnBrk="1" hangingPunct="1"/>
            <a:r>
              <a:rPr lang="en-US" smtClean="0"/>
              <a:t>Vital signs</a:t>
            </a:r>
            <a:endParaRPr lang="en-US" smtClean="0"/>
          </a:p>
          <a:p>
            <a:pPr lvl="1" eaLnBrk="1" hangingPunct="1"/>
            <a:r>
              <a:rPr lang="en-US" smtClean="0"/>
              <a:t>Level of mentation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le 1"/>
          <p:cNvSpPr>
            <a:spLocks noGrp="1"/>
          </p:cNvSpPr>
          <p:nvPr>
            <p:ph type="title"/>
          </p:nvPr>
        </p:nvSpPr>
        <p:spPr>
          <a:xfrm>
            <a:off x="457200" y="334963"/>
            <a:ext cx="7772400" cy="6461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endParaRPr lang="en-US" dirty="0" smtClean="0"/>
          </a:p>
        </p:txBody>
      </p:sp>
      <p:sp>
        <p:nvSpPr>
          <p:cNvPr id="77827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7772400" cy="46482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b="1" i="1" u="sng" smtClean="0"/>
              <a:t>Intervention</a:t>
            </a:r>
            <a:endParaRPr lang="en-US" sz="2800" b="1" i="1" u="sng" smtClean="0"/>
          </a:p>
          <a:p>
            <a:r>
              <a:rPr lang="en-US" sz="2800" smtClean="0"/>
              <a:t>Improve Physical function &amp;level of alertness.</a:t>
            </a:r>
            <a:endParaRPr lang="en-US" sz="2800" smtClean="0"/>
          </a:p>
          <a:p>
            <a:r>
              <a:rPr lang="en-US" sz="2800" smtClean="0"/>
              <a:t>Reduce Risk of secondary impairment.</a:t>
            </a:r>
            <a:endParaRPr lang="en-US" sz="2800" smtClean="0"/>
          </a:p>
          <a:p>
            <a:r>
              <a:rPr lang="en-US" sz="2800" smtClean="0"/>
              <a:t>Improve motor control,postural control,Joint integrity and mobility.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itle 1"/>
          <p:cNvSpPr>
            <a:spLocks noGrp="1"/>
          </p:cNvSpPr>
          <p:nvPr>
            <p:ph type="title"/>
          </p:nvPr>
        </p:nvSpPr>
        <p:spPr>
          <a:xfrm>
            <a:off x="457200" y="334963"/>
            <a:ext cx="7772400" cy="6461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endParaRPr lang="en-US" dirty="0" smtClean="0"/>
          </a:p>
        </p:txBody>
      </p:sp>
      <p:sp>
        <p:nvSpPr>
          <p:cNvPr id="788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mtClean="0"/>
              <a:t>Skin care should be provided each time the patient is turned.</a:t>
            </a:r>
            <a:endParaRPr lang="en-US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mtClean="0"/>
              <a:t>(1) Examine the skin for areas of irritation or breakdown. </a:t>
            </a:r>
            <a:endParaRPr lang="en-US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mtClean="0"/>
              <a:t>(2) Apply lotion. </a:t>
            </a:r>
            <a:endParaRPr lang="en-US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mtClean="0"/>
              <a:t>(3) Gently massage the skin to stimulate circulation. </a:t>
            </a:r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le 1"/>
          <p:cNvSpPr>
            <a:spLocks noGrp="1"/>
          </p:cNvSpPr>
          <p:nvPr>
            <p:ph type="title"/>
          </p:nvPr>
        </p:nvSpPr>
        <p:spPr>
          <a:xfrm>
            <a:off x="457200" y="334963"/>
            <a:ext cx="7772400" cy="646112"/>
          </a:xfrm>
        </p:spPr>
        <p:txBody>
          <a:bodyPr>
            <a:normAutofit fontScale="90000"/>
          </a:bodyPr>
          <a:lstStyle/>
          <a:p>
            <a:r>
              <a:rPr lang="en-US" smtClean="0"/>
              <a:t>Positioning </a:t>
            </a:r>
            <a:endParaRPr lang="en-US" smtClean="0"/>
          </a:p>
        </p:txBody>
      </p:sp>
      <p:sp>
        <p:nvSpPr>
          <p:cNvPr id="79875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10600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800" dirty="0" smtClean="0"/>
              <a:t>a. When positioning the unconscious patient, pay particular attention to maintaining proper body alignment. The unconscious patient cannot tell you that he is uncomfortable or is experiencing pressure on a body part.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800" dirty="0" smtClean="0"/>
              <a:t>(1) Limbs must be supported in a position of function. Do not allow flaccid limbs to rest unsupported. 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800" dirty="0" smtClean="0"/>
              <a:t>(2) When turning the patient, maintain alignment. 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800" dirty="0" smtClean="0"/>
              <a:t>(3) Utilize a foot board at the end of the bed to decrease the possibility of foot drop. </a:t>
            </a:r>
            <a:endParaRPr lang="en-US" sz="2800" dirty="0" smtClean="0"/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5715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When joints are not exercised in their full range of motion each day then the muscles will go into,contracture. </a:t>
            </a: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Passive ROM exercises must be provided for the unconscious patient to prevent contractures &amp; deep venous thrombosis.</a:t>
            </a: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Splints can be used for proper positioning and to prevent contractures.</a:t>
            </a:r>
            <a:endParaRPr lang="en-US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2800" smtClean="0"/>
          </a:p>
          <a:p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7772400" cy="5715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Precautions must be taken to prevent the development of pressure sores.</a:t>
            </a: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Utilize a protective mattress such as water bed  or  air  bed. </a:t>
            </a: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Change the patient's position at least every two hours. </a:t>
            </a: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Unless contraindicated, get the patient out of bed and into a cushioned, supportive chair. </a:t>
            </a:r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/>
          <p:cNvSpPr>
            <a:spLocks noGrp="1"/>
          </p:cNvSpPr>
          <p:nvPr>
            <p:ph type="title"/>
          </p:nvPr>
        </p:nvSpPr>
        <p:spPr>
          <a:xfrm>
            <a:off x="457200" y="334963"/>
            <a:ext cx="7772400" cy="1200150"/>
          </a:xfrm>
        </p:spPr>
        <p:txBody>
          <a:bodyPr>
            <a:normAutofit fontScale="90000"/>
          </a:bodyPr>
          <a:lstStyle/>
          <a:p>
            <a:r>
              <a:rPr lang="en-US" smtClean="0"/>
              <a:t>Improving Arousal through Sensory Stimulation</a:t>
            </a:r>
            <a:endParaRPr lang="en-US" smtClean="0"/>
          </a:p>
        </p:txBody>
      </p:sp>
      <p:sp>
        <p:nvSpPr>
          <p:cNvPr id="82947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7772400" cy="4572000"/>
          </a:xfrm>
        </p:spPr>
        <p:txBody>
          <a:bodyPr/>
          <a:lstStyle/>
          <a:p>
            <a:r>
              <a:rPr lang="en-US" smtClean="0"/>
              <a:t>Visual &amp; Auditory Stimulation</a:t>
            </a:r>
            <a:endParaRPr lang="en-US" smtClean="0"/>
          </a:p>
          <a:p>
            <a:r>
              <a:rPr lang="en-US" smtClean="0"/>
              <a:t>Olfactory stimulation</a:t>
            </a:r>
            <a:endParaRPr lang="en-US" smtClean="0"/>
          </a:p>
          <a:p>
            <a:r>
              <a:rPr lang="en-US" smtClean="0"/>
              <a:t>Tactile stimulation by turning,bathing and dressing etc.</a:t>
            </a:r>
            <a:endParaRPr lang="en-US" smtClean="0"/>
          </a:p>
          <a:p>
            <a:r>
              <a:rPr lang="en-US" smtClean="0"/>
              <a:t>Vestibular stimulation by neck ROM,rolling on a mat,pushing pt. in a wheel chair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Respiratory  Care:</a:t>
            </a:r>
            <a:endParaRPr lang="en-US" smtClean="0"/>
          </a:p>
        </p:txBody>
      </p:sp>
      <p:sp>
        <p:nvSpPr>
          <p:cNvPr id="83971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772400" cy="4495800"/>
          </a:xfrm>
        </p:spPr>
        <p:txBody>
          <a:bodyPr/>
          <a:lstStyle/>
          <a:p>
            <a:r>
              <a:rPr lang="en-US" smtClean="0"/>
              <a:t>Suction/Postural drainage- Avoid head down position in  increased ICP .</a:t>
            </a:r>
            <a:endParaRPr lang="en-US" smtClean="0"/>
          </a:p>
          <a:p>
            <a:r>
              <a:rPr lang="en-US" smtClean="0"/>
              <a:t>Percussion</a:t>
            </a:r>
            <a:endParaRPr lang="en-US" smtClean="0"/>
          </a:p>
          <a:p>
            <a:r>
              <a:rPr lang="en-US" smtClean="0"/>
              <a:t>Vibration</a:t>
            </a:r>
            <a:endParaRPr lang="en-US" smtClean="0"/>
          </a:p>
          <a:p>
            <a:r>
              <a:rPr lang="en-US" smtClean="0"/>
              <a:t>Deep breathing exercises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Early mobilization</a:t>
            </a:r>
            <a:endParaRPr lang="en-US" smtClean="0"/>
          </a:p>
        </p:txBody>
      </p:sp>
      <p:sp>
        <p:nvSpPr>
          <p:cNvPr id="84995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772400" cy="4495800"/>
          </a:xfrm>
        </p:spPr>
        <p:txBody>
          <a:bodyPr/>
          <a:lstStyle/>
          <a:p>
            <a:r>
              <a:rPr lang="en-US" smtClean="0"/>
              <a:t>Sitting position or out of wheel chair or chair</a:t>
            </a:r>
            <a:endParaRPr lang="en-US" smtClean="0"/>
          </a:p>
          <a:p>
            <a:r>
              <a:rPr lang="en-US" smtClean="0"/>
              <a:t>Use of tilt table-for alertness &amp; weight bearing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le 1"/>
          <p:cNvSpPr>
            <a:spLocks noGrp="1"/>
          </p:cNvSpPr>
          <p:nvPr>
            <p:ph type="title"/>
          </p:nvPr>
        </p:nvSpPr>
        <p:spPr>
          <a:xfrm>
            <a:off x="457200" y="334963"/>
            <a:ext cx="7772400" cy="427037"/>
          </a:xfrm>
        </p:spPr>
        <p:txBody>
          <a:bodyPr>
            <a:normAutofit fontScale="90000"/>
          </a:bodyPr>
          <a:lstStyle/>
          <a:p>
            <a:r>
              <a:rPr lang="en-US" smtClean="0"/>
              <a:t>LOCF-4</a:t>
            </a:r>
            <a:endParaRPr lang="en-US" smtClean="0"/>
          </a:p>
        </p:txBody>
      </p:sp>
      <p:sp>
        <p:nvSpPr>
          <p:cNvPr id="86019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610600" cy="5638800"/>
          </a:xfrm>
        </p:spPr>
        <p:txBody>
          <a:bodyPr/>
          <a:lstStyle/>
          <a:p>
            <a:r>
              <a:rPr lang="en-US" smtClean="0"/>
              <a:t>Patient is confused &amp;agitated &amp;has poor memory both short term and long term so calm behaviour with the patient is important.</a:t>
            </a:r>
            <a:endParaRPr lang="en-US" smtClean="0"/>
          </a:p>
          <a:p>
            <a:r>
              <a:rPr lang="en-US" smtClean="0"/>
              <a:t>Interventions are same as above 3 levels.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LOCF-5 ,6,7 &amp; 8</a:t>
            </a:r>
            <a:endParaRPr lang="en-US" smtClean="0"/>
          </a:p>
        </p:txBody>
      </p:sp>
      <p:sp>
        <p:nvSpPr>
          <p:cNvPr id="8704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7772400" cy="4800600"/>
          </a:xfrm>
        </p:spPr>
        <p:txBody>
          <a:bodyPr/>
          <a:lstStyle/>
          <a:p>
            <a:pPr>
              <a:buFontTx/>
              <a:buNone/>
            </a:pPr>
            <a:r>
              <a:rPr lang="en-US" i="1" u="sng" smtClean="0"/>
              <a:t>Intervention</a:t>
            </a:r>
            <a:endParaRPr lang="en-US" i="1" u="sng" smtClean="0"/>
          </a:p>
          <a:p>
            <a:r>
              <a:rPr lang="en-US" smtClean="0"/>
              <a:t>Improve Functional mobility &amp; ADLs,Gait,Balance,motor And postural control,strength,endurance.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Increased intracranial pressure (ICP)</a:t>
            </a:r>
            <a:endParaRPr lang="en-US" smtClean="0"/>
          </a:p>
        </p:txBody>
      </p:sp>
      <p:sp>
        <p:nvSpPr>
          <p:cNvPr id="16387" name="Rectangle 1028"/>
          <p:cNvSpPr>
            <a:spLocks noGrp="1" noChangeArrowheads="1"/>
          </p:cNvSpPr>
          <p:nvPr>
            <p:ph type="body" sz="half" idx="2"/>
          </p:nvPr>
        </p:nvSpPr>
        <p:spPr>
          <a:xfrm>
            <a:off x="609600" y="1219200"/>
            <a:ext cx="4181475" cy="4918075"/>
          </a:xfrm>
        </p:spPr>
        <p:txBody>
          <a:bodyPr/>
          <a:lstStyle/>
          <a:p>
            <a:pPr eaLnBrk="1" hangingPunct="1"/>
            <a:r>
              <a:rPr lang="en-US" sz="3000" dirty="0" err="1" smtClean="0"/>
              <a:t>Papilloedema</a:t>
            </a:r>
            <a:endParaRPr lang="en-US" sz="3000" dirty="0" smtClean="0"/>
          </a:p>
          <a:p>
            <a:pPr eaLnBrk="1" hangingPunct="1"/>
            <a:r>
              <a:rPr lang="en-US" sz="3000" dirty="0" smtClean="0"/>
              <a:t>Cushing’s triad</a:t>
            </a:r>
            <a:endParaRPr lang="en-US" sz="3000" dirty="0" smtClean="0"/>
          </a:p>
          <a:p>
            <a:pPr lvl="1" eaLnBrk="1" hangingPunct="1"/>
            <a:r>
              <a:rPr lang="en-US" dirty="0" smtClean="0"/>
              <a:t>Bradycardia</a:t>
            </a:r>
            <a:endParaRPr lang="en-US" dirty="0" smtClean="0"/>
          </a:p>
          <a:p>
            <a:pPr lvl="1" eaLnBrk="1" hangingPunct="1"/>
            <a:r>
              <a:rPr lang="en-US" dirty="0" smtClean="0"/>
              <a:t>Hypertension</a:t>
            </a:r>
            <a:endParaRPr lang="en-US" dirty="0" smtClean="0"/>
          </a:p>
          <a:p>
            <a:pPr lvl="1" eaLnBrk="1" hangingPunct="1"/>
            <a:r>
              <a:rPr lang="en-US" dirty="0" smtClean="0"/>
              <a:t>Irregular respiration</a:t>
            </a:r>
            <a:endParaRPr lang="en-US" dirty="0" smtClean="0"/>
          </a:p>
          <a:p>
            <a:pPr eaLnBrk="1" hangingPunct="1"/>
            <a:r>
              <a:rPr lang="en-US" sz="3000" dirty="0" smtClean="0"/>
              <a:t>ICP monitor (not routine)</a:t>
            </a:r>
            <a:endParaRPr lang="en-US" sz="3000" dirty="0" smtClean="0"/>
          </a:p>
          <a:p>
            <a:pPr eaLnBrk="1" hangingPunct="1"/>
            <a:r>
              <a:rPr lang="en-US" sz="3000" dirty="0" smtClean="0"/>
              <a:t>Changes in pupils</a:t>
            </a:r>
            <a:endParaRPr lang="en-US" sz="3000" dirty="0" smtClean="0"/>
          </a:p>
        </p:txBody>
      </p:sp>
      <p:pic>
        <p:nvPicPr>
          <p:cNvPr id="16388" name="Picture 1029" descr="papilledema"/>
          <p:cNvPicPr>
            <a:picLocks noGrp="1" noChangeAspect="1" noChangeArrowheads="1"/>
          </p:cNvPicPr>
          <p:nvPr>
            <p:ph sz="half" idx="1"/>
          </p:nvPr>
        </p:nvPicPr>
        <p:blipFill>
          <a:blip r:embed="rId1" cstate="print"/>
          <a:srcRect/>
          <a:stretch>
            <a:fillRect/>
          </a:stretch>
        </p:blipFill>
        <p:spPr>
          <a:xfrm>
            <a:off x="5334000" y="1371600"/>
            <a:ext cx="3590925" cy="30988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Goals</a:t>
            </a:r>
            <a:endParaRPr lang="en-US" smtClean="0"/>
          </a:p>
        </p:txBody>
      </p:sp>
      <p:sp>
        <p:nvSpPr>
          <p:cNvPr id="88067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772400" cy="4572000"/>
          </a:xfrm>
        </p:spPr>
        <p:txBody>
          <a:bodyPr/>
          <a:lstStyle/>
          <a:p>
            <a:r>
              <a:rPr lang="en-US" smtClean="0"/>
              <a:t>Goal   1 :Optimize postural control (To maintain posture against gravity and the ability to automatically adjust before and continuously during movt.)</a:t>
            </a:r>
            <a:endParaRPr lang="en-US" smtClean="0"/>
          </a:p>
          <a:p>
            <a:r>
              <a:rPr lang="en-US" smtClean="0"/>
              <a:t>Goal   2 :Selective, voluntary movt.patterns within functional activities are optimized.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772400" cy="5181600"/>
          </a:xfrm>
        </p:spPr>
        <p:txBody>
          <a:bodyPr/>
          <a:lstStyle/>
          <a:p>
            <a:r>
              <a:rPr lang="en-US" smtClean="0"/>
              <a:t>Goal  3 : Performance of functional activities is enhanced.</a:t>
            </a:r>
            <a:endParaRPr lang="en-US" smtClean="0"/>
          </a:p>
          <a:p>
            <a:r>
              <a:rPr lang="en-US" smtClean="0"/>
              <a:t>Goal 4 :Integration of sensory information is enhanced.</a:t>
            </a:r>
            <a:endParaRPr lang="en-US" smtClean="0"/>
          </a:p>
          <a:p>
            <a:r>
              <a:rPr lang="en-US" smtClean="0"/>
              <a:t>Goal 5: Cognitive status and Psychosocial responses are optimized.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 For postural control</a:t>
            </a:r>
            <a:endParaRPr lang="en-US" smtClean="0"/>
          </a:p>
        </p:txBody>
      </p:sp>
      <p:sp>
        <p:nvSpPr>
          <p:cNvPr id="901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Mirror</a:t>
            </a:r>
            <a:endParaRPr lang="en-US" smtClean="0"/>
          </a:p>
          <a:p>
            <a:r>
              <a:rPr lang="en-US" smtClean="0"/>
              <a:t>Static force plates</a:t>
            </a:r>
            <a:endParaRPr lang="en-US" smtClean="0"/>
          </a:p>
          <a:p>
            <a:r>
              <a:rPr lang="en-US" smtClean="0"/>
              <a:t>Put book on head or holding stick overhead.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911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Joint approximation</a:t>
            </a:r>
            <a:endParaRPr lang="en-US" smtClean="0"/>
          </a:p>
          <a:p>
            <a:r>
              <a:rPr lang="en-US" smtClean="0"/>
              <a:t>Tapping</a:t>
            </a:r>
            <a:endParaRPr lang="en-US" smtClean="0"/>
          </a:p>
          <a:p>
            <a:r>
              <a:rPr lang="en-US" smtClean="0"/>
              <a:t>Electrical stimulation and facilitation technique</a:t>
            </a:r>
            <a:endParaRPr lang="en-US" smtClean="0"/>
          </a:p>
          <a:p>
            <a:r>
              <a:rPr lang="en-US" smtClean="0"/>
              <a:t>PNF technique</a:t>
            </a:r>
            <a:endParaRPr lang="en-US" smtClean="0"/>
          </a:p>
          <a:p>
            <a:r>
              <a:rPr lang="en-US" smtClean="0"/>
              <a:t>EMG biofeedback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Perception</a:t>
            </a:r>
            <a:endParaRPr lang="en-US" smtClean="0"/>
          </a:p>
        </p:txBody>
      </p:sp>
      <p:sp>
        <p:nvSpPr>
          <p:cNvPr id="8704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7772400" cy="46482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Body Scheme/Body image disorders</a:t>
            </a:r>
            <a:endParaRPr lang="en-US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Tx/>
              <a:buNone/>
              <a:defRPr/>
            </a:pPr>
            <a:r>
              <a:rPr lang="en-US" b="1" dirty="0" smtClean="0"/>
              <a:t>1.Unilateral neglect</a:t>
            </a:r>
            <a:r>
              <a:rPr lang="en-US" dirty="0" smtClean="0"/>
              <a:t>: verbal instruction to turn toward affected side</a:t>
            </a:r>
            <a:endParaRPr lang="en-US" dirty="0" smtClean="0"/>
          </a:p>
          <a:p>
            <a:pPr>
              <a:buFontTx/>
              <a:buNone/>
              <a:defRPr/>
            </a:pPr>
            <a:r>
              <a:rPr lang="en-US" dirty="0" smtClean="0"/>
              <a:t>Mirror  can be used to draw the attention of pt. towards affected side.</a:t>
            </a:r>
            <a:endParaRPr lang="en-US" dirty="0" smtClean="0"/>
          </a:p>
          <a:p>
            <a:pPr>
              <a:buFontTx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2.Anosognosia</a:t>
            </a:r>
            <a:endParaRPr lang="en-US" smtClean="0"/>
          </a:p>
        </p:txBody>
      </p:sp>
      <p:sp>
        <p:nvSpPr>
          <p:cNvPr id="931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Lack of awareness of paralysis-difficult to treat.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3.Somatoagnosia</a:t>
            </a:r>
            <a:endParaRPr lang="en-US" smtClean="0"/>
          </a:p>
        </p:txBody>
      </p:sp>
      <p:sp>
        <p:nvSpPr>
          <p:cNvPr id="94211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772400" cy="4648200"/>
          </a:xfrm>
        </p:spPr>
        <p:txBody>
          <a:bodyPr/>
          <a:lstStyle/>
          <a:p>
            <a:r>
              <a:rPr lang="en-US" dirty="0" smtClean="0"/>
              <a:t>Show your teeth / arms/legs –below or above?</a:t>
            </a:r>
            <a:endParaRPr lang="en-US" dirty="0" smtClean="0"/>
          </a:p>
          <a:p>
            <a:r>
              <a:rPr lang="en-US" dirty="0" smtClean="0"/>
              <a:t>Can be treated with </a:t>
            </a:r>
            <a:r>
              <a:rPr lang="en-US" dirty="0" err="1" smtClean="0"/>
              <a:t>sensorimotor</a:t>
            </a:r>
            <a:r>
              <a:rPr lang="en-US" dirty="0" smtClean="0"/>
              <a:t> approach by rubbing that part with rough cloth.</a:t>
            </a:r>
            <a:endParaRPr lang="en-US" dirty="0" smtClean="0"/>
          </a:p>
          <a:p>
            <a:r>
              <a:rPr lang="en-US" dirty="0" smtClean="0"/>
              <a:t>Transfer-of –training approach-patient verbally identifies body parts as therapist touches them.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itle 1"/>
          <p:cNvSpPr>
            <a:spLocks noGrp="1"/>
          </p:cNvSpPr>
          <p:nvPr>
            <p:ph type="title"/>
          </p:nvPr>
        </p:nvSpPr>
        <p:spPr>
          <a:xfrm>
            <a:off x="457200" y="334963"/>
            <a:ext cx="7772400" cy="1200150"/>
          </a:xfrm>
        </p:spPr>
        <p:txBody>
          <a:bodyPr>
            <a:normAutofit fontScale="90000"/>
          </a:bodyPr>
          <a:lstStyle/>
          <a:p>
            <a:r>
              <a:rPr lang="en-US" smtClean="0"/>
              <a:t>4.Right-left discrimination</a:t>
            </a:r>
            <a:br>
              <a:rPr lang="en-US" smtClean="0"/>
            </a:br>
            <a:endParaRPr lang="en-US" smtClean="0"/>
          </a:p>
        </p:txBody>
      </p:sp>
      <p:sp>
        <p:nvSpPr>
          <p:cNvPr id="952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Avoid words Right-left during Rx.</a:t>
            </a:r>
            <a:endParaRPr lang="en-US" smtClean="0"/>
          </a:p>
          <a:p>
            <a:r>
              <a:rPr lang="en-US" smtClean="0"/>
              <a:t>Use rather arm with watch etc..</a:t>
            </a:r>
            <a:endParaRPr lang="en-US" smtClean="0"/>
          </a:p>
          <a:p>
            <a:r>
              <a:rPr lang="en-US" smtClean="0"/>
              <a:t>Mark one side of body with red tape.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5.Finger Agnosia</a:t>
            </a:r>
            <a:endParaRPr lang="en-US" smtClean="0"/>
          </a:p>
        </p:txBody>
      </p:sp>
      <p:sp>
        <p:nvSpPr>
          <p:cNvPr id="962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Sensory integrative principle by touch &amp; pressure. Rub dorsal surface of affected arm or feet with rough cloth and applied pressure on the ventral surface of the hand.</a:t>
            </a:r>
            <a:endParaRPr lang="en-US" dirty="0" smtClean="0"/>
          </a:p>
          <a:p>
            <a:r>
              <a:rPr lang="en-US" dirty="0" smtClean="0"/>
              <a:t>Transfer of training approach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Spatial  Relations Disorder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486400"/>
          </a:xfrm>
        </p:spPr>
        <p:txBody>
          <a:bodyPr/>
          <a:lstStyle/>
          <a:p>
            <a:pPr marL="514350" indent="-514350">
              <a:buFontTx/>
              <a:buAutoNum type="arabicPeriod"/>
              <a:defRPr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Figure ground discrimination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514350" indent="-514350">
              <a:defRPr/>
            </a:pPr>
            <a:r>
              <a:rPr lang="en-US" dirty="0" smtClean="0"/>
              <a:t>Touch sense can be used to identify the object.</a:t>
            </a:r>
            <a:endParaRPr lang="en-US" dirty="0" smtClean="0"/>
          </a:p>
          <a:p>
            <a:pPr marL="514350" indent="-514350">
              <a:defRPr/>
            </a:pPr>
            <a:r>
              <a:rPr lang="en-US" dirty="0" smtClean="0"/>
              <a:t>Adaptation &amp; simplification of environment (make </a:t>
            </a:r>
            <a:r>
              <a:rPr lang="en-US" dirty="0" err="1" smtClean="0"/>
              <a:t>colour</a:t>
            </a:r>
            <a:r>
              <a:rPr lang="en-US" dirty="0" smtClean="0"/>
              <a:t> difference of routine objects)</a:t>
            </a:r>
            <a:endParaRPr lang="en-US" dirty="0" smtClean="0"/>
          </a:p>
          <a:p>
            <a:pPr marL="514350" indent="-514350">
              <a:defRPr/>
            </a:pPr>
            <a:r>
              <a:rPr lang="en-US" dirty="0" smtClean="0"/>
              <a:t>Repeated practice  by using touch, vision sense &amp; verbal cues.</a:t>
            </a:r>
            <a:endParaRPr lang="en-US" dirty="0" smtClean="0"/>
          </a:p>
          <a:p>
            <a:pPr marL="514350" indent="-514350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Meningitis - Acute complications</a:t>
            </a:r>
            <a:endParaRPr lang="en-US" dirty="0" smtClean="0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1295400"/>
            <a:ext cx="8229600" cy="5070475"/>
          </a:xfrm>
        </p:spPr>
        <p:txBody>
          <a:bodyPr/>
          <a:lstStyle/>
          <a:p>
            <a:pPr eaLnBrk="1" hangingPunct="1"/>
            <a:r>
              <a:rPr lang="en-US" sz="3000" dirty="0" smtClean="0"/>
              <a:t>Hydrocephalus</a:t>
            </a:r>
            <a:endParaRPr lang="en-US" sz="3000" dirty="0" smtClean="0"/>
          </a:p>
          <a:p>
            <a:pPr eaLnBrk="1" hangingPunct="1"/>
            <a:r>
              <a:rPr lang="en-US" sz="3000" dirty="0" smtClean="0"/>
              <a:t>Subdural effusion or </a:t>
            </a:r>
            <a:r>
              <a:rPr lang="en-US" sz="3000" dirty="0" err="1" smtClean="0"/>
              <a:t>empyema</a:t>
            </a:r>
            <a:endParaRPr lang="en-US" sz="3000" dirty="0" smtClean="0"/>
          </a:p>
          <a:p>
            <a:pPr eaLnBrk="1" hangingPunct="1"/>
            <a:r>
              <a:rPr lang="en-US" sz="3000" dirty="0" smtClean="0"/>
              <a:t>Stroke</a:t>
            </a:r>
            <a:endParaRPr lang="en-US" sz="3000" dirty="0" smtClean="0"/>
          </a:p>
          <a:p>
            <a:pPr eaLnBrk="1" hangingPunct="1"/>
            <a:r>
              <a:rPr lang="en-US" sz="3000" dirty="0" smtClean="0"/>
              <a:t>Abscess</a:t>
            </a:r>
            <a:endParaRPr lang="en-US" sz="3000" dirty="0" smtClean="0"/>
          </a:p>
          <a:p>
            <a:pPr eaLnBrk="1" hangingPunct="1"/>
            <a:r>
              <a:rPr lang="en-US" sz="3000" dirty="0" smtClean="0"/>
              <a:t>Dural sinus </a:t>
            </a:r>
            <a:r>
              <a:rPr lang="en-US" sz="3000" dirty="0" err="1" smtClean="0"/>
              <a:t>thrombophlebitis</a:t>
            </a:r>
            <a:endParaRPr lang="en-US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2.Spatial  relations</a:t>
            </a:r>
            <a:endParaRPr lang="en-US" smtClean="0"/>
          </a:p>
        </p:txBody>
      </p:sp>
      <p:sp>
        <p:nvSpPr>
          <p:cNvPr id="983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Transfer of training approach – Use commands like sit next to me, go behind table. With use of verbal &amp; visual cues.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itle 1"/>
          <p:cNvSpPr>
            <a:spLocks noGrp="1"/>
          </p:cNvSpPr>
          <p:nvPr>
            <p:ph type="title"/>
          </p:nvPr>
        </p:nvSpPr>
        <p:spPr>
          <a:xfrm>
            <a:off x="457200" y="334963"/>
            <a:ext cx="7772400" cy="12001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3.Position in Space(difficulty in words in ,</a:t>
            </a:r>
            <a:r>
              <a:rPr lang="en-US" dirty="0" err="1" smtClean="0"/>
              <a:t>up,down</a:t>
            </a:r>
            <a:r>
              <a:rPr lang="en-US" dirty="0" smtClean="0"/>
              <a:t>)</a:t>
            </a:r>
            <a:endParaRPr lang="en-US" dirty="0" smtClean="0"/>
          </a:p>
        </p:txBody>
      </p:sp>
      <p:sp>
        <p:nvSpPr>
          <p:cNvPr id="99331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25963"/>
          </a:xfrm>
        </p:spPr>
        <p:txBody>
          <a:bodyPr/>
          <a:lstStyle/>
          <a:p>
            <a:r>
              <a:rPr lang="en-US" dirty="0" smtClean="0"/>
              <a:t>Transfer of training approach</a:t>
            </a:r>
            <a:endParaRPr lang="en-US" dirty="0" smtClean="0"/>
          </a:p>
          <a:p>
            <a:r>
              <a:rPr lang="en-US" dirty="0" err="1" smtClean="0"/>
              <a:t>Sensorimotor</a:t>
            </a:r>
            <a:r>
              <a:rPr lang="en-US" dirty="0" smtClean="0"/>
              <a:t> approach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itle 1"/>
          <p:cNvSpPr>
            <a:spLocks noGrp="1"/>
          </p:cNvSpPr>
          <p:nvPr>
            <p:ph type="title"/>
          </p:nvPr>
        </p:nvSpPr>
        <p:spPr>
          <a:xfrm>
            <a:off x="457200" y="334963"/>
            <a:ext cx="7772400" cy="1200150"/>
          </a:xfrm>
        </p:spPr>
        <p:txBody>
          <a:bodyPr>
            <a:normAutofit fontScale="90000"/>
          </a:bodyPr>
          <a:lstStyle/>
          <a:p>
            <a:r>
              <a:rPr lang="en-US" smtClean="0"/>
              <a:t>4.Topographic  disorientation</a:t>
            </a:r>
            <a:br>
              <a:rPr lang="en-US" smtClean="0"/>
            </a:br>
            <a:endParaRPr lang="en-US" smtClean="0"/>
          </a:p>
        </p:txBody>
      </p:sp>
      <p:sp>
        <p:nvSpPr>
          <p:cNvPr id="1003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Transfer of training approach(simple to complicated routes)</a:t>
            </a:r>
            <a:endParaRPr lang="en-US" dirty="0" smtClean="0"/>
          </a:p>
          <a:p>
            <a:r>
              <a:rPr lang="en-US" dirty="0" smtClean="0"/>
              <a:t>Adaptation to environment (mark with </a:t>
            </a:r>
            <a:r>
              <a:rPr lang="en-US" dirty="0" err="1" smtClean="0"/>
              <a:t>colour</a:t>
            </a:r>
            <a:r>
              <a:rPr lang="en-US" dirty="0" smtClean="0"/>
              <a:t> of regular routes)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5.Vertical  disorientation</a:t>
            </a:r>
            <a:endParaRPr lang="en-US" smtClean="0"/>
          </a:p>
        </p:txBody>
      </p:sp>
      <p:sp>
        <p:nvSpPr>
          <p:cNvPr id="1013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Use  touch sense while crossing doorway or on the stairs.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sz="8000" i="1" dirty="0" smtClean="0"/>
          </a:p>
          <a:p>
            <a:pPr algn="ctr">
              <a:buNone/>
            </a:pPr>
            <a:r>
              <a:rPr lang="en-US" sz="8000" i="1" dirty="0" smtClean="0"/>
              <a:t>MCQ’S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458200" cy="35814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sz="2800" dirty="0" smtClean="0"/>
              <a:t>1. Inflammation of brain parenchyma secondary to infection is known as?</a:t>
            </a:r>
            <a:endParaRPr lang="en-US" sz="2800" dirty="0" smtClean="0"/>
          </a:p>
          <a:p>
            <a:pPr marL="1333500" lvl="1" indent="-533400" eaLnBrk="1" hangingPunct="1">
              <a:lnSpc>
                <a:spcPct val="80000"/>
              </a:lnSpc>
              <a:buSzTx/>
              <a:buFontTx/>
              <a:buAutoNum type="alphaLcPeriod"/>
            </a:pPr>
            <a:r>
              <a:rPr lang="en-US" sz="2400" dirty="0" smtClean="0"/>
              <a:t>Meningitis</a:t>
            </a:r>
            <a:endParaRPr lang="en-US" sz="2400" dirty="0" smtClean="0"/>
          </a:p>
          <a:p>
            <a:pPr marL="1333500" lvl="1" indent="-533400" eaLnBrk="1" hangingPunct="1">
              <a:lnSpc>
                <a:spcPct val="80000"/>
              </a:lnSpc>
              <a:buSzTx/>
              <a:buFontTx/>
              <a:buAutoNum type="alphaLcPeriod"/>
            </a:pPr>
            <a:r>
              <a:rPr lang="en-US" sz="2400" dirty="0" smtClean="0"/>
              <a:t>Encephalitis</a:t>
            </a:r>
            <a:endParaRPr lang="en-US" sz="2400" dirty="0" smtClean="0"/>
          </a:p>
          <a:p>
            <a:pPr marL="1333500" lvl="1" indent="-533400" eaLnBrk="1" hangingPunct="1">
              <a:lnSpc>
                <a:spcPct val="80000"/>
              </a:lnSpc>
              <a:buSzTx/>
              <a:buFontTx/>
              <a:buAutoNum type="alphaLcPeriod"/>
            </a:pPr>
            <a:r>
              <a:rPr lang="en-US" sz="2400" dirty="0" smtClean="0"/>
              <a:t>Neuritis</a:t>
            </a:r>
            <a:endParaRPr lang="en-US" sz="2400" dirty="0" smtClean="0"/>
          </a:p>
          <a:p>
            <a:pPr marL="1333500" lvl="1" indent="-533400" eaLnBrk="1" hangingPunct="1">
              <a:lnSpc>
                <a:spcPct val="80000"/>
              </a:lnSpc>
              <a:buSzTx/>
              <a:buFontTx/>
              <a:buAutoNum type="alphaLcPeriod"/>
            </a:pPr>
            <a:r>
              <a:rPr lang="en-US" sz="2400" dirty="0" smtClean="0"/>
              <a:t>Epilepsy</a:t>
            </a:r>
            <a:endParaRPr lang="en-US" sz="2400" dirty="0" smtClean="0"/>
          </a:p>
          <a:p>
            <a:pPr marL="0" indent="0" eaLnBrk="1" hangingPunct="1">
              <a:lnSpc>
                <a:spcPct val="80000"/>
              </a:lnSpc>
            </a:pPr>
            <a:endParaRPr lang="en-US" sz="2800" dirty="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8458200" cy="641350"/>
          </a:xfrm>
        </p:spPr>
        <p:txBody>
          <a:bodyPr>
            <a:normAutofit fontScale="90000"/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458200" cy="35814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sz="2800" dirty="0" smtClean="0"/>
              <a:t>2. The following are common symptoms of encephalitis in children, EXCEPT</a:t>
            </a:r>
            <a:endParaRPr lang="en-US" sz="2800" dirty="0" smtClean="0"/>
          </a:p>
          <a:p>
            <a:pPr marL="1333500" lvl="1" indent="-533400" eaLnBrk="1" hangingPunct="1">
              <a:lnSpc>
                <a:spcPct val="80000"/>
              </a:lnSpc>
              <a:buSzTx/>
              <a:buFontTx/>
              <a:buAutoNum type="alphaLcPeriod"/>
            </a:pPr>
            <a:r>
              <a:rPr lang="en-US" sz="2400" dirty="0" smtClean="0"/>
              <a:t>Seizures</a:t>
            </a:r>
            <a:endParaRPr lang="en-US" sz="2400" dirty="0" smtClean="0"/>
          </a:p>
          <a:p>
            <a:pPr marL="1333500" lvl="1" indent="-533400" eaLnBrk="1" hangingPunct="1">
              <a:lnSpc>
                <a:spcPct val="80000"/>
              </a:lnSpc>
              <a:buSzTx/>
              <a:buFontTx/>
              <a:buAutoNum type="alphaLcPeriod"/>
            </a:pPr>
            <a:r>
              <a:rPr lang="en-US" sz="2400" dirty="0" smtClean="0"/>
              <a:t>Poor appetite</a:t>
            </a:r>
            <a:endParaRPr lang="en-US" sz="2400" dirty="0" smtClean="0"/>
          </a:p>
          <a:p>
            <a:pPr marL="1333500" lvl="1" indent="-533400" eaLnBrk="1" hangingPunct="1">
              <a:lnSpc>
                <a:spcPct val="80000"/>
              </a:lnSpc>
              <a:buSzTx/>
              <a:buFontTx/>
              <a:buAutoNum type="alphaLcPeriod"/>
            </a:pPr>
            <a:r>
              <a:rPr lang="en-US" sz="2400" dirty="0" smtClean="0"/>
              <a:t>Bloody diarrhea</a:t>
            </a:r>
            <a:endParaRPr lang="en-US" sz="2400" dirty="0" smtClean="0"/>
          </a:p>
          <a:p>
            <a:pPr marL="1333500" lvl="1" indent="-533400" eaLnBrk="1" hangingPunct="1">
              <a:lnSpc>
                <a:spcPct val="80000"/>
              </a:lnSpc>
              <a:buSzTx/>
              <a:buFontTx/>
              <a:buAutoNum type="alphaLcPeriod"/>
            </a:pPr>
            <a:r>
              <a:rPr lang="en-US" sz="2400" dirty="0" smtClean="0"/>
              <a:t>Fever</a:t>
            </a:r>
            <a:endParaRPr lang="en-US" sz="2400" dirty="0" smtClean="0"/>
          </a:p>
          <a:p>
            <a:pPr marL="1333500" lvl="1" indent="-533400" eaLnBrk="1" hangingPunct="1">
              <a:lnSpc>
                <a:spcPct val="80000"/>
              </a:lnSpc>
              <a:buSzTx/>
              <a:buFontTx/>
              <a:buAutoNum type="alphaLcPeriod"/>
            </a:pPr>
            <a:r>
              <a:rPr lang="en-US" sz="2400" dirty="0" smtClean="0"/>
              <a:t>Lethargy</a:t>
            </a:r>
            <a:endParaRPr lang="en-US" sz="2400" dirty="0" smtClean="0"/>
          </a:p>
          <a:p>
            <a:pPr marL="1333500" lvl="1" indent="-533400" eaLnBrk="1" hangingPunct="1">
              <a:lnSpc>
                <a:spcPct val="80000"/>
              </a:lnSpc>
              <a:buSzTx/>
              <a:buFontTx/>
              <a:buAutoNum type="alphaLcPeriod"/>
            </a:pPr>
            <a:endParaRPr lang="en-US" sz="2400" dirty="0" smtClean="0"/>
          </a:p>
          <a:p>
            <a:pPr marL="0" indent="0" eaLnBrk="1" hangingPunct="1">
              <a:lnSpc>
                <a:spcPct val="80000"/>
              </a:lnSpc>
            </a:pPr>
            <a:endParaRPr lang="en-US" sz="2400" dirty="0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250825"/>
            <a:ext cx="8458200" cy="641350"/>
          </a:xfrm>
        </p:spPr>
        <p:txBody>
          <a:bodyPr>
            <a:normAutofit fontScale="90000"/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458200" cy="44196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sz="2800" dirty="0" smtClean="0"/>
              <a:t>3.  Which of the following abnormalities in the neurological exam can be seen in a patient with encephalitis?</a:t>
            </a:r>
            <a:endParaRPr lang="en-US" sz="2800" dirty="0" smtClean="0"/>
          </a:p>
          <a:p>
            <a:pPr marL="1160780" lvl="1" indent="-533400" eaLnBrk="1" hangingPunct="1">
              <a:lnSpc>
                <a:spcPct val="80000"/>
              </a:lnSpc>
              <a:buSzTx/>
              <a:buFontTx/>
              <a:buAutoNum type="alphaLcPeriod"/>
            </a:pPr>
            <a:r>
              <a:rPr lang="en-US" sz="2400" dirty="0" smtClean="0"/>
              <a:t>Decreased level of alertness</a:t>
            </a:r>
            <a:endParaRPr lang="en-US" sz="2400" dirty="0" smtClean="0"/>
          </a:p>
          <a:p>
            <a:pPr marL="1160780" lvl="1" indent="-533400" eaLnBrk="1" hangingPunct="1">
              <a:lnSpc>
                <a:spcPct val="80000"/>
              </a:lnSpc>
              <a:buSzTx/>
              <a:buFontTx/>
              <a:buAutoNum type="alphaLcPeriod"/>
            </a:pPr>
            <a:r>
              <a:rPr lang="en-US" sz="2400" dirty="0" smtClean="0"/>
              <a:t>Abnormal movements of the lips</a:t>
            </a:r>
            <a:endParaRPr lang="en-US" sz="2400" dirty="0" smtClean="0"/>
          </a:p>
          <a:p>
            <a:pPr marL="1160780" lvl="1" indent="-533400" eaLnBrk="1" hangingPunct="1">
              <a:lnSpc>
                <a:spcPct val="80000"/>
              </a:lnSpc>
              <a:buSzTx/>
              <a:buFontTx/>
              <a:buAutoNum type="alphaLcPeriod"/>
            </a:pPr>
            <a:r>
              <a:rPr lang="en-US" sz="2400" dirty="0" smtClean="0"/>
              <a:t>Paralysis of left arm</a:t>
            </a:r>
            <a:endParaRPr lang="en-US" sz="2400" dirty="0" smtClean="0"/>
          </a:p>
          <a:p>
            <a:pPr marL="1160780" lvl="1" indent="-533400" eaLnBrk="1" hangingPunct="1">
              <a:lnSpc>
                <a:spcPct val="80000"/>
              </a:lnSpc>
              <a:buSzTx/>
              <a:buFontTx/>
              <a:buAutoNum type="alphaLcPeriod"/>
            </a:pPr>
            <a:r>
              <a:rPr lang="en-US" sz="2400" dirty="0" smtClean="0"/>
              <a:t>Abnormal finger-to-nose test</a:t>
            </a:r>
            <a:endParaRPr lang="en-US" sz="2400" dirty="0" smtClean="0"/>
          </a:p>
          <a:p>
            <a:pPr marL="1160780" lvl="1" indent="-533400" eaLnBrk="1" hangingPunct="1">
              <a:lnSpc>
                <a:spcPct val="80000"/>
              </a:lnSpc>
              <a:buSzTx/>
              <a:buFontTx/>
              <a:buAutoNum type="alphaLcPeriod"/>
            </a:pPr>
            <a:r>
              <a:rPr lang="en-US" sz="2400" dirty="0" smtClean="0"/>
              <a:t>All of the above</a:t>
            </a:r>
            <a:endParaRPr lang="en-US" sz="2400" dirty="0" smtClean="0"/>
          </a:p>
          <a:p>
            <a:pPr marL="1160780" lvl="1" indent="-533400" eaLnBrk="1" hangingPunct="1">
              <a:lnSpc>
                <a:spcPct val="80000"/>
              </a:lnSpc>
              <a:buSzTx/>
              <a:buFontTx/>
              <a:buAutoNum type="alphaLcPeriod"/>
            </a:pPr>
            <a:endParaRPr lang="en-US" sz="2400" dirty="0" smtClean="0"/>
          </a:p>
          <a:p>
            <a:pPr marL="1160780" lvl="1" indent="-533400" eaLnBrk="1" hangingPunct="1">
              <a:lnSpc>
                <a:spcPct val="80000"/>
              </a:lnSpc>
              <a:buSzTx/>
              <a:buFontTx/>
              <a:buAutoNum type="alphaLcPeriod"/>
            </a:pPr>
            <a:endParaRPr lang="en-US" sz="2000" dirty="0" smtClean="0"/>
          </a:p>
          <a:p>
            <a:pPr marL="0" indent="0" eaLnBrk="1" hangingPunct="1">
              <a:lnSpc>
                <a:spcPct val="80000"/>
              </a:lnSpc>
            </a:pPr>
            <a:endParaRPr lang="en-US" sz="2000" dirty="0" smtClean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250825"/>
            <a:ext cx="8458200" cy="641350"/>
          </a:xfrm>
        </p:spPr>
        <p:txBody>
          <a:bodyPr>
            <a:normAutofit fontScale="90000"/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924800" cy="35814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sz="2800" dirty="0" smtClean="0"/>
              <a:t>4. Which of the following is NOT part of the WHO case definition for acute encephalitis syndrome?</a:t>
            </a:r>
            <a:endParaRPr lang="en-US" sz="2800" dirty="0" smtClean="0"/>
          </a:p>
          <a:p>
            <a:pPr marL="1351280" lvl="1" indent="-627380" eaLnBrk="1" hangingPunct="1">
              <a:lnSpc>
                <a:spcPct val="80000"/>
              </a:lnSpc>
              <a:buSzTx/>
              <a:buFontTx/>
              <a:buAutoNum type="alphaLcPeriod"/>
            </a:pPr>
            <a:r>
              <a:rPr lang="en-US" sz="2400" dirty="0" smtClean="0"/>
              <a:t>Fever</a:t>
            </a:r>
            <a:endParaRPr lang="en-US" sz="2400" dirty="0" smtClean="0"/>
          </a:p>
          <a:p>
            <a:pPr marL="1351280" lvl="1" indent="-627380" eaLnBrk="1" hangingPunct="1">
              <a:lnSpc>
                <a:spcPct val="80000"/>
              </a:lnSpc>
              <a:buSzTx/>
              <a:buFontTx/>
              <a:buAutoNum type="alphaLcPeriod"/>
            </a:pPr>
            <a:r>
              <a:rPr lang="en-US" sz="2400" dirty="0" smtClean="0"/>
              <a:t>Change in mental status</a:t>
            </a:r>
            <a:endParaRPr lang="en-US" sz="2400" dirty="0" smtClean="0"/>
          </a:p>
          <a:p>
            <a:pPr marL="1351280" lvl="1" indent="-627380" eaLnBrk="1" hangingPunct="1">
              <a:lnSpc>
                <a:spcPct val="80000"/>
              </a:lnSpc>
              <a:buSzTx/>
              <a:buFontTx/>
              <a:buAutoNum type="alphaLcPeriod"/>
            </a:pPr>
            <a:r>
              <a:rPr lang="en-US" sz="2400" dirty="0" smtClean="0"/>
              <a:t>Diffuse rash</a:t>
            </a:r>
            <a:endParaRPr lang="en-US" sz="2400" dirty="0" smtClean="0"/>
          </a:p>
          <a:p>
            <a:pPr marL="1351280" lvl="1" indent="-627380" eaLnBrk="1" hangingPunct="1">
              <a:lnSpc>
                <a:spcPct val="80000"/>
              </a:lnSpc>
              <a:buSzTx/>
              <a:buFontTx/>
              <a:buAutoNum type="alphaLcPeriod"/>
            </a:pPr>
            <a:r>
              <a:rPr lang="en-US" sz="2400" dirty="0" smtClean="0"/>
              <a:t>New onset seizure</a:t>
            </a:r>
            <a:endParaRPr lang="en-US" sz="2400" dirty="0" smtClean="0"/>
          </a:p>
          <a:p>
            <a:pPr marL="1351280" lvl="1" indent="-627380" eaLnBrk="1" hangingPunct="1">
              <a:lnSpc>
                <a:spcPct val="80000"/>
              </a:lnSpc>
              <a:buFontTx/>
              <a:buNone/>
            </a:pPr>
            <a:endParaRPr lang="en-US" sz="2400" dirty="0" smtClean="0"/>
          </a:p>
          <a:p>
            <a:pPr marL="1351280" lvl="1" indent="-627380" eaLnBrk="1" hangingPunct="1">
              <a:lnSpc>
                <a:spcPct val="80000"/>
              </a:lnSpc>
              <a:buFontTx/>
              <a:buNone/>
            </a:pPr>
            <a:endParaRPr lang="en-US" sz="2400" dirty="0" smtClean="0"/>
          </a:p>
          <a:p>
            <a:pPr marL="1351280" lvl="1" indent="-627380" eaLnBrk="1" hangingPunct="1">
              <a:lnSpc>
                <a:spcPct val="80000"/>
              </a:lnSpc>
              <a:buFontTx/>
              <a:buAutoNum type="alphaLcPeriod"/>
            </a:pPr>
            <a:endParaRPr lang="en-US" sz="2400" dirty="0" smtClean="0"/>
          </a:p>
          <a:p>
            <a:pPr marL="0" indent="0" eaLnBrk="1" hangingPunct="1">
              <a:lnSpc>
                <a:spcPct val="80000"/>
              </a:lnSpc>
            </a:pPr>
            <a:endParaRPr lang="en-US" sz="2400" dirty="0" smtClean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477838"/>
            <a:ext cx="8458200" cy="6413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5. </a:t>
            </a:r>
            <a:r>
              <a:rPr lang="en-US" dirty="0" err="1" smtClean="0"/>
              <a:t>Kernig’s</a:t>
            </a:r>
            <a:r>
              <a:rPr lang="en-US" dirty="0" smtClean="0"/>
              <a:t> sign is:</a:t>
            </a:r>
            <a:endParaRPr lang="en-US" dirty="0" smtClean="0"/>
          </a:p>
          <a:p>
            <a:pPr marL="514350" indent="-514350">
              <a:buAutoNum type="alphaLcPeriod"/>
            </a:pPr>
            <a:r>
              <a:rPr lang="en-US" dirty="0" smtClean="0"/>
              <a:t>Difficulty in passive neck flexion</a:t>
            </a:r>
            <a:endParaRPr lang="en-US" dirty="0" smtClean="0"/>
          </a:p>
          <a:p>
            <a:pPr marL="514350" indent="-514350">
              <a:buAutoNum type="alphaLcPeriod"/>
            </a:pPr>
            <a:r>
              <a:rPr lang="en-US" dirty="0" smtClean="0"/>
              <a:t>Difficulty in  passive knee extension </a:t>
            </a:r>
            <a:endParaRPr lang="en-US" dirty="0" smtClean="0"/>
          </a:p>
          <a:p>
            <a:pPr marL="514350" indent="-514350">
              <a:buAutoNum type="alphaLcPeriod"/>
            </a:pPr>
            <a:r>
              <a:rPr lang="en-US" dirty="0" smtClean="0"/>
              <a:t>Difficulty in trunk rotation</a:t>
            </a:r>
            <a:endParaRPr lang="en-US" dirty="0" smtClean="0"/>
          </a:p>
          <a:p>
            <a:pPr marL="514350" indent="-514350">
              <a:buAutoNum type="alphaLcPeriod"/>
            </a:pPr>
            <a:r>
              <a:rPr lang="en-US" dirty="0" smtClean="0"/>
              <a:t>All of the above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5029200"/>
          </a:xfrm>
        </p:spPr>
        <p:txBody>
          <a:bodyPr/>
          <a:lstStyle/>
          <a:p>
            <a:pPr marL="341630" indent="-341630" eaLnBrk="1" hangingPunct="1">
              <a:lnSpc>
                <a:spcPct val="80000"/>
              </a:lnSpc>
            </a:pPr>
            <a:r>
              <a:rPr lang="en-US" sz="2800" dirty="0" smtClean="0"/>
              <a:t>Encephalitis is an inflammation of the brain tissue due to infection.</a:t>
            </a:r>
            <a:endParaRPr lang="en-US" sz="2800" dirty="0" smtClean="0"/>
          </a:p>
          <a:p>
            <a:pPr marL="341630" indent="-341630" eaLnBrk="1" hangingPunct="1">
              <a:lnSpc>
                <a:spcPct val="80000"/>
              </a:lnSpc>
            </a:pPr>
            <a:r>
              <a:rPr lang="en-US" sz="2800" dirty="0" smtClean="0"/>
              <a:t>Most often caused by viruses that pass into blood stream and then into cerebral spinal fluid, leading to destruction of neural cells and inflammation of brain parenchyma.</a:t>
            </a:r>
            <a:endParaRPr lang="en-US" sz="2800" dirty="0" smtClean="0"/>
          </a:p>
          <a:p>
            <a:pPr marL="1066800" lvl="1" indent="-266700" eaLnBrk="1" hangingPunct="1">
              <a:lnSpc>
                <a:spcPct val="80000"/>
              </a:lnSpc>
            </a:pPr>
            <a:r>
              <a:rPr lang="en-US" sz="2400" dirty="0" smtClean="0"/>
              <a:t>Primary or acute encephalitis</a:t>
            </a:r>
            <a:endParaRPr lang="en-US" sz="2400" dirty="0" smtClean="0"/>
          </a:p>
          <a:p>
            <a:pPr marL="341630" indent="-341630" eaLnBrk="1" hangingPunct="1">
              <a:lnSpc>
                <a:spcPct val="80000"/>
              </a:lnSpc>
            </a:pPr>
            <a:r>
              <a:rPr lang="en-US" sz="2800" dirty="0" smtClean="0"/>
              <a:t>May also result from a viral-mediated inflammatory response in the brain following an acute, systemic infection.</a:t>
            </a:r>
            <a:endParaRPr lang="en-US" sz="2800" dirty="0" smtClean="0"/>
          </a:p>
          <a:p>
            <a:pPr marL="1066800" lvl="1" indent="-266700" eaLnBrk="1" hangingPunct="1">
              <a:lnSpc>
                <a:spcPct val="80000"/>
              </a:lnSpc>
            </a:pPr>
            <a:r>
              <a:rPr lang="en-US" sz="2400" dirty="0" smtClean="0"/>
              <a:t>Secondary or post-infectious encephalitis</a:t>
            </a:r>
            <a:endParaRPr lang="en-US" sz="2400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250825"/>
            <a:ext cx="8458200" cy="6413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What is encephalitis?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EVIDENCE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r>
              <a:rPr lang="en-IN" dirty="0" smtClean="0"/>
              <a:t>SPECIALISED EXERCISE PROGRAMME FOR MENINGITIS.</a:t>
            </a:r>
            <a:endParaRPr lang="en-IN" dirty="0" smtClean="0"/>
          </a:p>
          <a:p>
            <a:r>
              <a:rPr lang="en-IN" dirty="0" smtClean="0"/>
              <a:t>P-Meningitis patient</a:t>
            </a:r>
            <a:endParaRPr lang="en-IN" dirty="0" smtClean="0"/>
          </a:p>
          <a:p>
            <a:r>
              <a:rPr lang="en-IN" dirty="0" smtClean="0"/>
              <a:t>I- </a:t>
            </a:r>
            <a:r>
              <a:rPr lang="en-IN" dirty="0"/>
              <a:t>specialized exercise </a:t>
            </a:r>
            <a:r>
              <a:rPr lang="en-IN" dirty="0" smtClean="0"/>
              <a:t>programme</a:t>
            </a:r>
            <a:endParaRPr lang="en-IN" dirty="0" smtClean="0"/>
          </a:p>
          <a:p>
            <a:r>
              <a:rPr lang="en-IN" dirty="0" smtClean="0"/>
              <a:t>C- no comparison</a:t>
            </a:r>
            <a:endParaRPr lang="en-IN" dirty="0" smtClean="0"/>
          </a:p>
          <a:p>
            <a:r>
              <a:rPr lang="en-IN" dirty="0" smtClean="0"/>
              <a:t>O-pain reduction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EVIDENCE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r>
              <a:rPr lang="en-IN" dirty="0" smtClean="0"/>
              <a:t>SPECIALISED EXERCISE PROGRAMME FOR MENINGITIS.</a:t>
            </a:r>
            <a:endParaRPr lang="en-IN" dirty="0" smtClean="0"/>
          </a:p>
          <a:p>
            <a:endParaRPr lang="en-I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00" y="2209798"/>
          <a:ext cx="7620000" cy="48593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5638800"/>
              </a:tblGrid>
              <a:tr h="5769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 smtClean="0"/>
                        <a:t>Type of Study</a:t>
                      </a:r>
                      <a:endParaRPr lang="en-IN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Case Report</a:t>
                      </a:r>
                      <a:endParaRPr lang="en-IN" dirty="0"/>
                    </a:p>
                  </a:txBody>
                  <a:tcPr/>
                </a:tc>
              </a:tr>
              <a:tr h="4136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 smtClean="0"/>
                        <a:t>Year of publication</a:t>
                      </a:r>
                      <a:endParaRPr lang="en-IN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2010</a:t>
                      </a:r>
                      <a:endParaRPr lang="en-IN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 smtClean="0"/>
                        <a:t>Level of evidence</a:t>
                      </a:r>
                      <a:endParaRPr lang="en-IN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5769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 smtClean="0"/>
                        <a:t>Authors</a:t>
                      </a:r>
                      <a:endParaRPr lang="en-IN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Rebecca </a:t>
                      </a:r>
                      <a:r>
                        <a:rPr lang="en-IN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Sealey</a:t>
                      </a:r>
                      <a:r>
                        <a:rPr lang="en-I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Rosemarie Newman</a:t>
                      </a:r>
                      <a:endParaRPr lang="en-IN" b="0" i="0" dirty="0"/>
                    </a:p>
                  </a:txBody>
                  <a:tcPr/>
                </a:tc>
              </a:tr>
              <a:tr h="5769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 smtClean="0"/>
                        <a:t>Citation </a:t>
                      </a:r>
                      <a:endParaRPr lang="en-IN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International Journal of Therapy and Rehabilitation, March 2010, </a:t>
                      </a:r>
                      <a:r>
                        <a:rPr lang="en-IN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Vol</a:t>
                      </a:r>
                      <a:r>
                        <a:rPr lang="en-I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17, No 3</a:t>
                      </a:r>
                      <a:endParaRPr lang="en-IN" dirty="0"/>
                    </a:p>
                  </a:txBody>
                  <a:tcPr/>
                </a:tc>
              </a:tr>
              <a:tr h="5769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 smtClean="0"/>
                        <a:t>Aim </a:t>
                      </a:r>
                      <a:endParaRPr lang="en-IN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determine whether a specialized exercise program, including</a:t>
                      </a:r>
                      <a:endParaRPr lang="en-IN" sz="1800" b="0" i="1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IN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vibration training, resistance exercise and stretching, improved health, fitness and quality of life in a</a:t>
                      </a:r>
                      <a:endParaRPr lang="en-IN" sz="1800" b="0" i="1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IN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patient suffering from chronic pain due to skin hypersensitivity, insomnia, irritability and depression,</a:t>
                      </a:r>
                      <a:endParaRPr lang="en-IN" sz="1800" b="0" i="1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IN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all associated with </a:t>
                      </a:r>
                      <a:r>
                        <a:rPr lang="en-IN" sz="1800" b="0" i="1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eosinophilic</a:t>
                      </a:r>
                      <a:r>
                        <a:rPr lang="en-IN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meningitis, with pain exacerbated during exercise.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381000"/>
          <a:ext cx="8229600" cy="6246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6324600"/>
              </a:tblGrid>
              <a:tr h="2096510">
                <a:tc>
                  <a:txBody>
                    <a:bodyPr/>
                    <a:lstStyle/>
                    <a:p>
                      <a:r>
                        <a:rPr lang="en-IN" dirty="0" smtClean="0"/>
                        <a:t>METHOD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1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The 20-–30-minute program incorporated stretching, lower-body exercises performed on a vibration platform and upper-body resistance exercises, which were performed three times a week</a:t>
                      </a:r>
                      <a:endParaRPr lang="en-IN" sz="1800" b="0" i="1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IN" sz="1800" b="0" i="1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within an air-conditioned environment. The patient wore a tight-fitting long-sleeve shirt to minimize skin pain. Pre- and post-assessments included body mass index, girth, cholesterol, resting heart rate and blood pressure, mobility, strength, endurance and flexibility.</a:t>
                      </a:r>
                      <a:endParaRPr lang="en-IN" dirty="0"/>
                    </a:p>
                  </a:txBody>
                  <a:tcPr/>
                </a:tc>
              </a:tr>
              <a:tr h="2096510">
                <a:tc>
                  <a:txBody>
                    <a:bodyPr/>
                    <a:lstStyle/>
                    <a:p>
                      <a:r>
                        <a:rPr lang="en-IN" dirty="0" smtClean="0"/>
                        <a:t>RESULT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patient completed all 36 exercise sessions, resulting in an average 14% improvement in health, 42% improvement in functional fitness, and improved quality of life</a:t>
                      </a:r>
                      <a:endParaRPr lang="en-IN" sz="1800" b="0" i="1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IN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measures as stated by the patient. Despite experiencing chest skin pain during vibration training, the combination of the air-conditioned environment, as well as the short duration of the sessions, the use of a long-sleeved shirt and the proximity of the patient’s house to the clinic, helped him control his pain.</a:t>
                      </a:r>
                      <a:endParaRPr lang="en-IN" dirty="0"/>
                    </a:p>
                  </a:txBody>
                  <a:tcPr/>
                </a:tc>
              </a:tr>
              <a:tr h="1674380">
                <a:tc>
                  <a:txBody>
                    <a:bodyPr/>
                    <a:lstStyle/>
                    <a:p>
                      <a:r>
                        <a:rPr lang="en-IN" sz="1800" b="1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Conclusions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set programme with pain-control measures was a successful exercise combination for the patient who was previously unable to undertake regular exercise due to pain associated with</a:t>
                      </a:r>
                      <a:endParaRPr lang="en-IN" sz="1800" b="0" i="1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IN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skin hypersensitivity from meningitis.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z="11500" dirty="0" smtClean="0">
                <a:solidFill>
                  <a:srgbClr val="FFFF00"/>
                </a:solidFill>
              </a:rPr>
              <a:t> </a:t>
            </a:r>
            <a:r>
              <a:rPr lang="en-US" sz="11500" i="1" dirty="0" smtClean="0"/>
              <a:t>Thank  You</a:t>
            </a:r>
            <a:r>
              <a:rPr lang="en-US" sz="11500" dirty="0" smtClean="0">
                <a:solidFill>
                  <a:srgbClr val="FFFF00"/>
                </a:solidFill>
              </a:rPr>
              <a:t>  </a:t>
            </a:r>
            <a:endParaRPr lang="en-US" sz="115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914400"/>
            <a:ext cx="8458200" cy="5638800"/>
          </a:xfrm>
        </p:spPr>
        <p:txBody>
          <a:bodyPr/>
          <a:lstStyle/>
          <a:p>
            <a:pPr marL="290830" indent="-290830" eaLnBrk="1" hangingPunct="1">
              <a:lnSpc>
                <a:spcPct val="80000"/>
              </a:lnSpc>
            </a:pPr>
            <a:r>
              <a:rPr lang="en-US" sz="2800" dirty="0" smtClean="0"/>
              <a:t>Viruses (most common)</a:t>
            </a:r>
            <a:endParaRPr lang="en-US" sz="2800" dirty="0" smtClean="0"/>
          </a:p>
          <a:p>
            <a:pPr marL="859155" lvl="1" indent="-454025" eaLnBrk="1" hangingPunct="1">
              <a:lnSpc>
                <a:spcPct val="80000"/>
              </a:lnSpc>
            </a:pPr>
            <a:r>
              <a:rPr lang="en-US" dirty="0" smtClean="0"/>
              <a:t>More than 100 different viruses can cause acute encephalitis</a:t>
            </a:r>
            <a:endParaRPr lang="en-US" dirty="0" smtClean="0"/>
          </a:p>
          <a:p>
            <a:pPr marL="859155" lvl="1" indent="-454025" eaLnBrk="1" hangingPunct="1">
              <a:lnSpc>
                <a:spcPct val="80000"/>
              </a:lnSpc>
            </a:pPr>
            <a:r>
              <a:rPr lang="en-US" dirty="0" smtClean="0"/>
              <a:t>Examples of common viruses:</a:t>
            </a:r>
            <a:endParaRPr lang="en-US" dirty="0" smtClean="0"/>
          </a:p>
          <a:p>
            <a:pPr marL="1371600" lvl="2" indent="-398780" eaLnBrk="1" hangingPunct="1">
              <a:lnSpc>
                <a:spcPct val="80000"/>
              </a:lnSpc>
            </a:pPr>
            <a:r>
              <a:rPr lang="en-US" dirty="0" err="1" smtClean="0"/>
              <a:t>Arboviruses</a:t>
            </a:r>
            <a:r>
              <a:rPr lang="en-US" dirty="0" smtClean="0"/>
              <a:t> </a:t>
            </a:r>
            <a:endParaRPr lang="en-US" dirty="0" smtClean="0"/>
          </a:p>
          <a:p>
            <a:pPr marL="1371600" lvl="2" indent="-398780" eaLnBrk="1" hangingPunct="1">
              <a:lnSpc>
                <a:spcPct val="80000"/>
              </a:lnSpc>
            </a:pPr>
            <a:r>
              <a:rPr lang="en-US" dirty="0" err="1" smtClean="0"/>
              <a:t>Enteroviruses</a:t>
            </a:r>
            <a:endParaRPr lang="en-US" dirty="0" smtClean="0"/>
          </a:p>
          <a:p>
            <a:pPr marL="1371600" lvl="2" indent="-398780" eaLnBrk="1" hangingPunct="1">
              <a:lnSpc>
                <a:spcPct val="80000"/>
              </a:lnSpc>
            </a:pPr>
            <a:r>
              <a:rPr lang="en-US" dirty="0" smtClean="0"/>
              <a:t>Mumps, </a:t>
            </a:r>
            <a:r>
              <a:rPr lang="en-US" dirty="0" err="1" smtClean="0"/>
              <a:t>Varicella</a:t>
            </a:r>
            <a:endParaRPr lang="en-US" dirty="0" smtClean="0"/>
          </a:p>
          <a:p>
            <a:pPr marL="1371600" lvl="2" indent="-398780" eaLnBrk="1" hangingPunct="1">
              <a:lnSpc>
                <a:spcPct val="80000"/>
              </a:lnSpc>
            </a:pPr>
            <a:r>
              <a:rPr lang="en-US" dirty="0" smtClean="0"/>
              <a:t>Herpes simplex virus</a:t>
            </a:r>
            <a:endParaRPr lang="en-US" dirty="0" smtClean="0"/>
          </a:p>
          <a:p>
            <a:pPr marL="1371600" lvl="2" indent="-398780" eaLnBrk="1" hangingPunct="1">
              <a:lnSpc>
                <a:spcPct val="80000"/>
              </a:lnSpc>
            </a:pPr>
            <a:r>
              <a:rPr lang="en-US" dirty="0" smtClean="0"/>
              <a:t>Influenza</a:t>
            </a:r>
            <a:endParaRPr lang="en-US" dirty="0" smtClean="0"/>
          </a:p>
          <a:p>
            <a:pPr marL="1371600" lvl="2" indent="-398780" eaLnBrk="1" hangingPunct="1">
              <a:lnSpc>
                <a:spcPct val="80000"/>
              </a:lnSpc>
            </a:pPr>
            <a:r>
              <a:rPr lang="en-US" dirty="0" smtClean="0"/>
              <a:t>Rabies</a:t>
            </a:r>
            <a:endParaRPr lang="en-US" dirty="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458200" cy="6413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What causes encephalitis?</a:t>
            </a:r>
            <a:endParaRPr lang="en-US" smtClean="0"/>
          </a:p>
        </p:txBody>
      </p:sp>
      <p:pic>
        <p:nvPicPr>
          <p:cNvPr id="26628" name="Picture 4" descr="flu-vir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400800" y="3503613"/>
            <a:ext cx="220980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304800" y="6327775"/>
            <a:ext cx="7620000" cy="482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1149350" lvl="1" indent="-69215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SzPct val="70000"/>
              <a:buFont typeface="Arial" panose="020B0604020202020204" pitchFamily="34" charset="0"/>
              <a:buNone/>
            </a:pPr>
            <a:r>
              <a:rPr lang="en-US" sz="1600">
                <a:solidFill>
                  <a:srgbClr val="F8F8F8"/>
                </a:solidFill>
                <a:latin typeface="Arial" panose="020B0604020202020204" pitchFamily="34" charset="0"/>
              </a:rPr>
              <a:t>*Note: A large number of reported cases of encephalitis are due to an unspecified cause</a:t>
            </a:r>
            <a:endParaRPr lang="en-US" sz="16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17837</Words>
  <Application>WPS Presentation</Application>
  <PresentationFormat>On-screen Show (4:3)</PresentationFormat>
  <Paragraphs>852</Paragraphs>
  <Slides>83</Slides>
  <Notes>38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83</vt:i4>
      </vt:variant>
    </vt:vector>
  </HeadingPairs>
  <TitlesOfParts>
    <vt:vector size="92" baseType="lpstr">
      <vt:lpstr>Arial</vt:lpstr>
      <vt:lpstr>SimSun</vt:lpstr>
      <vt:lpstr>Wingdings</vt:lpstr>
      <vt:lpstr>Calibri</vt:lpstr>
      <vt:lpstr>Microsoft YaHei</vt:lpstr>
      <vt:lpstr>Arial Unicode MS</vt:lpstr>
      <vt:lpstr>Arial Unicode MS</vt:lpstr>
      <vt:lpstr>Times New Roman</vt:lpstr>
      <vt:lpstr>Office Theme</vt:lpstr>
      <vt:lpstr>Physiotherapy assessment and management in meningitis and encephalitis</vt:lpstr>
      <vt:lpstr>Definitions</vt:lpstr>
      <vt:lpstr>Symptoms of meningitis</vt:lpstr>
      <vt:lpstr>Bacterial meningitis - Organisms</vt:lpstr>
      <vt:lpstr>Bacterial meningitis – Clinical course</vt:lpstr>
      <vt:lpstr>Increased intracranial pressure (ICP)</vt:lpstr>
      <vt:lpstr>Meningitis - Acute complications</vt:lpstr>
      <vt:lpstr>What is encephalitis?</vt:lpstr>
      <vt:lpstr>What causes encephalitis?</vt:lpstr>
      <vt:lpstr>Non-viral causes of encephalitis</vt:lpstr>
      <vt:lpstr>Clinical manifestations of encephalitis</vt:lpstr>
      <vt:lpstr>Important signs of encephalitis to watch for in children</vt:lpstr>
      <vt:lpstr>PowerPoint 演示文稿</vt:lpstr>
      <vt:lpstr>How to distinguish encephalitis from viral meningitis?</vt:lpstr>
      <vt:lpstr> Encephalitis vs. meningitis</vt:lpstr>
      <vt:lpstr>Acute encephalitis syndrome (AES):</vt:lpstr>
      <vt:lpstr>Assessment</vt:lpstr>
      <vt:lpstr>General principles of history taking</vt:lpstr>
      <vt:lpstr>Steps in Conducting Patient history</vt:lpstr>
      <vt:lpstr>Important questions to ask a  patient presenting with symptoms  of encephalitis</vt:lpstr>
      <vt:lpstr>Example of History</vt:lpstr>
      <vt:lpstr>Example of History </vt:lpstr>
      <vt:lpstr>Example of History </vt:lpstr>
      <vt:lpstr>Physical examination of a patient with suspected encephalitis</vt:lpstr>
      <vt:lpstr>Overview of physical exam</vt:lpstr>
      <vt:lpstr>Overview of physical exam</vt:lpstr>
      <vt:lpstr>Overview of physical exam </vt:lpstr>
      <vt:lpstr>The neurologic exam</vt:lpstr>
      <vt:lpstr>Perception exam:</vt:lpstr>
      <vt:lpstr>PowerPoint 演示文稿</vt:lpstr>
      <vt:lpstr>Motor examination</vt:lpstr>
      <vt:lpstr>Clinical signs of meningeal irritation</vt:lpstr>
      <vt:lpstr>4. Sensory system: </vt:lpstr>
      <vt:lpstr>PowerPoint 演示文稿</vt:lpstr>
      <vt:lpstr>Balance Examination: </vt:lpstr>
      <vt:lpstr>Coordination Exam:</vt:lpstr>
      <vt:lpstr>Gait examination:</vt:lpstr>
      <vt:lpstr>Cardio-respiratory Examination</vt:lpstr>
      <vt:lpstr>Autonomic nervous system exam:</vt:lpstr>
      <vt:lpstr>Functional Examination</vt:lpstr>
      <vt:lpstr>At completion of physical examination</vt:lpstr>
      <vt:lpstr>Laboratory studies of suspected encephalitis</vt:lpstr>
      <vt:lpstr>Laboratory tests on CSF</vt:lpstr>
      <vt:lpstr>PowerPoint 演示文稿</vt:lpstr>
      <vt:lpstr>Laboratory tests on blood:</vt:lpstr>
      <vt:lpstr>Additional laboratory tests</vt:lpstr>
      <vt:lpstr>Prognosis</vt:lpstr>
      <vt:lpstr>PowerPoint 演示文稿</vt:lpstr>
      <vt:lpstr>Rancho Los  Amigos level of cognitive Function</vt:lpstr>
      <vt:lpstr> </vt:lpstr>
      <vt:lpstr> </vt:lpstr>
      <vt:lpstr>Positioning </vt:lpstr>
      <vt:lpstr>PowerPoint 演示文稿</vt:lpstr>
      <vt:lpstr>PowerPoint 演示文稿</vt:lpstr>
      <vt:lpstr>Improving Arousal through Sensory Stimulation</vt:lpstr>
      <vt:lpstr>Respiratory  Care:</vt:lpstr>
      <vt:lpstr>Early mobilization</vt:lpstr>
      <vt:lpstr>LOCF-4</vt:lpstr>
      <vt:lpstr>LOCF-5 ,6,7 &amp; 8</vt:lpstr>
      <vt:lpstr>Goals</vt:lpstr>
      <vt:lpstr>PowerPoint 演示文稿</vt:lpstr>
      <vt:lpstr> For postural control</vt:lpstr>
      <vt:lpstr>PowerPoint 演示文稿</vt:lpstr>
      <vt:lpstr>Perception</vt:lpstr>
      <vt:lpstr>2.Anosognosia</vt:lpstr>
      <vt:lpstr>3.Somatoagnosia</vt:lpstr>
      <vt:lpstr>4.Right-left discrimination </vt:lpstr>
      <vt:lpstr>5.Finger Agnosia</vt:lpstr>
      <vt:lpstr>Spatial  Relations Disorder</vt:lpstr>
      <vt:lpstr>2.Spatial  relations</vt:lpstr>
      <vt:lpstr>3.Position in Space(difficulty in words in ,up,down)</vt:lpstr>
      <vt:lpstr>4.Topographic  disorientation </vt:lpstr>
      <vt:lpstr>5.Vertical  disorientation</vt:lpstr>
      <vt:lpstr>PowerPoint 演示文稿</vt:lpstr>
      <vt:lpstr>PowerPoint 演示文稿</vt:lpstr>
      <vt:lpstr>PowerPoint 演示文稿</vt:lpstr>
      <vt:lpstr>PowerPoint 演示文稿</vt:lpstr>
      <vt:lpstr> </vt:lpstr>
      <vt:lpstr>PowerPoint 演示文稿</vt:lpstr>
      <vt:lpstr>EVIDENCE</vt:lpstr>
      <vt:lpstr>EVIDENCE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Physiotherapy assessment and management in meningitis and encephalitis</dc:title>
  <dc:creator>LENOVO PC</dc:creator>
  <cp:lastModifiedBy>ACER</cp:lastModifiedBy>
  <cp:revision>17</cp:revision>
  <dcterms:created xsi:type="dcterms:W3CDTF">2015-01-30T00:07:00Z</dcterms:created>
  <dcterms:modified xsi:type="dcterms:W3CDTF">2020-08-14T10:49:59Z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1033-11.2.0.9629</vt:lpwstr>
  </property>
</Properties>
</file>