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81" r:id="rId20"/>
    <p:sldId id="282" r:id="rId21"/>
    <p:sldId id="283" r:id="rId22"/>
    <p:sldId id="284" r:id="rId23"/>
    <p:sldId id="285" r:id="rId24"/>
    <p:sldId id="286" r:id="rId25"/>
    <p:sldId id="287" r:id="rId26"/>
    <p:sldId id="288" r:id="rId27"/>
    <p:sldId id="289" r:id="rId28"/>
    <p:sldId id="273" r:id="rId29"/>
    <p:sldId id="274" r:id="rId30"/>
    <p:sldId id="275" r:id="rId31"/>
    <p:sldId id="276" r:id="rId32"/>
    <p:sldId id="277" r:id="rId33"/>
    <p:sldId id="278" r:id="rId34"/>
    <p:sldId id="279" r:id="rId35"/>
    <p:sldId id="291"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8/14/2020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8/14/2020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9144000" cy="1600200"/>
          </a:xfrm>
        </p:spPr>
        <p:txBody>
          <a:bodyPr>
            <a:noAutofit/>
          </a:bodyPr>
          <a:lstStyle/>
          <a:p>
            <a:pPr algn="ctr"/>
            <a:r>
              <a:rPr lang="en-US" sz="6600" dirty="0">
                <a:solidFill>
                  <a:schemeClr val="accent2">
                    <a:lumMod val="60000"/>
                    <a:lumOff val="40000"/>
                  </a:schemeClr>
                </a:solidFill>
                <a:effectLst/>
                <a:latin typeface="Times New Roman" pitchFamily="18" charset="0"/>
                <a:cs typeface="Times New Roman" pitchFamily="18" charset="0"/>
              </a:rPr>
              <a:t>Environmental  sanitation </a:t>
            </a:r>
          </a:p>
        </p:txBody>
      </p:sp>
      <p:sp>
        <p:nvSpPr>
          <p:cNvPr id="5" name="TextBox 4">
            <a:extLst>
              <a:ext uri="{FF2B5EF4-FFF2-40B4-BE49-F238E27FC236}">
                <a16:creationId xmlns:a16="http://schemas.microsoft.com/office/drawing/2014/main" id="{C3CC307E-29FF-4C95-8CFE-C03EB3AFC0AC}"/>
              </a:ext>
            </a:extLst>
          </p:cNvPr>
          <p:cNvSpPr txBox="1"/>
          <p:nvPr/>
        </p:nvSpPr>
        <p:spPr>
          <a:xfrm>
            <a:off x="5105400" y="3886200"/>
            <a:ext cx="4724400" cy="1000274"/>
          </a:xfrm>
          <a:prstGeom prst="rect">
            <a:avLst/>
          </a:prstGeom>
          <a:noFill/>
        </p:spPr>
        <p:txBody>
          <a:bodyPr wrap="square">
            <a:spAutoFit/>
          </a:bodyPr>
          <a:lstStyle/>
          <a:p>
            <a:pPr marL="38100">
              <a:lnSpc>
                <a:spcPct val="100000"/>
              </a:lnSpc>
              <a:spcBef>
                <a:spcPts val="340"/>
              </a:spcBef>
            </a:pPr>
            <a:r>
              <a:rPr lang="en-US" sz="1800" dirty="0">
                <a:latin typeface="Arial"/>
                <a:cs typeface="Arial"/>
              </a:rPr>
              <a:t>Prepared By,</a:t>
            </a:r>
          </a:p>
          <a:p>
            <a:pPr marL="38100">
              <a:lnSpc>
                <a:spcPct val="100000"/>
              </a:lnSpc>
              <a:spcBef>
                <a:spcPts val="340"/>
              </a:spcBef>
            </a:pPr>
            <a:r>
              <a:rPr lang="en-US" sz="1800" dirty="0">
                <a:latin typeface="Arial"/>
                <a:cs typeface="Arial"/>
              </a:rPr>
              <a:t>Mrs. </a:t>
            </a:r>
            <a:r>
              <a:rPr lang="en-US" sz="1800" dirty="0" err="1">
                <a:latin typeface="Arial"/>
                <a:cs typeface="Arial"/>
              </a:rPr>
              <a:t>Ruhi</a:t>
            </a:r>
            <a:r>
              <a:rPr lang="en-US" sz="1800" dirty="0">
                <a:latin typeface="Arial"/>
                <a:cs typeface="Arial"/>
              </a:rPr>
              <a:t> Varghese</a:t>
            </a:r>
          </a:p>
          <a:p>
            <a:pPr marL="38100">
              <a:lnSpc>
                <a:spcPct val="100000"/>
              </a:lnSpc>
              <a:spcBef>
                <a:spcPts val="340"/>
              </a:spcBef>
            </a:pPr>
            <a:r>
              <a:rPr lang="en-US" sz="1800" dirty="0">
                <a:latin typeface="Arial"/>
                <a:cs typeface="Arial"/>
              </a:rPr>
              <a:t>SNC</a:t>
            </a:r>
          </a:p>
        </p:txBody>
      </p:sp>
      <p:pic>
        <p:nvPicPr>
          <p:cNvPr id="4" name="Picture 3">
            <a:extLst>
              <a:ext uri="{FF2B5EF4-FFF2-40B4-BE49-F238E27FC236}">
                <a16:creationId xmlns:a16="http://schemas.microsoft.com/office/drawing/2014/main" id="{6812B285-7060-4A36-8D98-0F21995DE917}"/>
              </a:ext>
            </a:extLst>
          </p:cNvPr>
          <p:cNvPicPr>
            <a:picLocks noChangeAspect="1"/>
          </p:cNvPicPr>
          <p:nvPr/>
        </p:nvPicPr>
        <p:blipFill>
          <a:blip r:embed="rId2"/>
          <a:stretch>
            <a:fillRect/>
          </a:stretch>
        </p:blipFill>
        <p:spPr>
          <a:xfrm>
            <a:off x="7467600" y="156272"/>
            <a:ext cx="1295400" cy="1295400"/>
          </a:xfrm>
          <a:prstGeom prst="rect">
            <a:avLst/>
          </a:prstGeom>
        </p:spPr>
      </p:pic>
      <p:pic>
        <p:nvPicPr>
          <p:cNvPr id="7" name="Picture 6">
            <a:extLst>
              <a:ext uri="{FF2B5EF4-FFF2-40B4-BE49-F238E27FC236}">
                <a16:creationId xmlns:a16="http://schemas.microsoft.com/office/drawing/2014/main" id="{8E68A8C6-6D06-46AD-A3DF-5D34ACA67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923" y="152400"/>
            <a:ext cx="1143000" cy="1217113"/>
          </a:xfrm>
          <a:prstGeom prst="rect">
            <a:avLst/>
          </a:prstGeom>
        </p:spPr>
      </p:pic>
    </p:spTree>
    <p:extLst>
      <p:ext uri="{BB962C8B-B14F-4D97-AF65-F5344CB8AC3E}">
        <p14:creationId xmlns:p14="http://schemas.microsoft.com/office/powerpoint/2010/main" val="50804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229600" cy="5486400"/>
          </a:xfrm>
        </p:spPr>
        <p:txBody>
          <a:bodyPr>
            <a:noAutofit/>
          </a:bodyPr>
          <a:lstStyle/>
          <a:p>
            <a:pPr algn="just"/>
            <a:r>
              <a:rPr lang="en-US" sz="2800" dirty="0">
                <a:latin typeface="Times New Roman" pitchFamily="18" charset="0"/>
                <a:cs typeface="Times New Roman" pitchFamily="18" charset="0"/>
              </a:rPr>
              <a:t>Personal regulations:  persons suffering from skin diseases, sore eyes, common cold, ear discharge. The entire environment of the swimming pool should receive proper disinfection.</a:t>
            </a:r>
          </a:p>
          <a:p>
            <a:pPr algn="just"/>
            <a:r>
              <a:rPr lang="en-US" sz="2800" dirty="0">
                <a:latin typeface="Times New Roman" pitchFamily="18" charset="0"/>
                <a:cs typeface="Times New Roman" pitchFamily="18" charset="0"/>
              </a:rPr>
              <a:t>Filtration of water: swimming pool are equipped with rapid sand filters.</a:t>
            </a:r>
          </a:p>
          <a:p>
            <a:pPr algn="just"/>
            <a:r>
              <a:rPr lang="en-US" sz="2800" dirty="0">
                <a:latin typeface="Times New Roman" pitchFamily="18" charset="0"/>
                <a:cs typeface="Times New Roman" pitchFamily="18" charset="0"/>
              </a:rPr>
              <a:t>Chlorination: the water is chlorinated so as to maintain a constant dose of 1 mg of free chlorine all the time.</a:t>
            </a:r>
          </a:p>
          <a:p>
            <a:pPr algn="just"/>
            <a:r>
              <a:rPr lang="en-US" sz="2800" dirty="0">
                <a:latin typeface="Times New Roman" pitchFamily="18" charset="0"/>
                <a:cs typeface="Times New Roman" pitchFamily="18" charset="0"/>
              </a:rPr>
              <a:t>Bacteriological quality: the bacteriological quality of water should equal the purity requirement of drinking water.</a:t>
            </a:r>
          </a:p>
        </p:txBody>
      </p:sp>
      <p:sp>
        <p:nvSpPr>
          <p:cNvPr id="3" name="Title 2"/>
          <p:cNvSpPr>
            <a:spLocks noGrp="1"/>
          </p:cNvSpPr>
          <p:nvPr>
            <p:ph type="title"/>
          </p:nvPr>
        </p:nvSpPr>
        <p:spPr>
          <a:xfrm>
            <a:off x="381000" y="-228600"/>
            <a:ext cx="8229600" cy="1143000"/>
          </a:xfrm>
        </p:spPr>
        <p:txBody>
          <a:bodyPr/>
          <a:lstStyle/>
          <a:p>
            <a:r>
              <a:rPr lang="en-US" dirty="0">
                <a:solidFill>
                  <a:srgbClr val="C00000"/>
                </a:solidFill>
                <a:effectLst/>
                <a:latin typeface="Times New Roman" pitchFamily="18" charset="0"/>
                <a:cs typeface="Times New Roman" pitchFamily="18" charset="0"/>
              </a:rPr>
              <a:t>Sanitation measures:</a:t>
            </a:r>
          </a:p>
        </p:txBody>
      </p:sp>
    </p:spTree>
    <p:extLst>
      <p:ext uri="{BB962C8B-B14F-4D97-AF65-F5344CB8AC3E}">
        <p14:creationId xmlns:p14="http://schemas.microsoft.com/office/powerpoint/2010/main" val="165341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229600" cy="4525963"/>
          </a:xfrm>
        </p:spPr>
        <p:txBody>
          <a:bodyPr/>
          <a:lstStyle/>
          <a:p>
            <a:pPr marL="109728" indent="0" algn="just">
              <a:buNone/>
            </a:pPr>
            <a:r>
              <a:rPr lang="en-US" sz="4000" dirty="0"/>
              <a:t>    </a:t>
            </a:r>
            <a:r>
              <a:rPr lang="en-US" sz="4000" dirty="0">
                <a:latin typeface="Times New Roman" pitchFamily="18" charset="0"/>
                <a:cs typeface="Times New Roman" pitchFamily="18" charset="0"/>
              </a:rPr>
              <a:t>Air is a part of man’s environment. It is the basis of all forms of life. Apart from supplying the life giving oxygen, air serves many other functions. The human body is cooled by air contact. Some disease agents are also carried by air.</a:t>
            </a:r>
          </a:p>
          <a:p>
            <a:pPr marL="109728" indent="0">
              <a:buNone/>
            </a:pPr>
            <a:endParaRPr lang="en-US" dirty="0"/>
          </a:p>
        </p:txBody>
      </p:sp>
      <p:sp>
        <p:nvSpPr>
          <p:cNvPr id="3" name="Title 2"/>
          <p:cNvSpPr>
            <a:spLocks noGrp="1"/>
          </p:cNvSpPr>
          <p:nvPr>
            <p:ph type="title"/>
          </p:nvPr>
        </p:nvSpPr>
        <p:spPr>
          <a:xfrm>
            <a:off x="396240" y="15558"/>
            <a:ext cx="8229600" cy="1143000"/>
          </a:xfrm>
        </p:spPr>
        <p:txBody>
          <a:bodyPr>
            <a:normAutofit/>
          </a:bodyPr>
          <a:lstStyle/>
          <a:p>
            <a:r>
              <a:rPr lang="en-US" sz="4800" dirty="0">
                <a:solidFill>
                  <a:srgbClr val="7030A0"/>
                </a:solidFill>
                <a:effectLst/>
                <a:latin typeface="Times New Roman" pitchFamily="18" charset="0"/>
                <a:cs typeface="Times New Roman" pitchFamily="18" charset="0"/>
              </a:rPr>
              <a:t>Air:</a:t>
            </a:r>
          </a:p>
        </p:txBody>
      </p:sp>
    </p:spTree>
    <p:extLst>
      <p:ext uri="{BB962C8B-B14F-4D97-AF65-F5344CB8AC3E}">
        <p14:creationId xmlns:p14="http://schemas.microsoft.com/office/powerpoint/2010/main" val="349094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3600" dirty="0">
                <a:latin typeface="Times New Roman" pitchFamily="18" charset="0"/>
                <a:cs typeface="Times New Roman" pitchFamily="18" charset="0"/>
              </a:rPr>
              <a:t>Domestic sources: burning of coal, wood, oil.</a:t>
            </a:r>
          </a:p>
          <a:p>
            <a:pPr algn="just"/>
            <a:r>
              <a:rPr lang="en-US" sz="3600" dirty="0">
                <a:latin typeface="Times New Roman" pitchFamily="18" charset="0"/>
                <a:cs typeface="Times New Roman" pitchFamily="18" charset="0"/>
              </a:rPr>
              <a:t>Industrial sources: factories and industries.</a:t>
            </a:r>
          </a:p>
          <a:p>
            <a:pPr algn="just"/>
            <a:r>
              <a:rPr lang="en-US" sz="3600" dirty="0">
                <a:latin typeface="Times New Roman" pitchFamily="18" charset="0"/>
                <a:cs typeface="Times New Roman" pitchFamily="18" charset="0"/>
              </a:rPr>
              <a:t>Automobiles: motor vehicles, railways.</a:t>
            </a:r>
          </a:p>
          <a:p>
            <a:pPr algn="just"/>
            <a:r>
              <a:rPr lang="en-US" sz="3600" dirty="0">
                <a:latin typeface="Times New Roman" pitchFamily="18" charset="0"/>
                <a:cs typeface="Times New Roman" pitchFamily="18" charset="0"/>
              </a:rPr>
              <a:t>Others: nuclear explosion</a:t>
            </a:r>
          </a:p>
          <a:p>
            <a:pPr marL="109728" indent="0">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800" dirty="0">
                <a:solidFill>
                  <a:srgbClr val="C00000"/>
                </a:solidFill>
                <a:effectLst/>
                <a:latin typeface="Times New Roman" pitchFamily="18" charset="0"/>
                <a:cs typeface="Times New Roman" pitchFamily="18" charset="0"/>
              </a:rPr>
              <a:t>Sources of air:</a:t>
            </a:r>
          </a:p>
        </p:txBody>
      </p:sp>
    </p:spTree>
    <p:extLst>
      <p:ext uri="{BB962C8B-B14F-4D97-AF65-F5344CB8AC3E}">
        <p14:creationId xmlns:p14="http://schemas.microsoft.com/office/powerpoint/2010/main" val="32413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52872"/>
          </a:xfrm>
        </p:spPr>
        <p:txBody>
          <a:bodyPr>
            <a:normAutofit fontScale="92500" lnSpcReduction="10000"/>
          </a:bodyPr>
          <a:lstStyle/>
          <a:p>
            <a:pPr marL="109728" indent="0" algn="just">
              <a:buNone/>
            </a:pPr>
            <a:r>
              <a:rPr lang="en-US" sz="3000" dirty="0">
                <a:latin typeface="Times New Roman" pitchFamily="18" charset="0"/>
                <a:cs typeface="Times New Roman" pitchFamily="18" charset="0"/>
              </a:rPr>
              <a:t>       The health effect of air pollution are both immediate and delayed.  The immediate effects are borne by the respiratory system, especially lungs the resulting state of lungs is known as acute bronchitis. If the air pollution is intense it may result even in immediate death from suffocation. The remote effects of air pollution are: (1) chronic bronchitis and (2) lung cancer. </a:t>
            </a:r>
          </a:p>
          <a:p>
            <a:pPr marL="109728" indent="0" algn="just">
              <a:buNone/>
            </a:pPr>
            <a:r>
              <a:rPr lang="en-US" sz="3000" dirty="0">
                <a:latin typeface="Times New Roman" pitchFamily="18" charset="0"/>
                <a:cs typeface="Times New Roman" pitchFamily="18" charset="0"/>
              </a:rPr>
              <a:t>       Air pollution has also other effects. Namely destruction of plant and animal life; corrosion of metals; damage to buildings. To decrease the nuisance of air pollution the Govt. of India have enacted “ the air act” in 1981.</a:t>
            </a: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457200" y="30480"/>
            <a:ext cx="8229600" cy="1143000"/>
          </a:xfrm>
        </p:spPr>
        <p:txBody>
          <a:bodyPr>
            <a:normAutofit/>
          </a:bodyPr>
          <a:lstStyle/>
          <a:p>
            <a:r>
              <a:rPr lang="en-US" sz="4800" dirty="0">
                <a:solidFill>
                  <a:srgbClr val="C00000"/>
                </a:solidFill>
                <a:effectLst/>
                <a:latin typeface="Times New Roman" pitchFamily="18" charset="0"/>
                <a:cs typeface="Times New Roman" pitchFamily="18" charset="0"/>
              </a:rPr>
              <a:t>Health effects of air pollution</a:t>
            </a:r>
          </a:p>
        </p:txBody>
      </p:sp>
    </p:spTree>
    <p:extLst>
      <p:ext uri="{BB962C8B-B14F-4D97-AF65-F5344CB8AC3E}">
        <p14:creationId xmlns:p14="http://schemas.microsoft.com/office/powerpoint/2010/main" val="155720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4000" dirty="0">
                <a:latin typeface="Times New Roman" pitchFamily="18" charset="0"/>
                <a:cs typeface="Times New Roman" pitchFamily="18" charset="0"/>
              </a:rPr>
              <a:t>      Noise is define as “ the wrong sound in the  wrong place at the pollution has recently been coined to highlight the importance of noise as a community health hazard.</a:t>
            </a: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800" dirty="0">
                <a:solidFill>
                  <a:srgbClr val="7030A0"/>
                </a:solidFill>
                <a:effectLst/>
                <a:latin typeface="Times New Roman" pitchFamily="18" charset="0"/>
                <a:cs typeface="Times New Roman" pitchFamily="18" charset="0"/>
              </a:rPr>
              <a:t>Noise: </a:t>
            </a:r>
          </a:p>
        </p:txBody>
      </p:sp>
    </p:spTree>
    <p:extLst>
      <p:ext uri="{BB962C8B-B14F-4D97-AF65-F5344CB8AC3E}">
        <p14:creationId xmlns:p14="http://schemas.microsoft.com/office/powerpoint/2010/main" val="10940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v"/>
            </a:pPr>
            <a:r>
              <a:rPr lang="en-US" sz="4400" dirty="0">
                <a:latin typeface="Times New Roman" pitchFamily="18" charset="0"/>
                <a:cs typeface="Times New Roman" pitchFamily="18" charset="0"/>
              </a:rPr>
              <a:t>Domestic sources, transistors, radios etc.</a:t>
            </a:r>
          </a:p>
          <a:p>
            <a:pPr>
              <a:buFont typeface="Wingdings" pitchFamily="2" charset="2"/>
              <a:buChar char="v"/>
            </a:pPr>
            <a:r>
              <a:rPr lang="en-US" sz="4400" dirty="0">
                <a:latin typeface="Times New Roman" pitchFamily="18" charset="0"/>
                <a:cs typeface="Times New Roman" pitchFamily="18" charset="0"/>
              </a:rPr>
              <a:t>Automobiles and railways.</a:t>
            </a:r>
          </a:p>
          <a:p>
            <a:pPr>
              <a:buFont typeface="Wingdings" pitchFamily="2" charset="2"/>
              <a:buChar char="v"/>
            </a:pPr>
            <a:r>
              <a:rPr lang="en-US" sz="4400" dirty="0">
                <a:latin typeface="Times New Roman" pitchFamily="18" charset="0"/>
                <a:cs typeface="Times New Roman" pitchFamily="18" charset="0"/>
              </a:rPr>
              <a:t>Factories and industries.</a:t>
            </a:r>
          </a:p>
          <a:p>
            <a:pPr>
              <a:buFont typeface="Wingdings" pitchFamily="2" charset="2"/>
              <a:buChar char="v"/>
            </a:pPr>
            <a:r>
              <a:rPr lang="en-US" sz="4400" dirty="0">
                <a:latin typeface="Times New Roman" pitchFamily="18" charset="0"/>
                <a:cs typeface="Times New Roman" pitchFamily="18" charset="0"/>
              </a:rPr>
              <a:t>Aircraft</a:t>
            </a:r>
          </a:p>
          <a:p>
            <a:pPr marL="109728" indent="0">
              <a:buNone/>
            </a:pPr>
            <a:r>
              <a:rPr lang="en-US" dirty="0">
                <a:latin typeface="Times New Roman" pitchFamily="18" charset="0"/>
                <a:cs typeface="Times New Roman" pitchFamily="18" charset="0"/>
              </a:rPr>
              <a:t>  </a:t>
            </a:r>
          </a:p>
        </p:txBody>
      </p:sp>
      <p:sp>
        <p:nvSpPr>
          <p:cNvPr id="3" name="Title 2"/>
          <p:cNvSpPr>
            <a:spLocks noGrp="1"/>
          </p:cNvSpPr>
          <p:nvPr>
            <p:ph type="title"/>
          </p:nvPr>
        </p:nvSpPr>
        <p:spPr/>
        <p:txBody>
          <a:bodyPr>
            <a:normAutofit/>
          </a:bodyPr>
          <a:lstStyle/>
          <a:p>
            <a:r>
              <a:rPr lang="en-US" sz="4800" dirty="0">
                <a:solidFill>
                  <a:srgbClr val="C00000"/>
                </a:solidFill>
                <a:effectLst/>
                <a:latin typeface="Times New Roman" pitchFamily="18" charset="0"/>
                <a:cs typeface="Times New Roman" pitchFamily="18" charset="0"/>
              </a:rPr>
              <a:t>Sources of noise: </a:t>
            </a:r>
          </a:p>
        </p:txBody>
      </p:sp>
    </p:spTree>
    <p:extLst>
      <p:ext uri="{BB962C8B-B14F-4D97-AF65-F5344CB8AC3E}">
        <p14:creationId xmlns:p14="http://schemas.microsoft.com/office/powerpoint/2010/main" val="174438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buFont typeface="Wingdings" pitchFamily="2" charset="2"/>
              <a:buChar char="v"/>
            </a:pPr>
            <a:r>
              <a:rPr lang="en-US" sz="3600" dirty="0">
                <a:latin typeface="Times New Roman" pitchFamily="18" charset="0"/>
                <a:cs typeface="Times New Roman" pitchFamily="18" charset="0"/>
              </a:rPr>
              <a:t>Deafness which may become permanent if the noise exposure is too high</a:t>
            </a:r>
          </a:p>
          <a:p>
            <a:pPr algn="just">
              <a:buFont typeface="Wingdings" pitchFamily="2" charset="2"/>
              <a:buChar char="v"/>
            </a:pPr>
            <a:r>
              <a:rPr lang="en-US" sz="3600" dirty="0">
                <a:latin typeface="Times New Roman" pitchFamily="18" charset="0"/>
                <a:cs typeface="Times New Roman" pitchFamily="18" charset="0"/>
              </a:rPr>
              <a:t>Interference  with speech</a:t>
            </a:r>
          </a:p>
          <a:p>
            <a:pPr algn="just">
              <a:buFont typeface="Wingdings" pitchFamily="2" charset="2"/>
              <a:buChar char="v"/>
            </a:pPr>
            <a:r>
              <a:rPr lang="en-US" sz="3600" dirty="0">
                <a:latin typeface="Times New Roman" pitchFamily="18" charset="0"/>
                <a:cs typeface="Times New Roman" pitchFamily="18" charset="0"/>
              </a:rPr>
              <a:t>Inability to concentrate</a:t>
            </a:r>
          </a:p>
          <a:p>
            <a:pPr algn="just">
              <a:buFont typeface="Wingdings" pitchFamily="2" charset="2"/>
              <a:buChar char="v"/>
            </a:pPr>
            <a:r>
              <a:rPr lang="en-US" sz="3600" dirty="0">
                <a:latin typeface="Times New Roman" pitchFamily="18" charset="0"/>
                <a:cs typeface="Times New Roman" pitchFamily="18" charset="0"/>
              </a:rPr>
              <a:t>Loss of speech </a:t>
            </a:r>
          </a:p>
          <a:p>
            <a:pPr algn="just">
              <a:buFont typeface="Wingdings" pitchFamily="2" charset="2"/>
              <a:buChar char="v"/>
            </a:pPr>
            <a:r>
              <a:rPr lang="en-US" sz="3600" dirty="0">
                <a:latin typeface="Times New Roman" pitchFamily="18" charset="0"/>
                <a:cs typeface="Times New Roman" pitchFamily="18" charset="0"/>
              </a:rPr>
              <a:t>Accidents in industries</a:t>
            </a:r>
          </a:p>
          <a:p>
            <a:pPr algn="just">
              <a:buFont typeface="Wingdings" pitchFamily="2" charset="2"/>
              <a:buChar char="v"/>
            </a:pPr>
            <a:r>
              <a:rPr lang="en-US" sz="3600" dirty="0">
                <a:latin typeface="Times New Roman" pitchFamily="18" charset="0"/>
                <a:cs typeface="Times New Roman" pitchFamily="18" charset="0"/>
              </a:rPr>
              <a:t>Physiological changes in the body such as arise in blood pressure.</a:t>
            </a: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a:solidFill>
                  <a:srgbClr val="C00000"/>
                </a:solidFill>
                <a:effectLst/>
                <a:latin typeface="Times New Roman" pitchFamily="18" charset="0"/>
                <a:cs typeface="Times New Roman" pitchFamily="18" charset="0"/>
              </a:rPr>
              <a:t>Effects of noise: </a:t>
            </a:r>
          </a:p>
        </p:txBody>
      </p:sp>
    </p:spTree>
    <p:extLst>
      <p:ext uri="{BB962C8B-B14F-4D97-AF65-F5344CB8AC3E}">
        <p14:creationId xmlns:p14="http://schemas.microsoft.com/office/powerpoint/2010/main" val="134445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638800"/>
          </a:xfrm>
        </p:spPr>
        <p:txBody>
          <a:bodyPr>
            <a:noAutofit/>
          </a:bodyPr>
          <a:lstStyle/>
          <a:p>
            <a:pPr algn="just">
              <a:buFont typeface="Wingdings" pitchFamily="2" charset="2"/>
              <a:buChar char="Ø"/>
            </a:pPr>
            <a:r>
              <a:rPr lang="en-US" sz="3200" dirty="0">
                <a:latin typeface="Times New Roman" pitchFamily="18" charset="0"/>
                <a:cs typeface="Times New Roman" pitchFamily="18" charset="0"/>
              </a:rPr>
              <a:t>Control at source: this is done by segregation or enclosure of noise source.</a:t>
            </a:r>
          </a:p>
          <a:p>
            <a:pPr algn="just">
              <a:buFont typeface="Wingdings" pitchFamily="2" charset="2"/>
              <a:buChar char="Ø"/>
            </a:pPr>
            <a:r>
              <a:rPr lang="en-US" sz="3200" dirty="0">
                <a:latin typeface="Times New Roman" pitchFamily="18" charset="0"/>
                <a:cs typeface="Times New Roman" pitchFamily="18" charset="0"/>
              </a:rPr>
              <a:t>Control of transmission: this is done by using sound absorbing materials in buildings.</a:t>
            </a:r>
          </a:p>
          <a:p>
            <a:pPr algn="just">
              <a:buFont typeface="Wingdings" pitchFamily="2" charset="2"/>
              <a:buChar char="Ø"/>
            </a:pPr>
            <a:r>
              <a:rPr lang="en-US" sz="3200" dirty="0">
                <a:latin typeface="Times New Roman" pitchFamily="18" charset="0"/>
                <a:cs typeface="Times New Roman" pitchFamily="18" charset="0"/>
              </a:rPr>
              <a:t>Protection of persons: this is by the use of ear plug etc.</a:t>
            </a:r>
          </a:p>
          <a:p>
            <a:pPr algn="just">
              <a:buFont typeface="Wingdings" pitchFamily="2" charset="2"/>
              <a:buChar char="Ø"/>
            </a:pPr>
            <a:r>
              <a:rPr lang="en-US" sz="3200" dirty="0">
                <a:latin typeface="Times New Roman" pitchFamily="18" charset="0"/>
                <a:cs typeface="Times New Roman" pitchFamily="18" charset="0"/>
              </a:rPr>
              <a:t>Legislation: in most countries there are laws dealing with noise abatement.</a:t>
            </a:r>
          </a:p>
          <a:p>
            <a:pPr algn="just">
              <a:buFont typeface="Wingdings" pitchFamily="2" charset="2"/>
              <a:buChar char="Ø"/>
            </a:pPr>
            <a:r>
              <a:rPr lang="en-US" sz="3200" dirty="0">
                <a:latin typeface="Times New Roman" pitchFamily="18" charset="0"/>
                <a:cs typeface="Times New Roman" pitchFamily="18" charset="0"/>
              </a:rPr>
              <a:t>Public education: public education  co operation is also an essential element in noise control.</a:t>
            </a:r>
          </a:p>
          <a:p>
            <a:pPr>
              <a:buFont typeface="Wingdings" pitchFamily="2" charset="2"/>
              <a:buChar char="Ø"/>
            </a:pPr>
            <a:endParaRPr lang="en-US" sz="3200" dirty="0">
              <a:latin typeface="Times New Roman" pitchFamily="18" charset="0"/>
              <a:cs typeface="Times New Roman" pitchFamily="18" charset="0"/>
            </a:endParaRPr>
          </a:p>
          <a:p>
            <a:pPr>
              <a:buFont typeface="Wingdings" pitchFamily="2" charset="2"/>
              <a:buChar char="Ø"/>
            </a:pPr>
            <a:endParaRPr lang="en-US" sz="3200" dirty="0">
              <a:latin typeface="Times New Roman" pitchFamily="18" charset="0"/>
              <a:cs typeface="Times New Roman" pitchFamily="18" charset="0"/>
            </a:endParaRPr>
          </a:p>
        </p:txBody>
      </p:sp>
      <p:sp>
        <p:nvSpPr>
          <p:cNvPr id="3" name="Title 2"/>
          <p:cNvSpPr>
            <a:spLocks noGrp="1"/>
          </p:cNvSpPr>
          <p:nvPr>
            <p:ph type="title"/>
          </p:nvPr>
        </p:nvSpPr>
        <p:spPr>
          <a:xfrm>
            <a:off x="457200" y="15240"/>
            <a:ext cx="8229600" cy="1143000"/>
          </a:xfrm>
        </p:spPr>
        <p:txBody>
          <a:bodyPr/>
          <a:lstStyle/>
          <a:p>
            <a:r>
              <a:rPr lang="en-US" dirty="0">
                <a:solidFill>
                  <a:srgbClr val="C00000"/>
                </a:solidFill>
                <a:effectLst/>
                <a:latin typeface="Times New Roman" pitchFamily="18" charset="0"/>
                <a:cs typeface="Times New Roman" pitchFamily="18" charset="0"/>
              </a:rPr>
              <a:t>Noise control:</a:t>
            </a:r>
          </a:p>
        </p:txBody>
      </p:sp>
    </p:spTree>
    <p:extLst>
      <p:ext uri="{BB962C8B-B14F-4D97-AF65-F5344CB8AC3E}">
        <p14:creationId xmlns:p14="http://schemas.microsoft.com/office/powerpoint/2010/main" val="41663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4000" dirty="0">
                <a:latin typeface="Times New Roman" pitchFamily="18" charset="0"/>
                <a:cs typeface="Times New Roman" pitchFamily="18" charset="0"/>
              </a:rPr>
              <a:t>          Ventilation may be defined as exchange of air between outdoors and indoors. Ventilation in its modern concept also implies the control of air temperature, humidity, velocity and purity this is what we mean by “ air-conditioning”</a:t>
            </a:r>
          </a:p>
        </p:txBody>
      </p:sp>
      <p:sp>
        <p:nvSpPr>
          <p:cNvPr id="3" name="Title 2"/>
          <p:cNvSpPr>
            <a:spLocks noGrp="1"/>
          </p:cNvSpPr>
          <p:nvPr>
            <p:ph type="title"/>
          </p:nvPr>
        </p:nvSpPr>
        <p:spPr/>
        <p:txBody>
          <a:bodyPr>
            <a:normAutofit/>
          </a:bodyPr>
          <a:lstStyle/>
          <a:p>
            <a:r>
              <a:rPr lang="en-US" sz="5400" dirty="0">
                <a:solidFill>
                  <a:srgbClr val="7030A0"/>
                </a:solidFill>
                <a:effectLst/>
                <a:latin typeface="Times New Roman" pitchFamily="18" charset="0"/>
                <a:cs typeface="Times New Roman" pitchFamily="18" charset="0"/>
              </a:rPr>
              <a:t>Ventilation:</a:t>
            </a:r>
          </a:p>
        </p:txBody>
      </p:sp>
    </p:spTree>
    <p:extLst>
      <p:ext uri="{BB962C8B-B14F-4D97-AF65-F5344CB8AC3E}">
        <p14:creationId xmlns:p14="http://schemas.microsoft.com/office/powerpoint/2010/main" val="253630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AutoNum type="arabicParenR"/>
            </a:pPr>
            <a:r>
              <a:rPr lang="en-US" sz="5400" dirty="0">
                <a:latin typeface="Times New Roman" pitchFamily="18" charset="0"/>
                <a:cs typeface="Times New Roman" pitchFamily="18" charset="0"/>
              </a:rPr>
              <a:t>Natural ventilation</a:t>
            </a:r>
          </a:p>
          <a:p>
            <a:pPr marL="624078" indent="-514350">
              <a:buAutoNum type="arabicParenR"/>
            </a:pPr>
            <a:r>
              <a:rPr lang="en-US" sz="5400" dirty="0">
                <a:latin typeface="Times New Roman" pitchFamily="18" charset="0"/>
                <a:cs typeface="Times New Roman" pitchFamily="18" charset="0"/>
              </a:rPr>
              <a:t>Mechanical or artificial ventilation</a:t>
            </a:r>
          </a:p>
        </p:txBody>
      </p:sp>
      <p:sp>
        <p:nvSpPr>
          <p:cNvPr id="3" name="Title 2"/>
          <p:cNvSpPr>
            <a:spLocks noGrp="1"/>
          </p:cNvSpPr>
          <p:nvPr>
            <p:ph type="title"/>
          </p:nvPr>
        </p:nvSpPr>
        <p:spPr/>
        <p:txBody>
          <a:bodyPr>
            <a:normAutofit/>
          </a:bodyPr>
          <a:lstStyle/>
          <a:p>
            <a:r>
              <a:rPr lang="en-US" sz="5400" dirty="0">
                <a:solidFill>
                  <a:srgbClr val="C00000"/>
                </a:solidFill>
                <a:effectLst/>
                <a:latin typeface="Times New Roman" pitchFamily="18" charset="0"/>
                <a:cs typeface="Times New Roman" pitchFamily="18" charset="0"/>
              </a:rPr>
              <a:t>Types of ventilation</a:t>
            </a:r>
            <a:r>
              <a:rPr lang="en-US" dirty="0">
                <a:solidFill>
                  <a:srgbClr val="C00000"/>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2334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3600" dirty="0">
                <a:solidFill>
                  <a:schemeClr val="tx1">
                    <a:lumMod val="95000"/>
                    <a:lumOff val="5000"/>
                  </a:schemeClr>
                </a:solidFill>
                <a:latin typeface="Times New Roman" pitchFamily="18" charset="0"/>
                <a:cs typeface="Times New Roman" pitchFamily="18" charset="0"/>
              </a:rPr>
              <a:t>The dictionary meaning of the word sanitation is “ the science of safeguarding health”. </a:t>
            </a:r>
          </a:p>
          <a:p>
            <a:pPr marL="109728" indent="0">
              <a:buNone/>
            </a:pPr>
            <a:r>
              <a:rPr lang="en-US" sz="3600" dirty="0">
                <a:solidFill>
                  <a:schemeClr val="tx1">
                    <a:lumMod val="95000"/>
                    <a:lumOff val="5000"/>
                  </a:schemeClr>
                </a:solidFill>
                <a:latin typeface="Times New Roman" pitchFamily="18" charset="0"/>
                <a:cs typeface="Times New Roman" pitchFamily="18" charset="0"/>
              </a:rPr>
              <a:t>The term environmental sanitation is now being replaced by the term environmental health which is an important component of community health.</a:t>
            </a:r>
          </a:p>
          <a:p>
            <a:pPr marL="109728" indent="0">
              <a:buNone/>
            </a:pPr>
            <a:endParaRPr lang="en-US" dirty="0">
              <a:solidFill>
                <a:schemeClr val="tx1">
                  <a:lumMod val="95000"/>
                  <a:lumOff val="5000"/>
                </a:schemeClr>
              </a:solidFill>
              <a:latin typeface="Times New Roman" pitchFamily="18" charset="0"/>
              <a:cs typeface="Times New Roman" pitchFamily="18" charset="0"/>
            </a:endParaRPr>
          </a:p>
          <a:p>
            <a:pPr marL="109728" indent="0">
              <a:buNone/>
            </a:pPr>
            <a:endParaRPr lang="en-US" dirty="0">
              <a:solidFill>
                <a:schemeClr val="tx1">
                  <a:lumMod val="95000"/>
                  <a:lumOff val="5000"/>
                </a:schemeClr>
              </a:solidFill>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800" dirty="0">
                <a:solidFill>
                  <a:srgbClr val="C00000"/>
                </a:solidFill>
                <a:latin typeface="Times New Roman" pitchFamily="18" charset="0"/>
                <a:cs typeface="Times New Roman" pitchFamily="18" charset="0"/>
              </a:rPr>
              <a:t>Introduction:</a:t>
            </a:r>
          </a:p>
        </p:txBody>
      </p:sp>
    </p:spTree>
    <p:extLst>
      <p:ext uri="{BB962C8B-B14F-4D97-AF65-F5344CB8AC3E}">
        <p14:creationId xmlns:p14="http://schemas.microsoft.com/office/powerpoint/2010/main" val="7318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Wingdings" pitchFamily="2" charset="2"/>
              <a:buChar char="q"/>
            </a:pPr>
            <a:r>
              <a:rPr lang="en-US" sz="3500" dirty="0">
                <a:latin typeface="Times New Roman" pitchFamily="18" charset="0"/>
                <a:cs typeface="Times New Roman" pitchFamily="18" charset="0"/>
              </a:rPr>
              <a:t>Wind: the wind is a great force in nature which brings about natural ventilation by its movement from one place to another.</a:t>
            </a:r>
          </a:p>
          <a:p>
            <a:pPr>
              <a:buFont typeface="Wingdings" pitchFamily="2" charset="2"/>
              <a:buChar char="q"/>
            </a:pPr>
            <a:r>
              <a:rPr lang="en-US" sz="3500" dirty="0">
                <a:latin typeface="Times New Roman" pitchFamily="18" charset="0"/>
                <a:cs typeface="Times New Roman" pitchFamily="18" charset="0"/>
              </a:rPr>
              <a:t>Diffusion: this is a property of all gases, diffusion  or spreading out, is rather a slow  process.</a:t>
            </a:r>
          </a:p>
          <a:p>
            <a:pPr>
              <a:buFont typeface="Wingdings" pitchFamily="2" charset="2"/>
              <a:buChar char="q"/>
            </a:pPr>
            <a:r>
              <a:rPr lang="en-US" sz="3500" dirty="0">
                <a:latin typeface="Times New Roman" pitchFamily="18" charset="0"/>
                <a:cs typeface="Times New Roman" pitchFamily="18" charset="0"/>
              </a:rPr>
              <a:t>Temperature: there is always temperature difference between indoors and outdoors, indoors being cooler then outdoors.</a:t>
            </a:r>
          </a:p>
          <a:p>
            <a:pPr marL="109728" indent="0">
              <a:buNone/>
            </a:pPr>
            <a:r>
              <a:rPr lang="en-US" dirty="0">
                <a:latin typeface="Times New Roman" pitchFamily="18" charset="0"/>
                <a:cs typeface="Times New Roman" pitchFamily="18" charset="0"/>
              </a:rPr>
              <a:t> </a:t>
            </a:r>
          </a:p>
        </p:txBody>
      </p:sp>
      <p:sp>
        <p:nvSpPr>
          <p:cNvPr id="3" name="Title 2"/>
          <p:cNvSpPr>
            <a:spLocks noGrp="1"/>
          </p:cNvSpPr>
          <p:nvPr>
            <p:ph type="title"/>
          </p:nvPr>
        </p:nvSpPr>
        <p:spPr/>
        <p:txBody>
          <a:bodyPr>
            <a:normAutofit/>
          </a:bodyPr>
          <a:lstStyle/>
          <a:p>
            <a:r>
              <a:rPr lang="en-US" dirty="0">
                <a:effectLst/>
                <a:latin typeface="Times New Roman" pitchFamily="18" charset="0"/>
                <a:cs typeface="Times New Roman" pitchFamily="18" charset="0"/>
              </a:rPr>
              <a:t>Natural ventilation:</a:t>
            </a:r>
          </a:p>
        </p:txBody>
      </p:sp>
    </p:spTree>
    <p:extLst>
      <p:ext uri="{BB962C8B-B14F-4D97-AF65-F5344CB8AC3E}">
        <p14:creationId xmlns:p14="http://schemas.microsoft.com/office/powerpoint/2010/main" val="362976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n-US" dirty="0">
                <a:latin typeface="Times New Roman" pitchFamily="18" charset="0"/>
                <a:cs typeface="Times New Roman" pitchFamily="18" charset="0"/>
              </a:rPr>
              <a:t>Exhaust ventilation: in this system air is exhausted by special fans known as “ exhaust fans” these fans are driven by electricity.</a:t>
            </a:r>
          </a:p>
          <a:p>
            <a:pPr>
              <a:buFont typeface="Wingdings" pitchFamily="2" charset="2"/>
              <a:buChar char="q"/>
            </a:pPr>
            <a:r>
              <a:rPr lang="en-US" dirty="0">
                <a:latin typeface="Times New Roman" pitchFamily="18" charset="0"/>
                <a:cs typeface="Times New Roman" pitchFamily="18" charset="0"/>
              </a:rPr>
              <a:t>Plenum ventilation: in this system air is forced into the room. Plenum system of ventilation is seen in certain industries.</a:t>
            </a:r>
          </a:p>
          <a:p>
            <a:pPr>
              <a:buFont typeface="Wingdings" pitchFamily="2" charset="2"/>
              <a:buChar char="q"/>
            </a:pPr>
            <a:r>
              <a:rPr lang="en-US" dirty="0">
                <a:latin typeface="Times New Roman" pitchFamily="18" charset="0"/>
                <a:cs typeface="Times New Roman" pitchFamily="18" charset="0"/>
              </a:rPr>
              <a:t>Balanced ventilation: this is a combination of exhaust and plenum system of ventilation.</a:t>
            </a:r>
          </a:p>
          <a:p>
            <a:pPr>
              <a:buFont typeface="Wingdings" pitchFamily="2" charset="2"/>
              <a:buChar char="q"/>
            </a:pPr>
            <a:r>
              <a:rPr lang="en-US" dirty="0">
                <a:latin typeface="Times New Roman" pitchFamily="18" charset="0"/>
                <a:cs typeface="Times New Roman" pitchFamily="18" charset="0"/>
              </a:rPr>
              <a:t>Air conditioning: air conditioning is becoming popular in the country.</a:t>
            </a:r>
          </a:p>
        </p:txBody>
      </p:sp>
      <p:sp>
        <p:nvSpPr>
          <p:cNvPr id="3" name="Title 2"/>
          <p:cNvSpPr>
            <a:spLocks noGrp="1"/>
          </p:cNvSpPr>
          <p:nvPr>
            <p:ph type="title"/>
          </p:nvPr>
        </p:nvSpPr>
        <p:spPr/>
        <p:txBody>
          <a:bodyPr/>
          <a:lstStyle/>
          <a:p>
            <a:r>
              <a:rPr lang="en-US" dirty="0">
                <a:effectLst/>
                <a:latin typeface="Times New Roman" pitchFamily="18" charset="0"/>
                <a:cs typeface="Times New Roman" pitchFamily="18" charset="0"/>
              </a:rPr>
              <a:t>Artificial ventilation</a:t>
            </a:r>
          </a:p>
        </p:txBody>
      </p:sp>
    </p:spTree>
    <p:extLst>
      <p:ext uri="{BB962C8B-B14F-4D97-AF65-F5344CB8AC3E}">
        <p14:creationId xmlns:p14="http://schemas.microsoft.com/office/powerpoint/2010/main" val="326523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buFont typeface="Wingdings" pitchFamily="2" charset="2"/>
              <a:buChar char="Ø"/>
            </a:pPr>
            <a:r>
              <a:rPr lang="en-US" sz="3200" dirty="0">
                <a:latin typeface="Times New Roman" pitchFamily="18" charset="0"/>
                <a:cs typeface="Times New Roman" pitchFamily="18" charset="0"/>
              </a:rPr>
              <a:t>Cubic space:  a supply of 3000 cubic feet air per person per hour is an old standard. </a:t>
            </a:r>
          </a:p>
          <a:p>
            <a:pPr algn="just">
              <a:buFont typeface="Wingdings" pitchFamily="2" charset="2"/>
              <a:buChar char="Ø"/>
            </a:pPr>
            <a:r>
              <a:rPr lang="en-US" sz="3200" dirty="0">
                <a:latin typeface="Times New Roman" pitchFamily="18" charset="0"/>
                <a:cs typeface="Times New Roman" pitchFamily="18" charset="0"/>
              </a:rPr>
              <a:t>Floor space: another standard of ventilation prescribes ‘floor pace’ per person. A floor space of 50 to 100 sq. feet, per person is considered adequate.</a:t>
            </a:r>
          </a:p>
          <a:p>
            <a:pPr algn="just">
              <a:buFont typeface="Wingdings" pitchFamily="2" charset="2"/>
              <a:buChar char="Ø"/>
            </a:pPr>
            <a:r>
              <a:rPr lang="en-US" sz="3200" dirty="0">
                <a:latin typeface="Times New Roman" pitchFamily="18" charset="0"/>
                <a:cs typeface="Times New Roman" pitchFamily="18" charset="0"/>
              </a:rPr>
              <a:t>Air change: it is recommended that is living rooms there should be 2 or 3 air changes, in work room and assemblies, 4 to 6 air changes.</a:t>
            </a:r>
          </a:p>
        </p:txBody>
      </p:sp>
      <p:sp>
        <p:nvSpPr>
          <p:cNvPr id="3" name="Title 2"/>
          <p:cNvSpPr>
            <a:spLocks noGrp="1"/>
          </p:cNvSpPr>
          <p:nvPr>
            <p:ph type="title"/>
          </p:nvPr>
        </p:nvSpPr>
        <p:spPr/>
        <p:txBody>
          <a:bodyPr>
            <a:normAutofit/>
          </a:bodyPr>
          <a:lstStyle/>
          <a:p>
            <a:r>
              <a:rPr lang="en-US" dirty="0">
                <a:solidFill>
                  <a:srgbClr val="C00000"/>
                </a:solidFill>
                <a:effectLst/>
                <a:latin typeface="Times New Roman" pitchFamily="18" charset="0"/>
                <a:cs typeface="Times New Roman" pitchFamily="18" charset="0"/>
              </a:rPr>
              <a:t>Standards of ventilation:</a:t>
            </a:r>
          </a:p>
        </p:txBody>
      </p:sp>
    </p:spTree>
    <p:extLst>
      <p:ext uri="{BB962C8B-B14F-4D97-AF65-F5344CB8AC3E}">
        <p14:creationId xmlns:p14="http://schemas.microsoft.com/office/powerpoint/2010/main" val="63269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638800"/>
          </a:xfrm>
        </p:spPr>
        <p:txBody>
          <a:bodyPr>
            <a:normAutofit/>
          </a:bodyPr>
          <a:lstStyle/>
          <a:p>
            <a:pPr marL="109728" indent="0">
              <a:buNone/>
            </a:pPr>
            <a:r>
              <a:rPr lang="en-US" sz="3200" dirty="0">
                <a:solidFill>
                  <a:srgbClr val="C00000"/>
                </a:solidFill>
                <a:latin typeface="Times New Roman" pitchFamily="18" charset="0"/>
                <a:cs typeface="Times New Roman" pitchFamily="18" charset="0"/>
              </a:rPr>
              <a:t>The requirements of good lighting:</a:t>
            </a:r>
          </a:p>
          <a:p>
            <a:pPr>
              <a:buFont typeface="Wingdings" pitchFamily="2" charset="2"/>
              <a:buChar char="v"/>
            </a:pPr>
            <a:r>
              <a:rPr lang="en-US" sz="2800" dirty="0">
                <a:solidFill>
                  <a:schemeClr val="tx1">
                    <a:lumMod val="95000"/>
                    <a:lumOff val="5000"/>
                  </a:schemeClr>
                </a:solidFill>
                <a:latin typeface="Times New Roman" pitchFamily="18" charset="0"/>
                <a:cs typeface="Times New Roman" pitchFamily="18" charset="0"/>
              </a:rPr>
              <a:t>Sufficiency: the intensity of light must be sufficient.</a:t>
            </a:r>
          </a:p>
          <a:p>
            <a:pPr>
              <a:buFont typeface="Wingdings" pitchFamily="2" charset="2"/>
              <a:buChar char="v"/>
            </a:pPr>
            <a:r>
              <a:rPr lang="en-US" sz="2800" dirty="0">
                <a:solidFill>
                  <a:schemeClr val="tx1">
                    <a:lumMod val="95000"/>
                    <a:lumOff val="5000"/>
                  </a:schemeClr>
                </a:solidFill>
                <a:latin typeface="Times New Roman" pitchFamily="18" charset="0"/>
                <a:cs typeface="Times New Roman" pitchFamily="18" charset="0"/>
              </a:rPr>
              <a:t>Distribution: the light must be uniform over the whole field of work.</a:t>
            </a:r>
          </a:p>
          <a:p>
            <a:pPr>
              <a:buFont typeface="Wingdings" pitchFamily="2" charset="2"/>
              <a:buChar char="v"/>
            </a:pPr>
            <a:r>
              <a:rPr lang="en-US" sz="2800" dirty="0">
                <a:solidFill>
                  <a:schemeClr val="tx1">
                    <a:lumMod val="95000"/>
                    <a:lumOff val="5000"/>
                  </a:schemeClr>
                </a:solidFill>
                <a:latin typeface="Times New Roman" pitchFamily="18" charset="0"/>
                <a:cs typeface="Times New Roman" pitchFamily="18" charset="0"/>
              </a:rPr>
              <a:t>Absence of glare: excessive brightness, cause of accident as specially road accidents.</a:t>
            </a:r>
          </a:p>
          <a:p>
            <a:pPr>
              <a:buFont typeface="Wingdings" pitchFamily="2" charset="2"/>
              <a:buChar char="v"/>
            </a:pPr>
            <a:r>
              <a:rPr lang="en-US" sz="2800" dirty="0">
                <a:solidFill>
                  <a:schemeClr val="tx1">
                    <a:lumMod val="95000"/>
                    <a:lumOff val="5000"/>
                  </a:schemeClr>
                </a:solidFill>
                <a:latin typeface="Times New Roman" pitchFamily="18" charset="0"/>
                <a:cs typeface="Times New Roman" pitchFamily="18" charset="0"/>
              </a:rPr>
              <a:t>Absent of sharp shadows: its interfere with vision</a:t>
            </a:r>
          </a:p>
          <a:p>
            <a:pPr>
              <a:buFont typeface="Wingdings" pitchFamily="2" charset="2"/>
              <a:buChar char="v"/>
            </a:pPr>
            <a:r>
              <a:rPr lang="en-US" sz="2800" dirty="0">
                <a:solidFill>
                  <a:schemeClr val="tx1">
                    <a:lumMod val="95000"/>
                    <a:lumOff val="5000"/>
                  </a:schemeClr>
                </a:solidFill>
                <a:latin typeface="Times New Roman" pitchFamily="18" charset="0"/>
                <a:cs typeface="Times New Roman" pitchFamily="18" charset="0"/>
              </a:rPr>
              <a:t>Steadiness: light should be constant.</a:t>
            </a:r>
          </a:p>
          <a:p>
            <a:pPr>
              <a:buFont typeface="Wingdings" pitchFamily="2" charset="2"/>
              <a:buChar char="v"/>
            </a:pPr>
            <a:r>
              <a:rPr lang="en-US" sz="2800" dirty="0" err="1">
                <a:solidFill>
                  <a:schemeClr val="tx1">
                    <a:lumMod val="95000"/>
                    <a:lumOff val="5000"/>
                  </a:schemeClr>
                </a:solidFill>
                <a:latin typeface="Times New Roman" pitchFamily="18" charset="0"/>
                <a:cs typeface="Times New Roman" pitchFamily="18" charset="0"/>
              </a:rPr>
              <a:t>Colour</a:t>
            </a:r>
            <a:r>
              <a:rPr lang="en-US" sz="2800" dirty="0">
                <a:solidFill>
                  <a:schemeClr val="tx1">
                    <a:lumMod val="95000"/>
                    <a:lumOff val="5000"/>
                  </a:schemeClr>
                </a:solidFill>
                <a:latin typeface="Times New Roman" pitchFamily="18" charset="0"/>
                <a:cs typeface="Times New Roman" pitchFamily="18" charset="0"/>
              </a:rPr>
              <a:t>: the color of light is not important</a:t>
            </a:r>
            <a:r>
              <a:rPr lang="en-US" sz="2400" dirty="0">
                <a:solidFill>
                  <a:schemeClr val="tx1">
                    <a:lumMod val="95000"/>
                    <a:lumOff val="5000"/>
                  </a:schemeClr>
                </a:solidFill>
                <a:latin typeface="Times New Roman" pitchFamily="18" charset="0"/>
                <a:cs typeface="Times New Roman" pitchFamily="18" charset="0"/>
              </a:rPr>
              <a:t>.</a:t>
            </a:r>
          </a:p>
          <a:p>
            <a:pPr marL="109728" indent="0">
              <a:buNone/>
            </a:pPr>
            <a:endParaRPr lang="en-US" sz="2400" dirty="0">
              <a:solidFill>
                <a:schemeClr val="tx1">
                  <a:lumMod val="95000"/>
                  <a:lumOff val="5000"/>
                </a:schemeClr>
              </a:solidFill>
              <a:latin typeface="Times New Roman" pitchFamily="18" charset="0"/>
              <a:cs typeface="Times New Roman" pitchFamily="18" charset="0"/>
            </a:endParaRPr>
          </a:p>
        </p:txBody>
      </p:sp>
      <p:sp>
        <p:nvSpPr>
          <p:cNvPr id="3" name="Title 2"/>
          <p:cNvSpPr>
            <a:spLocks noGrp="1"/>
          </p:cNvSpPr>
          <p:nvPr>
            <p:ph type="title"/>
          </p:nvPr>
        </p:nvSpPr>
        <p:spPr>
          <a:xfrm>
            <a:off x="533400" y="0"/>
            <a:ext cx="8229600" cy="1143000"/>
          </a:xfrm>
        </p:spPr>
        <p:txBody>
          <a:bodyPr/>
          <a:lstStyle/>
          <a:p>
            <a:r>
              <a:rPr lang="en-US" dirty="0">
                <a:solidFill>
                  <a:srgbClr val="7030A0"/>
                </a:solidFill>
                <a:effectLst/>
                <a:latin typeface="Times New Roman" pitchFamily="18" charset="0"/>
                <a:cs typeface="Times New Roman" pitchFamily="18" charset="0"/>
              </a:rPr>
              <a:t>Lighting:</a:t>
            </a:r>
          </a:p>
        </p:txBody>
      </p:sp>
    </p:spTree>
    <p:extLst>
      <p:ext uri="{BB962C8B-B14F-4D97-AF65-F5344CB8AC3E}">
        <p14:creationId xmlns:p14="http://schemas.microsoft.com/office/powerpoint/2010/main" val="107397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1000"/>
                                        <p:tgtEl>
                                          <p:spTgt spid="2">
                                            <p:txEl>
                                              <p:pRg st="6" end="6"/>
                                            </p:txEl>
                                          </p:spTgt>
                                        </p:tgtEl>
                                      </p:cBhvr>
                                    </p:animEffect>
                                    <p:anim calcmode="lin" valueType="num">
                                      <p:cBhvr>
                                        <p:cTn id="5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525963"/>
          </a:xfrm>
        </p:spPr>
        <p:txBody>
          <a:bodyPr>
            <a:normAutofit/>
          </a:bodyPr>
          <a:lstStyle/>
          <a:p>
            <a:pPr marL="109728" indent="0">
              <a:buNone/>
            </a:pPr>
            <a:r>
              <a:rPr lang="en-US" sz="4000" dirty="0">
                <a:latin typeface="Times New Roman" pitchFamily="18" charset="0"/>
                <a:cs typeface="Times New Roman" pitchFamily="18" charset="0"/>
              </a:rPr>
              <a:t>A Foot candle is define as the intensity of light we derive at a point placed at a distance one foot from a light sources  of a standard candle power. The recommended   light intensities are s follows: </a:t>
            </a:r>
          </a:p>
        </p:txBody>
      </p:sp>
      <p:sp>
        <p:nvSpPr>
          <p:cNvPr id="3" name="Title 2"/>
          <p:cNvSpPr>
            <a:spLocks noGrp="1"/>
          </p:cNvSpPr>
          <p:nvPr>
            <p:ph type="title"/>
          </p:nvPr>
        </p:nvSpPr>
        <p:spPr>
          <a:xfrm>
            <a:off x="457200" y="304800"/>
            <a:ext cx="8229600" cy="1143000"/>
          </a:xfrm>
        </p:spPr>
        <p:txBody>
          <a:bodyPr>
            <a:normAutofit/>
          </a:bodyPr>
          <a:lstStyle/>
          <a:p>
            <a:r>
              <a:rPr lang="en-US" sz="5400" dirty="0">
                <a:solidFill>
                  <a:srgbClr val="C00000"/>
                </a:solidFill>
                <a:effectLst/>
                <a:latin typeface="Times New Roman" pitchFamily="18" charset="0"/>
                <a:cs typeface="Times New Roman" pitchFamily="18" charset="0"/>
              </a:rPr>
              <a:t>Measurement of light:</a:t>
            </a:r>
          </a:p>
        </p:txBody>
      </p:sp>
    </p:spTree>
    <p:extLst>
      <p:ext uri="{BB962C8B-B14F-4D97-AF65-F5344CB8AC3E}">
        <p14:creationId xmlns:p14="http://schemas.microsoft.com/office/powerpoint/2010/main" val="366139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Arial" pitchFamily="34" charset="0"/>
              <a:buChar char="•"/>
            </a:pPr>
            <a:r>
              <a:rPr lang="en-US" sz="4000" dirty="0">
                <a:latin typeface="Times New Roman" pitchFamily="18" charset="0"/>
                <a:cs typeface="Times New Roman" pitchFamily="18" charset="0"/>
              </a:rPr>
              <a:t>Living room: 7</a:t>
            </a:r>
          </a:p>
          <a:p>
            <a:pPr>
              <a:buFont typeface="Arial" pitchFamily="34" charset="0"/>
              <a:buChar char="•"/>
            </a:pPr>
            <a:r>
              <a:rPr lang="en-US" sz="4000" dirty="0">
                <a:latin typeface="Times New Roman" pitchFamily="18" charset="0"/>
                <a:cs typeface="Times New Roman" pitchFamily="18" charset="0"/>
              </a:rPr>
              <a:t>Reading casual: 6-10</a:t>
            </a:r>
          </a:p>
          <a:p>
            <a:pPr>
              <a:buFont typeface="Arial" pitchFamily="34" charset="0"/>
              <a:buChar char="•"/>
            </a:pPr>
            <a:r>
              <a:rPr lang="en-US" sz="4000" dirty="0">
                <a:latin typeface="Times New Roman" pitchFamily="18" charset="0"/>
                <a:cs typeface="Times New Roman" pitchFamily="18" charset="0"/>
              </a:rPr>
              <a:t>Sustained reading: 10-15</a:t>
            </a:r>
          </a:p>
          <a:p>
            <a:pPr>
              <a:buFont typeface="Arial" pitchFamily="34" charset="0"/>
              <a:buChar char="•"/>
            </a:pPr>
            <a:r>
              <a:rPr lang="en-US" sz="4000" dirty="0">
                <a:latin typeface="Times New Roman" pitchFamily="18" charset="0"/>
                <a:cs typeface="Times New Roman" pitchFamily="18" charset="0"/>
              </a:rPr>
              <a:t>Bathrooms: 6-10</a:t>
            </a:r>
          </a:p>
          <a:p>
            <a:pPr>
              <a:buFont typeface="Arial" pitchFamily="34" charset="0"/>
              <a:buChar char="•"/>
            </a:pPr>
            <a:r>
              <a:rPr lang="en-US" sz="4000" dirty="0">
                <a:latin typeface="Times New Roman" pitchFamily="18" charset="0"/>
                <a:cs typeface="Times New Roman" pitchFamily="18" charset="0"/>
              </a:rPr>
              <a:t>Bed rooms: 4-6</a:t>
            </a:r>
          </a:p>
          <a:p>
            <a:pPr>
              <a:buFont typeface="Arial" pitchFamily="34" charset="0"/>
              <a:buChar char="•"/>
            </a:pPr>
            <a:r>
              <a:rPr lang="en-US" sz="4000" dirty="0">
                <a:latin typeface="Times New Roman" pitchFamily="18" charset="0"/>
                <a:cs typeface="Times New Roman" pitchFamily="18" charset="0"/>
              </a:rPr>
              <a:t>Laboratories: 20</a:t>
            </a:r>
          </a:p>
          <a:p>
            <a:pPr>
              <a:buFont typeface="Arial" pitchFamily="34" charset="0"/>
              <a:buChar char="•"/>
            </a:pPr>
            <a:r>
              <a:rPr lang="en-US" sz="4000" dirty="0">
                <a:latin typeface="Times New Roman" pitchFamily="18" charset="0"/>
                <a:cs typeface="Times New Roman" pitchFamily="18" charset="0"/>
              </a:rPr>
              <a:t>Operation theatres: 75</a:t>
            </a:r>
          </a:p>
          <a:p>
            <a:pPr marL="109728" indent="0">
              <a:buNone/>
            </a:pPr>
            <a:endParaRPr lang="en-US" dirty="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a:effectLst/>
                <a:latin typeface="Times New Roman" pitchFamily="18" charset="0"/>
                <a:cs typeface="Times New Roman" pitchFamily="18" charset="0"/>
              </a:rPr>
              <a:t>Recommended light intensities:</a:t>
            </a:r>
          </a:p>
        </p:txBody>
      </p:sp>
    </p:spTree>
    <p:extLst>
      <p:ext uri="{BB962C8B-B14F-4D97-AF65-F5344CB8AC3E}">
        <p14:creationId xmlns:p14="http://schemas.microsoft.com/office/powerpoint/2010/main" val="179126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4000" dirty="0">
                <a:latin typeface="Times New Roman" pitchFamily="18" charset="0"/>
                <a:cs typeface="Times New Roman" pitchFamily="18" charset="0"/>
              </a:rPr>
              <a:t>Natural lighting is derived mainly from the sky, and partly by reflection. It depends upon the time of day, season, weather and clouds.</a:t>
            </a: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a:solidFill>
                  <a:srgbClr val="C00000"/>
                </a:solidFill>
                <a:effectLst/>
                <a:latin typeface="Times New Roman" pitchFamily="18" charset="0"/>
                <a:cs typeface="Times New Roman" pitchFamily="18" charset="0"/>
              </a:rPr>
              <a:t>Natural lighting:  </a:t>
            </a:r>
          </a:p>
        </p:txBody>
      </p:sp>
    </p:spTree>
    <p:extLst>
      <p:ext uri="{BB962C8B-B14F-4D97-AF65-F5344CB8AC3E}">
        <p14:creationId xmlns:p14="http://schemas.microsoft.com/office/powerpoint/2010/main" val="73520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v"/>
            </a:pPr>
            <a:r>
              <a:rPr lang="en-US" sz="4400" dirty="0">
                <a:latin typeface="Times New Roman" pitchFamily="18" charset="0"/>
                <a:cs typeface="Times New Roman" pitchFamily="18" charset="0"/>
              </a:rPr>
              <a:t>Electric bulbs</a:t>
            </a:r>
          </a:p>
          <a:p>
            <a:pPr>
              <a:buFont typeface="Wingdings" pitchFamily="2" charset="2"/>
              <a:buChar char="v"/>
            </a:pPr>
            <a:r>
              <a:rPr lang="en-US" sz="4400" dirty="0">
                <a:latin typeface="Times New Roman" pitchFamily="18" charset="0"/>
                <a:cs typeface="Times New Roman" pitchFamily="18" charset="0"/>
              </a:rPr>
              <a:t>Tube light</a:t>
            </a:r>
          </a:p>
        </p:txBody>
      </p:sp>
      <p:sp>
        <p:nvSpPr>
          <p:cNvPr id="3" name="Title 2"/>
          <p:cNvSpPr>
            <a:spLocks noGrp="1"/>
          </p:cNvSpPr>
          <p:nvPr>
            <p:ph type="title"/>
          </p:nvPr>
        </p:nvSpPr>
        <p:spPr/>
        <p:txBody>
          <a:bodyPr>
            <a:normAutofit/>
          </a:bodyPr>
          <a:lstStyle/>
          <a:p>
            <a:r>
              <a:rPr lang="en-US" sz="4800" dirty="0">
                <a:solidFill>
                  <a:srgbClr val="C00000"/>
                </a:solidFill>
                <a:effectLst/>
                <a:latin typeface="Times New Roman" pitchFamily="18" charset="0"/>
                <a:cs typeface="Times New Roman" pitchFamily="18" charset="0"/>
              </a:rPr>
              <a:t>Artificial lighting:</a:t>
            </a:r>
          </a:p>
        </p:txBody>
      </p:sp>
    </p:spTree>
    <p:extLst>
      <p:ext uri="{BB962C8B-B14F-4D97-AF65-F5344CB8AC3E}">
        <p14:creationId xmlns:p14="http://schemas.microsoft.com/office/powerpoint/2010/main" val="133472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9600" dirty="0">
                <a:solidFill>
                  <a:schemeClr val="accent4">
                    <a:lumMod val="75000"/>
                  </a:schemeClr>
                </a:solidFill>
                <a:effectLst/>
                <a:latin typeface="Times New Roman" pitchFamily="18" charset="0"/>
                <a:cs typeface="Times New Roman" pitchFamily="18" charset="0"/>
              </a:rPr>
              <a:t>Health education:</a:t>
            </a:r>
          </a:p>
        </p:txBody>
      </p:sp>
    </p:spTree>
    <p:extLst>
      <p:ext uri="{BB962C8B-B14F-4D97-AF65-F5344CB8AC3E}">
        <p14:creationId xmlns:p14="http://schemas.microsoft.com/office/powerpoint/2010/main" val="254930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305800" cy="5181600"/>
          </a:xfrm>
        </p:spPr>
        <p:txBody>
          <a:bodyPr/>
          <a:lstStyle/>
          <a:p>
            <a:pPr marL="109728" indent="0" algn="just">
              <a:buNone/>
            </a:pPr>
            <a:r>
              <a:rPr lang="en-US" sz="3200" dirty="0">
                <a:latin typeface="Times New Roman" pitchFamily="18" charset="0"/>
                <a:cs typeface="Times New Roman" pitchFamily="18" charset="0"/>
              </a:rPr>
              <a:t>     Health education is the process of imparting information about health in a way that the recipient is motivated to use the information for the protection and promotion of the health of individuals, their family and communities. In other words health education is the process of imparting information about health to individual, family or community.</a:t>
            </a:r>
          </a:p>
          <a:p>
            <a:pPr marL="109728" indent="0">
              <a:buNone/>
            </a:pPr>
            <a:r>
              <a:rPr lang="en-US" dirty="0">
                <a:latin typeface="Times New Roman" pitchFamily="18" charset="0"/>
                <a:cs typeface="Times New Roman" pitchFamily="18" charset="0"/>
              </a:rPr>
              <a:t> </a:t>
            </a:r>
          </a:p>
        </p:txBody>
      </p:sp>
      <p:sp>
        <p:nvSpPr>
          <p:cNvPr id="3" name="Title 2"/>
          <p:cNvSpPr>
            <a:spLocks noGrp="1"/>
          </p:cNvSpPr>
          <p:nvPr>
            <p:ph type="title"/>
          </p:nvPr>
        </p:nvSpPr>
        <p:spPr/>
        <p:txBody>
          <a:bodyPr>
            <a:normAutofit/>
          </a:bodyPr>
          <a:lstStyle/>
          <a:p>
            <a:r>
              <a:rPr lang="en-US" dirty="0">
                <a:solidFill>
                  <a:srgbClr val="C00000"/>
                </a:solidFill>
                <a:effectLst/>
                <a:latin typeface="Times New Roman" pitchFamily="18" charset="0"/>
                <a:cs typeface="Times New Roman" pitchFamily="18" charset="0"/>
              </a:rPr>
              <a:t>Introduction:</a:t>
            </a:r>
          </a:p>
        </p:txBody>
      </p:sp>
    </p:spTree>
    <p:extLst>
      <p:ext uri="{BB962C8B-B14F-4D97-AF65-F5344CB8AC3E}">
        <p14:creationId xmlns:p14="http://schemas.microsoft.com/office/powerpoint/2010/main" val="28655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3600" dirty="0">
                <a:solidFill>
                  <a:schemeClr val="tx1">
                    <a:lumMod val="95000"/>
                    <a:lumOff val="5000"/>
                  </a:schemeClr>
                </a:solidFill>
                <a:latin typeface="Times New Roman" pitchFamily="18" charset="0"/>
                <a:cs typeface="Times New Roman" pitchFamily="18" charset="0"/>
              </a:rPr>
              <a:t>According to WHO</a:t>
            </a:r>
          </a:p>
          <a:p>
            <a:pPr marL="109728" indent="0">
              <a:buNone/>
            </a:pPr>
            <a:r>
              <a:rPr lang="en-US" sz="3600" dirty="0">
                <a:solidFill>
                  <a:schemeClr val="tx1">
                    <a:lumMod val="95000"/>
                    <a:lumOff val="5000"/>
                  </a:schemeClr>
                </a:solidFill>
                <a:latin typeface="Times New Roman" pitchFamily="18" charset="0"/>
                <a:cs typeface="Times New Roman" pitchFamily="18" charset="0"/>
              </a:rPr>
              <a:t>   “ Environmental sanitation is define as the control of all those factors in man’s physical environment which exercise or may exercise a deleterious effect on his physical development, health and survival.</a:t>
            </a:r>
          </a:p>
        </p:txBody>
      </p:sp>
      <p:sp>
        <p:nvSpPr>
          <p:cNvPr id="3" name="Title 2"/>
          <p:cNvSpPr>
            <a:spLocks noGrp="1"/>
          </p:cNvSpPr>
          <p:nvPr>
            <p:ph type="title"/>
          </p:nvPr>
        </p:nvSpPr>
        <p:spPr/>
        <p:txBody>
          <a:bodyPr>
            <a:normAutofit/>
          </a:bodyPr>
          <a:lstStyle/>
          <a:p>
            <a:r>
              <a:rPr lang="en-US" sz="5400" dirty="0">
                <a:solidFill>
                  <a:srgbClr val="C00000"/>
                </a:solidFill>
                <a:effectLst/>
                <a:latin typeface="Times New Roman" pitchFamily="18" charset="0"/>
                <a:cs typeface="Times New Roman" pitchFamily="18" charset="0"/>
              </a:rPr>
              <a:t>Definition:</a:t>
            </a:r>
          </a:p>
        </p:txBody>
      </p:sp>
    </p:spTree>
    <p:extLst>
      <p:ext uri="{BB962C8B-B14F-4D97-AF65-F5344CB8AC3E}">
        <p14:creationId xmlns:p14="http://schemas.microsoft.com/office/powerpoint/2010/main" val="51228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a:buNone/>
            </a:pPr>
            <a:r>
              <a:rPr lang="en-US" sz="4000" dirty="0">
                <a:latin typeface="Times New Roman" pitchFamily="18" charset="0"/>
                <a:cs typeface="Times New Roman" pitchFamily="18" charset="0"/>
              </a:rPr>
              <a:t>According to WHO</a:t>
            </a:r>
          </a:p>
          <a:p>
            <a:pPr marL="109728" indent="0" algn="just">
              <a:buNone/>
            </a:pPr>
            <a:r>
              <a:rPr lang="en-US" sz="4000" dirty="0">
                <a:latin typeface="Times New Roman" pitchFamily="18" charset="0"/>
                <a:cs typeface="Times New Roman" pitchFamily="18" charset="0"/>
              </a:rPr>
              <a:t>                    “ Health education is the process which enables individuals, groups of people to realize their health needs and match them to necessary health behavior for the  attainment of positive health”.</a:t>
            </a:r>
          </a:p>
        </p:txBody>
      </p:sp>
      <p:sp>
        <p:nvSpPr>
          <p:cNvPr id="3" name="Title 2"/>
          <p:cNvSpPr>
            <a:spLocks noGrp="1"/>
          </p:cNvSpPr>
          <p:nvPr>
            <p:ph type="title"/>
          </p:nvPr>
        </p:nvSpPr>
        <p:spPr/>
        <p:txBody>
          <a:bodyPr>
            <a:normAutofit/>
          </a:bodyPr>
          <a:lstStyle/>
          <a:p>
            <a:r>
              <a:rPr lang="en-US" sz="5400" dirty="0">
                <a:solidFill>
                  <a:srgbClr val="C00000"/>
                </a:solidFill>
                <a:effectLst/>
                <a:latin typeface="Times New Roman" pitchFamily="18" charset="0"/>
                <a:cs typeface="Times New Roman" pitchFamily="18" charset="0"/>
              </a:rPr>
              <a:t>Definition:</a:t>
            </a:r>
          </a:p>
        </p:txBody>
      </p:sp>
    </p:spTree>
    <p:extLst>
      <p:ext uri="{BB962C8B-B14F-4D97-AF65-F5344CB8AC3E}">
        <p14:creationId xmlns:p14="http://schemas.microsoft.com/office/powerpoint/2010/main" val="162249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buFont typeface="Wingdings" pitchFamily="2" charset="2"/>
              <a:buChar char="q"/>
            </a:pPr>
            <a:r>
              <a:rPr lang="en-US" sz="3200" dirty="0">
                <a:latin typeface="Times New Roman" pitchFamily="18" charset="0"/>
                <a:cs typeface="Times New Roman" pitchFamily="18" charset="0"/>
              </a:rPr>
              <a:t>To motivate the community/family/individual to accept the health problem when problem exists.</a:t>
            </a:r>
          </a:p>
          <a:p>
            <a:pPr algn="just">
              <a:buFont typeface="Wingdings" pitchFamily="2" charset="2"/>
              <a:buChar char="q"/>
            </a:pPr>
            <a:r>
              <a:rPr lang="en-US" sz="3200" dirty="0">
                <a:latin typeface="Times New Roman" pitchFamily="18" charset="0"/>
                <a:cs typeface="Times New Roman" pitchFamily="18" charset="0"/>
              </a:rPr>
              <a:t>To educate the community/family/individual about the disease, illness &amp; health.</a:t>
            </a:r>
          </a:p>
          <a:p>
            <a:pPr algn="just">
              <a:buFont typeface="Wingdings" pitchFamily="2" charset="2"/>
              <a:buChar char="q"/>
            </a:pPr>
            <a:r>
              <a:rPr lang="en-US" sz="3200" dirty="0">
                <a:latin typeface="Times New Roman" pitchFamily="18" charset="0"/>
                <a:cs typeface="Times New Roman" pitchFamily="18" charset="0"/>
              </a:rPr>
              <a:t>To help the people to achieve their health by their own action.</a:t>
            </a:r>
          </a:p>
          <a:p>
            <a:pPr algn="just">
              <a:buFont typeface="Wingdings" pitchFamily="2" charset="2"/>
              <a:buChar char="q"/>
            </a:pPr>
            <a:r>
              <a:rPr lang="en-US" sz="3200" dirty="0">
                <a:latin typeface="Times New Roman" pitchFamily="18" charset="0"/>
                <a:cs typeface="Times New Roman" pitchFamily="18" charset="0"/>
              </a:rPr>
              <a:t>To motivate the people to use knowledge for the benefit of individuals &amp; groups of persons.</a:t>
            </a:r>
          </a:p>
        </p:txBody>
      </p:sp>
      <p:sp>
        <p:nvSpPr>
          <p:cNvPr id="3" name="Title 2"/>
          <p:cNvSpPr>
            <a:spLocks noGrp="1"/>
          </p:cNvSpPr>
          <p:nvPr>
            <p:ph type="title"/>
          </p:nvPr>
        </p:nvSpPr>
        <p:spPr/>
        <p:txBody>
          <a:bodyPr>
            <a:normAutofit/>
          </a:bodyPr>
          <a:lstStyle/>
          <a:p>
            <a:r>
              <a:rPr lang="en-US" sz="5400" dirty="0">
                <a:solidFill>
                  <a:srgbClr val="C00000"/>
                </a:solidFill>
                <a:effectLst/>
                <a:latin typeface="Times New Roman" pitchFamily="18" charset="0"/>
                <a:cs typeface="Times New Roman" pitchFamily="18" charset="0"/>
              </a:rPr>
              <a:t>Aims and objectives:</a:t>
            </a:r>
            <a:endParaRPr lang="en-US" sz="54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27429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57800"/>
          </a:xfrm>
        </p:spPr>
        <p:txBody>
          <a:bodyPr>
            <a:normAutofit lnSpcReduction="10000"/>
          </a:bodyPr>
          <a:lstStyle/>
          <a:p>
            <a:pPr>
              <a:buFont typeface="Wingdings" pitchFamily="2" charset="2"/>
              <a:buChar char="v"/>
            </a:pPr>
            <a:r>
              <a:rPr lang="en-US" dirty="0">
                <a:latin typeface="Times New Roman" pitchFamily="18" charset="0"/>
                <a:cs typeface="Times New Roman" pitchFamily="18" charset="0"/>
              </a:rPr>
              <a:t>WHO gave highest priority to health education.</a:t>
            </a:r>
          </a:p>
          <a:p>
            <a:pPr>
              <a:buFont typeface="Wingdings" pitchFamily="2" charset="2"/>
              <a:buChar char="v"/>
            </a:pPr>
            <a:r>
              <a:rPr lang="en-US" dirty="0">
                <a:latin typeface="Times New Roman" pitchFamily="18" charset="0"/>
                <a:cs typeface="Times New Roman" pitchFamily="18" charset="0"/>
              </a:rPr>
              <a:t>Alma Atta emphasized on health education about health problems &amp; their prevention &amp; control.</a:t>
            </a:r>
          </a:p>
          <a:p>
            <a:pPr>
              <a:buFont typeface="Wingdings" pitchFamily="2" charset="2"/>
              <a:buChar char="v"/>
            </a:pPr>
            <a:r>
              <a:rPr lang="en-US" dirty="0">
                <a:latin typeface="Times New Roman" pitchFamily="18" charset="0"/>
                <a:cs typeface="Times New Roman" pitchFamily="18" charset="0"/>
              </a:rPr>
              <a:t>Health education is not of the essential primary health care.</a:t>
            </a:r>
          </a:p>
          <a:p>
            <a:pPr>
              <a:buFont typeface="Wingdings" pitchFamily="2" charset="2"/>
              <a:buChar char="v"/>
            </a:pPr>
            <a:r>
              <a:rPr lang="en-US" dirty="0">
                <a:latin typeface="Times New Roman" pitchFamily="18" charset="0"/>
                <a:cs typeface="Times New Roman" pitchFamily="18" charset="0"/>
              </a:rPr>
              <a:t>Health education is one means of achieving “ health for all” </a:t>
            </a:r>
          </a:p>
          <a:p>
            <a:pPr>
              <a:buFont typeface="Wingdings" pitchFamily="2" charset="2"/>
              <a:buChar char="v"/>
            </a:pPr>
            <a:r>
              <a:rPr lang="en-US" dirty="0">
                <a:latin typeface="Times New Roman" pitchFamily="18" charset="0"/>
                <a:cs typeface="Times New Roman" pitchFamily="18" charset="0"/>
              </a:rPr>
              <a:t>The 27</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world health assembly recommended that health education should be an integral part of all health organization in their regular day to day health services </a:t>
            </a:r>
            <a:r>
              <a:rPr lang="en-US" dirty="0" err="1">
                <a:latin typeface="Times New Roman" pitchFamily="18" charset="0"/>
                <a:cs typeface="Times New Roman" pitchFamily="18" charset="0"/>
              </a:rPr>
              <a:t>programmes</a:t>
            </a:r>
            <a:r>
              <a:rPr lang="en-US" dirty="0">
                <a:latin typeface="Times New Roman" pitchFamily="18" charset="0"/>
                <a:cs typeface="Times New Roman" pitchFamily="18" charset="0"/>
              </a:rPr>
              <a:t>.</a:t>
            </a:r>
          </a:p>
          <a:p>
            <a:pPr>
              <a:buFont typeface="Wingdings" pitchFamily="2" charset="2"/>
              <a:buChar char="v"/>
            </a:pPr>
            <a:r>
              <a:rPr lang="en-US" dirty="0">
                <a:latin typeface="Times New Roman" pitchFamily="18" charset="0"/>
                <a:cs typeface="Times New Roman" pitchFamily="18" charset="0"/>
              </a:rPr>
              <a:t>Health education can give health knowledge to develop healthy attitude &amp;positive behavior.</a:t>
            </a:r>
          </a:p>
        </p:txBody>
      </p:sp>
      <p:sp>
        <p:nvSpPr>
          <p:cNvPr id="3" name="Title 2"/>
          <p:cNvSpPr>
            <a:spLocks noGrp="1"/>
          </p:cNvSpPr>
          <p:nvPr>
            <p:ph type="title"/>
          </p:nvPr>
        </p:nvSpPr>
        <p:spPr/>
        <p:txBody>
          <a:bodyPr/>
          <a:lstStyle/>
          <a:p>
            <a:r>
              <a:rPr lang="en-US" dirty="0">
                <a:solidFill>
                  <a:srgbClr val="C00000"/>
                </a:solidFill>
                <a:effectLst/>
                <a:latin typeface="Times New Roman" pitchFamily="18" charset="0"/>
                <a:cs typeface="Times New Roman" pitchFamily="18" charset="0"/>
              </a:rPr>
              <a:t>Importance of health education:</a:t>
            </a:r>
          </a:p>
        </p:txBody>
      </p:sp>
    </p:spTree>
    <p:extLst>
      <p:ext uri="{BB962C8B-B14F-4D97-AF65-F5344CB8AC3E}">
        <p14:creationId xmlns:p14="http://schemas.microsoft.com/office/powerpoint/2010/main" val="18664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barn(inVertical)">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5376672"/>
          </a:xfrm>
        </p:spPr>
        <p:txBody>
          <a:bodyPr>
            <a:normAutofit fontScale="25000" lnSpcReduction="20000"/>
          </a:bodyPr>
          <a:lstStyle/>
          <a:p>
            <a:pPr>
              <a:buFont typeface="Wingdings" pitchFamily="2" charset="2"/>
              <a:buChar char="v"/>
            </a:pPr>
            <a:r>
              <a:rPr lang="en-US" sz="11200" dirty="0">
                <a:latin typeface="Times New Roman" pitchFamily="18" charset="0"/>
                <a:cs typeface="Times New Roman" pitchFamily="18" charset="0"/>
              </a:rPr>
              <a:t>Individual methods:</a:t>
            </a:r>
          </a:p>
          <a:p>
            <a:r>
              <a:rPr lang="en-US" sz="11200" dirty="0">
                <a:latin typeface="Times New Roman" pitchFamily="18" charset="0"/>
                <a:cs typeface="Times New Roman" pitchFamily="18" charset="0"/>
              </a:rPr>
              <a:t>Interviews</a:t>
            </a:r>
          </a:p>
          <a:p>
            <a:r>
              <a:rPr lang="en-US" sz="11200" dirty="0">
                <a:latin typeface="Times New Roman" pitchFamily="18" charset="0"/>
                <a:cs typeface="Times New Roman" pitchFamily="18" charset="0"/>
              </a:rPr>
              <a:t>Counseling</a:t>
            </a:r>
          </a:p>
          <a:p>
            <a:pPr marL="109728" indent="0">
              <a:buNone/>
            </a:pPr>
            <a:endParaRPr lang="en-US" sz="11200" dirty="0">
              <a:latin typeface="Times New Roman" pitchFamily="18" charset="0"/>
              <a:cs typeface="Times New Roman" pitchFamily="18" charset="0"/>
            </a:endParaRPr>
          </a:p>
          <a:p>
            <a:pPr>
              <a:buFont typeface="Wingdings" pitchFamily="2" charset="2"/>
              <a:buChar char="v"/>
            </a:pPr>
            <a:r>
              <a:rPr lang="en-US" sz="11200" dirty="0">
                <a:latin typeface="Times New Roman" pitchFamily="18" charset="0"/>
                <a:cs typeface="Times New Roman" pitchFamily="18" charset="0"/>
              </a:rPr>
              <a:t>Group methods:</a:t>
            </a:r>
          </a:p>
          <a:p>
            <a:r>
              <a:rPr lang="en-US" sz="11200" dirty="0">
                <a:latin typeface="Times New Roman" pitchFamily="18" charset="0"/>
                <a:cs typeface="Times New Roman" pitchFamily="18" charset="0"/>
              </a:rPr>
              <a:t>Demonstration</a:t>
            </a:r>
          </a:p>
          <a:p>
            <a:r>
              <a:rPr lang="en-US" sz="11200" dirty="0">
                <a:latin typeface="Times New Roman" pitchFamily="18" charset="0"/>
                <a:cs typeface="Times New Roman" pitchFamily="18" charset="0"/>
              </a:rPr>
              <a:t>Panel discussion</a:t>
            </a:r>
          </a:p>
          <a:p>
            <a:r>
              <a:rPr lang="en-US" sz="11200" dirty="0">
                <a:latin typeface="Times New Roman" pitchFamily="18" charset="0"/>
                <a:cs typeface="Times New Roman" pitchFamily="18" charset="0"/>
              </a:rPr>
              <a:t>Project assignment</a:t>
            </a:r>
          </a:p>
          <a:p>
            <a:r>
              <a:rPr lang="en-US" sz="11200" dirty="0">
                <a:latin typeface="Times New Roman" pitchFamily="18" charset="0"/>
                <a:cs typeface="Times New Roman" pitchFamily="18" charset="0"/>
              </a:rPr>
              <a:t>Symposium</a:t>
            </a:r>
          </a:p>
          <a:p>
            <a:r>
              <a:rPr lang="en-US" sz="11200" dirty="0">
                <a:latin typeface="Times New Roman" pitchFamily="18" charset="0"/>
                <a:cs typeface="Times New Roman" pitchFamily="18" charset="0"/>
              </a:rPr>
              <a:t>Role play</a:t>
            </a:r>
          </a:p>
          <a:p>
            <a:r>
              <a:rPr lang="en-US" sz="11200" dirty="0">
                <a:latin typeface="Times New Roman" pitchFamily="18" charset="0"/>
                <a:cs typeface="Times New Roman" pitchFamily="18" charset="0"/>
              </a:rPr>
              <a:t>Case study</a:t>
            </a:r>
          </a:p>
          <a:p>
            <a:r>
              <a:rPr lang="en-US" sz="11200" dirty="0">
                <a:latin typeface="Times New Roman" pitchFamily="18" charset="0"/>
                <a:cs typeface="Times New Roman" pitchFamily="18" charset="0"/>
              </a:rPr>
              <a:t>Group discussion</a:t>
            </a:r>
          </a:p>
          <a:p>
            <a:r>
              <a:rPr lang="en-US" sz="11200" dirty="0">
                <a:latin typeface="Times New Roman" pitchFamily="18" charset="0"/>
                <a:cs typeface="Times New Roman" pitchFamily="18" charset="0"/>
              </a:rPr>
              <a:t>Workshops</a:t>
            </a:r>
          </a:p>
          <a:p>
            <a:pPr marL="109728" indent="0">
              <a:buNone/>
            </a:pPr>
            <a:endParaRPr lang="en-US" dirty="0">
              <a:latin typeface="Times New Roman" pitchFamily="18" charset="0"/>
              <a:cs typeface="Times New Roman" pitchFamily="18" charset="0"/>
            </a:endParaRPr>
          </a:p>
          <a:p>
            <a:pPr marL="109728" indent="0">
              <a:buNone/>
            </a:pPr>
            <a:r>
              <a:rPr lang="en-US" dirty="0">
                <a:latin typeface="Times New Roman" pitchFamily="18" charset="0"/>
                <a:cs typeface="Times New Roman" pitchFamily="18" charset="0"/>
              </a:rPr>
              <a:t>              </a:t>
            </a:r>
          </a:p>
        </p:txBody>
      </p:sp>
      <p:sp>
        <p:nvSpPr>
          <p:cNvPr id="3" name="Title 2"/>
          <p:cNvSpPr>
            <a:spLocks noGrp="1"/>
          </p:cNvSpPr>
          <p:nvPr>
            <p:ph type="title"/>
          </p:nvPr>
        </p:nvSpPr>
        <p:spPr/>
        <p:txBody>
          <a:bodyPr/>
          <a:lstStyle/>
          <a:p>
            <a:r>
              <a:rPr lang="en-US" dirty="0">
                <a:solidFill>
                  <a:srgbClr val="C00000"/>
                </a:solidFill>
                <a:effectLst/>
                <a:latin typeface="Times New Roman" pitchFamily="18" charset="0"/>
                <a:cs typeface="Times New Roman" pitchFamily="18" charset="0"/>
              </a:rPr>
              <a:t>Methods of health education:</a:t>
            </a:r>
          </a:p>
        </p:txBody>
      </p:sp>
    </p:spTree>
    <p:extLst>
      <p:ext uri="{BB962C8B-B14F-4D97-AF65-F5344CB8AC3E}">
        <p14:creationId xmlns:p14="http://schemas.microsoft.com/office/powerpoint/2010/main" val="14093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1000"/>
                                        <p:tgtEl>
                                          <p:spTgt spid="2">
                                            <p:txEl>
                                              <p:pRg st="6" end="6"/>
                                            </p:txEl>
                                          </p:spTgt>
                                        </p:tgtEl>
                                      </p:cBhvr>
                                    </p:animEffect>
                                    <p:anim calcmode="lin" valueType="num">
                                      <p:cBhvr>
                                        <p:cTn id="4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1000"/>
                                        <p:tgtEl>
                                          <p:spTgt spid="2">
                                            <p:txEl>
                                              <p:pRg st="7" end="7"/>
                                            </p:txEl>
                                          </p:spTgt>
                                        </p:tgtEl>
                                      </p:cBhvr>
                                    </p:animEffect>
                                    <p:anim calcmode="lin" valueType="num">
                                      <p:cBhvr>
                                        <p:cTn id="4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fade">
                                      <p:cBhvr>
                                        <p:cTn id="50" dur="1000"/>
                                        <p:tgtEl>
                                          <p:spTgt spid="2">
                                            <p:txEl>
                                              <p:pRg st="8" end="8"/>
                                            </p:txEl>
                                          </p:spTgt>
                                        </p:tgtEl>
                                      </p:cBhvr>
                                    </p:animEffect>
                                    <p:anim calcmode="lin" valueType="num">
                                      <p:cBhvr>
                                        <p:cTn id="5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1000"/>
                                        <p:tgtEl>
                                          <p:spTgt spid="2">
                                            <p:txEl>
                                              <p:pRg st="9" end="9"/>
                                            </p:txEl>
                                          </p:spTgt>
                                        </p:tgtEl>
                                      </p:cBhvr>
                                    </p:animEffect>
                                    <p:anim calcmode="lin" valueType="num">
                                      <p:cBhvr>
                                        <p:cTn id="5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fade">
                                      <p:cBhvr>
                                        <p:cTn id="60" dur="1000"/>
                                        <p:tgtEl>
                                          <p:spTgt spid="2">
                                            <p:txEl>
                                              <p:pRg st="10" end="10"/>
                                            </p:txEl>
                                          </p:spTgt>
                                        </p:tgtEl>
                                      </p:cBhvr>
                                    </p:animEffect>
                                    <p:anim calcmode="lin" valueType="num">
                                      <p:cBhvr>
                                        <p:cTn id="6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
                                            <p:txEl>
                                              <p:pRg st="11" end="11"/>
                                            </p:txEl>
                                          </p:spTgt>
                                        </p:tgtEl>
                                        <p:attrNameLst>
                                          <p:attrName>style.visibility</p:attrName>
                                        </p:attrNameLst>
                                      </p:cBhvr>
                                      <p:to>
                                        <p:strVal val="visible"/>
                                      </p:to>
                                    </p:set>
                                    <p:animEffect transition="in" filter="fade">
                                      <p:cBhvr>
                                        <p:cTn id="65" dur="1000"/>
                                        <p:tgtEl>
                                          <p:spTgt spid="2">
                                            <p:txEl>
                                              <p:pRg st="11" end="11"/>
                                            </p:txEl>
                                          </p:spTgt>
                                        </p:tgtEl>
                                      </p:cBhvr>
                                    </p:animEffect>
                                    <p:anim calcmode="lin" valueType="num">
                                      <p:cBhvr>
                                        <p:cTn id="6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
                                            <p:txEl>
                                              <p:pRg st="12" end="12"/>
                                            </p:txEl>
                                          </p:spTgt>
                                        </p:tgtEl>
                                        <p:attrNameLst>
                                          <p:attrName>style.visibility</p:attrName>
                                        </p:attrNameLst>
                                      </p:cBhvr>
                                      <p:to>
                                        <p:strVal val="visible"/>
                                      </p:to>
                                    </p:set>
                                    <p:animEffect transition="in" filter="fade">
                                      <p:cBhvr>
                                        <p:cTn id="70" dur="1000"/>
                                        <p:tgtEl>
                                          <p:spTgt spid="2">
                                            <p:txEl>
                                              <p:pRg st="12" end="12"/>
                                            </p:txEl>
                                          </p:spTgt>
                                        </p:tgtEl>
                                      </p:cBhvr>
                                    </p:animEffect>
                                    <p:anim calcmode="lin" valueType="num">
                                      <p:cBhvr>
                                        <p:cTn id="71"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normAutofit fontScale="85000" lnSpcReduction="20000"/>
          </a:bodyPr>
          <a:lstStyle/>
          <a:p>
            <a:pPr>
              <a:buFont typeface="Wingdings" pitchFamily="2" charset="2"/>
              <a:buChar char="v"/>
            </a:pPr>
            <a:r>
              <a:rPr lang="en-US" dirty="0">
                <a:latin typeface="Times New Roman" pitchFamily="18" charset="0"/>
                <a:cs typeface="Times New Roman" pitchFamily="18" charset="0"/>
              </a:rPr>
              <a:t>Mass methods:</a:t>
            </a:r>
          </a:p>
          <a:p>
            <a:r>
              <a:rPr lang="en-US" dirty="0">
                <a:latin typeface="Times New Roman" pitchFamily="18" charset="0"/>
                <a:cs typeface="Times New Roman" pitchFamily="18" charset="0"/>
              </a:rPr>
              <a:t>Lectures</a:t>
            </a:r>
          </a:p>
          <a:p>
            <a:r>
              <a:rPr lang="en-US" dirty="0">
                <a:latin typeface="Times New Roman" pitchFamily="18" charset="0"/>
                <a:cs typeface="Times New Roman" pitchFamily="18" charset="0"/>
              </a:rPr>
              <a:t>Exhibition</a:t>
            </a:r>
          </a:p>
          <a:p>
            <a:pPr marL="109728" indent="0">
              <a:buNone/>
            </a:pPr>
            <a:r>
              <a:rPr lang="en-US" dirty="0">
                <a:latin typeface="Times New Roman" pitchFamily="18" charset="0"/>
                <a:cs typeface="Times New Roman" pitchFamily="18" charset="0"/>
              </a:rPr>
              <a:t>Medias used for health education:</a:t>
            </a:r>
          </a:p>
          <a:p>
            <a:pPr>
              <a:buFont typeface="Wingdings" pitchFamily="2" charset="2"/>
              <a:buChar char="v"/>
            </a:pPr>
            <a:r>
              <a:rPr lang="en-US" dirty="0">
                <a:latin typeface="Times New Roman" pitchFamily="18" charset="0"/>
                <a:cs typeface="Times New Roman" pitchFamily="18" charset="0"/>
              </a:rPr>
              <a:t>Audio methods:</a:t>
            </a:r>
          </a:p>
          <a:p>
            <a:r>
              <a:rPr lang="en-US" dirty="0">
                <a:latin typeface="Times New Roman" pitchFamily="18" charset="0"/>
                <a:cs typeface="Times New Roman" pitchFamily="18" charset="0"/>
              </a:rPr>
              <a:t>Tape recorders</a:t>
            </a:r>
          </a:p>
          <a:p>
            <a:r>
              <a:rPr lang="en-US" dirty="0">
                <a:latin typeface="Times New Roman" pitchFamily="18" charset="0"/>
                <a:cs typeface="Times New Roman" pitchFamily="18" charset="0"/>
              </a:rPr>
              <a:t>Radios</a:t>
            </a:r>
          </a:p>
          <a:p>
            <a:pPr>
              <a:buFont typeface="Wingdings" pitchFamily="2" charset="2"/>
              <a:buChar char="v"/>
            </a:pPr>
            <a:r>
              <a:rPr lang="en-US" dirty="0">
                <a:latin typeface="Times New Roman" pitchFamily="18" charset="0"/>
                <a:cs typeface="Times New Roman" pitchFamily="18" charset="0"/>
              </a:rPr>
              <a:t>Visual methods:</a:t>
            </a:r>
          </a:p>
          <a:p>
            <a:r>
              <a:rPr lang="en-US" dirty="0">
                <a:latin typeface="Times New Roman" pitchFamily="18" charset="0"/>
                <a:cs typeface="Times New Roman" pitchFamily="18" charset="0"/>
              </a:rPr>
              <a:t>Posters flashcards </a:t>
            </a:r>
          </a:p>
          <a:p>
            <a:r>
              <a:rPr lang="en-US" dirty="0">
                <a:latin typeface="Times New Roman" pitchFamily="18" charset="0"/>
                <a:cs typeface="Times New Roman" pitchFamily="18" charset="0"/>
              </a:rPr>
              <a:t>Puppets</a:t>
            </a:r>
          </a:p>
          <a:p>
            <a:r>
              <a:rPr lang="en-US" dirty="0">
                <a:latin typeface="Times New Roman" pitchFamily="18" charset="0"/>
                <a:cs typeface="Times New Roman" pitchFamily="18" charset="0"/>
              </a:rPr>
              <a:t>Models</a:t>
            </a:r>
          </a:p>
          <a:p>
            <a:r>
              <a:rPr lang="en-US" dirty="0">
                <a:latin typeface="Times New Roman" pitchFamily="18" charset="0"/>
                <a:cs typeface="Times New Roman" pitchFamily="18" charset="0"/>
              </a:rPr>
              <a:t>Pamphlets</a:t>
            </a:r>
          </a:p>
          <a:p>
            <a:r>
              <a:rPr lang="en-US" dirty="0">
                <a:latin typeface="Times New Roman" pitchFamily="18" charset="0"/>
                <a:cs typeface="Times New Roman" pitchFamily="18" charset="0"/>
              </a:rPr>
              <a:t>Overhead transparencies</a:t>
            </a:r>
          </a:p>
          <a:p>
            <a:r>
              <a:rPr lang="en-US" dirty="0">
                <a:latin typeface="Times New Roman" pitchFamily="18" charset="0"/>
                <a:cs typeface="Times New Roman" pitchFamily="18" charset="0"/>
              </a:rPr>
              <a:t>Chalk boards</a:t>
            </a:r>
          </a:p>
          <a:p>
            <a:r>
              <a:rPr lang="en-US" dirty="0">
                <a:latin typeface="Times New Roman" pitchFamily="18" charset="0"/>
                <a:cs typeface="Times New Roman" pitchFamily="18" charset="0"/>
              </a:rPr>
              <a:t>Newspaper</a:t>
            </a:r>
          </a:p>
          <a:p>
            <a:r>
              <a:rPr lang="en-US" dirty="0">
                <a:latin typeface="Times New Roman" pitchFamily="18" charset="0"/>
                <a:cs typeface="Times New Roman" pitchFamily="18" charset="0"/>
              </a:rPr>
              <a:t>Diagrams</a:t>
            </a:r>
          </a:p>
          <a:p>
            <a:r>
              <a:rPr lang="en-US" dirty="0">
                <a:latin typeface="Times New Roman" pitchFamily="18" charset="0"/>
                <a:cs typeface="Times New Roman" pitchFamily="18" charset="0"/>
              </a:rPr>
              <a:t>Graphs</a:t>
            </a:r>
          </a:p>
          <a:p>
            <a:r>
              <a:rPr lang="en-US" dirty="0">
                <a:latin typeface="Times New Roman" pitchFamily="18" charset="0"/>
                <a:cs typeface="Times New Roman" pitchFamily="18" charset="0"/>
              </a:rPr>
              <a:t>Bulletin board</a:t>
            </a:r>
          </a:p>
        </p:txBody>
      </p:sp>
    </p:spTree>
    <p:extLst>
      <p:ext uri="{BB962C8B-B14F-4D97-AF65-F5344CB8AC3E}">
        <p14:creationId xmlns:p14="http://schemas.microsoft.com/office/powerpoint/2010/main" val="11057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1000"/>
                                        <p:tgtEl>
                                          <p:spTgt spid="2">
                                            <p:txEl>
                                              <p:pRg st="8" end="8"/>
                                            </p:txEl>
                                          </p:spTgt>
                                        </p:tgtEl>
                                      </p:cBhvr>
                                    </p:animEffect>
                                    <p:anim calcmode="lin" valueType="num">
                                      <p:cBhvr>
                                        <p:cTn id="5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Effect transition="in" filter="fade">
                                      <p:cBhvr>
                                        <p:cTn id="61" dur="1000"/>
                                        <p:tgtEl>
                                          <p:spTgt spid="2">
                                            <p:txEl>
                                              <p:pRg st="10" end="10"/>
                                            </p:txEl>
                                          </p:spTgt>
                                        </p:tgtEl>
                                      </p:cBhvr>
                                    </p:animEffect>
                                    <p:anim calcmode="lin" valueType="num">
                                      <p:cBhvr>
                                        <p:cTn id="6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
                                            <p:txEl>
                                              <p:pRg st="11" end="11"/>
                                            </p:txEl>
                                          </p:spTgt>
                                        </p:tgtEl>
                                        <p:attrNameLst>
                                          <p:attrName>style.visibility</p:attrName>
                                        </p:attrNameLst>
                                      </p:cBhvr>
                                      <p:to>
                                        <p:strVal val="visible"/>
                                      </p:to>
                                    </p:set>
                                    <p:animEffect transition="in" filter="fade">
                                      <p:cBhvr>
                                        <p:cTn id="66" dur="1000"/>
                                        <p:tgtEl>
                                          <p:spTgt spid="2">
                                            <p:txEl>
                                              <p:pRg st="11" end="11"/>
                                            </p:txEl>
                                          </p:spTgt>
                                        </p:tgtEl>
                                      </p:cBhvr>
                                    </p:animEffect>
                                    <p:anim calcmode="lin" valueType="num">
                                      <p:cBhvr>
                                        <p:cTn id="6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Effect transition="in" filter="fade">
                                      <p:cBhvr>
                                        <p:cTn id="71" dur="1000"/>
                                        <p:tgtEl>
                                          <p:spTgt spid="2">
                                            <p:txEl>
                                              <p:pRg st="12" end="12"/>
                                            </p:txEl>
                                          </p:spTgt>
                                        </p:tgtEl>
                                      </p:cBhvr>
                                    </p:animEffect>
                                    <p:anim calcmode="lin" valueType="num">
                                      <p:cBhvr>
                                        <p:cTn id="7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
                                            <p:txEl>
                                              <p:pRg st="13" end="13"/>
                                            </p:txEl>
                                          </p:spTgt>
                                        </p:tgtEl>
                                        <p:attrNameLst>
                                          <p:attrName>style.visibility</p:attrName>
                                        </p:attrNameLst>
                                      </p:cBhvr>
                                      <p:to>
                                        <p:strVal val="visible"/>
                                      </p:to>
                                    </p:set>
                                    <p:animEffect transition="in" filter="fade">
                                      <p:cBhvr>
                                        <p:cTn id="76" dur="1000"/>
                                        <p:tgtEl>
                                          <p:spTgt spid="2">
                                            <p:txEl>
                                              <p:pRg st="13" end="13"/>
                                            </p:txEl>
                                          </p:spTgt>
                                        </p:tgtEl>
                                      </p:cBhvr>
                                    </p:animEffect>
                                    <p:anim calcmode="lin" valueType="num">
                                      <p:cBhvr>
                                        <p:cTn id="77"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
                                            <p:txEl>
                                              <p:pRg st="14" end="14"/>
                                            </p:txEl>
                                          </p:spTgt>
                                        </p:tgtEl>
                                        <p:attrNameLst>
                                          <p:attrName>style.visibility</p:attrName>
                                        </p:attrNameLst>
                                      </p:cBhvr>
                                      <p:to>
                                        <p:strVal val="visible"/>
                                      </p:to>
                                    </p:set>
                                    <p:animEffect transition="in" filter="fade">
                                      <p:cBhvr>
                                        <p:cTn id="81" dur="1000"/>
                                        <p:tgtEl>
                                          <p:spTgt spid="2">
                                            <p:txEl>
                                              <p:pRg st="14" end="14"/>
                                            </p:txEl>
                                          </p:spTgt>
                                        </p:tgtEl>
                                      </p:cBhvr>
                                    </p:animEffect>
                                    <p:anim calcmode="lin" valueType="num">
                                      <p:cBhvr>
                                        <p:cTn id="82"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83"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
                                            <p:txEl>
                                              <p:pRg st="15" end="15"/>
                                            </p:txEl>
                                          </p:spTgt>
                                        </p:tgtEl>
                                        <p:attrNameLst>
                                          <p:attrName>style.visibility</p:attrName>
                                        </p:attrNameLst>
                                      </p:cBhvr>
                                      <p:to>
                                        <p:strVal val="visible"/>
                                      </p:to>
                                    </p:set>
                                    <p:animEffect transition="in" filter="fade">
                                      <p:cBhvr>
                                        <p:cTn id="86" dur="1000"/>
                                        <p:tgtEl>
                                          <p:spTgt spid="2">
                                            <p:txEl>
                                              <p:pRg st="15" end="15"/>
                                            </p:txEl>
                                          </p:spTgt>
                                        </p:tgtEl>
                                      </p:cBhvr>
                                    </p:animEffect>
                                    <p:anim calcmode="lin" valueType="num">
                                      <p:cBhvr>
                                        <p:cTn id="87"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88"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
                                            <p:txEl>
                                              <p:pRg st="16" end="16"/>
                                            </p:txEl>
                                          </p:spTgt>
                                        </p:tgtEl>
                                        <p:attrNameLst>
                                          <p:attrName>style.visibility</p:attrName>
                                        </p:attrNameLst>
                                      </p:cBhvr>
                                      <p:to>
                                        <p:strVal val="visible"/>
                                      </p:to>
                                    </p:set>
                                    <p:animEffect transition="in" filter="fade">
                                      <p:cBhvr>
                                        <p:cTn id="91" dur="1000"/>
                                        <p:tgtEl>
                                          <p:spTgt spid="2">
                                            <p:txEl>
                                              <p:pRg st="16" end="16"/>
                                            </p:txEl>
                                          </p:spTgt>
                                        </p:tgtEl>
                                      </p:cBhvr>
                                    </p:animEffect>
                                    <p:anim calcmode="lin" valueType="num">
                                      <p:cBhvr>
                                        <p:cTn id="92"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
                                            <p:txEl>
                                              <p:pRg st="17" end="17"/>
                                            </p:txEl>
                                          </p:spTgt>
                                        </p:tgtEl>
                                        <p:attrNameLst>
                                          <p:attrName>style.visibility</p:attrName>
                                        </p:attrNameLst>
                                      </p:cBhvr>
                                      <p:to>
                                        <p:strVal val="visible"/>
                                      </p:to>
                                    </p:set>
                                    <p:animEffect transition="in" filter="fade">
                                      <p:cBhvr>
                                        <p:cTn id="96" dur="1000"/>
                                        <p:tgtEl>
                                          <p:spTgt spid="2">
                                            <p:txEl>
                                              <p:pRg st="17" end="17"/>
                                            </p:txEl>
                                          </p:spTgt>
                                        </p:tgtEl>
                                      </p:cBhvr>
                                    </p:animEffect>
                                    <p:anim calcmode="lin" valueType="num">
                                      <p:cBhvr>
                                        <p:cTn id="97"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98" dur="10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5605421"/>
              </p:ext>
            </p:extLst>
          </p:nvPr>
        </p:nvGraphicFramePr>
        <p:xfrm>
          <a:off x="457200" y="381000"/>
          <a:ext cx="8305800" cy="5638800"/>
        </p:xfrm>
        <a:graphic>
          <a:graphicData uri="http://schemas.openxmlformats.org/drawingml/2006/table">
            <a:tbl>
              <a:tblPr firstRow="1" firstCol="1" bandRow="1">
                <a:tableStyleId>{5C22544A-7EE6-4342-B048-85BDC9FD1C3A}</a:tableStyleId>
              </a:tblPr>
              <a:tblGrid>
                <a:gridCol w="1307129">
                  <a:extLst>
                    <a:ext uri="{9D8B030D-6E8A-4147-A177-3AD203B41FA5}">
                      <a16:colId xmlns:a16="http://schemas.microsoft.com/office/drawing/2014/main" val="20000"/>
                    </a:ext>
                  </a:extLst>
                </a:gridCol>
                <a:gridCol w="1929269">
                  <a:extLst>
                    <a:ext uri="{9D8B030D-6E8A-4147-A177-3AD203B41FA5}">
                      <a16:colId xmlns:a16="http://schemas.microsoft.com/office/drawing/2014/main" val="20001"/>
                    </a:ext>
                  </a:extLst>
                </a:gridCol>
                <a:gridCol w="1360432">
                  <a:extLst>
                    <a:ext uri="{9D8B030D-6E8A-4147-A177-3AD203B41FA5}">
                      <a16:colId xmlns:a16="http://schemas.microsoft.com/office/drawing/2014/main" val="20002"/>
                    </a:ext>
                  </a:extLst>
                </a:gridCol>
                <a:gridCol w="2577662">
                  <a:extLst>
                    <a:ext uri="{9D8B030D-6E8A-4147-A177-3AD203B41FA5}">
                      <a16:colId xmlns:a16="http://schemas.microsoft.com/office/drawing/2014/main" val="20003"/>
                    </a:ext>
                  </a:extLst>
                </a:gridCol>
                <a:gridCol w="1131308">
                  <a:extLst>
                    <a:ext uri="{9D8B030D-6E8A-4147-A177-3AD203B41FA5}">
                      <a16:colId xmlns:a16="http://schemas.microsoft.com/office/drawing/2014/main" val="20004"/>
                    </a:ext>
                  </a:extLst>
                </a:gridCol>
              </a:tblGrid>
              <a:tr h="273677">
                <a:tc>
                  <a:txBody>
                    <a:bodyPr/>
                    <a:lstStyle/>
                    <a:p>
                      <a:pPr marL="0" marR="0" algn="just">
                        <a:lnSpc>
                          <a:spcPct val="115000"/>
                        </a:lnSpc>
                        <a:spcBef>
                          <a:spcPts val="0"/>
                        </a:spcBef>
                        <a:spcAft>
                          <a:spcPts val="0"/>
                        </a:spcAft>
                      </a:pPr>
                      <a:r>
                        <a:rPr lang="en-US" sz="1200">
                          <a:effectLst/>
                        </a:rPr>
                        <a:t>P</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I</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C</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O</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L</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365123">
                <a:tc>
                  <a:txBody>
                    <a:bodyPr/>
                    <a:lstStyle/>
                    <a:p>
                      <a:pPr marL="0" marR="0" algn="just">
                        <a:lnSpc>
                          <a:spcPct val="115000"/>
                        </a:lnSpc>
                        <a:spcBef>
                          <a:spcPts val="0"/>
                        </a:spcBef>
                        <a:spcAft>
                          <a:spcPts val="0"/>
                        </a:spcAft>
                      </a:pPr>
                      <a:r>
                        <a:rPr lang="en-US" sz="1200">
                          <a:effectLst/>
                        </a:rPr>
                        <a:t>Environmental sanitation conditions and health impact: a case-control study</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This epidemiological investigation examines the impact of several environmental sanitation conditions and hygiene practices on diarrhea occurrence among children under five years of age living in an urban area.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1200">
                          <a:effectLst/>
                        </a:rPr>
                        <a:t>The main reason was the impossibility of localizing the address given at the participating clinics. Regarding the temporal pattern of cases distribution, it was found not to be associated with any meteorological event, such as air temperature or daily precipitation. Controls were found to be uniformly spread throughout the sixty-six Betim metropolitan regions; the proportion of controls per occupied house was also found to be evenly distributed in Betim.</a:t>
                      </a:r>
                      <a:endParaRPr lang="en-US" sz="1100">
                        <a:effectLst/>
                      </a:endParaRPr>
                    </a:p>
                    <a:p>
                      <a:pPr marL="0" marR="0" algn="just">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effectLst/>
                        </a:rPr>
                        <a:t>IV</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31154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9600" dirty="0">
                <a:solidFill>
                  <a:srgbClr val="7030A0"/>
                </a:solidFill>
                <a:effectLst/>
                <a:latin typeface="Bradley Hand ITC" pitchFamily="66" charset="0"/>
              </a:rPr>
              <a:t>Thank you</a:t>
            </a:r>
          </a:p>
        </p:txBody>
      </p:sp>
    </p:spTree>
    <p:extLst>
      <p:ext uri="{BB962C8B-B14F-4D97-AF65-F5344CB8AC3E}">
        <p14:creationId xmlns:p14="http://schemas.microsoft.com/office/powerpoint/2010/main" val="165014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3600" dirty="0">
                <a:solidFill>
                  <a:schemeClr val="tx1">
                    <a:lumMod val="95000"/>
                    <a:lumOff val="5000"/>
                  </a:schemeClr>
                </a:solidFill>
                <a:latin typeface="Times New Roman" pitchFamily="18" charset="0"/>
                <a:cs typeface="Times New Roman" pitchFamily="18" charset="0"/>
              </a:rPr>
              <a:t>Much of the ill health in India is due to poor environmental sanitation, that is unsafe water, unhygienic disposal of human excreta and refuse poor housing. Air pollution is also a growing concern in many cities. Since more than 74% of the population of India live in rural areas, the problem is one of the rural sanitation.</a:t>
            </a:r>
          </a:p>
        </p:txBody>
      </p:sp>
      <p:sp>
        <p:nvSpPr>
          <p:cNvPr id="3" name="Title 2"/>
          <p:cNvSpPr>
            <a:spLocks noGrp="1"/>
          </p:cNvSpPr>
          <p:nvPr>
            <p:ph type="title"/>
          </p:nvPr>
        </p:nvSpPr>
        <p:spPr>
          <a:xfrm>
            <a:off x="76200" y="274638"/>
            <a:ext cx="9067800" cy="1143000"/>
          </a:xfrm>
        </p:spPr>
        <p:txBody>
          <a:bodyPr>
            <a:noAutofit/>
          </a:bodyPr>
          <a:lstStyle/>
          <a:p>
            <a:r>
              <a:rPr lang="en-US" sz="4400" dirty="0">
                <a:solidFill>
                  <a:srgbClr val="C00000"/>
                </a:solidFill>
                <a:effectLst/>
                <a:latin typeface="Times New Roman" pitchFamily="18" charset="0"/>
                <a:cs typeface="Times New Roman" pitchFamily="18" charset="0"/>
              </a:rPr>
              <a:t>Importance of environmental health</a:t>
            </a:r>
          </a:p>
        </p:txBody>
      </p:sp>
    </p:spTree>
    <p:extLst>
      <p:ext uri="{BB962C8B-B14F-4D97-AF65-F5344CB8AC3E}">
        <p14:creationId xmlns:p14="http://schemas.microsoft.com/office/powerpoint/2010/main" val="404813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1"/>
            <a:ext cx="8229600" cy="2819400"/>
          </a:xfrm>
        </p:spPr>
        <p:txBody>
          <a:bodyPr>
            <a:normAutofit/>
          </a:bodyPr>
          <a:lstStyle/>
          <a:p>
            <a:pPr algn="just">
              <a:buFont typeface="Wingdings" pitchFamily="2" charset="2"/>
              <a:buChar char="q"/>
            </a:pPr>
            <a:r>
              <a:rPr lang="en-US" sz="2800" dirty="0">
                <a:latin typeface="Times New Roman" pitchFamily="18" charset="0"/>
                <a:cs typeface="Times New Roman" pitchFamily="18" charset="0"/>
              </a:rPr>
              <a:t>Safe water is a basic health need. </a:t>
            </a:r>
          </a:p>
          <a:p>
            <a:pPr algn="just">
              <a:buFont typeface="Wingdings" pitchFamily="2" charset="2"/>
              <a:buChar char="q"/>
            </a:pPr>
            <a:r>
              <a:rPr lang="en-US" sz="2800" dirty="0">
                <a:latin typeface="Times New Roman" pitchFamily="18" charset="0"/>
                <a:cs typeface="Times New Roman" pitchFamily="18" charset="0"/>
              </a:rPr>
              <a:t>Much of the ill health in India and other developing countries is largely due to lack of safe drinking water.</a:t>
            </a:r>
          </a:p>
          <a:p>
            <a:pPr algn="just">
              <a:buFont typeface="Wingdings" pitchFamily="2" charset="2"/>
              <a:buChar char="q"/>
            </a:pPr>
            <a:r>
              <a:rPr lang="en-US" sz="2800" dirty="0">
                <a:latin typeface="Times New Roman" pitchFamily="18" charset="0"/>
                <a:cs typeface="Times New Roman" pitchFamily="18" charset="0"/>
              </a:rPr>
              <a:t>The provision of safe and adequate drinking water is therefore a basic community health service.</a:t>
            </a:r>
          </a:p>
        </p:txBody>
      </p:sp>
      <p:sp>
        <p:nvSpPr>
          <p:cNvPr id="3" name="Title 2"/>
          <p:cNvSpPr>
            <a:spLocks noGrp="1"/>
          </p:cNvSpPr>
          <p:nvPr>
            <p:ph type="title"/>
          </p:nvPr>
        </p:nvSpPr>
        <p:spPr>
          <a:xfrm>
            <a:off x="457200" y="0"/>
            <a:ext cx="8229600" cy="1143000"/>
          </a:xfrm>
        </p:spPr>
        <p:txBody>
          <a:bodyPr>
            <a:normAutofit/>
          </a:bodyPr>
          <a:lstStyle/>
          <a:p>
            <a:r>
              <a:rPr lang="en-US" sz="4800" dirty="0">
                <a:solidFill>
                  <a:srgbClr val="7030A0"/>
                </a:solidFill>
                <a:effectLst/>
                <a:latin typeface="Times New Roman" pitchFamily="18" charset="0"/>
                <a:cs typeface="Times New Roman" pitchFamily="18" charset="0"/>
              </a:rPr>
              <a:t>Water:</a:t>
            </a:r>
          </a:p>
        </p:txBody>
      </p:sp>
      <p:pic>
        <p:nvPicPr>
          <p:cNvPr id="2050" name="Picture 2" descr="C:\Users\DELLL\Downloads\sanitation\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10000"/>
            <a:ext cx="459485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LL\Downloads\sanitation\w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449579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40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circle(in)">
                                      <p:cBhvr>
                                        <p:cTn id="34" dur="2000"/>
                                        <p:tgtEl>
                                          <p:spTgt spid="205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circle(in)">
                                      <p:cBhvr>
                                        <p:cTn id="3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buFont typeface="Wingdings" pitchFamily="2" charset="2"/>
              <a:buChar char="v"/>
            </a:pPr>
            <a:r>
              <a:rPr lang="en-US" sz="3200" dirty="0">
                <a:latin typeface="Times New Roman" pitchFamily="18" charset="0"/>
                <a:cs typeface="Times New Roman" pitchFamily="18" charset="0"/>
              </a:rPr>
              <a:t>Domestic uses: drinking, washing, cooking and bathing</a:t>
            </a:r>
          </a:p>
          <a:p>
            <a:pPr algn="just">
              <a:buFont typeface="Wingdings" pitchFamily="2" charset="2"/>
              <a:buChar char="v"/>
            </a:pPr>
            <a:r>
              <a:rPr lang="en-US" sz="3200" dirty="0">
                <a:latin typeface="Times New Roman" pitchFamily="18" charset="0"/>
                <a:cs typeface="Times New Roman" pitchFamily="18" charset="0"/>
              </a:rPr>
              <a:t>Public uses: maintenance of public gardens.</a:t>
            </a:r>
          </a:p>
          <a:p>
            <a:pPr algn="just">
              <a:buFont typeface="Wingdings" pitchFamily="2" charset="2"/>
              <a:buChar char="v"/>
            </a:pPr>
            <a:r>
              <a:rPr lang="en-US" sz="3200" dirty="0">
                <a:latin typeface="Times New Roman" pitchFamily="18" charset="0"/>
                <a:cs typeface="Times New Roman" pitchFamily="18" charset="0"/>
              </a:rPr>
              <a:t>Industrial uses: some industries like the iron and paper industry need enormous quantities of water.</a:t>
            </a:r>
          </a:p>
          <a:p>
            <a:pPr algn="just">
              <a:buFont typeface="Wingdings" pitchFamily="2" charset="2"/>
              <a:buChar char="v"/>
            </a:pPr>
            <a:r>
              <a:rPr lang="en-US" sz="3200" dirty="0">
                <a:latin typeface="Times New Roman" pitchFamily="18" charset="0"/>
                <a:cs typeface="Times New Roman" pitchFamily="18" charset="0"/>
              </a:rPr>
              <a:t>Agricultural uses: without water the food &amp; raw materials required by the world cannot be raised.</a:t>
            </a:r>
          </a:p>
        </p:txBody>
      </p:sp>
      <p:sp>
        <p:nvSpPr>
          <p:cNvPr id="3" name="Title 2"/>
          <p:cNvSpPr>
            <a:spLocks noGrp="1"/>
          </p:cNvSpPr>
          <p:nvPr>
            <p:ph type="title"/>
          </p:nvPr>
        </p:nvSpPr>
        <p:spPr/>
        <p:txBody>
          <a:bodyPr>
            <a:normAutofit/>
          </a:bodyPr>
          <a:lstStyle/>
          <a:p>
            <a:r>
              <a:rPr lang="en-US" sz="4800" dirty="0">
                <a:solidFill>
                  <a:srgbClr val="C00000"/>
                </a:solidFill>
                <a:effectLst/>
                <a:latin typeface="Times New Roman" pitchFamily="18" charset="0"/>
                <a:cs typeface="Times New Roman" pitchFamily="18" charset="0"/>
              </a:rPr>
              <a:t>Use of water:</a:t>
            </a:r>
          </a:p>
        </p:txBody>
      </p:sp>
    </p:spTree>
    <p:extLst>
      <p:ext uri="{BB962C8B-B14F-4D97-AF65-F5344CB8AC3E}">
        <p14:creationId xmlns:p14="http://schemas.microsoft.com/office/powerpoint/2010/main" val="97855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a:solidFill>
                  <a:schemeClr val="tx1">
                    <a:lumMod val="95000"/>
                    <a:lumOff val="5000"/>
                  </a:schemeClr>
                </a:solidFill>
                <a:latin typeface="Times New Roman" pitchFamily="18" charset="0"/>
                <a:cs typeface="Times New Roman" pitchFamily="18" charset="0"/>
              </a:rPr>
              <a:t>Rain</a:t>
            </a:r>
          </a:p>
          <a:p>
            <a:pPr>
              <a:buFont typeface="Wingdings" pitchFamily="2" charset="2"/>
              <a:buChar char="Ø"/>
            </a:pPr>
            <a:r>
              <a:rPr lang="en-US" dirty="0">
                <a:solidFill>
                  <a:schemeClr val="tx1">
                    <a:lumMod val="95000"/>
                    <a:lumOff val="5000"/>
                  </a:schemeClr>
                </a:solidFill>
                <a:latin typeface="Times New Roman" pitchFamily="18" charset="0"/>
                <a:cs typeface="Times New Roman" pitchFamily="18" charset="0"/>
              </a:rPr>
              <a:t>Surface water</a:t>
            </a:r>
          </a:p>
          <a:p>
            <a:pPr marL="109728" indent="0">
              <a:buNone/>
            </a:pPr>
            <a:r>
              <a:rPr lang="en-US" dirty="0">
                <a:solidFill>
                  <a:schemeClr val="tx1">
                    <a:lumMod val="95000"/>
                    <a:lumOff val="5000"/>
                  </a:schemeClr>
                </a:solidFill>
                <a:latin typeface="Times New Roman" pitchFamily="18" charset="0"/>
                <a:cs typeface="Times New Roman" pitchFamily="18" charset="0"/>
              </a:rPr>
              <a:t>                         1) artificial lakes</a:t>
            </a:r>
          </a:p>
          <a:p>
            <a:pPr marL="109728" indent="0">
              <a:buNone/>
            </a:pPr>
            <a:r>
              <a:rPr lang="en-US" dirty="0">
                <a:solidFill>
                  <a:schemeClr val="tx1">
                    <a:lumMod val="95000"/>
                    <a:lumOff val="5000"/>
                  </a:schemeClr>
                </a:solidFill>
                <a:latin typeface="Times New Roman" pitchFamily="18" charset="0"/>
                <a:cs typeface="Times New Roman" pitchFamily="18" charset="0"/>
              </a:rPr>
              <a:t>                         2) rivers, streams</a:t>
            </a:r>
          </a:p>
          <a:p>
            <a:pPr marL="109728" indent="0">
              <a:buNone/>
            </a:pPr>
            <a:r>
              <a:rPr lang="en-US" dirty="0">
                <a:solidFill>
                  <a:schemeClr val="tx1">
                    <a:lumMod val="95000"/>
                    <a:lumOff val="5000"/>
                  </a:schemeClr>
                </a:solidFill>
                <a:latin typeface="Times New Roman" pitchFamily="18" charset="0"/>
                <a:cs typeface="Times New Roman" pitchFamily="18" charset="0"/>
              </a:rPr>
              <a:t>                         3) ponds, tanks.</a:t>
            </a:r>
          </a:p>
          <a:p>
            <a:pPr>
              <a:buFont typeface="Wingdings" pitchFamily="2" charset="2"/>
              <a:buChar char="Ø"/>
            </a:pPr>
            <a:r>
              <a:rPr lang="en-US" dirty="0">
                <a:solidFill>
                  <a:schemeClr val="tx1">
                    <a:lumMod val="95000"/>
                    <a:lumOff val="5000"/>
                  </a:schemeClr>
                </a:solidFill>
                <a:latin typeface="Times New Roman" pitchFamily="18" charset="0"/>
                <a:cs typeface="Times New Roman" pitchFamily="18" charset="0"/>
              </a:rPr>
              <a:t>Ground water</a:t>
            </a:r>
          </a:p>
          <a:p>
            <a:pPr marL="109728" indent="0">
              <a:buNone/>
            </a:pPr>
            <a:r>
              <a:rPr lang="en-US" dirty="0">
                <a:solidFill>
                  <a:schemeClr val="tx1">
                    <a:lumMod val="95000"/>
                    <a:lumOff val="5000"/>
                  </a:schemeClr>
                </a:solidFill>
                <a:latin typeface="Times New Roman" pitchFamily="18" charset="0"/>
                <a:cs typeface="Times New Roman" pitchFamily="18" charset="0"/>
              </a:rPr>
              <a:t>                         1) shallow wells</a:t>
            </a:r>
          </a:p>
          <a:p>
            <a:pPr marL="109728" indent="0">
              <a:buNone/>
            </a:pPr>
            <a:r>
              <a:rPr lang="en-US" dirty="0">
                <a:solidFill>
                  <a:schemeClr val="tx1">
                    <a:lumMod val="95000"/>
                    <a:lumOff val="5000"/>
                  </a:schemeClr>
                </a:solidFill>
                <a:latin typeface="Times New Roman" pitchFamily="18" charset="0"/>
                <a:cs typeface="Times New Roman" pitchFamily="18" charset="0"/>
              </a:rPr>
              <a:t>                         2) deep wells</a:t>
            </a:r>
          </a:p>
          <a:p>
            <a:pPr marL="109728" indent="0">
              <a:buNone/>
            </a:pPr>
            <a:r>
              <a:rPr lang="en-US" dirty="0">
                <a:solidFill>
                  <a:schemeClr val="tx1">
                    <a:lumMod val="95000"/>
                    <a:lumOff val="5000"/>
                  </a:schemeClr>
                </a:solidFill>
                <a:latin typeface="Times New Roman" pitchFamily="18" charset="0"/>
                <a:cs typeface="Times New Roman" pitchFamily="18" charset="0"/>
              </a:rPr>
              <a:t>                         3) springs</a:t>
            </a:r>
          </a:p>
          <a:p>
            <a:pPr marL="109728" indent="0">
              <a:buNone/>
            </a:pPr>
            <a:endParaRPr lang="en-US" dirty="0">
              <a:solidFill>
                <a:schemeClr val="tx1">
                  <a:lumMod val="95000"/>
                  <a:lumOff val="5000"/>
                </a:schemeClr>
              </a:solidFill>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800" dirty="0">
                <a:solidFill>
                  <a:srgbClr val="C00000"/>
                </a:solidFill>
                <a:effectLst/>
                <a:latin typeface="Times New Roman" pitchFamily="18" charset="0"/>
                <a:cs typeface="Times New Roman" pitchFamily="18" charset="0"/>
              </a:rPr>
              <a:t>Sources of water:</a:t>
            </a:r>
          </a:p>
        </p:txBody>
      </p:sp>
    </p:spTree>
    <p:extLst>
      <p:ext uri="{BB962C8B-B14F-4D97-AF65-F5344CB8AC3E}">
        <p14:creationId xmlns:p14="http://schemas.microsoft.com/office/powerpoint/2010/main" val="382279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fade">
                                      <p:cBhvr>
                                        <p:cTn id="52" dur="1000"/>
                                        <p:tgtEl>
                                          <p:spTgt spid="2">
                                            <p:txEl>
                                              <p:pRg st="7" end="7"/>
                                            </p:txEl>
                                          </p:spTgt>
                                        </p:tgtEl>
                                      </p:cBhvr>
                                    </p:animEffect>
                                    <p:anim calcmode="lin" valueType="num">
                                      <p:cBhvr>
                                        <p:cTn id="5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fade">
                                      <p:cBhvr>
                                        <p:cTn id="57" dur="1000"/>
                                        <p:tgtEl>
                                          <p:spTgt spid="2">
                                            <p:txEl>
                                              <p:pRg st="8" end="8"/>
                                            </p:txEl>
                                          </p:spTgt>
                                        </p:tgtEl>
                                      </p:cBhvr>
                                    </p:animEffect>
                                    <p:anim calcmode="lin" valueType="num">
                                      <p:cBhvr>
                                        <p:cTn id="5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pPr algn="just">
              <a:buFont typeface="Wingdings" pitchFamily="2" charset="2"/>
              <a:buChar char="q"/>
            </a:pPr>
            <a:r>
              <a:rPr lang="en-US" dirty="0">
                <a:latin typeface="Times New Roman" pitchFamily="18" charset="0"/>
                <a:cs typeface="Times New Roman" pitchFamily="18" charset="0"/>
              </a:rPr>
              <a:t> </a:t>
            </a:r>
            <a:r>
              <a:rPr lang="en-US" sz="3600" dirty="0">
                <a:latin typeface="Times New Roman" pitchFamily="18" charset="0"/>
                <a:cs typeface="Times New Roman" pitchFamily="18" charset="0"/>
              </a:rPr>
              <a:t>Sewage: </a:t>
            </a:r>
            <a:r>
              <a:rPr lang="en-US" dirty="0">
                <a:latin typeface="Times New Roman" pitchFamily="18" charset="0"/>
                <a:cs typeface="Times New Roman" pitchFamily="18" charset="0"/>
              </a:rPr>
              <a:t>This is a serious source of water pollution.  Sewage contains decomposable organic matter &amp; pathogenic agents.    The Delhi epidemic of viral jaundice in 1955 is a clear illustration over  40000 cases of viral jaundice occurred due to the pollution of the Yamuna water by sewage.  </a:t>
            </a:r>
          </a:p>
          <a:p>
            <a:pPr algn="just">
              <a:buFont typeface="Wingdings" pitchFamily="2" charset="2"/>
              <a:buChar char="q"/>
            </a:pPr>
            <a:r>
              <a:rPr lang="en-US" sz="3600" dirty="0">
                <a:latin typeface="Times New Roman" pitchFamily="18" charset="0"/>
                <a:cs typeface="Times New Roman" pitchFamily="18" charset="0"/>
              </a:rPr>
              <a:t>Industrial wastes: </a:t>
            </a:r>
            <a:r>
              <a:rPr lang="en-US" dirty="0">
                <a:latin typeface="Times New Roman" pitchFamily="18" charset="0"/>
                <a:cs typeface="Times New Roman" pitchFamily="18" charset="0"/>
              </a:rPr>
              <a:t>pollution  by industrial wastes is a growing problem in many countries.    Toxic agent from industries if permitted to enter water supplies kill not only fish but also harm men.</a:t>
            </a:r>
          </a:p>
          <a:p>
            <a:pPr>
              <a:buFont typeface="Wingdings" pitchFamily="2" charset="2"/>
              <a:buChar char="q"/>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a:solidFill>
                  <a:srgbClr val="C00000"/>
                </a:solidFill>
                <a:effectLst/>
                <a:latin typeface="Times New Roman" pitchFamily="18" charset="0"/>
                <a:cs typeface="Times New Roman" pitchFamily="18" charset="0"/>
              </a:rPr>
              <a:t>Water pollution: </a:t>
            </a:r>
          </a:p>
        </p:txBody>
      </p:sp>
    </p:spTree>
    <p:extLst>
      <p:ext uri="{BB962C8B-B14F-4D97-AF65-F5344CB8AC3E}">
        <p14:creationId xmlns:p14="http://schemas.microsoft.com/office/powerpoint/2010/main" val="23168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229600" cy="4525963"/>
          </a:xfrm>
        </p:spPr>
        <p:txBody>
          <a:bodyPr/>
          <a:lstStyle/>
          <a:p>
            <a:pPr algn="just">
              <a:buFont typeface="Wingdings" pitchFamily="2" charset="2"/>
              <a:buChar char="q"/>
            </a:pPr>
            <a:r>
              <a:rPr lang="en-US" dirty="0"/>
              <a:t> </a:t>
            </a:r>
            <a:r>
              <a:rPr lang="en-US" sz="3600" dirty="0">
                <a:latin typeface="Times New Roman" pitchFamily="18" charset="0"/>
                <a:cs typeface="Times New Roman" pitchFamily="18" charset="0"/>
              </a:rPr>
              <a:t>Agriculture: </a:t>
            </a:r>
            <a:r>
              <a:rPr lang="en-US" sz="2800" dirty="0">
                <a:latin typeface="Times New Roman" pitchFamily="18" charset="0"/>
                <a:cs typeface="Times New Roman" pitchFamily="18" charset="0"/>
              </a:rPr>
              <a:t>drinking water sources may be polluted by fertilizers used in agricultural practice.</a:t>
            </a:r>
          </a:p>
          <a:p>
            <a:pPr marL="109728" indent="0">
              <a:buNone/>
            </a:pPr>
            <a:endParaRPr lang="en-US" dirty="0"/>
          </a:p>
        </p:txBody>
      </p:sp>
    </p:spTree>
    <p:extLst>
      <p:ext uri="{BB962C8B-B14F-4D97-AF65-F5344CB8AC3E}">
        <p14:creationId xmlns:p14="http://schemas.microsoft.com/office/powerpoint/2010/main" val="287983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339</TotalTime>
  <Words>1788</Words>
  <Application>Microsoft Office PowerPoint</Application>
  <PresentationFormat>On-screen Show (4:3)</PresentationFormat>
  <Paragraphs>178</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Bradley Hand ITC</vt:lpstr>
      <vt:lpstr>Calibri</vt:lpstr>
      <vt:lpstr>Lucida Sans Unicode</vt:lpstr>
      <vt:lpstr>Times New Roman</vt:lpstr>
      <vt:lpstr>Verdana</vt:lpstr>
      <vt:lpstr>Wingdings</vt:lpstr>
      <vt:lpstr>Wingdings 2</vt:lpstr>
      <vt:lpstr>Wingdings 3</vt:lpstr>
      <vt:lpstr>Concourse</vt:lpstr>
      <vt:lpstr>Environmental  sanitation </vt:lpstr>
      <vt:lpstr>Introduction:</vt:lpstr>
      <vt:lpstr>Definition:</vt:lpstr>
      <vt:lpstr>Importance of environmental health</vt:lpstr>
      <vt:lpstr>Water:</vt:lpstr>
      <vt:lpstr>Use of water:</vt:lpstr>
      <vt:lpstr>Sources of water:</vt:lpstr>
      <vt:lpstr>Water pollution: </vt:lpstr>
      <vt:lpstr>PowerPoint Presentation</vt:lpstr>
      <vt:lpstr>Sanitation measures:</vt:lpstr>
      <vt:lpstr>Air:</vt:lpstr>
      <vt:lpstr>Sources of air:</vt:lpstr>
      <vt:lpstr>Health effects of air pollution</vt:lpstr>
      <vt:lpstr>Noise: </vt:lpstr>
      <vt:lpstr>Sources of noise: </vt:lpstr>
      <vt:lpstr>Effects of noise: </vt:lpstr>
      <vt:lpstr>Noise control:</vt:lpstr>
      <vt:lpstr>Ventilation:</vt:lpstr>
      <vt:lpstr>Types of ventilation:</vt:lpstr>
      <vt:lpstr>Natural ventilation:</vt:lpstr>
      <vt:lpstr>Artificial ventilation</vt:lpstr>
      <vt:lpstr>Standards of ventilation:</vt:lpstr>
      <vt:lpstr>Lighting:</vt:lpstr>
      <vt:lpstr>Measurement of light:</vt:lpstr>
      <vt:lpstr>Recommended light intensities:</vt:lpstr>
      <vt:lpstr>Natural lighting:  </vt:lpstr>
      <vt:lpstr>Artificial lighting:</vt:lpstr>
      <vt:lpstr>Health education:</vt:lpstr>
      <vt:lpstr>Introduction:</vt:lpstr>
      <vt:lpstr>Definition:</vt:lpstr>
      <vt:lpstr>Aims and objectives:</vt:lpstr>
      <vt:lpstr>Importance of health education:</vt:lpstr>
      <vt:lpstr>Methods of health education: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sanitation </dc:title>
  <dc:creator>JAIMINI</dc:creator>
  <cp:lastModifiedBy>nileshhimani309@outlook.com</cp:lastModifiedBy>
  <cp:revision>91</cp:revision>
  <dcterms:created xsi:type="dcterms:W3CDTF">2006-08-16T00:00:00Z</dcterms:created>
  <dcterms:modified xsi:type="dcterms:W3CDTF">2020-08-14T10:11:13Z</dcterms:modified>
</cp:coreProperties>
</file>