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491A0-73DB-4424-95A3-A4492F30E56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A72B-8213-4B9E-A9F6-B34E23D0BC79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/>
              <a:t>SPINAL MUSCULAR ATROPHY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/>
              <a:t>Dr.Dhwani Chanpura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Spinal muscular atrophy II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onset of SMA II is usually more insidious</a:t>
            </a:r>
            <a:endParaRPr lang="en-US" dirty="0" smtClean="0"/>
          </a:p>
          <a:p>
            <a:r>
              <a:rPr lang="en-US" dirty="0" smtClean="0"/>
              <a:t>Generalized hypotonia, symmetric weakness, and delayed motor milestones are hallmarks of SMA II.</a:t>
            </a:r>
            <a:endParaRPr lang="en-US" dirty="0" smtClean="0"/>
          </a:p>
          <a:p>
            <a:r>
              <a:rPr lang="en-US" dirty="0" smtClean="0"/>
              <a:t>Weakness involves proximal muscles more than distal muscles, and lower extremity more than upper extremity.</a:t>
            </a:r>
            <a:endParaRPr lang="en-US" dirty="0" smtClean="0"/>
          </a:p>
          <a:p>
            <a:r>
              <a:rPr lang="en-US" dirty="0" smtClean="0"/>
              <a:t>A fine tremor of the fingers and hands occurs in some patients.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762001"/>
            <a:ext cx="8229600" cy="5364163"/>
          </a:xfrm>
        </p:spPr>
        <p:txBody>
          <a:bodyPr/>
          <a:lstStyle/>
          <a:p>
            <a:r>
              <a:rPr lang="en-US" dirty="0" smtClean="0"/>
              <a:t>The deep tendon reflexes are depressed and usually absent in the lower extremities.</a:t>
            </a:r>
            <a:endParaRPr lang="en-US" dirty="0" smtClean="0"/>
          </a:p>
          <a:p>
            <a:r>
              <a:rPr lang="en-US" dirty="0" smtClean="0"/>
              <a:t>thoracic wall muscle fasciculations</a:t>
            </a:r>
            <a:endParaRPr lang="en-US" dirty="0" smtClean="0"/>
          </a:p>
          <a:p>
            <a:r>
              <a:rPr lang="en-US" dirty="0" smtClean="0"/>
              <a:t>Tongue fasciculations have been observed in 30% to 70% of SMA II patients</a:t>
            </a:r>
            <a:endParaRPr lang="en-US" dirty="0" smtClean="0"/>
          </a:p>
          <a:p>
            <a:r>
              <a:rPr lang="en-US" dirty="0" smtClean="0"/>
              <a:t>Progressive kyphoscoliosis and neuromuscular restrictive lung disease is almost invariably seen in the late first decade.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14401"/>
            <a:ext cx="8229600" cy="5211763"/>
          </a:xfrm>
        </p:spPr>
        <p:txBody>
          <a:bodyPr/>
          <a:lstStyle/>
          <a:p>
            <a:r>
              <a:rPr lang="en-US" dirty="0" smtClean="0"/>
              <a:t>Contractures of the hip flexors, tensor fasciae </a:t>
            </a:r>
            <a:r>
              <a:rPr lang="en-US" dirty="0" err="1" smtClean="0"/>
              <a:t>latae</a:t>
            </a:r>
            <a:r>
              <a:rPr lang="en-US" dirty="0" smtClean="0"/>
              <a:t>, hamstrings, triceps surae, elbow flexors, and finger flexors are common.</a:t>
            </a:r>
            <a:endParaRPr lang="en-US" dirty="0" smtClean="0"/>
          </a:p>
          <a:p>
            <a:r>
              <a:rPr lang="en-US" dirty="0" smtClean="0"/>
              <a:t>Hip subluxation and dislocations have been noted commonly in SMA II patients</a:t>
            </a:r>
            <a:endParaRPr lang="en-US" dirty="0" smtClean="0"/>
          </a:p>
          <a:p>
            <a:r>
              <a:rPr lang="en-US" dirty="0" smtClean="0"/>
              <a:t>Sensory examination is normal.</a:t>
            </a:r>
            <a:endParaRPr lang="en-US" dirty="0" smtClean="0"/>
          </a:p>
          <a:p>
            <a:r>
              <a:rPr lang="en-US" dirty="0" smtClean="0"/>
              <a:t> Extra-ocular, sphincter, and myocardial muscles are spared.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Spinal muscular atrophy III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24001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In SMA III, weakness usually initially occurs between the </a:t>
            </a:r>
            <a:r>
              <a:rPr lang="en-US" dirty="0" smtClean="0">
                <a:solidFill>
                  <a:srgbClr val="FF0000"/>
                </a:solidFill>
              </a:rPr>
              <a:t>ages of 18 months </a:t>
            </a:r>
            <a:r>
              <a:rPr lang="en-US" dirty="0" smtClean="0"/>
              <a:t>and the late teens.</a:t>
            </a:r>
            <a:endParaRPr lang="en-US" dirty="0" smtClean="0"/>
          </a:p>
          <a:p>
            <a:r>
              <a:rPr lang="en-US" dirty="0" smtClean="0"/>
              <a:t>Motor milestones may be delayed in infancy.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Proximal weakness</a:t>
            </a:r>
            <a:r>
              <a:rPr lang="en-US" dirty="0" smtClean="0"/>
              <a:t> is observed, with the </a:t>
            </a:r>
            <a:r>
              <a:rPr lang="en-US" u="sng" dirty="0" smtClean="0"/>
              <a:t>pelvic girdle </a:t>
            </a:r>
            <a:r>
              <a:rPr lang="en-US" dirty="0" smtClean="0"/>
              <a:t>being more affected than the shoulder girdle.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Lumbar lordosis </a:t>
            </a:r>
            <a:r>
              <a:rPr lang="en-US" dirty="0" smtClean="0"/>
              <a:t>and anterior pelvic tilt are exaggerated, owing to hip extensor weakness.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85801"/>
            <a:ext cx="8229600" cy="54403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waddling gait pattern </a:t>
            </a:r>
            <a:r>
              <a:rPr lang="en-US" dirty="0" smtClean="0"/>
              <a:t>with pelvic drop and lateral trunk lean over the stance phase side, secondary to hip abductor weakness.</a:t>
            </a:r>
            <a:endParaRPr lang="en-US" dirty="0" smtClean="0"/>
          </a:p>
          <a:p>
            <a:r>
              <a:rPr lang="en-US" dirty="0" smtClean="0"/>
              <a:t>The patient may exhibit a </a:t>
            </a:r>
            <a:r>
              <a:rPr lang="en-US" dirty="0" smtClean="0">
                <a:solidFill>
                  <a:srgbClr val="FF0000"/>
                </a:solidFill>
              </a:rPr>
              <a:t>Gower’s sign </a:t>
            </a:r>
            <a:r>
              <a:rPr lang="en-US" dirty="0" smtClean="0"/>
              <a:t>when arising from the floor; stair climbing is also difficult be-cause of hip flexor weakness.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Fasciculations</a:t>
            </a:r>
            <a:r>
              <a:rPr lang="en-US" dirty="0" smtClean="0"/>
              <a:t> in the </a:t>
            </a:r>
            <a:r>
              <a:rPr lang="en-US" u="sng" dirty="0" smtClean="0"/>
              <a:t>limb and thoracic wall </a:t>
            </a:r>
            <a:r>
              <a:rPr lang="en-US" dirty="0" smtClean="0"/>
              <a:t>muscles are common. </a:t>
            </a:r>
            <a:endParaRPr lang="en-US" dirty="0" smtClean="0"/>
          </a:p>
          <a:p>
            <a:r>
              <a:rPr lang="en-US" dirty="0" smtClean="0"/>
              <a:t>Fasciculations of the tongue are noted in about one half of the patients and are more common later in the disease course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38201"/>
            <a:ext cx="8229600" cy="5287963"/>
          </a:xfrm>
        </p:spPr>
        <p:txBody>
          <a:bodyPr/>
          <a:lstStyle/>
          <a:p>
            <a:r>
              <a:rPr lang="en-US" u="sng" dirty="0" smtClean="0"/>
              <a:t>Deep tendon reflexes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FF0000"/>
                </a:solidFill>
              </a:rPr>
              <a:t>diminished </a:t>
            </a:r>
            <a:r>
              <a:rPr lang="en-US" dirty="0" smtClean="0"/>
              <a:t>and often become absent over time.</a:t>
            </a:r>
            <a:endParaRPr lang="en-US" dirty="0" smtClean="0"/>
          </a:p>
          <a:p>
            <a:r>
              <a:rPr lang="en-US" dirty="0" smtClean="0"/>
              <a:t>Significant scoliosis and contractures are rare in SMA III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SMA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Spinal muscular atrophy (SMA) is a term used to describe a varied </a:t>
            </a:r>
            <a:r>
              <a:rPr lang="en-US" b="1" dirty="0" smtClean="0"/>
              <a:t>group of inherited </a:t>
            </a:r>
            <a:r>
              <a:rPr lang="en-US" dirty="0" smtClean="0"/>
              <a:t>disorders characterized by weakness and muscle wasting secondary to degeneration of motor neurons in the spinal cord and brainstem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 is generally divided into clinical subtypes using age of onset, achieved developmental milestones, ability to achieve independent sitting, standing, walking, and survival as classification criteria.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38201"/>
            <a:ext cx="8229600" cy="52879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Classification (International Spinal Muscular Atrophy Consortium classification)</a:t>
            </a:r>
            <a:endParaRPr lang="en-US" b="1" dirty="0" smtClean="0"/>
          </a:p>
          <a:p>
            <a:r>
              <a:rPr lang="en-US" b="1" dirty="0" smtClean="0"/>
              <a:t>Type I </a:t>
            </a:r>
            <a:r>
              <a:rPr lang="en-US" dirty="0" smtClean="0"/>
              <a:t>: &lt;6 months (</a:t>
            </a:r>
            <a:r>
              <a:rPr lang="en-US" dirty="0" err="1" smtClean="0"/>
              <a:t>Werdnig</a:t>
            </a:r>
            <a:r>
              <a:rPr lang="en-US" dirty="0" smtClean="0"/>
              <a:t>-Hoffmann)</a:t>
            </a:r>
            <a:endParaRPr lang="en-US" dirty="0" smtClean="0"/>
          </a:p>
          <a:p>
            <a:r>
              <a:rPr lang="en-US" dirty="0" smtClean="0"/>
              <a:t> Never sits without support</a:t>
            </a:r>
            <a:endParaRPr lang="en-US" dirty="0" smtClean="0"/>
          </a:p>
          <a:p>
            <a:r>
              <a:rPr lang="en-US" dirty="0" smtClean="0"/>
              <a:t>Survival: Usually less than 2 y</a:t>
            </a:r>
            <a:endParaRPr lang="en-US" dirty="0" smtClean="0"/>
          </a:p>
          <a:p>
            <a:r>
              <a:rPr lang="en-US" b="1" dirty="0" smtClean="0"/>
              <a:t>Type II</a:t>
            </a:r>
            <a:r>
              <a:rPr lang="en-US" dirty="0" smtClean="0"/>
              <a:t>: &lt;18 mo </a:t>
            </a:r>
            <a:endParaRPr lang="en-US" dirty="0" smtClean="0"/>
          </a:p>
          <a:p>
            <a:r>
              <a:rPr lang="en-US" dirty="0" smtClean="0"/>
              <a:t>Sits independently but never stands or walks without aids</a:t>
            </a:r>
            <a:endParaRPr lang="en-US" dirty="0" smtClean="0"/>
          </a:p>
          <a:p>
            <a:r>
              <a:rPr lang="en-US" dirty="0" smtClean="0"/>
              <a:t>Survival: Usually more than 2 y; often to adulthood</a:t>
            </a:r>
            <a:endParaRPr lang="en-US" dirty="0" smtClean="0"/>
          </a:p>
          <a:p>
            <a:r>
              <a:rPr lang="en-US" b="1" dirty="0" smtClean="0"/>
              <a:t>Type III : </a:t>
            </a:r>
            <a:r>
              <a:rPr lang="en-US" dirty="0" smtClean="0"/>
              <a:t>&gt;18 mo (</a:t>
            </a:r>
            <a:r>
              <a:rPr lang="en-US" dirty="0" err="1" smtClean="0"/>
              <a:t>Kugelberg-Welander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 Stands or walks without support</a:t>
            </a:r>
            <a:endParaRPr lang="en-US" dirty="0" smtClean="0"/>
          </a:p>
          <a:p>
            <a:r>
              <a:rPr lang="en-US" dirty="0" smtClean="0"/>
              <a:t>Survival: Adulthood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38201"/>
            <a:ext cx="8229600" cy="52879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Classification (International Spinal Muscular Atrophy Consortium classification)</a:t>
            </a:r>
            <a:endParaRPr lang="en-US" b="1" dirty="0" smtClean="0"/>
          </a:p>
          <a:p>
            <a:r>
              <a:rPr lang="en-US" b="1" dirty="0" smtClean="0"/>
              <a:t>Type I </a:t>
            </a:r>
            <a:r>
              <a:rPr lang="en-US" dirty="0" smtClean="0"/>
              <a:t>: &lt;6 months (</a:t>
            </a:r>
            <a:r>
              <a:rPr lang="en-US" dirty="0" err="1" smtClean="0"/>
              <a:t>Werdnig</a:t>
            </a:r>
            <a:r>
              <a:rPr lang="en-US" dirty="0" smtClean="0"/>
              <a:t>-Hoffmann)</a:t>
            </a:r>
            <a:endParaRPr lang="en-US" dirty="0" smtClean="0"/>
          </a:p>
          <a:p>
            <a:r>
              <a:rPr lang="en-US" dirty="0" smtClean="0"/>
              <a:t> Never sits without support</a:t>
            </a:r>
            <a:endParaRPr lang="en-US" dirty="0" smtClean="0"/>
          </a:p>
          <a:p>
            <a:r>
              <a:rPr lang="en-US" dirty="0" smtClean="0"/>
              <a:t>Survival: Usually less than 2 y</a:t>
            </a:r>
            <a:endParaRPr lang="en-US" dirty="0" smtClean="0"/>
          </a:p>
          <a:p>
            <a:r>
              <a:rPr lang="en-US" b="1" dirty="0" smtClean="0"/>
              <a:t>Type II</a:t>
            </a:r>
            <a:r>
              <a:rPr lang="en-US" dirty="0" smtClean="0"/>
              <a:t>: &lt;18 mo </a:t>
            </a:r>
            <a:endParaRPr lang="en-US" dirty="0" smtClean="0"/>
          </a:p>
          <a:p>
            <a:r>
              <a:rPr lang="en-US" dirty="0" smtClean="0"/>
              <a:t>Sits independently but never stands or walks without aids</a:t>
            </a:r>
            <a:endParaRPr lang="en-US" dirty="0" smtClean="0"/>
          </a:p>
          <a:p>
            <a:r>
              <a:rPr lang="en-US" dirty="0" smtClean="0"/>
              <a:t>Survival: Usually more than 2 y; often to adulthood</a:t>
            </a:r>
            <a:endParaRPr lang="en-US" dirty="0" smtClean="0"/>
          </a:p>
          <a:p>
            <a:r>
              <a:rPr lang="en-US" b="1" dirty="0" smtClean="0"/>
              <a:t>Type III : </a:t>
            </a:r>
            <a:r>
              <a:rPr lang="en-US" dirty="0" smtClean="0"/>
              <a:t>&gt;18 mo (</a:t>
            </a:r>
            <a:r>
              <a:rPr lang="en-US" dirty="0" err="1" smtClean="0"/>
              <a:t>Kugelberg-Welander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 Stands or walks without support</a:t>
            </a:r>
            <a:endParaRPr lang="en-US" dirty="0" smtClean="0"/>
          </a:p>
          <a:p>
            <a:r>
              <a:rPr lang="en-US" dirty="0" smtClean="0"/>
              <a:t>Survival: Adulthood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Physical examination findings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Spinal muscular atrophy I</a:t>
            </a:r>
            <a:endParaRPr lang="en-US" b="1" dirty="0" smtClean="0"/>
          </a:p>
          <a:p>
            <a:r>
              <a:rPr lang="en-US" dirty="0" smtClean="0"/>
              <a:t>In many instances, mothers of SMA I cases report experiencing reduced fetal movements.</a:t>
            </a:r>
            <a:endParaRPr lang="en-US" dirty="0" smtClean="0"/>
          </a:p>
          <a:p>
            <a:r>
              <a:rPr lang="en-US" dirty="0" smtClean="0"/>
              <a:t>Most cases present within the first 2 months.</a:t>
            </a:r>
            <a:endParaRPr lang="en-US" dirty="0" smtClean="0"/>
          </a:p>
          <a:p>
            <a:r>
              <a:rPr lang="en-US" dirty="0" smtClean="0"/>
              <a:t>Weak suck, </a:t>
            </a:r>
            <a:r>
              <a:rPr lang="en-US" dirty="0" err="1" smtClean="0"/>
              <a:t>dysphagia</a:t>
            </a:r>
            <a:r>
              <a:rPr lang="en-US" dirty="0" smtClean="0"/>
              <a:t>, labored breathing during feeding, aspiration of food or secretions, and a weak cry are also frequently noted.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1"/>
            <a:ext cx="8229600" cy="5135563"/>
          </a:xfrm>
        </p:spPr>
        <p:txBody>
          <a:bodyPr/>
          <a:lstStyle/>
          <a:p>
            <a:r>
              <a:rPr lang="en-US" dirty="0" smtClean="0"/>
              <a:t>Examination shows generalized hypotonia and symmetric weakness involving the lower extremities earlier and to a greater extent than the upper extremities</a:t>
            </a:r>
            <a:endParaRPr lang="en-US" dirty="0" smtClean="0"/>
          </a:p>
          <a:p>
            <a:r>
              <a:rPr lang="en-US" dirty="0" smtClean="0"/>
              <a:t>Proximal muscles are weaker than distal muscles. </a:t>
            </a:r>
            <a:endParaRPr lang="en-US" dirty="0" smtClean="0"/>
          </a:p>
          <a:p>
            <a:r>
              <a:rPr lang="en-US" dirty="0" smtClean="0"/>
              <a:t>In the supine position, the lower extremities may be abducted and externally rotated in a ‘‘frog-leg’’ position.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thorax is flattened </a:t>
            </a:r>
            <a:r>
              <a:rPr lang="en-US" dirty="0" err="1" smtClean="0"/>
              <a:t>antero-posteriorly</a:t>
            </a:r>
            <a:r>
              <a:rPr lang="en-US" dirty="0" smtClean="0"/>
              <a:t>, and may be described as </a:t>
            </a:r>
            <a:r>
              <a:rPr lang="en-US" dirty="0" smtClean="0">
                <a:solidFill>
                  <a:srgbClr val="FF0000"/>
                </a:solidFill>
              </a:rPr>
              <a:t>bell shaped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The diaphragm is usually more preserved relative to the </a:t>
            </a:r>
            <a:r>
              <a:rPr lang="en-US" dirty="0" err="1" smtClean="0"/>
              <a:t>intercostal</a:t>
            </a:r>
            <a:r>
              <a:rPr lang="en-US" dirty="0" smtClean="0"/>
              <a:t> and abdominal musculature, which results in a diaphragmatic breathing pattern during respiration, with abdominal protrusion, paradoxical thoracic depression, and </a:t>
            </a:r>
            <a:r>
              <a:rPr lang="en-US" dirty="0" err="1" smtClean="0"/>
              <a:t>intercostal</a:t>
            </a:r>
            <a:r>
              <a:rPr lang="en-US" dirty="0" smtClean="0"/>
              <a:t> retraction.</a:t>
            </a:r>
            <a:endParaRPr lang="en-US" dirty="0" smtClean="0"/>
          </a:p>
          <a:p>
            <a:r>
              <a:rPr lang="en-US" dirty="0" smtClean="0"/>
              <a:t>head lag during </a:t>
            </a:r>
            <a:r>
              <a:rPr lang="en-US" dirty="0" err="1" smtClean="0"/>
              <a:t>examina-tion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33401"/>
            <a:ext cx="8229600" cy="5592763"/>
          </a:xfrm>
        </p:spPr>
        <p:txBody>
          <a:bodyPr/>
          <a:lstStyle/>
          <a:p>
            <a:r>
              <a:rPr lang="en-US" dirty="0" smtClean="0"/>
              <a:t>The mouth may remain open as a result of masticator muscle weakness</a:t>
            </a:r>
            <a:endParaRPr lang="en-US" dirty="0" smtClean="0"/>
          </a:p>
          <a:p>
            <a:r>
              <a:rPr lang="en-US" dirty="0" smtClean="0"/>
              <a:t>Tongue fasciculations</a:t>
            </a:r>
            <a:endParaRPr lang="en-US" dirty="0" smtClean="0"/>
          </a:p>
          <a:p>
            <a:r>
              <a:rPr lang="en-US" dirty="0" smtClean="0"/>
              <a:t>Deep tendon reflexes have been absent in all four extremities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4255</Words>
  <Application>WPS Presentation</Application>
  <PresentationFormat>Widescreen</PresentationFormat>
  <Paragraphs>86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SMA </vt:lpstr>
      <vt:lpstr>Classification</vt:lpstr>
      <vt:lpstr>PowerPoint 演示文稿</vt:lpstr>
      <vt:lpstr>PowerPoint 演示文稿</vt:lpstr>
      <vt:lpstr>Physical examination findings</vt:lpstr>
      <vt:lpstr>PowerPoint 演示文稿</vt:lpstr>
      <vt:lpstr>PowerPoint 演示文稿</vt:lpstr>
      <vt:lpstr>PowerPoint 演示文稿</vt:lpstr>
      <vt:lpstr>Spinal muscular atrophy II</vt:lpstr>
      <vt:lpstr>PowerPoint 演示文稿</vt:lpstr>
      <vt:lpstr>PowerPoint 演示文稿</vt:lpstr>
      <vt:lpstr>Spinal muscular atrophy III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 </dc:title>
  <dc:creator>as</dc:creator>
  <cp:lastModifiedBy>ACER</cp:lastModifiedBy>
  <cp:revision>3</cp:revision>
  <dcterms:created xsi:type="dcterms:W3CDTF">2016-02-13T04:40:00Z</dcterms:created>
  <dcterms:modified xsi:type="dcterms:W3CDTF">2020-08-14T04:48:27Z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1033-11.2.0.9629</vt:lpwstr>
  </property>
</Properties>
</file>