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308"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312" r:id="rId41"/>
    <p:sldId id="313" r:id="rId42"/>
    <p:sldId id="311" r:id="rId43"/>
    <p:sldId id="309" r:id="rId44"/>
    <p:sldId id="310" r:id="rId45"/>
    <p:sldId id="305" r:id="rId46"/>
    <p:sldId id="306" r:id="rId47"/>
    <p:sldId id="307" r:id="rId48"/>
    <p:sldId id="314" r:id="rId49"/>
    <p:sldId id="315" r:id="rId50"/>
    <p:sldId id="316" r:id="rId51"/>
    <p:sldId id="317"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B642687-EF7D-44BE-9D69-62E08206C22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B642687-EF7D-44BE-9D69-62E08206C22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B642687-EF7D-44BE-9D69-62E08206C22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FB642687-EF7D-44BE-9D69-62E08206C22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B642687-EF7D-44BE-9D69-62E08206C221}"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FB642687-EF7D-44BE-9D69-62E08206C22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FB642687-EF7D-44BE-9D69-62E08206C221}"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B642687-EF7D-44BE-9D69-62E08206C221}"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42687-EF7D-44BE-9D69-62E08206C221}"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B642687-EF7D-44BE-9D69-62E08206C22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B642687-EF7D-44BE-9D69-62E08206C221}"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9B14A2B-A8B5-4A98-B856-97CB32BAA6BA}"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642687-EF7D-44BE-9D69-62E08206C221}"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B14A2B-A8B5-4A98-B856-97CB32BAA6BA}" type="slidenum">
              <a:rPr lang="en-IN" smtClean="0"/>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t>STROKE</a:t>
            </a:r>
            <a:br>
              <a:rPr lang="en-IN" dirty="0"/>
            </a:br>
            <a:endParaRPr lang="en-IN" dirty="0"/>
          </a:p>
        </p:txBody>
      </p:sp>
      <p:sp>
        <p:nvSpPr>
          <p:cNvPr id="3" name="Subtitle 2"/>
          <p:cNvSpPr>
            <a:spLocks noGrp="1"/>
          </p:cNvSpPr>
          <p:nvPr>
            <p:ph type="subTitle" idx="1"/>
          </p:nvPr>
        </p:nvSpPr>
        <p:spPr/>
        <p:txBody>
          <a:bodyPr/>
          <a:lstStyle/>
          <a:p>
            <a:r>
              <a:rPr lang="en-US" dirty="0" smtClean="0">
                <a:solidFill>
                  <a:schemeClr val="tx1"/>
                </a:solidFill>
              </a:rPr>
              <a:t>PHYSIOTHERAPY ASSESSMENT </a:t>
            </a:r>
            <a:r>
              <a:rPr lang="en-US" smtClean="0">
                <a:solidFill>
                  <a:schemeClr val="tx1"/>
                </a:solidFill>
              </a:rPr>
              <a:t>AND </a:t>
            </a:r>
            <a:r>
              <a:rPr lang="en-US" smtClean="0">
                <a:solidFill>
                  <a:schemeClr val="tx1"/>
                </a:solidFill>
              </a:rPr>
              <a:t>MANAGEMENT</a:t>
            </a:r>
            <a:endParaRPr lang="en-US" smtClean="0">
              <a:solidFill>
                <a:schemeClr val="tx1"/>
              </a:solidFill>
            </a:endParaRPr>
          </a:p>
          <a:p>
            <a:r>
              <a:rPr lang="en-US" dirty="0" smtClean="0">
                <a:solidFill>
                  <a:schemeClr val="tx1"/>
                </a:solidFill>
              </a:rPr>
              <a:t>DR. MEGHA MEHTA</a:t>
            </a:r>
            <a:endParaRPr lang="en-US"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nSpc>
                <a:spcPct val="150000"/>
              </a:lnSpc>
            </a:pPr>
            <a:r>
              <a:rPr lang="en-IN" dirty="0" smtClean="0"/>
              <a:t>Sensory integrity</a:t>
            </a:r>
            <a:endParaRPr lang="en-IN" dirty="0" smtClean="0"/>
          </a:p>
          <a:p>
            <a:pPr>
              <a:lnSpc>
                <a:spcPct val="150000"/>
              </a:lnSpc>
            </a:pPr>
            <a:r>
              <a:rPr lang="en-IN" dirty="0" smtClean="0"/>
              <a:t>Joint integrity and mobility</a:t>
            </a:r>
            <a:endParaRPr lang="en-IN" dirty="0" smtClean="0"/>
          </a:p>
          <a:p>
            <a:pPr>
              <a:lnSpc>
                <a:spcPct val="150000"/>
              </a:lnSpc>
            </a:pPr>
            <a:r>
              <a:rPr lang="en-IN" dirty="0" smtClean="0"/>
              <a:t>Motor deficits</a:t>
            </a:r>
            <a:endParaRPr lang="en-IN" dirty="0" smtClean="0"/>
          </a:p>
          <a:p>
            <a:pPr>
              <a:lnSpc>
                <a:spcPct val="150000"/>
              </a:lnSpc>
            </a:pPr>
            <a:r>
              <a:rPr lang="en-IN" dirty="0" smtClean="0"/>
              <a:t>Disturbances </a:t>
            </a:r>
            <a:r>
              <a:rPr lang="en-IN" dirty="0"/>
              <a:t>in postural control and </a:t>
            </a:r>
            <a:r>
              <a:rPr lang="en-IN" dirty="0" smtClean="0"/>
              <a:t>balance</a:t>
            </a:r>
            <a:endParaRPr lang="en-IN" dirty="0" smtClean="0"/>
          </a:p>
          <a:p>
            <a:pPr>
              <a:lnSpc>
                <a:spcPct val="150000"/>
              </a:lnSpc>
            </a:pPr>
            <a:r>
              <a:rPr lang="en-IN" dirty="0"/>
              <a:t>Functional assessment</a:t>
            </a:r>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MANAGEMENT OF STROKE</a:t>
            </a:r>
            <a:br>
              <a:rPr lang="en-IN" dirty="0"/>
            </a:br>
            <a:endParaRPr lang="en-IN" dirty="0"/>
          </a:p>
        </p:txBody>
      </p:sp>
      <p:sp>
        <p:nvSpPr>
          <p:cNvPr id="5" name="Text Placeholder 4"/>
          <p:cNvSpPr>
            <a:spLocks noGrp="1"/>
          </p:cNvSpPr>
          <p:nvPr>
            <p:ph type="body" idx="1"/>
          </p:nvPr>
        </p:nvSpPr>
        <p:spPr/>
        <p:txBody>
          <a:bodyPr/>
          <a:lstStyle/>
          <a:p>
            <a:endParaRPr lang="en-I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858000"/>
          </a:xfrm>
        </p:spPr>
        <p:txBody>
          <a:bodyPr>
            <a:normAutofit fontScale="85000" lnSpcReduction="10000"/>
          </a:bodyPr>
          <a:lstStyle/>
          <a:p>
            <a:pPr>
              <a:lnSpc>
                <a:spcPct val="150000"/>
              </a:lnSpc>
            </a:pPr>
            <a:r>
              <a:rPr lang="en-IN" dirty="0" smtClean="0"/>
              <a:t>The evolution of recovery process from onset to the return to the community life can be divided into three stages – acute, </a:t>
            </a:r>
            <a:r>
              <a:rPr lang="en-IN" dirty="0" err="1" smtClean="0"/>
              <a:t>subacute</a:t>
            </a:r>
            <a:r>
              <a:rPr lang="en-IN" dirty="0" smtClean="0"/>
              <a:t> and chronic.</a:t>
            </a:r>
            <a:endParaRPr lang="en-IN" dirty="0" smtClean="0"/>
          </a:p>
          <a:p>
            <a:pPr>
              <a:lnSpc>
                <a:spcPct val="150000"/>
              </a:lnSpc>
            </a:pPr>
            <a:r>
              <a:rPr lang="en-IN" dirty="0" smtClean="0"/>
              <a:t>Acute stage: ≈ onset – 2 weeks</a:t>
            </a:r>
            <a:endParaRPr lang="en-IN" dirty="0" smtClean="0"/>
          </a:p>
          <a:p>
            <a:pPr>
              <a:lnSpc>
                <a:spcPct val="150000"/>
              </a:lnSpc>
            </a:pPr>
            <a:r>
              <a:rPr lang="en-IN" dirty="0" err="1" smtClean="0"/>
              <a:t>Subacute</a:t>
            </a:r>
            <a:r>
              <a:rPr lang="en-IN" dirty="0" smtClean="0"/>
              <a:t> stage: ≈ 2weeks – 6 months/1year (depending on severity of stroke)</a:t>
            </a:r>
            <a:endParaRPr lang="en-IN" dirty="0" smtClean="0"/>
          </a:p>
          <a:p>
            <a:pPr>
              <a:lnSpc>
                <a:spcPct val="150000"/>
              </a:lnSpc>
            </a:pPr>
            <a:r>
              <a:rPr lang="en-IN" dirty="0" smtClean="0"/>
              <a:t>Chronic stage: ≈6 months/1 year onwards</a:t>
            </a:r>
            <a:endParaRPr lang="en-IN" dirty="0" smtClean="0"/>
          </a:p>
          <a:p>
            <a:pPr>
              <a:lnSpc>
                <a:spcPct val="150000"/>
              </a:lnSpc>
            </a:pPr>
            <a:r>
              <a:rPr lang="en-IN" dirty="0" smtClean="0"/>
              <a:t>Now –a – days almost all the patients are hospitalized following stroke. Some of them are managed initially in intensive care unit (ICU). Physiotherapy management is started </a:t>
            </a:r>
            <a:r>
              <a:rPr lang="en-IN" dirty="0" err="1" smtClean="0"/>
              <a:t>immidiatately</a:t>
            </a:r>
            <a:r>
              <a:rPr lang="en-IN" dirty="0" smtClean="0"/>
              <a:t> once the patient is stable medically.</a:t>
            </a:r>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b="1" dirty="0"/>
              <a:t>Primary impairments</a:t>
            </a:r>
            <a:endParaRPr lang="en-IN" dirty="0"/>
          </a:p>
        </p:txBody>
      </p:sp>
      <p:sp>
        <p:nvSpPr>
          <p:cNvPr id="5" name="Content Placeholder 4"/>
          <p:cNvSpPr>
            <a:spLocks noGrp="1"/>
          </p:cNvSpPr>
          <p:nvPr>
            <p:ph idx="1"/>
          </p:nvPr>
        </p:nvSpPr>
        <p:spPr>
          <a:xfrm>
            <a:off x="0" y="1600200"/>
            <a:ext cx="9144000" cy="5257800"/>
          </a:xfrm>
        </p:spPr>
        <p:txBody>
          <a:bodyPr>
            <a:normAutofit fontScale="85000" lnSpcReduction="10000"/>
          </a:bodyPr>
          <a:lstStyle/>
          <a:p>
            <a:pPr lvl="0">
              <a:lnSpc>
                <a:spcPct val="170000"/>
              </a:lnSpc>
            </a:pPr>
            <a:r>
              <a:rPr lang="en-IN" dirty="0"/>
              <a:t>Changes in muscle strength</a:t>
            </a:r>
            <a:endParaRPr lang="en-IN" dirty="0"/>
          </a:p>
          <a:p>
            <a:pPr lvl="0">
              <a:lnSpc>
                <a:spcPct val="170000"/>
              </a:lnSpc>
              <a:buFont typeface="Wingdings" panose="05000000000000000000" pitchFamily="2" charset="2"/>
              <a:buChar char="Ø"/>
            </a:pPr>
            <a:r>
              <a:rPr lang="en-IN" dirty="0" smtClean="0"/>
              <a:t>Paralysis </a:t>
            </a:r>
            <a:r>
              <a:rPr lang="en-IN" dirty="0"/>
              <a:t>or weakness (paresis)</a:t>
            </a:r>
            <a:endParaRPr lang="en-IN" dirty="0"/>
          </a:p>
          <a:p>
            <a:pPr lvl="0">
              <a:lnSpc>
                <a:spcPct val="170000"/>
              </a:lnSpc>
            </a:pPr>
            <a:r>
              <a:rPr lang="en-IN" dirty="0"/>
              <a:t>Changes in muscle tone</a:t>
            </a:r>
            <a:endParaRPr lang="en-IN" dirty="0"/>
          </a:p>
          <a:p>
            <a:pPr lvl="0">
              <a:lnSpc>
                <a:spcPct val="170000"/>
              </a:lnSpc>
              <a:buFont typeface="Wingdings" panose="05000000000000000000" pitchFamily="2" charset="2"/>
              <a:buChar char="Ø"/>
            </a:pPr>
            <a:r>
              <a:rPr lang="en-IN" dirty="0" err="1"/>
              <a:t>Hypotonicity</a:t>
            </a:r>
            <a:endParaRPr lang="en-IN" dirty="0"/>
          </a:p>
          <a:p>
            <a:pPr lvl="0">
              <a:lnSpc>
                <a:spcPct val="170000"/>
              </a:lnSpc>
              <a:buFont typeface="Wingdings" panose="05000000000000000000" pitchFamily="2" charset="2"/>
              <a:buChar char="Ø"/>
            </a:pPr>
            <a:r>
              <a:rPr lang="en-IN" dirty="0" err="1"/>
              <a:t>Hypertonicity</a:t>
            </a:r>
            <a:r>
              <a:rPr lang="en-IN" dirty="0"/>
              <a:t> – spasticity</a:t>
            </a:r>
            <a:endParaRPr lang="en-IN" dirty="0"/>
          </a:p>
          <a:p>
            <a:pPr lvl="0">
              <a:lnSpc>
                <a:spcPct val="170000"/>
              </a:lnSpc>
            </a:pPr>
            <a:r>
              <a:rPr lang="en-IN" dirty="0"/>
              <a:t>Changes in muscle activation</a:t>
            </a:r>
            <a:endParaRPr lang="en-IN" dirty="0"/>
          </a:p>
          <a:p>
            <a:pPr lvl="0">
              <a:lnSpc>
                <a:spcPct val="170000"/>
              </a:lnSpc>
              <a:buFont typeface="Wingdings" panose="05000000000000000000" pitchFamily="2" charset="2"/>
              <a:buChar char="Ø"/>
            </a:pPr>
            <a:r>
              <a:rPr lang="en-IN" dirty="0"/>
              <a:t>Inappropriate initiation</a:t>
            </a:r>
            <a:endParaRPr lang="en-IN" dirty="0"/>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0" y="0"/>
            <a:ext cx="9144000" cy="6858000"/>
          </a:xfrm>
        </p:spPr>
        <p:txBody>
          <a:bodyPr/>
          <a:lstStyle/>
          <a:p>
            <a:pPr lvl="0">
              <a:lnSpc>
                <a:spcPct val="170000"/>
              </a:lnSpc>
              <a:buFont typeface="Wingdings" panose="05000000000000000000" pitchFamily="2" charset="2"/>
              <a:buChar char="Ø"/>
            </a:pPr>
            <a:r>
              <a:rPr lang="en-IN" dirty="0" smtClean="0"/>
              <a:t>Difficulty sequencing</a:t>
            </a:r>
            <a:endParaRPr lang="en-IN" dirty="0" smtClean="0"/>
          </a:p>
          <a:p>
            <a:pPr lvl="0">
              <a:lnSpc>
                <a:spcPct val="170000"/>
              </a:lnSpc>
              <a:buFont typeface="Wingdings" panose="05000000000000000000" pitchFamily="2" charset="2"/>
              <a:buChar char="Ø"/>
            </a:pPr>
            <a:r>
              <a:rPr lang="en-IN" dirty="0" smtClean="0"/>
              <a:t>Altered force production</a:t>
            </a:r>
            <a:endParaRPr lang="en-IN" dirty="0" smtClean="0"/>
          </a:p>
          <a:p>
            <a:pPr lvl="0">
              <a:lnSpc>
                <a:spcPct val="170000"/>
              </a:lnSpc>
            </a:pPr>
            <a:r>
              <a:rPr lang="en-IN" dirty="0" smtClean="0"/>
              <a:t>Changes in sensation</a:t>
            </a:r>
            <a:endParaRPr lang="en-IN" dirty="0" smtClean="0"/>
          </a:p>
          <a:p>
            <a:pPr lvl="0">
              <a:lnSpc>
                <a:spcPct val="170000"/>
              </a:lnSpc>
              <a:buFont typeface="Wingdings" panose="05000000000000000000" pitchFamily="2" charset="2"/>
              <a:buChar char="Ø"/>
            </a:pPr>
            <a:r>
              <a:rPr lang="en-IN" dirty="0" smtClean="0"/>
              <a:t>Awareness</a:t>
            </a:r>
            <a:endParaRPr lang="en-IN" dirty="0" smtClean="0"/>
          </a:p>
          <a:p>
            <a:pPr lvl="0">
              <a:lnSpc>
                <a:spcPct val="170000"/>
              </a:lnSpc>
              <a:buFont typeface="Wingdings" panose="05000000000000000000" pitchFamily="2" charset="2"/>
              <a:buChar char="Ø"/>
            </a:pPr>
            <a:r>
              <a:rPr lang="en-IN" dirty="0" smtClean="0"/>
              <a:t>Interpretation</a:t>
            </a:r>
            <a:endParaRPr lang="en-IN" dirty="0" smtClean="0"/>
          </a:p>
          <a:p>
            <a:pPr lvl="0">
              <a:lnSpc>
                <a:spcPct val="170000"/>
              </a:lnSpc>
            </a:pPr>
            <a:r>
              <a:rPr lang="en-IN" dirty="0" smtClean="0"/>
              <a:t>Disturbances in postural control and balance</a:t>
            </a:r>
            <a:endParaRPr lang="en-IN" dirty="0" smtClean="0"/>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Secondary impairments</a:t>
            </a:r>
            <a:endParaRPr lang="en-IN" dirty="0"/>
          </a:p>
        </p:txBody>
      </p:sp>
      <p:sp>
        <p:nvSpPr>
          <p:cNvPr id="3" name="Content Placeholder 2"/>
          <p:cNvSpPr>
            <a:spLocks noGrp="1"/>
          </p:cNvSpPr>
          <p:nvPr>
            <p:ph idx="1"/>
          </p:nvPr>
        </p:nvSpPr>
        <p:spPr>
          <a:xfrm>
            <a:off x="0" y="1600200"/>
            <a:ext cx="9144000" cy="5257800"/>
          </a:xfrm>
        </p:spPr>
        <p:txBody>
          <a:bodyPr>
            <a:normAutofit/>
          </a:bodyPr>
          <a:lstStyle/>
          <a:p>
            <a:pPr lvl="0">
              <a:lnSpc>
                <a:spcPct val="150000"/>
              </a:lnSpc>
            </a:pPr>
            <a:r>
              <a:rPr lang="en-IN" dirty="0"/>
              <a:t>Respiratory complications (e.g. aspiration pneumonia in case of lower cranial nerve palsy or altered level of consciousness)</a:t>
            </a:r>
            <a:endParaRPr lang="en-IN" dirty="0"/>
          </a:p>
          <a:p>
            <a:pPr lvl="0">
              <a:lnSpc>
                <a:spcPct val="150000"/>
              </a:lnSpc>
            </a:pPr>
            <a:r>
              <a:rPr lang="en-IN" dirty="0"/>
              <a:t>Changes in alignment and mobility (e.g. shoulder </a:t>
            </a:r>
            <a:r>
              <a:rPr lang="en-IN" dirty="0" err="1"/>
              <a:t>subluxation</a:t>
            </a:r>
            <a:r>
              <a:rPr lang="en-IN" dirty="0"/>
              <a:t>)</a:t>
            </a:r>
            <a:endParaRPr lang="en-IN" dirty="0"/>
          </a:p>
          <a:p>
            <a:pPr lvl="0">
              <a:lnSpc>
                <a:spcPct val="150000"/>
              </a:lnSpc>
            </a:pPr>
            <a:r>
              <a:rPr lang="en-IN" dirty="0"/>
              <a:t>Changes in muscle and soft tissue length</a:t>
            </a:r>
            <a:endParaRPr lang="en-IN" dirty="0"/>
          </a:p>
          <a:p>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lvl="0">
              <a:lnSpc>
                <a:spcPct val="150000"/>
              </a:lnSpc>
            </a:pPr>
            <a:r>
              <a:rPr lang="en-IN" dirty="0" smtClean="0"/>
              <a:t>Pain (e.g. Reflex sympathetic dystrophy, pain due to </a:t>
            </a:r>
            <a:r>
              <a:rPr lang="en-IN" dirty="0" err="1" smtClean="0"/>
              <a:t>malalignment</a:t>
            </a:r>
            <a:r>
              <a:rPr lang="en-IN" dirty="0" smtClean="0"/>
              <a:t> etc.) </a:t>
            </a:r>
            <a:endParaRPr lang="en-IN" dirty="0" smtClean="0"/>
          </a:p>
          <a:p>
            <a:pPr lvl="0">
              <a:lnSpc>
                <a:spcPct val="150000"/>
              </a:lnSpc>
            </a:pPr>
            <a:r>
              <a:rPr lang="en-IN" dirty="0" err="1" smtClean="0"/>
              <a:t>Edema</a:t>
            </a:r>
            <a:endParaRPr lang="en-IN" dirty="0" smtClean="0"/>
          </a:p>
          <a:p>
            <a:pPr lvl="0">
              <a:lnSpc>
                <a:spcPct val="150000"/>
              </a:lnSpc>
            </a:pPr>
            <a:r>
              <a:rPr lang="en-IN" dirty="0" smtClean="0"/>
              <a:t>Deep vein thrombosis</a:t>
            </a:r>
            <a:endParaRPr lang="en-IN" dirty="0" smtClean="0"/>
          </a:p>
          <a:p>
            <a:pPr lvl="0">
              <a:lnSpc>
                <a:spcPct val="150000"/>
              </a:lnSpc>
            </a:pPr>
            <a:r>
              <a:rPr lang="en-IN" dirty="0" smtClean="0"/>
              <a:t>Pressure sores</a:t>
            </a:r>
            <a:endParaRPr lang="en-IN" dirty="0" smtClean="0"/>
          </a:p>
          <a:p>
            <a:endParaRPr lang="en-IN"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Physiotherapy management in ICU</a:t>
            </a:r>
            <a:br>
              <a:rPr lang="en-IN" dirty="0"/>
            </a:br>
            <a:endParaRPr lang="en-IN" dirty="0"/>
          </a:p>
        </p:txBody>
      </p:sp>
      <p:sp>
        <p:nvSpPr>
          <p:cNvPr id="3" name="Content Placeholder 2"/>
          <p:cNvSpPr>
            <a:spLocks noGrp="1"/>
          </p:cNvSpPr>
          <p:nvPr>
            <p:ph idx="1"/>
          </p:nvPr>
        </p:nvSpPr>
        <p:spPr>
          <a:xfrm>
            <a:off x="0" y="1600200"/>
            <a:ext cx="9144000" cy="5257800"/>
          </a:xfrm>
        </p:spPr>
        <p:txBody>
          <a:bodyPr>
            <a:normAutofit fontScale="92500"/>
          </a:bodyPr>
          <a:lstStyle/>
          <a:p>
            <a:pPr>
              <a:lnSpc>
                <a:spcPct val="150000"/>
              </a:lnSpc>
            </a:pPr>
            <a:r>
              <a:rPr lang="en-IN" dirty="0"/>
              <a:t>Goals:</a:t>
            </a:r>
            <a:endParaRPr lang="en-IN" dirty="0"/>
          </a:p>
          <a:p>
            <a:pPr marL="514350" lvl="0" indent="-514350">
              <a:lnSpc>
                <a:spcPct val="150000"/>
              </a:lnSpc>
              <a:buFont typeface="+mj-lt"/>
              <a:buAutoNum type="arabicPeriod"/>
            </a:pPr>
            <a:r>
              <a:rPr lang="en-IN" dirty="0"/>
              <a:t>Provide psychological support to patient and family</a:t>
            </a:r>
            <a:endParaRPr lang="en-IN" dirty="0"/>
          </a:p>
          <a:p>
            <a:pPr marL="514350" lvl="0" indent="-514350">
              <a:lnSpc>
                <a:spcPct val="150000"/>
              </a:lnSpc>
              <a:buFont typeface="+mj-lt"/>
              <a:buAutoNum type="arabicPeriod"/>
            </a:pPr>
            <a:r>
              <a:rPr lang="en-IN" dirty="0"/>
              <a:t>Prevention of secondary complications (e.g. Aspiration pneumonia, deep vein thrombosis, pressure sores, etc)</a:t>
            </a:r>
            <a:endParaRPr lang="en-IN" dirty="0"/>
          </a:p>
          <a:p>
            <a:pPr marL="514350" lvl="0" indent="-514350">
              <a:lnSpc>
                <a:spcPct val="150000"/>
              </a:lnSpc>
              <a:buFont typeface="+mj-lt"/>
              <a:buAutoNum type="arabicPeriod"/>
            </a:pPr>
            <a:r>
              <a:rPr lang="en-IN" dirty="0"/>
              <a:t>Maintain joint integrity and mobility.</a:t>
            </a:r>
            <a:endParaRPr lang="en-IN" dirty="0"/>
          </a:p>
          <a:p>
            <a:pPr>
              <a:lnSpc>
                <a:spcPct val="150000"/>
              </a:lnSpc>
              <a:buNone/>
            </a:pPr>
            <a:r>
              <a:rPr lang="en-IN" dirty="0"/>
              <a:t> </a:t>
            </a:r>
            <a:endParaRPr lang="en-IN" dirty="0"/>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b="1" dirty="0" smtClean="0"/>
              <a:t>Education of patient and family</a:t>
            </a:r>
            <a:br>
              <a:rPr lang="en-IN" dirty="0" smtClean="0"/>
            </a:br>
            <a:endParaRPr lang="en-IN" dirty="0"/>
          </a:p>
        </p:txBody>
      </p:sp>
      <p:sp>
        <p:nvSpPr>
          <p:cNvPr id="3" name="Content Placeholder 2"/>
          <p:cNvSpPr>
            <a:spLocks noGrp="1"/>
          </p:cNvSpPr>
          <p:nvPr>
            <p:ph idx="1"/>
          </p:nvPr>
        </p:nvSpPr>
        <p:spPr>
          <a:xfrm>
            <a:off x="0" y="1124744"/>
            <a:ext cx="9144000" cy="5733256"/>
          </a:xfrm>
        </p:spPr>
        <p:txBody>
          <a:bodyPr/>
          <a:lstStyle/>
          <a:p>
            <a:pPr marL="514350" lvl="0" indent="-514350">
              <a:lnSpc>
                <a:spcPct val="150000"/>
              </a:lnSpc>
              <a:buFont typeface="+mj-lt"/>
              <a:buAutoNum type="arabicPeriod"/>
            </a:pPr>
            <a:r>
              <a:rPr lang="en-IN" sz="2400" dirty="0" smtClean="0"/>
              <a:t>If the patient is conscious and oriented, physiotherapist should comfort him/her by briefing about his/her current status in simple language which he/she understands. Patient should be explained about the planned physiotherapy treatment and its efficacy in managing his/her symptoms.</a:t>
            </a:r>
            <a:endParaRPr lang="en-IN" sz="2400" dirty="0" smtClean="0"/>
          </a:p>
          <a:p>
            <a:pPr marL="514350" lvl="0" indent="-514350">
              <a:lnSpc>
                <a:spcPct val="150000"/>
              </a:lnSpc>
              <a:buFont typeface="+mj-lt"/>
              <a:buAutoNum type="arabicPeriod"/>
            </a:pPr>
            <a:endParaRPr lang="en-IN" sz="2400" dirty="0" smtClean="0"/>
          </a:p>
          <a:p>
            <a:pPr marL="514350" indent="-514350">
              <a:lnSpc>
                <a:spcPct val="150000"/>
              </a:lnSpc>
              <a:buFont typeface="+mj-lt"/>
              <a:buAutoNum type="arabicPeriod"/>
            </a:pPr>
            <a:r>
              <a:rPr lang="en-IN" sz="2400" dirty="0" smtClean="0"/>
              <a:t>Relatives should be explained about patient’s condition and current impairments in simple language they understand. They should also be made aware about planned physiotherapy treatment and its efficacy in managing patient’s symptoms. </a:t>
            </a:r>
            <a:endParaRPr lang="en-IN" sz="2400" dirty="0" smtClean="0"/>
          </a:p>
          <a:p>
            <a:pPr marL="514350" lvl="0" indent="-514350">
              <a:lnSpc>
                <a:spcPct val="150000"/>
              </a:lnSpc>
              <a:buFont typeface="+mj-lt"/>
              <a:buAutoNum type="arabicPeriod"/>
            </a:pPr>
            <a:endParaRPr lang="en-IN" sz="2400" dirty="0" smtClean="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Maintenance of clear airway – prevention of lung infection</a:t>
            </a:r>
            <a:br>
              <a:rPr lang="en-IN" dirty="0" smtClean="0"/>
            </a:br>
            <a:endParaRPr lang="en-IN" dirty="0"/>
          </a:p>
        </p:txBody>
      </p:sp>
      <p:sp>
        <p:nvSpPr>
          <p:cNvPr id="3" name="Content Placeholder 2"/>
          <p:cNvSpPr>
            <a:spLocks noGrp="1"/>
          </p:cNvSpPr>
          <p:nvPr>
            <p:ph idx="1"/>
          </p:nvPr>
        </p:nvSpPr>
        <p:spPr/>
        <p:txBody>
          <a:bodyPr/>
          <a:lstStyle/>
          <a:p>
            <a:r>
              <a:rPr lang="en-IN" dirty="0" smtClean="0"/>
              <a:t>Percussion, assisted cuffing and positional changes </a:t>
            </a:r>
            <a:endParaRPr lang="en-IN" dirty="0" smtClean="0"/>
          </a:p>
          <a:p>
            <a:endParaRPr lang="en-IN" dirty="0" smtClean="0"/>
          </a:p>
          <a:p>
            <a:r>
              <a:rPr lang="en-IN" dirty="0" smtClean="0"/>
              <a:t>If patient is not able to cuff, suction catheter is used to remove the secretions.</a:t>
            </a:r>
            <a:endParaRPr lang="en-IN" dirty="0" smtClean="0"/>
          </a:p>
          <a:p>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67544" y="764704"/>
            <a:ext cx="8229600" cy="4525963"/>
          </a:xfrm>
        </p:spPr>
        <p:txBody>
          <a:bodyPr>
            <a:normAutofit fontScale="92500" lnSpcReduction="20000"/>
          </a:bodyPr>
          <a:lstStyle/>
          <a:p>
            <a:pPr>
              <a:lnSpc>
                <a:spcPct val="150000"/>
              </a:lnSpc>
              <a:buNone/>
            </a:pPr>
            <a:r>
              <a:rPr lang="en-IN" b="1" dirty="0" smtClean="0"/>
              <a:t>	</a:t>
            </a:r>
            <a:r>
              <a:rPr lang="en-IN" b="1" dirty="0"/>
              <a:t>	</a:t>
            </a:r>
            <a:r>
              <a:rPr lang="en-IN" dirty="0"/>
              <a:t>“</a:t>
            </a:r>
            <a:r>
              <a:rPr lang="en-IN" b="1" dirty="0"/>
              <a:t>Stroke</a:t>
            </a:r>
            <a:r>
              <a:rPr lang="en-IN" dirty="0"/>
              <a:t> is an acute onset of neurological dysfunction due to an abnormality in cerebral circulation, resulting in signs and symptoms of focal neurological dysfunction that last more than 24 hours.” </a:t>
            </a:r>
            <a:endParaRPr lang="en-IN" dirty="0"/>
          </a:p>
          <a:p>
            <a:pPr>
              <a:lnSpc>
                <a:spcPct val="150000"/>
              </a:lnSpc>
            </a:pPr>
            <a:r>
              <a:rPr lang="en-IN" dirty="0"/>
              <a:t>	It is the most common cause of disability among the adults. </a:t>
            </a:r>
            <a:endParaRPr lang="en-IN" dirty="0"/>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Improving and maintaining chest expansion</a:t>
            </a:r>
            <a:br>
              <a:rPr lang="en-IN" dirty="0" smtClean="0"/>
            </a:br>
            <a:endParaRPr lang="en-IN" dirty="0"/>
          </a:p>
        </p:txBody>
      </p:sp>
      <p:sp>
        <p:nvSpPr>
          <p:cNvPr id="3" name="Content Placeholder 2"/>
          <p:cNvSpPr>
            <a:spLocks noGrp="1"/>
          </p:cNvSpPr>
          <p:nvPr>
            <p:ph idx="1"/>
          </p:nvPr>
        </p:nvSpPr>
        <p:spPr/>
        <p:txBody>
          <a:bodyPr/>
          <a:lstStyle/>
          <a:p>
            <a:pPr marL="514350" lvl="0" indent="-514350">
              <a:lnSpc>
                <a:spcPct val="150000"/>
              </a:lnSpc>
              <a:buFont typeface="+mj-lt"/>
              <a:buAutoNum type="arabicPeriod"/>
            </a:pPr>
            <a:r>
              <a:rPr lang="en-IN" dirty="0" smtClean="0"/>
              <a:t>Diaphragmatic breathing exercise</a:t>
            </a:r>
            <a:endParaRPr lang="en-IN" dirty="0" smtClean="0"/>
          </a:p>
          <a:p>
            <a:pPr marL="514350" lvl="0" indent="-514350">
              <a:lnSpc>
                <a:spcPct val="150000"/>
              </a:lnSpc>
              <a:buFont typeface="+mj-lt"/>
              <a:buAutoNum type="arabicPeriod"/>
            </a:pPr>
            <a:r>
              <a:rPr lang="en-IN" dirty="0" smtClean="0"/>
              <a:t>Segmental expansion exercises</a:t>
            </a:r>
            <a:endParaRPr lang="en-IN" dirty="0" smtClean="0"/>
          </a:p>
          <a:p>
            <a:pPr marL="514350" lvl="0" indent="-514350">
              <a:lnSpc>
                <a:spcPct val="150000"/>
              </a:lnSpc>
              <a:buFont typeface="+mj-lt"/>
              <a:buAutoNum type="arabicPeriod"/>
            </a:pPr>
            <a:r>
              <a:rPr lang="en-IN" dirty="0" smtClean="0"/>
              <a:t>Positioning.</a:t>
            </a:r>
            <a:endParaRPr lang="en-IN" dirty="0" smtClean="0"/>
          </a:p>
          <a:p>
            <a:pPr marL="514350" lvl="0" indent="-514350">
              <a:lnSpc>
                <a:spcPct val="150000"/>
              </a:lnSpc>
              <a:buFont typeface="+mj-lt"/>
              <a:buAutoNum type="arabicPeriod"/>
            </a:pPr>
            <a:endParaRPr lang="en-IN" dirty="0" smtClean="0"/>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Maintenance of circulation</a:t>
            </a:r>
            <a:br>
              <a:rPr lang="en-IN" dirty="0" smtClean="0"/>
            </a:br>
            <a:endParaRPr lang="en-IN" dirty="0"/>
          </a:p>
        </p:txBody>
      </p:sp>
      <p:sp>
        <p:nvSpPr>
          <p:cNvPr id="3" name="Content Placeholder 2"/>
          <p:cNvSpPr>
            <a:spLocks noGrp="1"/>
          </p:cNvSpPr>
          <p:nvPr>
            <p:ph idx="1"/>
          </p:nvPr>
        </p:nvSpPr>
        <p:spPr/>
        <p:txBody>
          <a:bodyPr/>
          <a:lstStyle/>
          <a:p>
            <a:pPr lvl="0">
              <a:lnSpc>
                <a:spcPct val="150000"/>
              </a:lnSpc>
            </a:pPr>
            <a:r>
              <a:rPr lang="en-IN" dirty="0" smtClean="0"/>
              <a:t>Passive / active-assisted / active  movements to assist venous return</a:t>
            </a:r>
            <a:endParaRPr lang="en-IN" dirty="0" smtClean="0"/>
          </a:p>
          <a:p>
            <a:pPr lvl="0">
              <a:lnSpc>
                <a:spcPct val="150000"/>
              </a:lnSpc>
            </a:pPr>
            <a:r>
              <a:rPr lang="en-IN" dirty="0" smtClean="0"/>
              <a:t>Compressive bandages to prevent venous stasis in paralytic limbs</a:t>
            </a:r>
            <a:endParaRPr lang="en-IN" dirty="0" smtClean="0"/>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Positioning strategies</a:t>
            </a:r>
            <a:br>
              <a:rPr lang="en-IN" dirty="0" smtClean="0"/>
            </a:br>
            <a:endParaRPr lang="en-IN" dirty="0"/>
          </a:p>
        </p:txBody>
      </p:sp>
      <p:sp>
        <p:nvSpPr>
          <p:cNvPr id="3" name="Content Placeholder 2"/>
          <p:cNvSpPr>
            <a:spLocks noGrp="1"/>
          </p:cNvSpPr>
          <p:nvPr>
            <p:ph idx="1"/>
          </p:nvPr>
        </p:nvSpPr>
        <p:spPr/>
        <p:txBody>
          <a:bodyPr/>
          <a:lstStyle/>
          <a:p>
            <a:pPr>
              <a:lnSpc>
                <a:spcPct val="150000"/>
              </a:lnSpc>
            </a:pPr>
            <a:r>
              <a:rPr lang="en-IN" dirty="0" smtClean="0"/>
              <a:t>Lying in the supine position</a:t>
            </a:r>
            <a:endParaRPr lang="en-IN" dirty="0" smtClean="0"/>
          </a:p>
          <a:p>
            <a:pPr>
              <a:lnSpc>
                <a:spcPct val="150000"/>
              </a:lnSpc>
            </a:pPr>
            <a:r>
              <a:rPr lang="en-IN" dirty="0" smtClean="0"/>
              <a:t>Lying on the unaffected side</a:t>
            </a:r>
            <a:endParaRPr lang="en-IN" dirty="0" smtClean="0"/>
          </a:p>
          <a:p>
            <a:pPr>
              <a:lnSpc>
                <a:spcPct val="150000"/>
              </a:lnSpc>
            </a:pPr>
            <a:r>
              <a:rPr lang="en-IN" dirty="0" smtClean="0"/>
              <a:t>Lying on the affected side</a:t>
            </a:r>
            <a:endParaRPr lang="en-IN" dirty="0" smtClean="0"/>
          </a:p>
          <a:p>
            <a:pPr>
              <a:lnSpc>
                <a:spcPct val="150000"/>
              </a:lnSpc>
            </a:pPr>
            <a:r>
              <a:rPr lang="en-IN" dirty="0" smtClean="0"/>
              <a:t>Sitting on a bed</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Maintaining joint integrity and mobility</a:t>
            </a:r>
            <a:br>
              <a:rPr lang="en-IN" dirty="0" smtClean="0"/>
            </a:br>
            <a:endParaRPr lang="en-IN" dirty="0"/>
          </a:p>
        </p:txBody>
      </p:sp>
      <p:sp>
        <p:nvSpPr>
          <p:cNvPr id="3" name="Content Placeholder 2"/>
          <p:cNvSpPr>
            <a:spLocks noGrp="1"/>
          </p:cNvSpPr>
          <p:nvPr>
            <p:ph idx="1"/>
          </p:nvPr>
        </p:nvSpPr>
        <p:spPr/>
        <p:txBody>
          <a:bodyPr/>
          <a:lstStyle/>
          <a:p>
            <a:pPr lvl="0">
              <a:lnSpc>
                <a:spcPct val="150000"/>
              </a:lnSpc>
            </a:pPr>
            <a:r>
              <a:rPr lang="en-IN" dirty="0" smtClean="0"/>
              <a:t>Mobilizing the arm</a:t>
            </a:r>
            <a:endParaRPr lang="en-IN" dirty="0" smtClean="0"/>
          </a:p>
          <a:p>
            <a:pPr lvl="0">
              <a:lnSpc>
                <a:spcPct val="150000"/>
              </a:lnSpc>
            </a:pPr>
            <a:endParaRPr lang="en-US" dirty="0" smtClean="0"/>
          </a:p>
          <a:p>
            <a:pPr lvl="0">
              <a:lnSpc>
                <a:spcPct val="150000"/>
              </a:lnSpc>
            </a:pPr>
            <a:endParaRPr lang="en-IN" dirty="0" smtClean="0"/>
          </a:p>
          <a:p>
            <a:pPr lvl="0">
              <a:lnSpc>
                <a:spcPct val="150000"/>
              </a:lnSpc>
            </a:pPr>
            <a:r>
              <a:rPr lang="en-IN" dirty="0" smtClean="0"/>
              <a:t>Moving the leg</a:t>
            </a:r>
            <a:endParaRPr lang="en-IN" dirty="0" smtClean="0"/>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Physiotherapy management for noncritical patient  </a:t>
            </a:r>
            <a:br>
              <a:rPr lang="en-IN" dirty="0" smtClean="0"/>
            </a:br>
            <a:endParaRPr lang="en-IN" dirty="0"/>
          </a:p>
        </p:txBody>
      </p:sp>
      <p:sp>
        <p:nvSpPr>
          <p:cNvPr id="3" name="Content Placeholder 2"/>
          <p:cNvSpPr>
            <a:spLocks noGrp="1"/>
          </p:cNvSpPr>
          <p:nvPr>
            <p:ph idx="1"/>
          </p:nvPr>
        </p:nvSpPr>
        <p:spPr>
          <a:xfrm>
            <a:off x="0" y="1556792"/>
            <a:ext cx="9144000" cy="5301208"/>
          </a:xfrm>
        </p:spPr>
        <p:txBody>
          <a:bodyPr>
            <a:normAutofit/>
          </a:bodyPr>
          <a:lstStyle/>
          <a:p>
            <a:pPr>
              <a:buNone/>
            </a:pPr>
            <a:r>
              <a:rPr lang="en-IN" dirty="0" smtClean="0"/>
              <a:t>Goals:</a:t>
            </a:r>
            <a:endParaRPr lang="en-IN" dirty="0" smtClean="0"/>
          </a:p>
          <a:p>
            <a:pPr lvl="0"/>
            <a:endParaRPr lang="en-IN" dirty="0" smtClean="0"/>
          </a:p>
          <a:p>
            <a:pPr marL="514350" indent="-514350">
              <a:lnSpc>
                <a:spcPct val="150000"/>
              </a:lnSpc>
            </a:pPr>
            <a:r>
              <a:rPr lang="en-IN" sz="2800" dirty="0" smtClean="0"/>
              <a:t>Maintain joint integrity and mobility.</a:t>
            </a:r>
            <a:endParaRPr lang="en-IN" sz="2800" dirty="0" smtClean="0"/>
          </a:p>
          <a:p>
            <a:pPr marL="514350" indent="-514350">
              <a:lnSpc>
                <a:spcPct val="150000"/>
              </a:lnSpc>
            </a:pPr>
            <a:r>
              <a:rPr lang="en-IN" sz="2800" dirty="0" smtClean="0"/>
              <a:t>Provide psychological support to patient and family. Education and awareness of patient, family and caregiver about the condition and physiotherapy programme.</a:t>
            </a:r>
            <a:endParaRPr lang="en-IN" sz="2800" dirty="0" smtClean="0"/>
          </a:p>
          <a:p>
            <a:pPr marL="514350" indent="-514350">
              <a:lnSpc>
                <a:spcPct val="150000"/>
              </a:lnSpc>
            </a:pPr>
            <a:r>
              <a:rPr lang="en-IN" sz="2800" dirty="0" smtClean="0"/>
              <a:t>Prevention of secondary complications (e.g. Aspiration pneumonia, deep vein thrombosis, pressure sores, etc)</a:t>
            </a:r>
            <a:endParaRPr lang="en-IN" sz="2800" dirty="0" smtClean="0"/>
          </a:p>
          <a:p>
            <a:pPr lvl="0"/>
            <a:endParaRPr lang="en-IN" dirty="0" smtClean="0"/>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0" y="0"/>
            <a:ext cx="9144000" cy="6858000"/>
          </a:xfrm>
        </p:spPr>
        <p:txBody>
          <a:bodyPr/>
          <a:lstStyle/>
          <a:p>
            <a:pPr lvl="0">
              <a:lnSpc>
                <a:spcPct val="150000"/>
              </a:lnSpc>
            </a:pPr>
            <a:endParaRPr lang="en-IN" dirty="0" smtClean="0"/>
          </a:p>
          <a:p>
            <a:pPr lvl="0">
              <a:lnSpc>
                <a:spcPct val="150000"/>
              </a:lnSpc>
            </a:pPr>
            <a:endParaRPr lang="en-IN" dirty="0" smtClean="0"/>
          </a:p>
          <a:p>
            <a:pPr lvl="0">
              <a:lnSpc>
                <a:spcPct val="150000"/>
              </a:lnSpc>
            </a:pPr>
            <a:r>
              <a:rPr lang="en-IN" dirty="0" smtClean="0"/>
              <a:t>Maintain joint integrity and mobility.</a:t>
            </a:r>
            <a:endParaRPr lang="en-IN" dirty="0" smtClean="0"/>
          </a:p>
          <a:p>
            <a:pPr lvl="0">
              <a:lnSpc>
                <a:spcPct val="150000"/>
              </a:lnSpc>
            </a:pPr>
            <a:r>
              <a:rPr lang="en-IN" dirty="0" smtClean="0"/>
              <a:t>Prevention of limb trauma</a:t>
            </a:r>
            <a:endParaRPr lang="en-IN" dirty="0" smtClean="0"/>
          </a:p>
          <a:p>
            <a:pPr lvl="0">
              <a:lnSpc>
                <a:spcPct val="150000"/>
              </a:lnSpc>
            </a:pPr>
            <a:r>
              <a:rPr lang="en-IN" dirty="0" smtClean="0"/>
              <a:t>Normalization of muscle tone</a:t>
            </a:r>
            <a:endParaRPr lang="en-IN" dirty="0" smtClean="0"/>
          </a:p>
          <a:p>
            <a:pPr lvl="0">
              <a:lnSpc>
                <a:spcPct val="150000"/>
              </a:lnSpc>
            </a:pPr>
            <a:r>
              <a:rPr lang="en-IN" dirty="0" smtClean="0"/>
              <a:t>Re-establish postural control and improve functional mobility</a:t>
            </a:r>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0" y="0"/>
            <a:ext cx="9144000" cy="6858000"/>
          </a:xfrm>
        </p:spPr>
        <p:txBody>
          <a:bodyPr/>
          <a:lstStyle/>
          <a:p>
            <a:pPr lvl="0">
              <a:lnSpc>
                <a:spcPct val="150000"/>
              </a:lnSpc>
            </a:pPr>
            <a:endParaRPr lang="en-IN" dirty="0" smtClean="0"/>
          </a:p>
          <a:p>
            <a:pPr lvl="0">
              <a:lnSpc>
                <a:spcPct val="150000"/>
              </a:lnSpc>
            </a:pPr>
            <a:endParaRPr lang="en-IN" dirty="0" smtClean="0"/>
          </a:p>
          <a:p>
            <a:pPr lvl="0">
              <a:lnSpc>
                <a:spcPct val="150000"/>
              </a:lnSpc>
            </a:pPr>
            <a:r>
              <a:rPr lang="en-IN" dirty="0" smtClean="0"/>
              <a:t>Improve upper extremity motor control</a:t>
            </a:r>
            <a:endParaRPr lang="en-IN" dirty="0" smtClean="0"/>
          </a:p>
          <a:p>
            <a:pPr lvl="0">
              <a:lnSpc>
                <a:spcPct val="150000"/>
              </a:lnSpc>
            </a:pPr>
            <a:r>
              <a:rPr lang="en-IN" dirty="0" smtClean="0"/>
              <a:t>Improve lower extremity motor control</a:t>
            </a:r>
            <a:endParaRPr lang="en-IN" dirty="0" smtClean="0"/>
          </a:p>
          <a:p>
            <a:pPr lvl="0">
              <a:lnSpc>
                <a:spcPct val="150000"/>
              </a:lnSpc>
            </a:pPr>
            <a:r>
              <a:rPr lang="en-IN" dirty="0" smtClean="0"/>
              <a:t>Improve balance</a:t>
            </a:r>
            <a:endParaRPr lang="en-IN" dirty="0" smtClean="0"/>
          </a:p>
          <a:p>
            <a:pPr lvl="0">
              <a:lnSpc>
                <a:spcPct val="150000"/>
              </a:lnSpc>
            </a:pPr>
            <a:r>
              <a:rPr lang="en-IN" dirty="0" smtClean="0"/>
              <a:t>Improve gait</a:t>
            </a:r>
            <a:endParaRPr lang="en-IN" dirty="0" smtClean="0"/>
          </a:p>
          <a:p>
            <a:pPr lvl="0">
              <a:lnSpc>
                <a:spcPct val="150000"/>
              </a:lnSpc>
            </a:pPr>
            <a:r>
              <a:rPr lang="en-IN" dirty="0" smtClean="0"/>
              <a:t>Incorporating patient in to the community.</a:t>
            </a:r>
            <a:endParaRPr lang="en-IN" dirty="0" smtClean="0"/>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Patient and family education</a:t>
            </a:r>
            <a:br>
              <a:rPr lang="en-IN" dirty="0" smtClean="0"/>
            </a:br>
            <a:endParaRPr lang="en-IN" dirty="0"/>
          </a:p>
        </p:txBody>
      </p:sp>
      <p:sp>
        <p:nvSpPr>
          <p:cNvPr id="3" name="Content Placeholder 2"/>
          <p:cNvSpPr>
            <a:spLocks noGrp="1"/>
          </p:cNvSpPr>
          <p:nvPr>
            <p:ph idx="1"/>
          </p:nvPr>
        </p:nvSpPr>
        <p:spPr/>
        <p:txBody>
          <a:bodyPr>
            <a:normAutofit/>
          </a:bodyPr>
          <a:lstStyle/>
          <a:p>
            <a:pPr>
              <a:lnSpc>
                <a:spcPct val="150000"/>
              </a:lnSpc>
            </a:pPr>
            <a:r>
              <a:rPr lang="en-IN" sz="2800" dirty="0" smtClean="0"/>
              <a:t>Physiotherapist should involve patient and relatives in treatment planning. Teach patient self assisted exercises. Train relatives and care givers about exercises and positioning and transferring techniques and involve them in patient management.</a:t>
            </a:r>
            <a:endParaRPr lang="en-IN"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Prevention of limb trauma</a:t>
            </a:r>
            <a:br>
              <a:rPr lang="en-IN" dirty="0" smtClean="0"/>
            </a:br>
            <a:endParaRPr lang="en-IN" dirty="0"/>
          </a:p>
        </p:txBody>
      </p:sp>
      <p:sp>
        <p:nvSpPr>
          <p:cNvPr id="3" name="Content Placeholder 2"/>
          <p:cNvSpPr>
            <a:spLocks noGrp="1"/>
          </p:cNvSpPr>
          <p:nvPr>
            <p:ph idx="1"/>
          </p:nvPr>
        </p:nvSpPr>
        <p:spPr/>
        <p:txBody>
          <a:bodyPr/>
          <a:lstStyle/>
          <a:p>
            <a:r>
              <a:rPr lang="en-US" dirty="0" smtClean="0"/>
              <a:t>Shoulder </a:t>
            </a:r>
            <a:r>
              <a:rPr lang="en-US" dirty="0" err="1" smtClean="0"/>
              <a:t>subluxation</a:t>
            </a:r>
            <a:endParaRPr lang="en-US" dirty="0" smtClean="0"/>
          </a:p>
          <a:p>
            <a:endParaRPr lang="en-US" dirty="0" smtClean="0"/>
          </a:p>
          <a:p>
            <a:r>
              <a:rPr lang="en-US" dirty="0" smtClean="0"/>
              <a:t>Knee hyperextension</a:t>
            </a:r>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Strategies for normalizing tone</a:t>
            </a:r>
            <a:br>
              <a:rPr lang="en-IN" dirty="0" smtClean="0"/>
            </a:br>
            <a:endParaRPr lang="en-IN" dirty="0"/>
          </a:p>
        </p:txBody>
      </p:sp>
      <p:sp>
        <p:nvSpPr>
          <p:cNvPr id="3" name="Content Placeholder 2"/>
          <p:cNvSpPr>
            <a:spLocks noGrp="1"/>
          </p:cNvSpPr>
          <p:nvPr>
            <p:ph idx="1"/>
          </p:nvPr>
        </p:nvSpPr>
        <p:spPr/>
        <p:txBody>
          <a:bodyPr/>
          <a:lstStyle/>
          <a:p>
            <a:pPr>
              <a:lnSpc>
                <a:spcPct val="150000"/>
              </a:lnSpc>
            </a:pPr>
            <a:r>
              <a:rPr lang="en-IN" dirty="0" smtClean="0"/>
              <a:t>Rhythmic rotation</a:t>
            </a:r>
            <a:endParaRPr lang="en-IN" dirty="0" smtClean="0"/>
          </a:p>
          <a:p>
            <a:pPr>
              <a:lnSpc>
                <a:spcPct val="150000"/>
              </a:lnSpc>
            </a:pPr>
            <a:r>
              <a:rPr lang="en-IN" dirty="0" smtClean="0"/>
              <a:t>Prolonged pressure</a:t>
            </a:r>
            <a:endParaRPr lang="en-IN" dirty="0" smtClean="0"/>
          </a:p>
          <a:p>
            <a:pPr>
              <a:lnSpc>
                <a:spcPct val="150000"/>
              </a:lnSpc>
            </a:pPr>
            <a:r>
              <a:rPr lang="en-IN" dirty="0" smtClean="0"/>
              <a:t>Slow rocking movements</a:t>
            </a:r>
            <a:endParaRPr lang="en-IN" dirty="0" smtClean="0"/>
          </a:p>
          <a:p>
            <a:pPr>
              <a:lnSpc>
                <a:spcPct val="150000"/>
              </a:lnSpc>
            </a:pPr>
            <a:r>
              <a:rPr lang="en-IN" dirty="0" smtClean="0"/>
              <a:t>Prolonged pressure with weight bearing</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Risk factors</a:t>
            </a:r>
            <a:endParaRPr lang="en-IN" dirty="0"/>
          </a:p>
        </p:txBody>
      </p:sp>
      <p:sp>
        <p:nvSpPr>
          <p:cNvPr id="3" name="Content Placeholder 2"/>
          <p:cNvSpPr>
            <a:spLocks noGrp="1"/>
          </p:cNvSpPr>
          <p:nvPr>
            <p:ph idx="1"/>
          </p:nvPr>
        </p:nvSpPr>
        <p:spPr>
          <a:xfrm>
            <a:off x="0" y="1600200"/>
            <a:ext cx="9144000" cy="5257800"/>
          </a:xfrm>
        </p:spPr>
        <p:txBody>
          <a:bodyPr>
            <a:normAutofit fontScale="55000" lnSpcReduction="20000"/>
          </a:bodyPr>
          <a:lstStyle/>
          <a:p>
            <a:pPr>
              <a:lnSpc>
                <a:spcPct val="170000"/>
              </a:lnSpc>
              <a:buNone/>
            </a:pPr>
            <a:r>
              <a:rPr lang="en-IN" u="sng" dirty="0"/>
              <a:t>Major risk factors</a:t>
            </a:r>
            <a:endParaRPr lang="en-IN" dirty="0"/>
          </a:p>
          <a:p>
            <a:pPr lvl="0">
              <a:lnSpc>
                <a:spcPct val="170000"/>
              </a:lnSpc>
            </a:pPr>
            <a:r>
              <a:rPr lang="en-IN" dirty="0"/>
              <a:t>Hypertension: The risk for stroke is higher in patients with blood pressure more then 160/95 mm of Hg.</a:t>
            </a:r>
            <a:endParaRPr lang="en-IN" dirty="0"/>
          </a:p>
          <a:p>
            <a:pPr lvl="0">
              <a:lnSpc>
                <a:spcPct val="170000"/>
              </a:lnSpc>
            </a:pPr>
            <a:r>
              <a:rPr lang="en-IN" dirty="0"/>
              <a:t>Cardiac disorders: Rheumatic heart </a:t>
            </a:r>
            <a:r>
              <a:rPr lang="en-IN" dirty="0" err="1"/>
              <a:t>valvular</a:t>
            </a:r>
            <a:r>
              <a:rPr lang="en-IN" dirty="0"/>
              <a:t> disease, </a:t>
            </a:r>
            <a:r>
              <a:rPr lang="en-IN" dirty="0" err="1"/>
              <a:t>endocarditis</a:t>
            </a:r>
            <a:r>
              <a:rPr lang="en-IN" dirty="0"/>
              <a:t>, arrhythmias or cardiac surgery increases the risk of embolic stroke.</a:t>
            </a:r>
            <a:endParaRPr lang="en-IN" dirty="0"/>
          </a:p>
          <a:p>
            <a:pPr lvl="0">
              <a:lnSpc>
                <a:spcPct val="170000"/>
              </a:lnSpc>
            </a:pPr>
            <a:r>
              <a:rPr lang="en-IN" dirty="0"/>
              <a:t>Diabetes</a:t>
            </a:r>
            <a:endParaRPr lang="en-IN" dirty="0"/>
          </a:p>
          <a:p>
            <a:pPr lvl="0">
              <a:lnSpc>
                <a:spcPct val="170000"/>
              </a:lnSpc>
            </a:pPr>
            <a:r>
              <a:rPr lang="en-IN" dirty="0"/>
              <a:t>Transient ischemic attacks</a:t>
            </a:r>
            <a:endParaRPr lang="en-IN" dirty="0"/>
          </a:p>
          <a:p>
            <a:pPr>
              <a:lnSpc>
                <a:spcPct val="170000"/>
              </a:lnSpc>
              <a:buNone/>
            </a:pPr>
            <a:r>
              <a:rPr lang="en-IN" u="sng" dirty="0"/>
              <a:t>Other risk factors </a:t>
            </a:r>
            <a:endParaRPr lang="en-IN" dirty="0"/>
          </a:p>
          <a:p>
            <a:pPr lvl="0">
              <a:lnSpc>
                <a:spcPct val="170000"/>
              </a:lnSpc>
            </a:pPr>
            <a:r>
              <a:rPr lang="en-IN" dirty="0"/>
              <a:t>Cigarette smoking</a:t>
            </a:r>
            <a:endParaRPr lang="en-IN" dirty="0"/>
          </a:p>
          <a:p>
            <a:pPr lvl="0">
              <a:lnSpc>
                <a:spcPct val="170000"/>
              </a:lnSpc>
            </a:pPr>
            <a:r>
              <a:rPr lang="en-IN" dirty="0"/>
              <a:t>Alcoholic</a:t>
            </a:r>
            <a:endParaRPr lang="en-IN" dirty="0"/>
          </a:p>
          <a:p>
            <a:pPr lvl="0">
              <a:lnSpc>
                <a:spcPct val="170000"/>
              </a:lnSpc>
            </a:pPr>
            <a:r>
              <a:rPr lang="en-IN" dirty="0"/>
              <a:t>Obesity</a:t>
            </a:r>
            <a:endParaRPr lang="en-IN" dirty="0"/>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nSpc>
                <a:spcPct val="150000"/>
              </a:lnSpc>
            </a:pPr>
            <a:r>
              <a:rPr lang="en-IN" dirty="0" smtClean="0"/>
              <a:t>Rhythmic trunk rotations</a:t>
            </a:r>
            <a:endParaRPr lang="en-IN" dirty="0" smtClean="0"/>
          </a:p>
          <a:p>
            <a:pPr>
              <a:lnSpc>
                <a:spcPct val="150000"/>
              </a:lnSpc>
            </a:pPr>
            <a:r>
              <a:rPr lang="en-IN" dirty="0" smtClean="0"/>
              <a:t>Local facilitation techniques can be applied to active antagonist muscle </a:t>
            </a:r>
            <a:endParaRPr lang="en-IN" dirty="0" smtClean="0"/>
          </a:p>
          <a:p>
            <a:pPr>
              <a:lnSpc>
                <a:spcPct val="150000"/>
              </a:lnSpc>
            </a:pPr>
            <a:r>
              <a:rPr lang="en-IN" dirty="0" smtClean="0"/>
              <a:t>Cold in form of ice wraps or ice packs</a:t>
            </a:r>
            <a:endParaRPr lang="en-IN" dirty="0" smtClean="0"/>
          </a:p>
          <a:p>
            <a:pPr>
              <a:lnSpc>
                <a:spcPct val="150000"/>
              </a:lnSpc>
            </a:pPr>
            <a:r>
              <a:rPr lang="en-IN" dirty="0" smtClean="0"/>
              <a:t>Soothing verbal command and cognitive relaxation technique</a:t>
            </a:r>
            <a:endParaRPr lang="en-IN" dirty="0" smtClean="0"/>
          </a:p>
          <a:p>
            <a:pPr>
              <a:lnSpc>
                <a:spcPct val="150000"/>
              </a:lnSpc>
            </a:pPr>
            <a:r>
              <a:rPr lang="en-IN" dirty="0" smtClean="0"/>
              <a:t>Prolonged lengthen positioning</a:t>
            </a: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smtClean="0"/>
              <a:t>Strategies to Re-establish postural control and improve functional mobility</a:t>
            </a:r>
            <a:br>
              <a:rPr lang="en-IN" dirty="0" smtClean="0"/>
            </a:br>
            <a:endParaRPr lang="en-IN" dirty="0"/>
          </a:p>
        </p:txBody>
      </p:sp>
      <p:sp>
        <p:nvSpPr>
          <p:cNvPr id="3" name="Content Placeholder 2"/>
          <p:cNvSpPr>
            <a:spLocks noGrp="1"/>
          </p:cNvSpPr>
          <p:nvPr>
            <p:ph idx="1"/>
          </p:nvPr>
        </p:nvSpPr>
        <p:spPr>
          <a:xfrm>
            <a:off x="0" y="1556792"/>
            <a:ext cx="9144000" cy="5301208"/>
          </a:xfrm>
        </p:spPr>
        <p:txBody>
          <a:bodyPr>
            <a:normAutofit fontScale="85000" lnSpcReduction="10000"/>
          </a:bodyPr>
          <a:lstStyle/>
          <a:p>
            <a:pPr>
              <a:lnSpc>
                <a:spcPct val="150000"/>
              </a:lnSpc>
            </a:pPr>
            <a:r>
              <a:rPr lang="en-IN" dirty="0" smtClean="0"/>
              <a:t>Rolling</a:t>
            </a:r>
            <a:endParaRPr lang="en-IN" dirty="0" smtClean="0"/>
          </a:p>
          <a:p>
            <a:pPr>
              <a:lnSpc>
                <a:spcPct val="150000"/>
              </a:lnSpc>
            </a:pPr>
            <a:r>
              <a:rPr lang="en-IN" dirty="0" smtClean="0"/>
              <a:t>Pelvic bridging </a:t>
            </a:r>
            <a:endParaRPr lang="en-IN" dirty="0" smtClean="0"/>
          </a:p>
          <a:p>
            <a:pPr>
              <a:lnSpc>
                <a:spcPct val="150000"/>
              </a:lnSpc>
            </a:pPr>
            <a:r>
              <a:rPr lang="en-US" dirty="0" smtClean="0"/>
              <a:t>Lying to sitting transition</a:t>
            </a:r>
            <a:endParaRPr lang="en-US" dirty="0" smtClean="0"/>
          </a:p>
          <a:p>
            <a:pPr>
              <a:lnSpc>
                <a:spcPct val="150000"/>
              </a:lnSpc>
            </a:pPr>
            <a:r>
              <a:rPr lang="en-US" dirty="0" smtClean="0"/>
              <a:t>Sit – to – stand transition</a:t>
            </a:r>
            <a:endParaRPr lang="en-US" dirty="0" smtClean="0"/>
          </a:p>
          <a:p>
            <a:pPr>
              <a:lnSpc>
                <a:spcPct val="150000"/>
              </a:lnSpc>
            </a:pPr>
            <a:r>
              <a:rPr lang="en-IN" dirty="0" smtClean="0"/>
              <a:t>Modified </a:t>
            </a:r>
            <a:r>
              <a:rPr lang="en-IN" dirty="0" err="1" smtClean="0"/>
              <a:t>plantigrade</a:t>
            </a:r>
            <a:r>
              <a:rPr lang="en-IN" dirty="0" smtClean="0"/>
              <a:t> </a:t>
            </a:r>
            <a:endParaRPr lang="en-IN" dirty="0" smtClean="0"/>
          </a:p>
          <a:p>
            <a:pPr>
              <a:lnSpc>
                <a:spcPct val="150000"/>
              </a:lnSpc>
            </a:pPr>
            <a:r>
              <a:rPr lang="en-IN" dirty="0" smtClean="0"/>
              <a:t>Weight shifts</a:t>
            </a:r>
            <a:endParaRPr lang="en-IN" dirty="0" smtClean="0"/>
          </a:p>
          <a:p>
            <a:pPr>
              <a:lnSpc>
                <a:spcPct val="150000"/>
              </a:lnSpc>
            </a:pPr>
            <a:r>
              <a:rPr lang="en-IN" dirty="0" smtClean="0"/>
              <a:t>Emphasize symmetrical weight bearing in sitting and standing</a:t>
            </a:r>
            <a:endParaRPr lang="en-IN" dirty="0" smtClean="0"/>
          </a:p>
          <a:p>
            <a:pPr>
              <a:lnSpc>
                <a:spcPct val="150000"/>
              </a:lnSpc>
            </a:pPr>
            <a:r>
              <a:rPr lang="en-IN" dirty="0" smtClean="0"/>
              <a:t>Functional mobility training </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Strategies to improve upper extremity control</a:t>
            </a:r>
            <a:br>
              <a:rPr lang="en-IN" dirty="0" smtClean="0"/>
            </a:br>
            <a:endParaRPr lang="en-IN" dirty="0"/>
          </a:p>
        </p:txBody>
      </p:sp>
      <p:sp>
        <p:nvSpPr>
          <p:cNvPr id="3" name="Content Placeholder 2"/>
          <p:cNvSpPr>
            <a:spLocks noGrp="1"/>
          </p:cNvSpPr>
          <p:nvPr>
            <p:ph idx="1"/>
          </p:nvPr>
        </p:nvSpPr>
        <p:spPr>
          <a:xfrm>
            <a:off x="0" y="1556792"/>
            <a:ext cx="9144000" cy="5301208"/>
          </a:xfrm>
        </p:spPr>
        <p:txBody>
          <a:bodyPr>
            <a:normAutofit fontScale="92500"/>
          </a:bodyPr>
          <a:lstStyle/>
          <a:p>
            <a:pPr>
              <a:lnSpc>
                <a:spcPct val="150000"/>
              </a:lnSpc>
            </a:pPr>
            <a:r>
              <a:rPr lang="en-IN" dirty="0" smtClean="0"/>
              <a:t>UE weight bearing </a:t>
            </a:r>
            <a:endParaRPr lang="en-IN" dirty="0" smtClean="0"/>
          </a:p>
          <a:p>
            <a:pPr>
              <a:lnSpc>
                <a:spcPct val="150000"/>
              </a:lnSpc>
            </a:pPr>
            <a:r>
              <a:rPr lang="en-IN" dirty="0" smtClean="0"/>
              <a:t>Reach pattern</a:t>
            </a:r>
            <a:endParaRPr lang="en-IN" dirty="0" smtClean="0"/>
          </a:p>
          <a:p>
            <a:pPr>
              <a:lnSpc>
                <a:spcPct val="150000"/>
              </a:lnSpc>
            </a:pPr>
            <a:r>
              <a:rPr lang="en-IN" dirty="0" smtClean="0"/>
              <a:t>Push-ups in modified </a:t>
            </a:r>
            <a:r>
              <a:rPr lang="en-IN" dirty="0" err="1" smtClean="0"/>
              <a:t>plantigrade</a:t>
            </a:r>
            <a:r>
              <a:rPr lang="en-IN" dirty="0" smtClean="0"/>
              <a:t> or prone on elbows </a:t>
            </a:r>
            <a:endParaRPr lang="en-IN" dirty="0" smtClean="0"/>
          </a:p>
          <a:p>
            <a:pPr>
              <a:lnSpc>
                <a:spcPct val="150000"/>
              </a:lnSpc>
            </a:pPr>
            <a:r>
              <a:rPr lang="en-IN" dirty="0" smtClean="0"/>
              <a:t>Wrist and finger</a:t>
            </a:r>
            <a:endParaRPr lang="en-IN" dirty="0" smtClean="0"/>
          </a:p>
          <a:p>
            <a:pPr>
              <a:lnSpc>
                <a:spcPct val="150000"/>
              </a:lnSpc>
            </a:pPr>
            <a:r>
              <a:rPr lang="en-IN" dirty="0" smtClean="0"/>
              <a:t>Voluntary release </a:t>
            </a:r>
            <a:endParaRPr lang="en-IN" dirty="0" smtClean="0"/>
          </a:p>
          <a:p>
            <a:pPr>
              <a:lnSpc>
                <a:spcPct val="150000"/>
              </a:lnSpc>
            </a:pPr>
            <a:r>
              <a:rPr lang="en-US" dirty="0" smtClean="0"/>
              <a:t>CIMT</a:t>
            </a:r>
            <a:endParaRPr lang="en-IN" dirty="0" smtClean="0"/>
          </a:p>
          <a:p>
            <a:pPr>
              <a:lnSpc>
                <a:spcPct val="150000"/>
              </a:lnSpc>
            </a:pPr>
            <a:endParaRPr lang="en-US" dirty="0" smtClean="0"/>
          </a:p>
          <a:p>
            <a:pPr>
              <a:lnSpc>
                <a:spcPct val="150000"/>
              </a:lnSpc>
              <a:buNone/>
            </a:pP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Strategies to improve lower extremity control</a:t>
            </a:r>
            <a:br>
              <a:rPr lang="en-IN" dirty="0" smtClean="0"/>
            </a:br>
            <a:endParaRPr lang="en-IN" dirty="0"/>
          </a:p>
        </p:txBody>
      </p:sp>
      <p:sp>
        <p:nvSpPr>
          <p:cNvPr id="3" name="Content Placeholder 2"/>
          <p:cNvSpPr>
            <a:spLocks noGrp="1"/>
          </p:cNvSpPr>
          <p:nvPr>
            <p:ph idx="1"/>
          </p:nvPr>
        </p:nvSpPr>
        <p:spPr>
          <a:xfrm>
            <a:off x="0" y="1196752"/>
            <a:ext cx="9144000" cy="5661248"/>
          </a:xfrm>
        </p:spPr>
        <p:txBody>
          <a:bodyPr>
            <a:normAutofit lnSpcReduction="10000"/>
          </a:bodyPr>
          <a:lstStyle/>
          <a:p>
            <a:pPr>
              <a:buNone/>
            </a:pPr>
            <a:r>
              <a:rPr lang="en-IN" dirty="0" smtClean="0"/>
              <a:t>	Training of lower extremity prepares the patient for gait. </a:t>
            </a:r>
            <a:endParaRPr lang="en-IN" dirty="0" smtClean="0"/>
          </a:p>
          <a:p>
            <a:endParaRPr lang="en-IN" dirty="0" smtClean="0"/>
          </a:p>
          <a:p>
            <a:pPr>
              <a:lnSpc>
                <a:spcPct val="150000"/>
              </a:lnSpc>
            </a:pPr>
            <a:r>
              <a:rPr lang="en-IN" dirty="0" smtClean="0"/>
              <a:t>Hip and knee flexion over the side of the bed</a:t>
            </a:r>
            <a:endParaRPr lang="en-IN" dirty="0" smtClean="0"/>
          </a:p>
          <a:p>
            <a:pPr>
              <a:lnSpc>
                <a:spcPct val="150000"/>
              </a:lnSpc>
            </a:pPr>
            <a:r>
              <a:rPr lang="en-IN" dirty="0" smtClean="0"/>
              <a:t>Isolated knee extension</a:t>
            </a:r>
            <a:endParaRPr lang="en-IN" dirty="0" smtClean="0"/>
          </a:p>
          <a:p>
            <a:pPr>
              <a:lnSpc>
                <a:spcPct val="150000"/>
              </a:lnSpc>
            </a:pPr>
            <a:r>
              <a:rPr lang="en-IN" dirty="0" smtClean="0"/>
              <a:t>PNF</a:t>
            </a:r>
            <a:endParaRPr lang="en-IN" dirty="0" smtClean="0"/>
          </a:p>
          <a:p>
            <a:pPr>
              <a:lnSpc>
                <a:spcPct val="150000"/>
              </a:lnSpc>
            </a:pPr>
            <a:r>
              <a:rPr lang="en-IN" dirty="0" smtClean="0"/>
              <a:t>Control of knee function </a:t>
            </a:r>
            <a:endParaRPr lang="en-IN" dirty="0" smtClean="0"/>
          </a:p>
          <a:p>
            <a:pPr>
              <a:lnSpc>
                <a:spcPct val="150000"/>
              </a:lnSpc>
            </a:pPr>
            <a:r>
              <a:rPr lang="en-IN" dirty="0" smtClean="0"/>
              <a:t>Dissociation of UE movements during LE </a:t>
            </a:r>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Strategies to improve balance</a:t>
            </a:r>
            <a:br>
              <a:rPr lang="en-IN" dirty="0" smtClean="0"/>
            </a:br>
            <a:endParaRPr lang="en-IN" dirty="0"/>
          </a:p>
        </p:txBody>
      </p:sp>
      <p:sp>
        <p:nvSpPr>
          <p:cNvPr id="3" name="Content Placeholder 2"/>
          <p:cNvSpPr>
            <a:spLocks noGrp="1"/>
          </p:cNvSpPr>
          <p:nvPr>
            <p:ph idx="1"/>
          </p:nvPr>
        </p:nvSpPr>
        <p:spPr>
          <a:xfrm>
            <a:off x="0" y="1484784"/>
            <a:ext cx="9144000" cy="5373216"/>
          </a:xfrm>
        </p:spPr>
        <p:txBody>
          <a:bodyPr/>
          <a:lstStyle/>
          <a:p>
            <a:pPr>
              <a:lnSpc>
                <a:spcPct val="150000"/>
              </a:lnSpc>
            </a:pPr>
            <a:r>
              <a:rPr lang="en-IN" dirty="0" smtClean="0"/>
              <a:t>Weight shifts </a:t>
            </a:r>
            <a:endParaRPr lang="en-IN" dirty="0" smtClean="0"/>
          </a:p>
          <a:p>
            <a:pPr>
              <a:lnSpc>
                <a:spcPct val="150000"/>
              </a:lnSpc>
            </a:pPr>
            <a:r>
              <a:rPr lang="en-IN" dirty="0" smtClean="0"/>
              <a:t>Postural perturbations </a:t>
            </a:r>
            <a:endParaRPr lang="en-IN" dirty="0" smtClean="0"/>
          </a:p>
          <a:p>
            <a:pPr>
              <a:lnSpc>
                <a:spcPct val="150000"/>
              </a:lnSpc>
            </a:pPr>
            <a:r>
              <a:rPr lang="en-IN" dirty="0" smtClean="0"/>
              <a:t>Anticipatory postural adjustments – Task related reach </a:t>
            </a:r>
            <a:endParaRPr lang="en-IN" dirty="0" smtClean="0"/>
          </a:p>
          <a:p>
            <a:pPr>
              <a:lnSpc>
                <a:spcPct val="150000"/>
              </a:lnSpc>
            </a:pPr>
            <a:r>
              <a:rPr lang="en-US" dirty="0" smtClean="0"/>
              <a:t>Balance exercises</a:t>
            </a:r>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Gait training</a:t>
            </a:r>
            <a:br>
              <a:rPr lang="en-IN" dirty="0" smtClean="0"/>
            </a:br>
            <a:endParaRPr lang="en-IN" dirty="0"/>
          </a:p>
        </p:txBody>
      </p:sp>
      <p:sp>
        <p:nvSpPr>
          <p:cNvPr id="3" name="Content Placeholder 2"/>
          <p:cNvSpPr>
            <a:spLocks noGrp="1"/>
          </p:cNvSpPr>
          <p:nvPr>
            <p:ph idx="1"/>
          </p:nvPr>
        </p:nvSpPr>
        <p:spPr/>
        <p:txBody>
          <a:bodyPr/>
          <a:lstStyle/>
          <a:p>
            <a:r>
              <a:rPr lang="en-US" dirty="0" smtClean="0"/>
              <a:t>Over ground gait training</a:t>
            </a:r>
            <a:endParaRPr lang="en-US" dirty="0" smtClean="0"/>
          </a:p>
          <a:p>
            <a:r>
              <a:rPr lang="en-US" smtClean="0"/>
              <a:t>Orthotic </a:t>
            </a:r>
            <a:r>
              <a:rPr lang="en-US" dirty="0" smtClean="0"/>
              <a:t>management</a:t>
            </a:r>
            <a:endParaRPr lang="en-US" dirty="0" smtClean="0"/>
          </a:p>
          <a:p>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b="1" dirty="0" smtClean="0"/>
              <a:t>PHYSIOTHERAPY MANAGEMENT OF CHRONIC STROKE PATIENTS</a:t>
            </a:r>
            <a:br>
              <a:rPr lang="en-IN" dirty="0" smtClean="0"/>
            </a:br>
            <a:endParaRPr lang="en-IN" dirty="0"/>
          </a:p>
        </p:txBody>
      </p:sp>
      <p:sp>
        <p:nvSpPr>
          <p:cNvPr id="5" name="Content Placeholder 4"/>
          <p:cNvSpPr>
            <a:spLocks noGrp="1"/>
          </p:cNvSpPr>
          <p:nvPr>
            <p:ph idx="1"/>
          </p:nvPr>
        </p:nvSpPr>
        <p:spPr>
          <a:xfrm>
            <a:off x="0" y="1556792"/>
            <a:ext cx="9144000" cy="5301208"/>
          </a:xfrm>
        </p:spPr>
        <p:txBody>
          <a:bodyPr>
            <a:normAutofit/>
          </a:bodyPr>
          <a:lstStyle/>
          <a:p>
            <a:pPr>
              <a:buNone/>
            </a:pPr>
            <a:r>
              <a:rPr lang="en-IN" b="1" dirty="0" smtClean="0"/>
              <a:t>Goals:</a:t>
            </a:r>
            <a:endParaRPr lang="en-IN" dirty="0" smtClean="0"/>
          </a:p>
          <a:p>
            <a:pPr lvl="0"/>
            <a:r>
              <a:rPr lang="en-IN" dirty="0" smtClean="0"/>
              <a:t>Development of problem solving skill</a:t>
            </a:r>
            <a:endParaRPr lang="en-IN" dirty="0" smtClean="0"/>
          </a:p>
          <a:p>
            <a:pPr lvl="0"/>
            <a:r>
              <a:rPr lang="en-IN" dirty="0" smtClean="0"/>
              <a:t>Sustain the gains achieved with previous physiotherapy management. </a:t>
            </a:r>
            <a:endParaRPr lang="en-IN" dirty="0" smtClean="0"/>
          </a:p>
          <a:p>
            <a:pPr lvl="0"/>
            <a:r>
              <a:rPr lang="en-IN" dirty="0" smtClean="0"/>
              <a:t>Maintain and improve functional outcome</a:t>
            </a:r>
            <a:endParaRPr lang="en-IN" dirty="0" smtClean="0"/>
          </a:p>
          <a:p>
            <a:pPr lvl="0"/>
            <a:r>
              <a:rPr lang="en-IN" dirty="0" smtClean="0"/>
              <a:t>Adaptation to the environment</a:t>
            </a:r>
            <a:endParaRPr lang="en-IN" dirty="0" smtClean="0"/>
          </a:p>
          <a:p>
            <a:pPr lvl="0"/>
            <a:r>
              <a:rPr lang="en-IN" dirty="0" smtClean="0"/>
              <a:t>Health promotion</a:t>
            </a:r>
            <a:endParaRPr lang="en-IN" dirty="0" smtClean="0"/>
          </a:p>
          <a:p>
            <a:pPr lvl="0"/>
            <a:r>
              <a:rPr lang="en-IN" dirty="0" smtClean="0"/>
              <a:t>Fall prevention and safety in the home and community environments.</a:t>
            </a:r>
            <a:endParaRPr lang="en-IN" dirty="0" smtClean="0"/>
          </a:p>
          <a:p>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COMPLICATIONS AND ITS MANAGEMENT</a:t>
            </a:r>
            <a:br>
              <a:rPr lang="en-IN" dirty="0" smtClean="0"/>
            </a:br>
            <a:endParaRPr lang="en-IN" dirty="0"/>
          </a:p>
        </p:txBody>
      </p:sp>
      <p:sp>
        <p:nvSpPr>
          <p:cNvPr id="3" name="Content Placeholder 2"/>
          <p:cNvSpPr>
            <a:spLocks noGrp="1"/>
          </p:cNvSpPr>
          <p:nvPr>
            <p:ph idx="1"/>
          </p:nvPr>
        </p:nvSpPr>
        <p:spPr>
          <a:xfrm>
            <a:off x="0" y="1600200"/>
            <a:ext cx="9144000" cy="5257800"/>
          </a:xfrm>
        </p:spPr>
        <p:txBody>
          <a:bodyPr>
            <a:normAutofit/>
          </a:bodyPr>
          <a:lstStyle/>
          <a:p>
            <a:r>
              <a:rPr lang="en-IN" dirty="0" smtClean="0"/>
              <a:t>Venous </a:t>
            </a:r>
            <a:r>
              <a:rPr lang="en-IN" dirty="0" err="1" smtClean="0"/>
              <a:t>thromboembolism</a:t>
            </a:r>
            <a:endParaRPr lang="en-IN" dirty="0" smtClean="0"/>
          </a:p>
          <a:p>
            <a:r>
              <a:rPr lang="en-IN" dirty="0" smtClean="0"/>
              <a:t>Skin breakdown</a:t>
            </a:r>
            <a:endParaRPr lang="en-IN" dirty="0" smtClean="0"/>
          </a:p>
          <a:p>
            <a:r>
              <a:rPr lang="en-IN" dirty="0" smtClean="0"/>
              <a:t>Decreased flexibility</a:t>
            </a:r>
            <a:endParaRPr lang="en-IN" dirty="0" smtClean="0"/>
          </a:p>
          <a:p>
            <a:r>
              <a:rPr lang="en-IN" dirty="0" smtClean="0"/>
              <a:t>Shoulder </a:t>
            </a:r>
            <a:r>
              <a:rPr lang="en-IN" dirty="0" err="1" smtClean="0"/>
              <a:t>subluxation</a:t>
            </a:r>
            <a:r>
              <a:rPr lang="en-IN" dirty="0" smtClean="0"/>
              <a:t> and pain</a:t>
            </a:r>
            <a:endParaRPr lang="en-IN" dirty="0" smtClean="0"/>
          </a:p>
          <a:p>
            <a:r>
              <a:rPr lang="en-IN" dirty="0" smtClean="0"/>
              <a:t>Reflex sympathetic dystrophy (RSD) (shoulder hand syndrome)</a:t>
            </a:r>
            <a:endParaRPr lang="en-IN" dirty="0" smtClean="0"/>
          </a:p>
          <a:p>
            <a:r>
              <a:rPr lang="en-IN" dirty="0" err="1" smtClean="0"/>
              <a:t>Deconditioning</a:t>
            </a:r>
            <a:endParaRPr lang="en-IN" dirty="0" smtClean="0"/>
          </a:p>
          <a:p>
            <a:r>
              <a:rPr lang="en-IN" dirty="0" smtClean="0"/>
              <a:t>Functional disabilities</a:t>
            </a:r>
            <a:endParaRPr lang="en-IN" dirty="0" smtClean="0"/>
          </a:p>
          <a:p>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smtClean="0"/>
              <a:t>EVIDENCEs…</a:t>
            </a:r>
            <a:endParaRPr lang="en-IN" i="1" dirty="0"/>
          </a:p>
        </p:txBody>
      </p:sp>
      <p:sp>
        <p:nvSpPr>
          <p:cNvPr id="5" name="Text Placeholder 4"/>
          <p:cNvSpPr>
            <a:spLocks noGrp="1"/>
          </p:cNvSpPr>
          <p:nvPr>
            <p:ph type="body" idx="1"/>
          </p:nvPr>
        </p:nvSpPr>
        <p:spPr/>
        <p:txBody>
          <a:bodyPr/>
          <a:lstStyle/>
          <a:p>
            <a:endParaRPr lang="en-IN"/>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Will stretching be beneficial in reducing spasticity?</a:t>
            </a:r>
            <a:endParaRPr lang="en-IN" sz="3600" dirty="0"/>
          </a:p>
        </p:txBody>
      </p:sp>
      <p:sp>
        <p:nvSpPr>
          <p:cNvPr id="3" name="Content Placeholder 2"/>
          <p:cNvSpPr>
            <a:spLocks noGrp="1"/>
          </p:cNvSpPr>
          <p:nvPr>
            <p:ph idx="1"/>
          </p:nvPr>
        </p:nvSpPr>
        <p:spPr/>
        <p:txBody>
          <a:bodyPr/>
          <a:lstStyle/>
          <a:p>
            <a:r>
              <a:rPr lang="en-US" dirty="0" smtClean="0"/>
              <a:t>P = spasticity</a:t>
            </a:r>
            <a:endParaRPr lang="en-US" dirty="0" smtClean="0"/>
          </a:p>
          <a:p>
            <a:r>
              <a:rPr lang="en-US" dirty="0" smtClean="0"/>
              <a:t>I = stretching exercises</a:t>
            </a:r>
            <a:endParaRPr lang="en-US" dirty="0" smtClean="0"/>
          </a:p>
          <a:p>
            <a:r>
              <a:rPr lang="en-US" dirty="0" smtClean="0"/>
              <a:t>C = no stretching exercises</a:t>
            </a:r>
            <a:endParaRPr lang="en-US" dirty="0" smtClean="0"/>
          </a:p>
          <a:p>
            <a:r>
              <a:rPr lang="en-US" dirty="0" smtClean="0"/>
              <a:t>O = modified </a:t>
            </a:r>
            <a:r>
              <a:rPr lang="en-US" dirty="0" err="1" smtClean="0"/>
              <a:t>asworth</a:t>
            </a:r>
            <a:r>
              <a:rPr lang="en-US" dirty="0" smtClean="0"/>
              <a:t> scale, </a:t>
            </a:r>
            <a:r>
              <a:rPr lang="en-US" dirty="0" err="1" smtClean="0"/>
              <a:t>tardiu</a:t>
            </a:r>
            <a:r>
              <a:rPr lang="en-US" dirty="0" smtClean="0"/>
              <a:t> scale</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Classification of stroke</a:t>
            </a:r>
            <a:endParaRPr lang="en-IN" dirty="0"/>
          </a:p>
        </p:txBody>
      </p:sp>
      <p:sp>
        <p:nvSpPr>
          <p:cNvPr id="3" name="Content Placeholder 2"/>
          <p:cNvSpPr>
            <a:spLocks noGrp="1"/>
          </p:cNvSpPr>
          <p:nvPr>
            <p:ph idx="1"/>
          </p:nvPr>
        </p:nvSpPr>
        <p:spPr>
          <a:xfrm>
            <a:off x="0" y="1600200"/>
            <a:ext cx="9144000" cy="5069160"/>
          </a:xfrm>
        </p:spPr>
        <p:txBody>
          <a:bodyPr>
            <a:normAutofit fontScale="70000" lnSpcReduction="20000"/>
          </a:bodyPr>
          <a:lstStyle/>
          <a:p>
            <a:pPr>
              <a:lnSpc>
                <a:spcPct val="170000"/>
              </a:lnSpc>
              <a:buNone/>
            </a:pPr>
            <a:r>
              <a:rPr lang="en-IN" dirty="0" smtClean="0"/>
              <a:t>	Two </a:t>
            </a:r>
            <a:r>
              <a:rPr lang="en-IN" dirty="0"/>
              <a:t>main mechanisms results in stroke. 1) Ischemia &amp; 2) haemorrhage</a:t>
            </a:r>
            <a:endParaRPr lang="en-IN" dirty="0"/>
          </a:p>
          <a:p>
            <a:pPr>
              <a:lnSpc>
                <a:spcPct val="170000"/>
              </a:lnSpc>
            </a:pPr>
            <a:endParaRPr lang="en-IN" dirty="0" smtClean="0"/>
          </a:p>
          <a:p>
            <a:pPr>
              <a:lnSpc>
                <a:spcPct val="170000"/>
              </a:lnSpc>
            </a:pPr>
            <a:r>
              <a:rPr lang="en-IN" dirty="0" smtClean="0"/>
              <a:t>Ischemic </a:t>
            </a:r>
            <a:r>
              <a:rPr lang="en-IN" dirty="0"/>
              <a:t>stroke is most common type of stroke.</a:t>
            </a:r>
            <a:endParaRPr lang="en-IN" dirty="0"/>
          </a:p>
          <a:p>
            <a:pPr lvl="0">
              <a:lnSpc>
                <a:spcPct val="170000"/>
              </a:lnSpc>
              <a:buNone/>
            </a:pPr>
            <a:r>
              <a:rPr lang="en-IN" dirty="0" smtClean="0"/>
              <a:t>	Ischemic </a:t>
            </a:r>
            <a:r>
              <a:rPr lang="en-IN" dirty="0"/>
              <a:t>stroke: This can occur as a result of thrombosis formation (</a:t>
            </a:r>
            <a:r>
              <a:rPr lang="en-IN" dirty="0" err="1"/>
              <a:t>atherothrombotic</a:t>
            </a:r>
            <a:r>
              <a:rPr lang="en-IN" dirty="0"/>
              <a:t> stroke) or cerebral embolism (embolic stroke).</a:t>
            </a:r>
            <a:endParaRPr lang="en-IN" dirty="0"/>
          </a:p>
          <a:p>
            <a:pPr lvl="0">
              <a:lnSpc>
                <a:spcPct val="170000"/>
              </a:lnSpc>
            </a:pPr>
            <a:r>
              <a:rPr lang="en-IN" dirty="0"/>
              <a:t>Haemorrhagic stroke: Bleeding in to extra-vascular area of brain can occur secondary to aneurysm, trauma and congenital abnormalities such as </a:t>
            </a:r>
            <a:r>
              <a:rPr lang="en-IN" dirty="0" err="1"/>
              <a:t>arteriovenous</a:t>
            </a:r>
            <a:r>
              <a:rPr lang="en-IN" dirty="0"/>
              <a:t> malformation (AVM).</a:t>
            </a:r>
            <a:endParaRPr lang="en-IN" dirty="0"/>
          </a:p>
          <a:p>
            <a:endParaRPr lang="en-IN" dirty="0"/>
          </a:p>
          <a:p>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3600" b="1" dirty="0" smtClean="0"/>
              <a:t>The Effects of Stretching in Spasticity: A Systematic Review</a:t>
            </a:r>
            <a:endParaRPr lang="en-IN" sz="3600" dirty="0"/>
          </a:p>
        </p:txBody>
      </p:sp>
      <p:graphicFrame>
        <p:nvGraphicFramePr>
          <p:cNvPr id="4" name="Content Placeholder 3"/>
          <p:cNvGraphicFramePr>
            <a:graphicFrameLocks noGrp="1"/>
          </p:cNvGraphicFramePr>
          <p:nvPr>
            <p:ph idx="1"/>
          </p:nvPr>
        </p:nvGraphicFramePr>
        <p:xfrm>
          <a:off x="457200" y="1600200"/>
          <a:ext cx="8229600" cy="4780280"/>
        </p:xfrm>
        <a:graphic>
          <a:graphicData uri="http://schemas.openxmlformats.org/drawingml/2006/table">
            <a:tbl>
              <a:tblPr firstRow="1" bandRow="1">
                <a:tableStyleId>{5C22544A-7EE6-4342-B048-85BDC9FD1C3A}</a:tableStyleId>
              </a:tblPr>
              <a:tblGrid>
                <a:gridCol w="1522512"/>
                <a:gridCol w="670708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Type of Study</a:t>
                      </a:r>
                      <a:endParaRPr lang="en-IN" sz="1200" dirty="0" smtClean="0">
                        <a:latin typeface="Arial" panose="020B0604020202020204" pitchFamily="34" charset="0"/>
                        <a:cs typeface="Arial" panose="020B0604020202020204" pitchFamily="34" charset="0"/>
                      </a:endParaRPr>
                    </a:p>
                  </a:txBody>
                  <a:tcPr/>
                </a:tc>
                <a:tc>
                  <a:txBody>
                    <a:bodyPr/>
                    <a:lstStyle/>
                    <a:p>
                      <a:r>
                        <a:rPr lang="en-US" sz="1200" dirty="0" smtClean="0">
                          <a:latin typeface="Arial" panose="020B0604020202020204" pitchFamily="34" charset="0"/>
                          <a:cs typeface="Arial" panose="020B0604020202020204" pitchFamily="34" charset="0"/>
                        </a:rPr>
                        <a:t>A systematic review</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Year of publication</a:t>
                      </a:r>
                      <a:endParaRPr lang="en-IN" sz="1200" dirty="0" smtClean="0">
                        <a:latin typeface="Arial" panose="020B0604020202020204" pitchFamily="34" charset="0"/>
                        <a:cs typeface="Arial" panose="020B0604020202020204" pitchFamily="34" charset="0"/>
                      </a:endParaRPr>
                    </a:p>
                  </a:txBody>
                  <a:tcPr/>
                </a:tc>
                <a:tc>
                  <a:txBody>
                    <a:bodyPr/>
                    <a:lstStyle/>
                    <a:p>
                      <a:r>
                        <a:rPr lang="en-US" sz="1200" dirty="0" smtClean="0">
                          <a:latin typeface="Arial" panose="020B0604020202020204" pitchFamily="34" charset="0"/>
                          <a:cs typeface="Arial" panose="020B0604020202020204" pitchFamily="34" charset="0"/>
                        </a:rPr>
                        <a:t>2008</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Level of evidence</a:t>
                      </a:r>
                      <a:endParaRPr lang="en-IN" sz="1200" dirty="0" smtClean="0">
                        <a:latin typeface="Arial" panose="020B0604020202020204" pitchFamily="34" charset="0"/>
                        <a:cs typeface="Arial" panose="020B0604020202020204" pitchFamily="34" charset="0"/>
                      </a:endParaRPr>
                    </a:p>
                  </a:txBody>
                  <a:tcPr/>
                </a:tc>
                <a:tc>
                  <a:txBody>
                    <a:bodyPr/>
                    <a:lstStyle/>
                    <a:p>
                      <a:r>
                        <a:rPr lang="en-US" sz="1200" dirty="0" smtClean="0">
                          <a:latin typeface="Arial" panose="020B0604020202020204" pitchFamily="34" charset="0"/>
                          <a:cs typeface="Arial" panose="020B0604020202020204" pitchFamily="34" charset="0"/>
                        </a:rPr>
                        <a:t>High</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Authors</a:t>
                      </a:r>
                      <a:endParaRPr lang="en-IN" sz="1200" dirty="0" smtClean="0">
                        <a:latin typeface="Arial" panose="020B0604020202020204" pitchFamily="34" charset="0"/>
                        <a:cs typeface="Arial" panose="020B0604020202020204" pitchFamily="34" charset="0"/>
                      </a:endParaRPr>
                    </a:p>
                  </a:txBody>
                  <a:tcPr/>
                </a:tc>
                <a:tc>
                  <a:txBody>
                    <a:bodyPr/>
                    <a:lstStyle/>
                    <a:p>
                      <a:r>
                        <a:rPr lang="en-IN" sz="1200" kern="1200" baseline="0" dirty="0" err="1" smtClean="0">
                          <a:solidFill>
                            <a:schemeClr val="dk1"/>
                          </a:solidFill>
                          <a:latin typeface="Arial" panose="020B0604020202020204" pitchFamily="34" charset="0"/>
                          <a:ea typeface="+mn-ea"/>
                          <a:cs typeface="Arial" panose="020B0604020202020204" pitchFamily="34" charset="0"/>
                        </a:rPr>
                        <a:t>Bovend’Eerdt</a:t>
                      </a:r>
                      <a:r>
                        <a:rPr lang="en-IN" sz="1200" kern="1200" baseline="0" dirty="0" smtClean="0">
                          <a:solidFill>
                            <a:schemeClr val="dk1"/>
                          </a:solidFill>
                          <a:latin typeface="Arial" panose="020B0604020202020204" pitchFamily="34" charset="0"/>
                          <a:ea typeface="+mn-ea"/>
                          <a:cs typeface="Arial" panose="020B0604020202020204" pitchFamily="34" charset="0"/>
                        </a:rPr>
                        <a:t> TJ et al.</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Citation </a:t>
                      </a:r>
                      <a:endParaRPr lang="en-IN" sz="1200" dirty="0" smtClean="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Arch Phys Med </a:t>
                      </a:r>
                      <a:r>
                        <a:rPr lang="en-IN" sz="1200" kern="1200" baseline="0" dirty="0" err="1" smtClean="0">
                          <a:solidFill>
                            <a:schemeClr val="dk1"/>
                          </a:solidFill>
                          <a:latin typeface="Arial" panose="020B0604020202020204" pitchFamily="34" charset="0"/>
                          <a:ea typeface="+mn-ea"/>
                          <a:cs typeface="Arial" panose="020B0604020202020204" pitchFamily="34" charset="0"/>
                        </a:rPr>
                        <a:t>Rehabil</a:t>
                      </a:r>
                      <a:r>
                        <a:rPr lang="en-IN" sz="1200" kern="1200" baseline="0" dirty="0" smtClean="0">
                          <a:solidFill>
                            <a:schemeClr val="dk1"/>
                          </a:solidFill>
                          <a:latin typeface="Arial" panose="020B0604020202020204" pitchFamily="34" charset="0"/>
                          <a:ea typeface="+mn-ea"/>
                          <a:cs typeface="Arial" panose="020B0604020202020204" pitchFamily="34" charset="0"/>
                        </a:rPr>
                        <a:t> 2008;89:1395-406.</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Aim </a:t>
                      </a:r>
                      <a:endParaRPr lang="en-IN" sz="1200" dirty="0" smtClean="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To investigate the general effect of stretching on spasticity and to explore the complexity of stretching in patients with spasticity.</a:t>
                      </a:r>
                      <a:endParaRPr lang="en-IN" sz="1200" dirty="0">
                        <a:latin typeface="Arial" panose="020B0604020202020204" pitchFamily="34" charset="0"/>
                        <a:cs typeface="Arial" panose="020B0604020202020204" pitchFamily="34" charset="0"/>
                      </a:endParaRPr>
                    </a:p>
                  </a:txBody>
                  <a:tcPr/>
                </a:tc>
              </a:tr>
              <a:tr h="370840">
                <a:tc>
                  <a:txBody>
                    <a:bodyPr/>
                    <a:lstStyle/>
                    <a:p>
                      <a:r>
                        <a:rPr lang="en-US" sz="1200" dirty="0" smtClean="0">
                          <a:latin typeface="Arial" panose="020B0604020202020204" pitchFamily="34" charset="0"/>
                          <a:cs typeface="Arial" panose="020B0604020202020204" pitchFamily="34" charset="0"/>
                        </a:rPr>
                        <a:t>Method</a:t>
                      </a:r>
                      <a:r>
                        <a:rPr lang="en-US" sz="1200" baseline="0" dirty="0" smtClean="0">
                          <a:latin typeface="Arial" panose="020B0604020202020204" pitchFamily="34" charset="0"/>
                          <a:cs typeface="Arial" panose="020B0604020202020204" pitchFamily="34" charset="0"/>
                        </a:rPr>
                        <a:t> </a:t>
                      </a:r>
                      <a:endParaRPr lang="en-IN" sz="1200" dirty="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Two researchers independently performed a systematic literature search using the databases: Medline, </a:t>
                      </a:r>
                      <a:r>
                        <a:rPr lang="en-IN" sz="1200" kern="1200" baseline="0" dirty="0" err="1" smtClean="0">
                          <a:solidFill>
                            <a:schemeClr val="dk1"/>
                          </a:solidFill>
                          <a:latin typeface="Arial" panose="020B0604020202020204" pitchFamily="34" charset="0"/>
                          <a:ea typeface="+mn-ea"/>
                          <a:cs typeface="Arial" panose="020B0604020202020204" pitchFamily="34" charset="0"/>
                        </a:rPr>
                        <a:t>PEDro</a:t>
                      </a:r>
                      <a:r>
                        <a:rPr lang="en-IN" sz="1200" kern="1200" baseline="0" dirty="0" smtClean="0">
                          <a:solidFill>
                            <a:schemeClr val="dk1"/>
                          </a:solidFill>
                          <a:latin typeface="Arial" panose="020B0604020202020204" pitchFamily="34" charset="0"/>
                          <a:ea typeface="+mn-ea"/>
                          <a:cs typeface="Arial" panose="020B0604020202020204" pitchFamily="34" charset="0"/>
                        </a:rPr>
                        <a:t>, Cochrane library, Web of Science, CINAHL, and Allied and Complementary Medicine.</a:t>
                      </a:r>
                      <a:endParaRPr lang="en-IN" sz="1200" kern="1200" baseline="0" dirty="0" smtClean="0">
                        <a:solidFill>
                          <a:schemeClr val="dk1"/>
                        </a:solidFill>
                        <a:latin typeface="Arial" panose="020B0604020202020204" pitchFamily="34" charset="0"/>
                        <a:ea typeface="+mn-ea"/>
                        <a:cs typeface="Arial" panose="020B0604020202020204" pitchFamily="34" charset="0"/>
                      </a:endParaRPr>
                    </a:p>
                    <a:p>
                      <a:r>
                        <a:rPr lang="en-IN" sz="1200" b="0" kern="1200" baseline="0" dirty="0" smtClean="0">
                          <a:solidFill>
                            <a:schemeClr val="dk1"/>
                          </a:solidFill>
                          <a:latin typeface="Arial" panose="020B0604020202020204" pitchFamily="34" charset="0"/>
                          <a:ea typeface="+mn-ea"/>
                          <a:cs typeface="Arial" panose="020B0604020202020204" pitchFamily="34" charset="0"/>
                        </a:rPr>
                        <a:t>Studies on adults receiving a stretching </a:t>
                      </a:r>
                      <a:r>
                        <a:rPr lang="en-IN" sz="1200" kern="1200" baseline="0" dirty="0" smtClean="0">
                          <a:solidFill>
                            <a:schemeClr val="dk1"/>
                          </a:solidFill>
                          <a:latin typeface="Arial" panose="020B0604020202020204" pitchFamily="34" charset="0"/>
                          <a:ea typeface="+mn-ea"/>
                          <a:cs typeface="Arial" panose="020B0604020202020204" pitchFamily="34" charset="0"/>
                        </a:rPr>
                        <a:t>technique to reduce spasticity were included. </a:t>
                      </a:r>
                      <a:r>
                        <a:rPr lang="en-IN" sz="1200" b="0" kern="1200" baseline="0" dirty="0" smtClean="0">
                          <a:solidFill>
                            <a:schemeClr val="dk1"/>
                          </a:solidFill>
                          <a:latin typeface="Arial" panose="020B0604020202020204" pitchFamily="34" charset="0"/>
                          <a:ea typeface="+mn-ea"/>
                          <a:cs typeface="Arial" panose="020B0604020202020204" pitchFamily="34" charset="0"/>
                        </a:rPr>
                        <a:t>Randomized controlled trials (RCTs) </a:t>
                      </a:r>
                      <a:r>
                        <a:rPr lang="en-IN" sz="1200" kern="1200" baseline="0" dirty="0" smtClean="0">
                          <a:solidFill>
                            <a:schemeClr val="dk1"/>
                          </a:solidFill>
                          <a:latin typeface="Arial" panose="020B0604020202020204" pitchFamily="34" charset="0"/>
                          <a:ea typeface="+mn-ea"/>
                          <a:cs typeface="Arial" panose="020B0604020202020204" pitchFamily="34" charset="0"/>
                        </a:rPr>
                        <a:t>were assessed on the </a:t>
                      </a:r>
                      <a:r>
                        <a:rPr lang="en-IN" sz="1200" kern="1200" baseline="0" dirty="0" err="1" smtClean="0">
                          <a:solidFill>
                            <a:schemeClr val="dk1"/>
                          </a:solidFill>
                          <a:latin typeface="Arial" panose="020B0604020202020204" pitchFamily="34" charset="0"/>
                          <a:ea typeface="+mn-ea"/>
                          <a:cs typeface="Arial" panose="020B0604020202020204" pitchFamily="34" charset="0"/>
                        </a:rPr>
                        <a:t>PEDro</a:t>
                      </a:r>
                      <a:r>
                        <a:rPr lang="en-IN" sz="1200" kern="1200" baseline="0" dirty="0" smtClean="0">
                          <a:solidFill>
                            <a:schemeClr val="dk1"/>
                          </a:solidFill>
                          <a:latin typeface="Arial" panose="020B0604020202020204" pitchFamily="34" charset="0"/>
                          <a:ea typeface="+mn-ea"/>
                          <a:cs typeface="Arial" panose="020B0604020202020204" pitchFamily="34" charset="0"/>
                        </a:rPr>
                        <a:t> scale for </a:t>
                      </a:r>
                      <a:r>
                        <a:rPr lang="en-IN" sz="1200" kern="1200" baseline="0" dirty="0" err="1" smtClean="0">
                          <a:solidFill>
                            <a:schemeClr val="dk1"/>
                          </a:solidFill>
                          <a:latin typeface="Arial" panose="020B0604020202020204" pitchFamily="34" charset="0"/>
                          <a:ea typeface="+mn-ea"/>
                          <a:cs typeface="Arial" panose="020B0604020202020204" pitchFamily="34" charset="0"/>
                        </a:rPr>
                        <a:t>methodologic</a:t>
                      </a:r>
                      <a:r>
                        <a:rPr lang="en-IN" sz="1200" kern="1200" baseline="0" dirty="0" smtClean="0">
                          <a:solidFill>
                            <a:schemeClr val="dk1"/>
                          </a:solidFill>
                          <a:latin typeface="Arial" panose="020B0604020202020204" pitchFamily="34" charset="0"/>
                          <a:ea typeface="+mn-ea"/>
                          <a:cs typeface="Arial" panose="020B0604020202020204" pitchFamily="34" charset="0"/>
                        </a:rPr>
                        <a:t> quality.</a:t>
                      </a:r>
                      <a:endParaRPr lang="en-IN" sz="1200" kern="1200" baseline="0" dirty="0" smtClean="0">
                        <a:solidFill>
                          <a:schemeClr val="dk1"/>
                        </a:solidFill>
                        <a:latin typeface="Arial" panose="020B0604020202020204" pitchFamily="34" charset="0"/>
                        <a:ea typeface="+mn-ea"/>
                        <a:cs typeface="Arial" panose="020B0604020202020204" pitchFamily="34" charset="0"/>
                      </a:endParaRPr>
                    </a:p>
                  </a:txBody>
                  <a:tcPr/>
                </a:tc>
              </a:tr>
              <a:tr h="370840">
                <a:tc>
                  <a:txBody>
                    <a:bodyPr/>
                    <a:lstStyle/>
                    <a:p>
                      <a:r>
                        <a:rPr lang="en-US" sz="1200" dirty="0" smtClean="0">
                          <a:latin typeface="Arial" panose="020B0604020202020204" pitchFamily="34" charset="0"/>
                          <a:cs typeface="Arial" panose="020B0604020202020204" pitchFamily="34" charset="0"/>
                        </a:rPr>
                        <a:t>Was meta-analysis used?</a:t>
                      </a:r>
                      <a:endParaRPr lang="en-IN" sz="1200" dirty="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No.</a:t>
                      </a:r>
                      <a:endParaRPr lang="en-IN" sz="1200" kern="1200" baseline="0" dirty="0" smtClean="0">
                        <a:solidFill>
                          <a:schemeClr val="dk1"/>
                        </a:solidFill>
                        <a:latin typeface="Arial" panose="020B0604020202020204" pitchFamily="34" charset="0"/>
                        <a:ea typeface="+mn-ea"/>
                        <a:cs typeface="Arial" panose="020B0604020202020204" pitchFamily="34" charset="0"/>
                      </a:endParaRPr>
                    </a:p>
                    <a:p>
                      <a:r>
                        <a:rPr lang="en-IN" sz="1200" kern="1200" baseline="0" dirty="0" smtClean="0">
                          <a:solidFill>
                            <a:schemeClr val="dk1"/>
                          </a:solidFill>
                          <a:latin typeface="Arial" panose="020B0604020202020204" pitchFamily="34" charset="0"/>
                          <a:ea typeface="+mn-ea"/>
                          <a:cs typeface="Arial" panose="020B0604020202020204" pitchFamily="34" charset="0"/>
                        </a:rPr>
                        <a:t>All studies show great diversity at the levels of methodology, population, intervention, and outcome measures making a meta-analysis not feasible.</a:t>
                      </a:r>
                      <a:endParaRPr lang="en-IN" sz="1200" dirty="0">
                        <a:latin typeface="Arial" panose="020B0604020202020204" pitchFamily="34" charset="0"/>
                        <a:cs typeface="Arial" panose="020B0604020202020204" pitchFamily="34" charset="0"/>
                      </a:endParaRPr>
                    </a:p>
                  </a:txBody>
                  <a:tcPr/>
                </a:tc>
              </a:tr>
              <a:tr h="370840">
                <a:tc>
                  <a:txBody>
                    <a:bodyPr/>
                    <a:lstStyle/>
                    <a:p>
                      <a:r>
                        <a:rPr lang="en-US" sz="1200" dirty="0" smtClean="0">
                          <a:latin typeface="Arial" panose="020B0604020202020204" pitchFamily="34" charset="0"/>
                          <a:cs typeface="Arial" panose="020B0604020202020204" pitchFamily="34" charset="0"/>
                        </a:rPr>
                        <a:t>Conclusion </a:t>
                      </a:r>
                      <a:endParaRPr lang="en-IN" sz="1200" dirty="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There is a wide diversity in studies investigating the effects of stretching on spasticity, and the available evidence on its clinical benefit is overall inconclusive. There is need for consensus on a paradigm for stretching and for good-quality studies. Future research should address this issue and should investigate the clinical importance of the short- and long-term effects.</a:t>
                      </a:r>
                      <a:endParaRPr lang="en-IN" sz="1200" dirty="0">
                        <a:latin typeface="Arial" panose="020B0604020202020204" pitchFamily="34" charset="0"/>
                        <a:cs typeface="Arial" panose="020B0604020202020204" pitchFamily="34" charset="0"/>
                      </a:endParaRPr>
                    </a:p>
                  </a:txBody>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Is balance training effective in sub acute stroke patient?</a:t>
            </a:r>
            <a:endParaRPr lang="en-IN" dirty="0"/>
          </a:p>
        </p:txBody>
      </p:sp>
      <p:sp>
        <p:nvSpPr>
          <p:cNvPr id="3" name="Content Placeholder 2"/>
          <p:cNvSpPr>
            <a:spLocks noGrp="1"/>
          </p:cNvSpPr>
          <p:nvPr>
            <p:ph idx="1"/>
          </p:nvPr>
        </p:nvSpPr>
        <p:spPr/>
        <p:txBody>
          <a:bodyPr/>
          <a:lstStyle/>
          <a:p>
            <a:pPr>
              <a:lnSpc>
                <a:spcPct val="150000"/>
              </a:lnSpc>
            </a:pPr>
            <a:r>
              <a:rPr lang="en-US" dirty="0" smtClean="0"/>
              <a:t>P = Impaired balance</a:t>
            </a:r>
            <a:endParaRPr lang="en-US" dirty="0" smtClean="0"/>
          </a:p>
          <a:p>
            <a:pPr>
              <a:lnSpc>
                <a:spcPct val="150000"/>
              </a:lnSpc>
            </a:pPr>
            <a:r>
              <a:rPr lang="en-US" dirty="0" smtClean="0"/>
              <a:t>I = Balance training</a:t>
            </a:r>
            <a:endParaRPr lang="en-US" dirty="0" smtClean="0"/>
          </a:p>
          <a:p>
            <a:pPr>
              <a:lnSpc>
                <a:spcPct val="150000"/>
              </a:lnSpc>
            </a:pPr>
            <a:r>
              <a:rPr lang="en-US" dirty="0" smtClean="0"/>
              <a:t>C = No comparison</a:t>
            </a:r>
            <a:endParaRPr lang="en-US" dirty="0" smtClean="0"/>
          </a:p>
          <a:p>
            <a:pPr>
              <a:lnSpc>
                <a:spcPct val="150000"/>
              </a:lnSpc>
            </a:pPr>
            <a:r>
              <a:rPr lang="en-US" dirty="0" smtClean="0"/>
              <a:t>O = </a:t>
            </a:r>
            <a:r>
              <a:rPr lang="en-US" dirty="0" err="1" smtClean="0"/>
              <a:t>Equillibrium</a:t>
            </a:r>
            <a:r>
              <a:rPr lang="en-US" dirty="0" smtClean="0"/>
              <a:t> tests</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CIMT beneficial in all stroke patient in improving upper extremity control?</a:t>
            </a:r>
            <a:endParaRPr lang="en-IN" dirty="0"/>
          </a:p>
        </p:txBody>
      </p:sp>
      <p:sp>
        <p:nvSpPr>
          <p:cNvPr id="3" name="Content Placeholder 2"/>
          <p:cNvSpPr>
            <a:spLocks noGrp="1"/>
          </p:cNvSpPr>
          <p:nvPr>
            <p:ph idx="1"/>
          </p:nvPr>
        </p:nvSpPr>
        <p:spPr/>
        <p:txBody>
          <a:bodyPr/>
          <a:lstStyle/>
          <a:p>
            <a:pPr>
              <a:lnSpc>
                <a:spcPct val="150000"/>
              </a:lnSpc>
            </a:pPr>
            <a:r>
              <a:rPr lang="en-US" dirty="0" smtClean="0"/>
              <a:t>P = Poor upper extremity control</a:t>
            </a:r>
            <a:endParaRPr lang="en-US" dirty="0" smtClean="0"/>
          </a:p>
          <a:p>
            <a:pPr>
              <a:lnSpc>
                <a:spcPct val="150000"/>
              </a:lnSpc>
            </a:pPr>
            <a:r>
              <a:rPr lang="en-US" dirty="0" smtClean="0"/>
              <a:t>I = CIMT</a:t>
            </a:r>
            <a:endParaRPr lang="en-US" dirty="0" smtClean="0"/>
          </a:p>
          <a:p>
            <a:pPr>
              <a:lnSpc>
                <a:spcPct val="150000"/>
              </a:lnSpc>
            </a:pPr>
            <a:r>
              <a:rPr lang="en-US" dirty="0" smtClean="0"/>
              <a:t>C = No comparison</a:t>
            </a:r>
            <a:endParaRPr lang="en-US" dirty="0" smtClean="0"/>
          </a:p>
          <a:p>
            <a:pPr>
              <a:lnSpc>
                <a:spcPct val="150000"/>
              </a:lnSpc>
            </a:pPr>
            <a:r>
              <a:rPr lang="en-US" dirty="0" smtClean="0"/>
              <a:t>O = </a:t>
            </a:r>
            <a:r>
              <a:rPr lang="en-US" dirty="0" err="1" smtClean="0"/>
              <a:t>Brunnstrom</a:t>
            </a:r>
            <a:r>
              <a:rPr lang="en-US" dirty="0" smtClean="0"/>
              <a:t> recovery stage</a:t>
            </a: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3600" dirty="0" smtClean="0"/>
              <a:t>Ottawa Panel Evidence-Based Clinical Practice Guidelines for Post-Stroke Rehabilitation</a:t>
            </a:r>
            <a:endParaRPr lang="en-IN" sz="3600" dirty="0"/>
          </a:p>
        </p:txBody>
      </p:sp>
      <p:graphicFrame>
        <p:nvGraphicFramePr>
          <p:cNvPr id="4" name="Content Placeholder 3"/>
          <p:cNvGraphicFramePr>
            <a:graphicFrameLocks noGrp="1"/>
          </p:cNvGraphicFramePr>
          <p:nvPr>
            <p:ph idx="1"/>
          </p:nvPr>
        </p:nvGraphicFramePr>
        <p:xfrm>
          <a:off x="395536" y="2060848"/>
          <a:ext cx="8229600" cy="4556760"/>
        </p:xfrm>
        <a:graphic>
          <a:graphicData uri="http://schemas.openxmlformats.org/drawingml/2006/table">
            <a:tbl>
              <a:tblPr firstRow="1" bandRow="1">
                <a:tableStyleId>{5C22544A-7EE6-4342-B048-85BDC9FD1C3A}</a:tableStyleId>
              </a:tblPr>
              <a:tblGrid>
                <a:gridCol w="1944216"/>
                <a:gridCol w="6285384"/>
              </a:tblGrid>
              <a:tr h="370840">
                <a:tc>
                  <a:txBody>
                    <a:bodyPr/>
                    <a:lstStyle/>
                    <a:p>
                      <a:r>
                        <a:rPr lang="en-US" sz="1100" dirty="0" smtClean="0"/>
                        <a:t>Study</a:t>
                      </a:r>
                      <a:r>
                        <a:rPr lang="en-US" sz="1100" baseline="0" dirty="0" smtClean="0"/>
                        <a:t> type</a:t>
                      </a:r>
                      <a:endParaRPr lang="en-IN" sz="1100" dirty="0"/>
                    </a:p>
                  </a:txBody>
                  <a:tcPr/>
                </a:tc>
                <a:tc>
                  <a:txBody>
                    <a:bodyPr/>
                    <a:lstStyle/>
                    <a:p>
                      <a:r>
                        <a:rPr lang="en-US" sz="1100" dirty="0" smtClean="0"/>
                        <a:t>Guidelines</a:t>
                      </a:r>
                      <a:endParaRPr lang="en-IN" sz="1100" dirty="0"/>
                    </a:p>
                  </a:txBody>
                  <a:tcPr/>
                </a:tc>
              </a:tr>
              <a:tr h="370840">
                <a:tc>
                  <a:txBody>
                    <a:bodyPr/>
                    <a:lstStyle/>
                    <a:p>
                      <a:r>
                        <a:rPr lang="en-US" sz="1100" dirty="0" smtClean="0"/>
                        <a:t>Year of publication</a:t>
                      </a:r>
                      <a:endParaRPr lang="en-IN" sz="1100" dirty="0"/>
                    </a:p>
                  </a:txBody>
                  <a:tcPr/>
                </a:tc>
                <a:tc>
                  <a:txBody>
                    <a:bodyPr/>
                    <a:lstStyle/>
                    <a:p>
                      <a:r>
                        <a:rPr lang="en-US" sz="1100" dirty="0" smtClean="0"/>
                        <a:t>2006</a:t>
                      </a:r>
                      <a:endParaRPr lang="en-IN" sz="1100" dirty="0"/>
                    </a:p>
                  </a:txBody>
                  <a:tcPr/>
                </a:tc>
              </a:tr>
              <a:tr h="370840">
                <a:tc>
                  <a:txBody>
                    <a:bodyPr/>
                    <a:lstStyle/>
                    <a:p>
                      <a:r>
                        <a:rPr lang="en-US" sz="1100" dirty="0" smtClean="0"/>
                        <a:t>Level of evidence</a:t>
                      </a:r>
                      <a:endParaRPr lang="en-IN" sz="1100" dirty="0"/>
                    </a:p>
                  </a:txBody>
                  <a:tcPr/>
                </a:tc>
                <a:tc>
                  <a:txBody>
                    <a:bodyPr/>
                    <a:lstStyle/>
                    <a:p>
                      <a:r>
                        <a:rPr lang="en-US" sz="1100" dirty="0" smtClean="0"/>
                        <a:t>Very</a:t>
                      </a:r>
                      <a:r>
                        <a:rPr lang="en-US" sz="1100" baseline="0" dirty="0" smtClean="0"/>
                        <a:t> h</a:t>
                      </a:r>
                      <a:r>
                        <a:rPr lang="en-US" sz="1100" dirty="0" smtClean="0"/>
                        <a:t>igh </a:t>
                      </a:r>
                      <a:endParaRPr lang="en-IN" sz="1100" dirty="0"/>
                    </a:p>
                  </a:txBody>
                  <a:tcPr/>
                </a:tc>
              </a:tr>
              <a:tr h="370840">
                <a:tc>
                  <a:txBody>
                    <a:bodyPr/>
                    <a:lstStyle/>
                    <a:p>
                      <a:r>
                        <a:rPr lang="en-US" sz="1100" dirty="0" smtClean="0"/>
                        <a:t>Recommendations </a:t>
                      </a:r>
                      <a:endParaRPr lang="en-IN"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IN" sz="1100" kern="1200" dirty="0" smtClean="0">
                          <a:solidFill>
                            <a:schemeClr val="dk1"/>
                          </a:solidFill>
                          <a:latin typeface="+mn-lt"/>
                          <a:ea typeface="+mn-ea"/>
                          <a:cs typeface="+mn-cs"/>
                        </a:rPr>
                        <a:t>There is good evidence to recommend balance training as a rehabilitation intervention for </a:t>
                      </a:r>
                      <a:r>
                        <a:rPr lang="en-IN" sz="1100" kern="1200" dirty="0" err="1" smtClean="0">
                          <a:solidFill>
                            <a:schemeClr val="dk1"/>
                          </a:solidFill>
                          <a:latin typeface="+mn-lt"/>
                          <a:ea typeface="+mn-ea"/>
                          <a:cs typeface="+mn-cs"/>
                        </a:rPr>
                        <a:t>subacute</a:t>
                      </a:r>
                      <a:r>
                        <a:rPr lang="en-IN" sz="1100" kern="1200" dirty="0" smtClean="0">
                          <a:solidFill>
                            <a:schemeClr val="dk1"/>
                          </a:solidFill>
                          <a:latin typeface="+mn-lt"/>
                          <a:ea typeface="+mn-ea"/>
                          <a:cs typeface="+mn-cs"/>
                        </a:rPr>
                        <a:t> and post-acute stroke patients.</a:t>
                      </a:r>
                      <a:endParaRPr lang="en-IN" sz="11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en-IN" sz="11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IN" sz="1100" kern="1200" dirty="0" smtClean="0">
                          <a:solidFill>
                            <a:schemeClr val="dk1"/>
                          </a:solidFill>
                          <a:latin typeface="+mn-lt"/>
                          <a:ea typeface="+mn-ea"/>
                          <a:cs typeface="+mn-cs"/>
                        </a:rPr>
                        <a:t>The Ottawa Panel found good evidence to recommend the consideration of the inclusion of CIMT in the treatment of </a:t>
                      </a:r>
                      <a:r>
                        <a:rPr lang="en-IN" sz="1100" kern="1200" dirty="0" err="1" smtClean="0">
                          <a:solidFill>
                            <a:schemeClr val="dk1"/>
                          </a:solidFill>
                          <a:latin typeface="+mn-lt"/>
                          <a:ea typeface="+mn-ea"/>
                          <a:cs typeface="+mn-cs"/>
                        </a:rPr>
                        <a:t>subacute</a:t>
                      </a:r>
                      <a:r>
                        <a:rPr lang="en-IN" sz="1100" kern="1200" dirty="0" smtClean="0">
                          <a:solidFill>
                            <a:schemeClr val="dk1"/>
                          </a:solidFill>
                          <a:latin typeface="+mn-lt"/>
                          <a:ea typeface="+mn-ea"/>
                          <a:cs typeface="+mn-cs"/>
                        </a:rPr>
                        <a:t> and chronic stroke patients with some active finger and wrist extension prior to CIMT.</a:t>
                      </a:r>
                      <a:endParaRPr lang="en-IN" sz="110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en-IN" sz="1100" kern="1200" dirty="0" smtClean="0">
                        <a:solidFill>
                          <a:schemeClr val="dk1"/>
                        </a:solidFill>
                        <a:latin typeface="+mn-lt"/>
                        <a:ea typeface="+mn-ea"/>
                        <a:cs typeface="+mn-cs"/>
                      </a:endParaRPr>
                    </a:p>
                    <a:p>
                      <a:r>
                        <a:rPr lang="en-IN" sz="1100" kern="1200" dirty="0" smtClean="0">
                          <a:solidFill>
                            <a:schemeClr val="dk1"/>
                          </a:solidFill>
                          <a:latin typeface="+mn-lt"/>
                          <a:ea typeface="+mn-ea"/>
                          <a:cs typeface="+mn-cs"/>
                        </a:rPr>
                        <a:t>There is good evidence exists to recommend that chronic stroke patients should participate in regular strengthening and aerobic exercise programs, and poor evidence exists to support strengthening in the rehabilitation of acute and </a:t>
                      </a:r>
                      <a:r>
                        <a:rPr lang="en-IN" sz="1100" kern="1200" dirty="0" err="1" smtClean="0">
                          <a:solidFill>
                            <a:schemeClr val="dk1"/>
                          </a:solidFill>
                          <a:latin typeface="+mn-lt"/>
                          <a:ea typeface="+mn-ea"/>
                          <a:cs typeface="+mn-cs"/>
                        </a:rPr>
                        <a:t>subacute</a:t>
                      </a:r>
                      <a:r>
                        <a:rPr lang="en-IN" sz="1100" kern="1200" dirty="0" smtClean="0">
                          <a:solidFill>
                            <a:schemeClr val="dk1"/>
                          </a:solidFill>
                          <a:latin typeface="+mn-lt"/>
                          <a:ea typeface="+mn-ea"/>
                          <a:cs typeface="+mn-cs"/>
                        </a:rPr>
                        <a:t> stroke patients.</a:t>
                      </a:r>
                      <a:endParaRPr lang="en-IN" sz="1100" kern="1200" dirty="0" smtClean="0">
                        <a:solidFill>
                          <a:schemeClr val="dk1"/>
                        </a:solidFill>
                        <a:latin typeface="+mn-lt"/>
                        <a:ea typeface="+mn-ea"/>
                        <a:cs typeface="+mn-cs"/>
                      </a:endParaRPr>
                    </a:p>
                    <a:p>
                      <a:r>
                        <a:rPr lang="en-IN" sz="1100" kern="1200" dirty="0" smtClean="0">
                          <a:solidFill>
                            <a:schemeClr val="dk1"/>
                          </a:solidFill>
                          <a:latin typeface="+mn-lt"/>
                          <a:ea typeface="+mn-ea"/>
                          <a:cs typeface="+mn-cs"/>
                        </a:rPr>
                        <a:t> </a:t>
                      </a:r>
                      <a:endParaRPr lang="en-IN" sz="1100" kern="1200" dirty="0" smtClean="0">
                        <a:solidFill>
                          <a:schemeClr val="dk1"/>
                        </a:solidFill>
                        <a:latin typeface="+mn-lt"/>
                        <a:ea typeface="+mn-ea"/>
                        <a:cs typeface="+mn-cs"/>
                      </a:endParaRPr>
                    </a:p>
                    <a:p>
                      <a:r>
                        <a:rPr lang="en-IN" sz="1100" kern="1200" dirty="0" smtClean="0">
                          <a:solidFill>
                            <a:schemeClr val="dk1"/>
                          </a:solidFill>
                          <a:latin typeface="+mn-lt"/>
                          <a:ea typeface="+mn-ea"/>
                          <a:cs typeface="+mn-cs"/>
                        </a:rPr>
                        <a:t> There is good evidence to recommend considering task-oriented training as an approach to stroke rehabilitation.</a:t>
                      </a:r>
                      <a:endParaRPr lang="en-IN" sz="1100" kern="1200" dirty="0" smtClean="0">
                        <a:solidFill>
                          <a:schemeClr val="dk1"/>
                        </a:solidFill>
                        <a:latin typeface="+mn-lt"/>
                        <a:ea typeface="+mn-ea"/>
                        <a:cs typeface="+mn-cs"/>
                      </a:endParaRPr>
                    </a:p>
                    <a:p>
                      <a:r>
                        <a:rPr lang="en-IN" sz="1100" kern="1200" dirty="0" smtClean="0">
                          <a:solidFill>
                            <a:schemeClr val="dk1"/>
                          </a:solidFill>
                          <a:latin typeface="+mn-lt"/>
                          <a:ea typeface="+mn-ea"/>
                          <a:cs typeface="+mn-cs"/>
                        </a:rPr>
                        <a:t> </a:t>
                      </a:r>
                      <a:endParaRPr lang="en-IN" sz="1100" kern="1200" dirty="0" smtClean="0">
                        <a:solidFill>
                          <a:schemeClr val="dk1"/>
                        </a:solidFill>
                        <a:latin typeface="+mn-lt"/>
                        <a:ea typeface="+mn-ea"/>
                        <a:cs typeface="+mn-cs"/>
                      </a:endParaRPr>
                    </a:p>
                    <a:p>
                      <a:r>
                        <a:rPr lang="en-IN" sz="1100" kern="1200" dirty="0" smtClean="0">
                          <a:solidFill>
                            <a:schemeClr val="dk1"/>
                          </a:solidFill>
                          <a:latin typeface="+mn-lt"/>
                          <a:ea typeface="+mn-ea"/>
                          <a:cs typeface="+mn-cs"/>
                        </a:rPr>
                        <a:t>There is good evidence to support the use of rhythmic auditory stimulation as an intervention following stroke to improve gait speed and stride length.</a:t>
                      </a:r>
                      <a:endParaRPr lang="en-IN" sz="1100" kern="1200" dirty="0" smtClean="0">
                        <a:solidFill>
                          <a:schemeClr val="dk1"/>
                        </a:solidFill>
                        <a:latin typeface="+mn-lt"/>
                        <a:ea typeface="+mn-ea"/>
                        <a:cs typeface="+mn-cs"/>
                      </a:endParaRPr>
                    </a:p>
                    <a:p>
                      <a:r>
                        <a:rPr lang="en-IN" sz="1100" kern="1200" dirty="0" smtClean="0">
                          <a:solidFill>
                            <a:schemeClr val="dk1"/>
                          </a:solidFill>
                          <a:latin typeface="+mn-lt"/>
                          <a:ea typeface="+mn-ea"/>
                          <a:cs typeface="+mn-cs"/>
                        </a:rPr>
                        <a:t> </a:t>
                      </a:r>
                      <a:endParaRPr lang="en-IN" sz="1100" kern="1200" dirty="0" smtClean="0">
                        <a:solidFill>
                          <a:schemeClr val="dk1"/>
                        </a:solidFill>
                        <a:latin typeface="+mn-lt"/>
                        <a:ea typeface="+mn-ea"/>
                        <a:cs typeface="+mn-cs"/>
                      </a:endParaRPr>
                    </a:p>
                    <a:p>
                      <a:r>
                        <a:rPr lang="en-IN" sz="1100" kern="1200" dirty="0" smtClean="0">
                          <a:solidFill>
                            <a:schemeClr val="dk1"/>
                          </a:solidFill>
                          <a:latin typeface="+mn-lt"/>
                          <a:ea typeface="+mn-ea"/>
                          <a:cs typeface="+mn-cs"/>
                        </a:rPr>
                        <a:t>There is good evidence to recommend some types of sensory-based interventions for stroke rehabilitation, including sensory function training of the hand, rocking chair stimulation, visual attention retraining, passive vestibular training (functional ambulation) and perceptual learning exercises.</a:t>
                      </a:r>
                      <a:endParaRPr lang="en-IN" sz="1100" kern="1200" dirty="0" smtClean="0">
                        <a:solidFill>
                          <a:schemeClr val="dk1"/>
                        </a:solidFill>
                        <a:latin typeface="+mn-lt"/>
                        <a:ea typeface="+mn-ea"/>
                        <a:cs typeface="+mn-cs"/>
                      </a:endParaRPr>
                    </a:p>
                  </a:txBody>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Autofit/>
          </a:bodyPr>
          <a:lstStyle/>
          <a:p>
            <a:pPr algn="l"/>
            <a:r>
              <a:rPr lang="en-US" sz="3200" dirty="0" smtClean="0"/>
              <a:t>What is the best method to achieve symmetrical weight bearing in sitting following stroke?</a:t>
            </a:r>
            <a:endParaRPr lang="en-IN" sz="3200" dirty="0"/>
          </a:p>
        </p:txBody>
      </p:sp>
      <p:sp>
        <p:nvSpPr>
          <p:cNvPr id="3" name="Content Placeholder 2"/>
          <p:cNvSpPr>
            <a:spLocks noGrp="1"/>
          </p:cNvSpPr>
          <p:nvPr>
            <p:ph idx="1"/>
          </p:nvPr>
        </p:nvSpPr>
        <p:spPr/>
        <p:txBody>
          <a:bodyPr/>
          <a:lstStyle/>
          <a:p>
            <a:endParaRPr lang="en-US" dirty="0" smtClean="0"/>
          </a:p>
          <a:p>
            <a:r>
              <a:rPr lang="en-US" dirty="0" smtClean="0"/>
              <a:t>P= Stroke patient</a:t>
            </a:r>
            <a:endParaRPr lang="en-US" dirty="0" smtClean="0"/>
          </a:p>
          <a:p>
            <a:r>
              <a:rPr lang="en-US" dirty="0" smtClean="0"/>
              <a:t>I = Task related reach</a:t>
            </a:r>
            <a:endParaRPr lang="en-US" dirty="0" smtClean="0"/>
          </a:p>
          <a:p>
            <a:r>
              <a:rPr lang="en-US" dirty="0" smtClean="0"/>
              <a:t>C = </a:t>
            </a:r>
            <a:r>
              <a:rPr lang="en-US" dirty="0" err="1" smtClean="0"/>
              <a:t>Bobath</a:t>
            </a:r>
            <a:r>
              <a:rPr lang="en-US" dirty="0" smtClean="0"/>
              <a:t> technique</a:t>
            </a:r>
            <a:endParaRPr lang="en-US" dirty="0" smtClean="0"/>
          </a:p>
          <a:p>
            <a:r>
              <a:rPr lang="en-US" dirty="0" smtClean="0"/>
              <a:t>O = Sit and reach test</a:t>
            </a:r>
            <a:endParaRPr lang="en-IN"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2400" b="1" dirty="0" smtClean="0"/>
              <a:t>Training symmetry of weight distribution after stroke: a randomized controlled pilot study comparing task-related reach, Bo bath and feedback training approaches</a:t>
            </a:r>
            <a:endParaRPr lang="en-IN" sz="2400" dirty="0"/>
          </a:p>
        </p:txBody>
      </p:sp>
      <p:graphicFrame>
        <p:nvGraphicFramePr>
          <p:cNvPr id="4" name="Content Placeholder 3"/>
          <p:cNvGraphicFramePr>
            <a:graphicFrameLocks noGrp="1"/>
          </p:cNvGraphicFramePr>
          <p:nvPr>
            <p:ph idx="1"/>
          </p:nvPr>
        </p:nvGraphicFramePr>
        <p:xfrm>
          <a:off x="457200" y="1600200"/>
          <a:ext cx="8229600" cy="4704080"/>
        </p:xfrm>
        <a:graphic>
          <a:graphicData uri="http://schemas.openxmlformats.org/drawingml/2006/table">
            <a:tbl>
              <a:tblPr firstRow="1" bandRow="1">
                <a:tableStyleId>{5C22544A-7EE6-4342-B048-85BDC9FD1C3A}</a:tableStyleId>
              </a:tblPr>
              <a:tblGrid>
                <a:gridCol w="1306488"/>
                <a:gridCol w="6923112"/>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t>Type of Study</a:t>
                      </a:r>
                      <a:endParaRPr lang="en-IN" sz="1400" dirty="0" smtClean="0"/>
                    </a:p>
                  </a:txBody>
                  <a:tcPr/>
                </a:tc>
                <a:tc>
                  <a:txBody>
                    <a:bodyPr/>
                    <a:lstStyle/>
                    <a:p>
                      <a:r>
                        <a:rPr lang="en-US" sz="2000" dirty="0" smtClean="0"/>
                        <a:t>Pilot RCT </a:t>
                      </a:r>
                      <a:endParaRPr lang="en-IN"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t>Year of publication</a:t>
                      </a:r>
                      <a:endParaRPr lang="en-IN" sz="1400" dirty="0" smtClean="0"/>
                    </a:p>
                  </a:txBody>
                  <a:tcPr/>
                </a:tc>
                <a:tc>
                  <a:txBody>
                    <a:bodyPr/>
                    <a:lstStyle/>
                    <a:p>
                      <a:r>
                        <a:rPr lang="en-US" sz="1400" dirty="0" smtClean="0"/>
                        <a:t>2002</a:t>
                      </a:r>
                      <a:endParaRPr lang="en-IN"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t>Level of evidence</a:t>
                      </a:r>
                      <a:endParaRPr lang="en-IN" sz="1400" dirty="0" smtClean="0"/>
                    </a:p>
                  </a:txBody>
                  <a:tcPr/>
                </a:tc>
                <a:tc>
                  <a:txBody>
                    <a:bodyPr/>
                    <a:lstStyle/>
                    <a:p>
                      <a:r>
                        <a:rPr lang="en-US" sz="1400" dirty="0" smtClean="0"/>
                        <a:t>moderate</a:t>
                      </a:r>
                      <a:r>
                        <a:rPr lang="en-US" sz="1400" baseline="0" dirty="0" smtClean="0"/>
                        <a:t> </a:t>
                      </a:r>
                      <a:r>
                        <a:rPr lang="en-US" sz="1400" dirty="0" smtClean="0"/>
                        <a:t>level</a:t>
                      </a:r>
                      <a:endParaRPr lang="en-IN" sz="14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t>Authors</a:t>
                      </a:r>
                      <a:endParaRPr lang="en-IN"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nl-NL" sz="1400" kern="1200" baseline="0" dirty="0" smtClean="0">
                          <a:solidFill>
                            <a:schemeClr val="dk1"/>
                          </a:solidFill>
                          <a:latin typeface="+mn-lt"/>
                          <a:ea typeface="+mn-ea"/>
                          <a:cs typeface="+mn-cs"/>
                        </a:rPr>
                        <a:t>M H Mudie, U Winzeler-Mercay, S Radwan and L Lee</a:t>
                      </a:r>
                      <a:endParaRPr lang="en-IN" sz="14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t>Citation </a:t>
                      </a:r>
                      <a:endParaRPr lang="en-IN"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fr-FR" sz="1400" i="1" kern="1200" baseline="0" dirty="0" err="1" smtClean="0">
                          <a:solidFill>
                            <a:schemeClr val="dk1"/>
                          </a:solidFill>
                          <a:latin typeface="+mn-lt"/>
                          <a:ea typeface="+mn-ea"/>
                          <a:cs typeface="+mn-cs"/>
                        </a:rPr>
                        <a:t>Clinical</a:t>
                      </a:r>
                      <a:r>
                        <a:rPr lang="fr-FR" sz="1400" i="1" kern="1200" baseline="0" dirty="0" smtClean="0">
                          <a:solidFill>
                            <a:schemeClr val="dk1"/>
                          </a:solidFill>
                          <a:latin typeface="+mn-lt"/>
                          <a:ea typeface="+mn-ea"/>
                          <a:cs typeface="+mn-cs"/>
                        </a:rPr>
                        <a:t> </a:t>
                      </a:r>
                      <a:r>
                        <a:rPr lang="fr-FR" sz="1400" i="1" kern="1200" baseline="0" dirty="0" err="1" smtClean="0">
                          <a:solidFill>
                            <a:schemeClr val="dk1"/>
                          </a:solidFill>
                          <a:latin typeface="+mn-lt"/>
                          <a:ea typeface="+mn-ea"/>
                          <a:cs typeface="+mn-cs"/>
                        </a:rPr>
                        <a:t>Rehabilitation</a:t>
                      </a:r>
                      <a:r>
                        <a:rPr lang="fr-FR" sz="1400" i="1" kern="1200" baseline="0" dirty="0" smtClean="0">
                          <a:solidFill>
                            <a:schemeClr val="dk1"/>
                          </a:solidFill>
                          <a:latin typeface="+mn-lt"/>
                          <a:ea typeface="+mn-ea"/>
                          <a:cs typeface="+mn-cs"/>
                        </a:rPr>
                        <a:t> 2002; </a:t>
                      </a:r>
                      <a:r>
                        <a:rPr lang="fr-FR" sz="1400" b="1" i="1" kern="1200" baseline="0" dirty="0" smtClean="0">
                          <a:solidFill>
                            <a:schemeClr val="dk1"/>
                          </a:solidFill>
                          <a:latin typeface="+mn-lt"/>
                          <a:ea typeface="+mn-ea"/>
                          <a:cs typeface="+mn-cs"/>
                        </a:rPr>
                        <a:t>16: 582–592</a:t>
                      </a:r>
                      <a:endParaRPr lang="en-IN" sz="1400" dirty="0" smtClean="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400" dirty="0" smtClean="0"/>
                        <a:t>Aim </a:t>
                      </a:r>
                      <a:endParaRPr lang="en-IN" sz="1400" dirty="0" smtClean="0"/>
                    </a:p>
                  </a:txBody>
                  <a:tcPr/>
                </a:tc>
                <a:tc>
                  <a:txBody>
                    <a:bodyPr/>
                    <a:lstStyle/>
                    <a:p>
                      <a:r>
                        <a:rPr lang="en-IN" sz="1400" kern="1200" baseline="0" dirty="0" smtClean="0">
                          <a:solidFill>
                            <a:schemeClr val="dk1"/>
                          </a:solidFill>
                          <a:latin typeface="+mn-lt"/>
                          <a:ea typeface="+mn-ea"/>
                          <a:cs typeface="+mn-cs"/>
                        </a:rPr>
                        <a:t>To determine (1) the most effective of three treatment approaches to retrain seated weight distribution long-term after stroke  (2) whether improvements could be generalized to weight distribution in standing.</a:t>
                      </a:r>
                      <a:endParaRPr lang="en-IN" sz="1400" dirty="0" smtClean="0"/>
                    </a:p>
                  </a:txBody>
                  <a:tcPr/>
                </a:tc>
              </a:tr>
              <a:tr h="370840">
                <a:tc>
                  <a:txBody>
                    <a:bodyPr/>
                    <a:lstStyle/>
                    <a:p>
                      <a:r>
                        <a:rPr lang="en-US" sz="1400" dirty="0" smtClean="0"/>
                        <a:t>Method</a:t>
                      </a:r>
                      <a:r>
                        <a:rPr lang="en-US" sz="1400" baseline="0" dirty="0" smtClean="0"/>
                        <a:t> </a:t>
                      </a:r>
                      <a:endParaRPr lang="en-IN" sz="1400" dirty="0"/>
                    </a:p>
                  </a:txBody>
                  <a:tcPr/>
                </a:tc>
                <a:tc>
                  <a:txBody>
                    <a:bodyPr/>
                    <a:lstStyle/>
                    <a:p>
                      <a:r>
                        <a:rPr lang="en-IN" sz="1400" kern="1200" baseline="0" dirty="0" smtClean="0">
                          <a:solidFill>
                            <a:schemeClr val="dk1"/>
                          </a:solidFill>
                          <a:latin typeface="+mn-lt"/>
                          <a:ea typeface="+mn-ea"/>
                          <a:cs typeface="+mn-cs"/>
                        </a:rPr>
                        <a:t>40 asymmetrical acute stroke subjects were randomly allocated to one of four groups in this pilot study. Changes in weight distribution were compared between the 10 subjects of each of three treatment groups (task </a:t>
                      </a:r>
                      <a:r>
                        <a:rPr lang="en-IN" sz="1400" kern="1200" baseline="0" dirty="0" err="1" smtClean="0">
                          <a:solidFill>
                            <a:schemeClr val="dk1"/>
                          </a:solidFill>
                          <a:latin typeface="+mn-lt"/>
                          <a:ea typeface="+mn-ea"/>
                          <a:cs typeface="+mn-cs"/>
                        </a:rPr>
                        <a:t>speefic</a:t>
                      </a:r>
                      <a:r>
                        <a:rPr lang="en-IN" sz="1400" kern="1200" baseline="0" dirty="0" smtClean="0">
                          <a:solidFill>
                            <a:schemeClr val="dk1"/>
                          </a:solidFill>
                          <a:latin typeface="+mn-lt"/>
                          <a:ea typeface="+mn-ea"/>
                          <a:cs typeface="+mn-cs"/>
                        </a:rPr>
                        <a:t> reach, </a:t>
                      </a:r>
                      <a:r>
                        <a:rPr lang="en-IN" sz="1400" kern="1200" baseline="0" dirty="0" err="1" smtClean="0">
                          <a:solidFill>
                            <a:schemeClr val="dk1"/>
                          </a:solidFill>
                          <a:latin typeface="+mn-lt"/>
                          <a:ea typeface="+mn-ea"/>
                          <a:cs typeface="+mn-cs"/>
                        </a:rPr>
                        <a:t>Bobath</a:t>
                      </a:r>
                      <a:r>
                        <a:rPr lang="en-IN" sz="1400" kern="1200" baseline="0" dirty="0" smtClean="0">
                          <a:solidFill>
                            <a:schemeClr val="dk1"/>
                          </a:solidFill>
                          <a:latin typeface="+mn-lt"/>
                          <a:ea typeface="+mn-ea"/>
                          <a:cs typeface="+mn-cs"/>
                        </a:rPr>
                        <a:t>, or Balance Performance Monitor [BPM] feedback training) and a no specific treatment control group. One week of measurement only was followed by two weeks of daily training sessions with the treatment to which the subject was randomly allocated. Measurements were performed using the BPM daily before treatment sessions, two weeks after cessation of treatment and 12 weeks post study.</a:t>
                      </a:r>
                      <a:endParaRPr lang="en-IN" sz="1400" dirty="0"/>
                    </a:p>
                  </a:txBody>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57200" y="1600200"/>
          <a:ext cx="8229600" cy="3596640"/>
        </p:xfrm>
        <a:graphic>
          <a:graphicData uri="http://schemas.openxmlformats.org/drawingml/2006/table">
            <a:tbl>
              <a:tblPr firstRow="1" bandRow="1">
                <a:tableStyleId>{5C22544A-7EE6-4342-B048-85BDC9FD1C3A}</a:tableStyleId>
              </a:tblPr>
              <a:tblGrid>
                <a:gridCol w="1666528"/>
                <a:gridCol w="6563072"/>
              </a:tblGrid>
              <a:tr h="370840">
                <a:tc>
                  <a:txBody>
                    <a:bodyPr/>
                    <a:lstStyle/>
                    <a:p>
                      <a:r>
                        <a:rPr lang="en-US" sz="1600" b="0" dirty="0" smtClean="0"/>
                        <a:t>Result </a:t>
                      </a:r>
                      <a:endParaRPr lang="en-IN" sz="1600" b="0" dirty="0"/>
                    </a:p>
                  </a:txBody>
                  <a:tcPr/>
                </a:tc>
                <a:tc>
                  <a:txBody>
                    <a:bodyPr/>
                    <a:lstStyle/>
                    <a:p>
                      <a:r>
                        <a:rPr lang="en-IN" sz="1600" b="0" i="0" kern="1200" baseline="0" dirty="0" smtClean="0">
                          <a:solidFill>
                            <a:schemeClr val="dk1"/>
                          </a:solidFill>
                          <a:latin typeface="+mn-lt"/>
                          <a:ea typeface="+mn-ea"/>
                          <a:cs typeface="+mn-cs"/>
                        </a:rPr>
                        <a:t>In the short term, the </a:t>
                      </a:r>
                      <a:r>
                        <a:rPr lang="en-IN" sz="1600" b="0" i="0" kern="1200" baseline="0" dirty="0" err="1" smtClean="0">
                          <a:solidFill>
                            <a:schemeClr val="dk1"/>
                          </a:solidFill>
                          <a:latin typeface="+mn-lt"/>
                          <a:ea typeface="+mn-ea"/>
                          <a:cs typeface="+mn-cs"/>
                        </a:rPr>
                        <a:t>Bobath</a:t>
                      </a:r>
                      <a:r>
                        <a:rPr lang="en-IN" sz="1600" b="0" i="0" kern="1200" baseline="0" dirty="0" smtClean="0">
                          <a:solidFill>
                            <a:schemeClr val="dk1"/>
                          </a:solidFill>
                          <a:latin typeface="+mn-lt"/>
                          <a:ea typeface="+mn-ea"/>
                          <a:cs typeface="+mn-cs"/>
                        </a:rPr>
                        <a:t> approach was the most effective treatment for retraining sitting symmetry after stroke (p = 0.004). Training with the BPM and no training were also </a:t>
                      </a:r>
                      <a:r>
                        <a:rPr lang="en-IN" sz="1600" b="0" i="0" kern="1200" baseline="0" dirty="0" err="1" smtClean="0">
                          <a:solidFill>
                            <a:schemeClr val="dk1"/>
                          </a:solidFill>
                          <a:latin typeface="+mn-lt"/>
                          <a:ea typeface="+mn-ea"/>
                          <a:cs typeface="+mn-cs"/>
                        </a:rPr>
                        <a:t>signi.cant</a:t>
                      </a:r>
                      <a:r>
                        <a:rPr lang="en-IN" sz="1600" b="0" i="0" kern="1200" baseline="0" dirty="0" smtClean="0">
                          <a:solidFill>
                            <a:schemeClr val="dk1"/>
                          </a:solidFill>
                          <a:latin typeface="+mn-lt"/>
                          <a:ea typeface="+mn-ea"/>
                          <a:cs typeface="+mn-cs"/>
                        </a:rPr>
                        <a:t> (p = 0.038 and p = 0.035 respectively) and task-</a:t>
                      </a:r>
                      <a:r>
                        <a:rPr lang="en-IN" sz="1600" b="0" i="0" kern="1200" baseline="0" dirty="0" err="1" smtClean="0">
                          <a:solidFill>
                            <a:schemeClr val="dk1"/>
                          </a:solidFill>
                          <a:latin typeface="+mn-lt"/>
                          <a:ea typeface="+mn-ea"/>
                          <a:cs typeface="+mn-cs"/>
                        </a:rPr>
                        <a:t>speci.c</a:t>
                      </a:r>
                      <a:r>
                        <a:rPr lang="en-IN" sz="1600" b="0" i="0" kern="1200" baseline="0" dirty="0" smtClean="0">
                          <a:solidFill>
                            <a:schemeClr val="dk1"/>
                          </a:solidFill>
                          <a:latin typeface="+mn-lt"/>
                          <a:ea typeface="+mn-ea"/>
                          <a:cs typeface="+mn-cs"/>
                        </a:rPr>
                        <a:t> reach training failed to reach significance (p = 0.26). At 12 weeks post study 83% of the BPM training group, 38% of the task-</a:t>
                      </a:r>
                      <a:r>
                        <a:rPr lang="en-IN" sz="1600" b="0" i="0" kern="1200" baseline="0" dirty="0" err="1" smtClean="0">
                          <a:solidFill>
                            <a:schemeClr val="dk1"/>
                          </a:solidFill>
                          <a:latin typeface="+mn-lt"/>
                          <a:ea typeface="+mn-ea"/>
                          <a:cs typeface="+mn-cs"/>
                        </a:rPr>
                        <a:t>speci.c</a:t>
                      </a:r>
                      <a:r>
                        <a:rPr lang="en-IN" sz="1600" b="0" i="0" kern="1200" baseline="0" dirty="0" smtClean="0">
                          <a:solidFill>
                            <a:schemeClr val="dk1"/>
                          </a:solidFill>
                          <a:latin typeface="+mn-lt"/>
                          <a:ea typeface="+mn-ea"/>
                          <a:cs typeface="+mn-cs"/>
                        </a:rPr>
                        <a:t> reach group, 29% of the </a:t>
                      </a:r>
                      <a:r>
                        <a:rPr lang="en-IN" sz="1600" b="0" i="0" kern="1200" baseline="0" dirty="0" err="1" smtClean="0">
                          <a:solidFill>
                            <a:schemeClr val="dk1"/>
                          </a:solidFill>
                          <a:latin typeface="+mn-lt"/>
                          <a:ea typeface="+mn-ea"/>
                          <a:cs typeface="+mn-cs"/>
                        </a:rPr>
                        <a:t>Bobath</a:t>
                      </a:r>
                      <a:r>
                        <a:rPr lang="en-IN" sz="1600" b="0" i="0" kern="1200" baseline="0" dirty="0" smtClean="0">
                          <a:solidFill>
                            <a:schemeClr val="dk1"/>
                          </a:solidFill>
                          <a:latin typeface="+mn-lt"/>
                          <a:ea typeface="+mn-ea"/>
                          <a:cs typeface="+mn-cs"/>
                        </a:rPr>
                        <a:t> group and 0% of the untrained group were found to be distributing their weight to both sides. Some generalization of symmetry training in sitting to standing was noted in the BPM training group which appeared to persist long term.</a:t>
                      </a:r>
                      <a:endParaRPr lang="en-IN" sz="1600" b="0" i="0" dirty="0"/>
                    </a:p>
                  </a:txBody>
                  <a:tcPr/>
                </a:tc>
              </a:tr>
              <a:tr h="370840">
                <a:tc>
                  <a:txBody>
                    <a:bodyPr/>
                    <a:lstStyle/>
                    <a:p>
                      <a:r>
                        <a:rPr lang="en-US" sz="1600" b="0" dirty="0" smtClean="0"/>
                        <a:t>Conclusion </a:t>
                      </a:r>
                      <a:endParaRPr lang="en-IN" sz="1600" b="0" dirty="0"/>
                    </a:p>
                  </a:txBody>
                  <a:tcPr/>
                </a:tc>
                <a:tc>
                  <a:txBody>
                    <a:bodyPr/>
                    <a:lstStyle/>
                    <a:p>
                      <a:r>
                        <a:rPr lang="en-IN" sz="1600" b="0" kern="1200" baseline="0" dirty="0" smtClean="0">
                          <a:solidFill>
                            <a:schemeClr val="dk1"/>
                          </a:solidFill>
                          <a:latin typeface="+mn-lt"/>
                          <a:ea typeface="+mn-ea"/>
                          <a:cs typeface="+mn-cs"/>
                        </a:rPr>
                        <a:t>Results should be treated with caution due to the small group</a:t>
                      </a:r>
                      <a:endParaRPr lang="en-IN" sz="1600" b="0" kern="1200" baseline="0" dirty="0" smtClean="0">
                        <a:solidFill>
                          <a:schemeClr val="dk1"/>
                        </a:solidFill>
                        <a:latin typeface="+mn-lt"/>
                        <a:ea typeface="+mn-ea"/>
                        <a:cs typeface="+mn-cs"/>
                      </a:endParaRPr>
                    </a:p>
                    <a:p>
                      <a:r>
                        <a:rPr lang="en-IN" sz="1600" b="0" kern="1200" baseline="0" dirty="0" smtClean="0">
                          <a:solidFill>
                            <a:schemeClr val="dk1"/>
                          </a:solidFill>
                          <a:latin typeface="+mn-lt"/>
                          <a:ea typeface="+mn-ea"/>
                          <a:cs typeface="+mn-cs"/>
                        </a:rPr>
                        <a:t>sizes. However, these preliminary findings suggest that it might be possible to restore postural symmetry in sitting in the early stages of rehabilitation with therapy that focuses on creating an awareness of body position by using task related reach and feedback approach.</a:t>
                      </a:r>
                      <a:endParaRPr lang="en-IN" sz="1600" b="0" dirty="0" smtClean="0"/>
                    </a:p>
                  </a:txBody>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Will stretching be beneficial in reducing spasticity?</a:t>
            </a:r>
            <a:endParaRPr lang="en-IN" sz="3600" dirty="0"/>
          </a:p>
        </p:txBody>
      </p:sp>
      <p:sp>
        <p:nvSpPr>
          <p:cNvPr id="3" name="Content Placeholder 2"/>
          <p:cNvSpPr>
            <a:spLocks noGrp="1"/>
          </p:cNvSpPr>
          <p:nvPr>
            <p:ph idx="1"/>
          </p:nvPr>
        </p:nvSpPr>
        <p:spPr/>
        <p:txBody>
          <a:bodyPr/>
          <a:lstStyle/>
          <a:p>
            <a:r>
              <a:rPr lang="en-US" dirty="0" smtClean="0"/>
              <a:t>P = spasticity</a:t>
            </a:r>
            <a:endParaRPr lang="en-US" dirty="0" smtClean="0"/>
          </a:p>
          <a:p>
            <a:r>
              <a:rPr lang="en-US" dirty="0" smtClean="0"/>
              <a:t>I = stretching exercises</a:t>
            </a:r>
            <a:endParaRPr lang="en-US" dirty="0" smtClean="0"/>
          </a:p>
          <a:p>
            <a:r>
              <a:rPr lang="en-US" dirty="0" smtClean="0"/>
              <a:t>C = no stretching exercises</a:t>
            </a:r>
            <a:endParaRPr lang="en-US" dirty="0" smtClean="0"/>
          </a:p>
          <a:p>
            <a:r>
              <a:rPr lang="en-US" dirty="0" smtClean="0"/>
              <a:t>O = modified </a:t>
            </a:r>
            <a:r>
              <a:rPr lang="en-US" dirty="0" err="1" smtClean="0"/>
              <a:t>asworth</a:t>
            </a:r>
            <a:r>
              <a:rPr lang="en-US" dirty="0" smtClean="0"/>
              <a:t> scale, </a:t>
            </a:r>
            <a:r>
              <a:rPr lang="en-US" dirty="0" err="1" smtClean="0"/>
              <a:t>tardiu</a:t>
            </a:r>
            <a:r>
              <a:rPr lang="en-US" dirty="0" smtClean="0"/>
              <a:t> scale</a:t>
            </a:r>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3600" b="1" dirty="0" smtClean="0"/>
              <a:t>The Effects of Stretching in Spasticity: A Systematic Review</a:t>
            </a:r>
            <a:endParaRPr lang="en-IN" sz="3600" dirty="0"/>
          </a:p>
        </p:txBody>
      </p:sp>
      <p:graphicFrame>
        <p:nvGraphicFramePr>
          <p:cNvPr id="4" name="Content Placeholder 3"/>
          <p:cNvGraphicFramePr>
            <a:graphicFrameLocks noGrp="1"/>
          </p:cNvGraphicFramePr>
          <p:nvPr>
            <p:ph idx="1"/>
          </p:nvPr>
        </p:nvGraphicFramePr>
        <p:xfrm>
          <a:off x="457200" y="1600200"/>
          <a:ext cx="8229600" cy="6151880"/>
        </p:xfrm>
        <a:graphic>
          <a:graphicData uri="http://schemas.openxmlformats.org/drawingml/2006/table">
            <a:tbl>
              <a:tblPr firstRow="1" bandRow="1">
                <a:tableStyleId>{5C22544A-7EE6-4342-B048-85BDC9FD1C3A}</a:tableStyleId>
              </a:tblPr>
              <a:tblGrid>
                <a:gridCol w="1522512"/>
                <a:gridCol w="670708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Type of Study</a:t>
                      </a:r>
                      <a:endParaRPr lang="en-IN" sz="1200" dirty="0" smtClean="0">
                        <a:latin typeface="Arial" panose="020B0604020202020204" pitchFamily="34" charset="0"/>
                        <a:cs typeface="Arial" panose="020B0604020202020204" pitchFamily="34" charset="0"/>
                      </a:endParaRPr>
                    </a:p>
                  </a:txBody>
                  <a:tcPr/>
                </a:tc>
                <a:tc>
                  <a:txBody>
                    <a:bodyPr/>
                    <a:lstStyle/>
                    <a:p>
                      <a:r>
                        <a:rPr lang="en-US" sz="1200" dirty="0" smtClean="0">
                          <a:latin typeface="Arial" panose="020B0604020202020204" pitchFamily="34" charset="0"/>
                          <a:cs typeface="Arial" panose="020B0604020202020204" pitchFamily="34" charset="0"/>
                        </a:rPr>
                        <a:t>A systematic review</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Year of publication</a:t>
                      </a:r>
                      <a:endParaRPr lang="en-IN" sz="1200" dirty="0" smtClean="0">
                        <a:latin typeface="Arial" panose="020B0604020202020204" pitchFamily="34" charset="0"/>
                        <a:cs typeface="Arial" panose="020B0604020202020204" pitchFamily="34" charset="0"/>
                      </a:endParaRPr>
                    </a:p>
                  </a:txBody>
                  <a:tcPr/>
                </a:tc>
                <a:tc>
                  <a:txBody>
                    <a:bodyPr/>
                    <a:lstStyle/>
                    <a:p>
                      <a:r>
                        <a:rPr lang="en-US" sz="1200" dirty="0" smtClean="0">
                          <a:latin typeface="Arial" panose="020B0604020202020204" pitchFamily="34" charset="0"/>
                          <a:cs typeface="Arial" panose="020B0604020202020204" pitchFamily="34" charset="0"/>
                        </a:rPr>
                        <a:t>2008</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Level of evidence</a:t>
                      </a:r>
                      <a:endParaRPr lang="en-IN" sz="1200" dirty="0" smtClean="0">
                        <a:latin typeface="Arial" panose="020B0604020202020204" pitchFamily="34" charset="0"/>
                        <a:cs typeface="Arial" panose="020B0604020202020204" pitchFamily="34" charset="0"/>
                      </a:endParaRPr>
                    </a:p>
                  </a:txBody>
                  <a:tcPr/>
                </a:tc>
                <a:tc>
                  <a:txBody>
                    <a:bodyPr/>
                    <a:lstStyle/>
                    <a:p>
                      <a:r>
                        <a:rPr lang="en-US" sz="1200" dirty="0" smtClean="0">
                          <a:latin typeface="Arial" panose="020B0604020202020204" pitchFamily="34" charset="0"/>
                          <a:cs typeface="Arial" panose="020B0604020202020204" pitchFamily="34" charset="0"/>
                        </a:rPr>
                        <a:t>High</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Authors</a:t>
                      </a:r>
                      <a:endParaRPr lang="en-IN" sz="1200" dirty="0" smtClean="0">
                        <a:latin typeface="Arial" panose="020B0604020202020204" pitchFamily="34" charset="0"/>
                        <a:cs typeface="Arial" panose="020B0604020202020204" pitchFamily="34" charset="0"/>
                      </a:endParaRPr>
                    </a:p>
                  </a:txBody>
                  <a:tcPr/>
                </a:tc>
                <a:tc>
                  <a:txBody>
                    <a:bodyPr/>
                    <a:lstStyle/>
                    <a:p>
                      <a:r>
                        <a:rPr lang="en-IN" sz="1200" kern="1200" baseline="0" dirty="0" err="1" smtClean="0">
                          <a:solidFill>
                            <a:schemeClr val="dk1"/>
                          </a:solidFill>
                          <a:latin typeface="Arial" panose="020B0604020202020204" pitchFamily="34" charset="0"/>
                          <a:ea typeface="+mn-ea"/>
                          <a:cs typeface="Arial" panose="020B0604020202020204" pitchFamily="34" charset="0"/>
                        </a:rPr>
                        <a:t>Bovend’Eerdt</a:t>
                      </a:r>
                      <a:r>
                        <a:rPr lang="en-IN" sz="1200" kern="1200" baseline="0" dirty="0" smtClean="0">
                          <a:solidFill>
                            <a:schemeClr val="dk1"/>
                          </a:solidFill>
                          <a:latin typeface="Arial" panose="020B0604020202020204" pitchFamily="34" charset="0"/>
                          <a:ea typeface="+mn-ea"/>
                          <a:cs typeface="Arial" panose="020B0604020202020204" pitchFamily="34" charset="0"/>
                        </a:rPr>
                        <a:t> TJ et al.</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Citation </a:t>
                      </a:r>
                      <a:endParaRPr lang="en-IN" sz="1200" dirty="0" smtClean="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Arch Phys Med </a:t>
                      </a:r>
                      <a:r>
                        <a:rPr lang="en-IN" sz="1200" kern="1200" baseline="0" dirty="0" err="1" smtClean="0">
                          <a:solidFill>
                            <a:schemeClr val="dk1"/>
                          </a:solidFill>
                          <a:latin typeface="Arial" panose="020B0604020202020204" pitchFamily="34" charset="0"/>
                          <a:ea typeface="+mn-ea"/>
                          <a:cs typeface="Arial" panose="020B0604020202020204" pitchFamily="34" charset="0"/>
                        </a:rPr>
                        <a:t>Rehabil</a:t>
                      </a:r>
                      <a:r>
                        <a:rPr lang="en-IN" sz="1200" kern="1200" baseline="0" dirty="0" smtClean="0">
                          <a:solidFill>
                            <a:schemeClr val="dk1"/>
                          </a:solidFill>
                          <a:latin typeface="Arial" panose="020B0604020202020204" pitchFamily="34" charset="0"/>
                          <a:ea typeface="+mn-ea"/>
                          <a:cs typeface="Arial" panose="020B0604020202020204" pitchFamily="34" charset="0"/>
                        </a:rPr>
                        <a:t> 2008;89:1395-406.</a:t>
                      </a:r>
                      <a:endParaRPr lang="en-IN" sz="12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200" dirty="0" smtClean="0">
                          <a:latin typeface="Arial" panose="020B0604020202020204" pitchFamily="34" charset="0"/>
                          <a:cs typeface="Arial" panose="020B0604020202020204" pitchFamily="34" charset="0"/>
                        </a:rPr>
                        <a:t>Aim </a:t>
                      </a:r>
                      <a:endParaRPr lang="en-IN" sz="1200" dirty="0" smtClean="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To investigate the general effect of stretching on spasticity and to explore the complexity of stretching in patients with spasticity.</a:t>
                      </a:r>
                      <a:endParaRPr lang="en-IN" sz="1200" dirty="0">
                        <a:latin typeface="Arial" panose="020B0604020202020204" pitchFamily="34" charset="0"/>
                        <a:cs typeface="Arial" panose="020B0604020202020204" pitchFamily="34" charset="0"/>
                      </a:endParaRPr>
                    </a:p>
                  </a:txBody>
                  <a:tcPr/>
                </a:tc>
              </a:tr>
              <a:tr h="370840">
                <a:tc>
                  <a:txBody>
                    <a:bodyPr/>
                    <a:lstStyle/>
                    <a:p>
                      <a:r>
                        <a:rPr lang="en-US" sz="1200" dirty="0" smtClean="0">
                          <a:latin typeface="Arial" panose="020B0604020202020204" pitchFamily="34" charset="0"/>
                          <a:cs typeface="Arial" panose="020B0604020202020204" pitchFamily="34" charset="0"/>
                        </a:rPr>
                        <a:t>Method</a:t>
                      </a:r>
                      <a:r>
                        <a:rPr lang="en-US" sz="1200" baseline="0" dirty="0" smtClean="0">
                          <a:latin typeface="Arial" panose="020B0604020202020204" pitchFamily="34" charset="0"/>
                          <a:cs typeface="Arial" panose="020B0604020202020204" pitchFamily="34" charset="0"/>
                        </a:rPr>
                        <a:t> </a:t>
                      </a:r>
                      <a:endParaRPr lang="en-IN" sz="1200" dirty="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mn-lt"/>
                          <a:ea typeface="+mn-ea"/>
                          <a:cs typeface="+mn-cs"/>
                        </a:rPr>
                        <a:t>Twenty-eight chronic </a:t>
                      </a:r>
                      <a:r>
                        <a:rPr lang="en-IN" sz="1200" kern="1200" baseline="0" dirty="0" err="1" smtClean="0">
                          <a:solidFill>
                            <a:schemeClr val="dk1"/>
                          </a:solidFill>
                          <a:latin typeface="+mn-lt"/>
                          <a:ea typeface="+mn-ea"/>
                          <a:cs typeface="+mn-cs"/>
                        </a:rPr>
                        <a:t>hemiparetic</a:t>
                      </a:r>
                      <a:r>
                        <a:rPr lang="en-IN" sz="1200" kern="1200" baseline="0" dirty="0" smtClean="0">
                          <a:solidFill>
                            <a:schemeClr val="dk1"/>
                          </a:solidFill>
                          <a:latin typeface="+mn-lt"/>
                          <a:ea typeface="+mn-ea"/>
                          <a:cs typeface="+mn-cs"/>
                        </a:rPr>
                        <a:t> patients of level 3–5 according to </a:t>
                      </a:r>
                      <a:r>
                        <a:rPr lang="en-IN" sz="1200" kern="1200" baseline="0" smtClean="0">
                          <a:solidFill>
                            <a:schemeClr val="dk1"/>
                          </a:solidFill>
                          <a:latin typeface="+mn-lt"/>
                          <a:ea typeface="+mn-ea"/>
                          <a:cs typeface="+mn-cs"/>
                        </a:rPr>
                        <a:t>Functional Ambulation Classification </a:t>
                      </a:r>
                      <a:r>
                        <a:rPr lang="en-IN" sz="1200" kern="1200" baseline="0" dirty="0" smtClean="0">
                          <a:solidFill>
                            <a:schemeClr val="dk1"/>
                          </a:solidFill>
                          <a:latin typeface="+mn-lt"/>
                          <a:ea typeface="+mn-ea"/>
                          <a:cs typeface="+mn-cs"/>
                        </a:rPr>
                        <a:t>and with a </a:t>
                      </a:r>
                      <a:r>
                        <a:rPr lang="en-IN" sz="1200" kern="1200" baseline="0" smtClean="0">
                          <a:solidFill>
                            <a:schemeClr val="dk1"/>
                          </a:solidFill>
                          <a:latin typeface="+mn-lt"/>
                          <a:ea typeface="+mn-ea"/>
                          <a:cs typeface="+mn-cs"/>
                        </a:rPr>
                        <a:t>maximum spasticity level </a:t>
                      </a:r>
                      <a:r>
                        <a:rPr lang="en-IN" sz="1200" kern="1200" baseline="0" dirty="0" smtClean="0">
                          <a:solidFill>
                            <a:schemeClr val="dk1"/>
                          </a:solidFill>
                          <a:latin typeface="+mn-lt"/>
                          <a:ea typeface="+mn-ea"/>
                          <a:cs typeface="+mn-cs"/>
                        </a:rPr>
                        <a:t>of 3 according to Modified Ashworth Scale</a:t>
                      </a:r>
                      <a:r>
                        <a:rPr lang="en-IN" sz="1200" kern="1200" baseline="0" smtClean="0">
                          <a:solidFill>
                            <a:schemeClr val="dk1"/>
                          </a:solidFill>
                          <a:latin typeface="+mn-lt"/>
                          <a:ea typeface="+mn-ea"/>
                          <a:cs typeface="+mn-cs"/>
                        </a:rPr>
                        <a:t>, were randomly </a:t>
                      </a:r>
                      <a:r>
                        <a:rPr lang="en-IN" sz="1200" kern="1200" baseline="0" dirty="0" smtClean="0">
                          <a:solidFill>
                            <a:schemeClr val="dk1"/>
                          </a:solidFill>
                          <a:latin typeface="+mn-lt"/>
                          <a:ea typeface="+mn-ea"/>
                          <a:cs typeface="+mn-cs"/>
                        </a:rPr>
                        <a:t>assigned to the study and control </a:t>
                      </a:r>
                      <a:r>
                        <a:rPr lang="en-IN" sz="1200" kern="1200" baseline="0" smtClean="0">
                          <a:solidFill>
                            <a:schemeClr val="dk1"/>
                          </a:solidFill>
                          <a:latin typeface="+mn-lt"/>
                          <a:ea typeface="+mn-ea"/>
                          <a:cs typeface="+mn-cs"/>
                        </a:rPr>
                        <a:t>groups.</a:t>
                      </a:r>
                      <a:r>
                        <a:rPr lang="en-IN" sz="1800" kern="1200" baseline="0" smtClean="0">
                          <a:solidFill>
                            <a:schemeClr val="dk1"/>
                          </a:solidFill>
                          <a:latin typeface="+mn-lt"/>
                          <a:ea typeface="+mn-ea"/>
                          <a:cs typeface="+mn-cs"/>
                        </a:rPr>
                        <a:t> The control group (n¼14) was assessed with tennis shoes whereas the study group</a:t>
                      </a:r>
                      <a:endParaRPr lang="en-IN" sz="1800" kern="1200" baseline="0" smtClean="0">
                        <a:solidFill>
                          <a:schemeClr val="dk1"/>
                        </a:solidFill>
                        <a:latin typeface="+mn-lt"/>
                        <a:ea typeface="+mn-ea"/>
                        <a:cs typeface="+mn-cs"/>
                      </a:endParaRPr>
                    </a:p>
                    <a:p>
                      <a:r>
                        <a:rPr lang="en-IN" sz="1800" kern="1200" baseline="0" smtClean="0">
                          <a:solidFill>
                            <a:schemeClr val="dk1"/>
                          </a:solidFill>
                          <a:latin typeface="+mn-lt"/>
                          <a:ea typeface="+mn-ea"/>
                          <a:cs typeface="+mn-cs"/>
                        </a:rPr>
                        <a:t>(n¼14) was assessed initially with tennis shoes and after three months with dynamic ankle foot orthosis.</a:t>
                      </a:r>
                      <a:endParaRPr lang="en-IN" sz="1800" kern="1200" baseline="0" smtClean="0">
                        <a:solidFill>
                          <a:schemeClr val="dk1"/>
                        </a:solidFill>
                        <a:latin typeface="+mn-lt"/>
                        <a:ea typeface="+mn-ea"/>
                        <a:cs typeface="+mn-cs"/>
                      </a:endParaRPr>
                    </a:p>
                    <a:p>
                      <a:r>
                        <a:rPr lang="en-IN" sz="1800" kern="1200" baseline="0" smtClean="0">
                          <a:solidFill>
                            <a:schemeClr val="dk1"/>
                          </a:solidFill>
                          <a:latin typeface="+mn-lt"/>
                          <a:ea typeface="+mn-ea"/>
                          <a:cs typeface="+mn-cs"/>
                        </a:rPr>
                        <a:t>Measures: Functional Reach, Timed Up and Go, Timed Up Stairs, Timed Down Stairs, gait velocity and</a:t>
                      </a:r>
                      <a:endParaRPr lang="en-IN" sz="1800" kern="1200" baseline="0" smtClean="0">
                        <a:solidFill>
                          <a:schemeClr val="dk1"/>
                        </a:solidFill>
                        <a:latin typeface="+mn-lt"/>
                        <a:ea typeface="+mn-ea"/>
                        <a:cs typeface="+mn-cs"/>
                      </a:endParaRPr>
                    </a:p>
                    <a:p>
                      <a:r>
                        <a:rPr lang="en-IN" sz="1800" kern="1200" baseline="0" smtClean="0">
                          <a:solidFill>
                            <a:schemeClr val="dk1"/>
                          </a:solidFill>
                          <a:latin typeface="+mn-lt"/>
                          <a:ea typeface="+mn-ea"/>
                          <a:cs typeface="+mn-cs"/>
                        </a:rPr>
                        <a:t>Physiological Cost Index.</a:t>
                      </a:r>
                      <a:endParaRPr lang="en-IN" sz="1000" kern="1200" baseline="0" dirty="0" smtClean="0">
                        <a:solidFill>
                          <a:schemeClr val="dk1"/>
                        </a:solidFill>
                        <a:latin typeface="Arial" panose="020B0604020202020204" pitchFamily="34" charset="0"/>
                        <a:ea typeface="+mn-ea"/>
                        <a:cs typeface="Arial" panose="020B0604020202020204" pitchFamily="34" charset="0"/>
                      </a:endParaRPr>
                    </a:p>
                  </a:txBody>
                  <a:tcPr/>
                </a:tc>
              </a:tr>
              <a:tr h="370840">
                <a:tc>
                  <a:txBody>
                    <a:bodyPr/>
                    <a:lstStyle/>
                    <a:p>
                      <a:r>
                        <a:rPr lang="en-US" sz="1200" dirty="0" smtClean="0">
                          <a:latin typeface="Arial" panose="020B0604020202020204" pitchFamily="34" charset="0"/>
                          <a:cs typeface="Arial" panose="020B0604020202020204" pitchFamily="34" charset="0"/>
                        </a:rPr>
                        <a:t>Was meta-analysis used?</a:t>
                      </a:r>
                      <a:endParaRPr lang="en-IN" sz="1200" dirty="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No.</a:t>
                      </a:r>
                      <a:endParaRPr lang="en-IN" sz="1200" kern="1200" baseline="0" dirty="0" smtClean="0">
                        <a:solidFill>
                          <a:schemeClr val="dk1"/>
                        </a:solidFill>
                        <a:latin typeface="Arial" panose="020B0604020202020204" pitchFamily="34" charset="0"/>
                        <a:ea typeface="+mn-ea"/>
                        <a:cs typeface="Arial" panose="020B0604020202020204" pitchFamily="34" charset="0"/>
                      </a:endParaRPr>
                    </a:p>
                    <a:p>
                      <a:r>
                        <a:rPr lang="en-IN" sz="1200" kern="1200" baseline="0" dirty="0" smtClean="0">
                          <a:solidFill>
                            <a:schemeClr val="dk1"/>
                          </a:solidFill>
                          <a:latin typeface="Arial" panose="020B0604020202020204" pitchFamily="34" charset="0"/>
                          <a:ea typeface="+mn-ea"/>
                          <a:cs typeface="Arial" panose="020B0604020202020204" pitchFamily="34" charset="0"/>
                        </a:rPr>
                        <a:t>All studies show great diversity at the levels of methodology, population, intervention, and outcome measures making a meta-analysis not feasible.</a:t>
                      </a:r>
                      <a:endParaRPr lang="en-IN" sz="1200" dirty="0">
                        <a:latin typeface="Arial" panose="020B0604020202020204" pitchFamily="34" charset="0"/>
                        <a:cs typeface="Arial" panose="020B0604020202020204" pitchFamily="34" charset="0"/>
                      </a:endParaRPr>
                    </a:p>
                  </a:txBody>
                  <a:tcPr/>
                </a:tc>
              </a:tr>
              <a:tr h="370840">
                <a:tc>
                  <a:txBody>
                    <a:bodyPr/>
                    <a:lstStyle/>
                    <a:p>
                      <a:r>
                        <a:rPr lang="en-US" sz="1200" dirty="0" smtClean="0">
                          <a:latin typeface="Arial" panose="020B0604020202020204" pitchFamily="34" charset="0"/>
                          <a:cs typeface="Arial" panose="020B0604020202020204" pitchFamily="34" charset="0"/>
                        </a:rPr>
                        <a:t>Conclusion </a:t>
                      </a:r>
                      <a:endParaRPr lang="en-IN" sz="1200" dirty="0">
                        <a:latin typeface="Arial" panose="020B0604020202020204" pitchFamily="34" charset="0"/>
                        <a:cs typeface="Arial" panose="020B0604020202020204" pitchFamily="34" charset="0"/>
                      </a:endParaRPr>
                    </a:p>
                  </a:txBody>
                  <a:tcPr/>
                </a:tc>
                <a:tc>
                  <a:txBody>
                    <a:bodyPr/>
                    <a:lstStyle/>
                    <a:p>
                      <a:r>
                        <a:rPr lang="en-IN" sz="1200" kern="1200" baseline="0" dirty="0" smtClean="0">
                          <a:solidFill>
                            <a:schemeClr val="dk1"/>
                          </a:solidFill>
                          <a:latin typeface="Arial" panose="020B0604020202020204" pitchFamily="34" charset="0"/>
                          <a:ea typeface="+mn-ea"/>
                          <a:cs typeface="Arial" panose="020B0604020202020204" pitchFamily="34" charset="0"/>
                        </a:rPr>
                        <a:t>There is a wide diversity in studies investigating the effects of stretching on spasticity, and the available evidence on its clinical benefit is overall inconclusive. There is need for consensus on a paradigm for stretching and for good-quality studies. Future research should address this issue and should investigate the clinical importance of the short- and long-term effects.</a:t>
                      </a:r>
                      <a:endParaRPr lang="en-IN" sz="1200" dirty="0">
                        <a:latin typeface="Arial" panose="020B0604020202020204" pitchFamily="34" charset="0"/>
                        <a:cs typeface="Arial" panose="020B0604020202020204" pitchFamily="34" charset="0"/>
                      </a:endParaRPr>
                    </a:p>
                  </a:txBody>
                  <a:tcPr/>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dynamic AFO beneficial in improving function in chronic stroke patient?</a:t>
            </a:r>
            <a:endParaRPr lang="en-IN" dirty="0"/>
          </a:p>
        </p:txBody>
      </p:sp>
      <p:sp>
        <p:nvSpPr>
          <p:cNvPr id="3" name="Content Placeholder 2"/>
          <p:cNvSpPr>
            <a:spLocks noGrp="1"/>
          </p:cNvSpPr>
          <p:nvPr>
            <p:ph idx="1"/>
          </p:nvPr>
        </p:nvSpPr>
        <p:spPr/>
        <p:txBody>
          <a:bodyPr/>
          <a:lstStyle/>
          <a:p>
            <a:r>
              <a:rPr lang="en-US" dirty="0" smtClean="0"/>
              <a:t>P = function in chronic stroke patient</a:t>
            </a:r>
            <a:endParaRPr lang="en-US" dirty="0" smtClean="0"/>
          </a:p>
          <a:p>
            <a:r>
              <a:rPr lang="en-US" dirty="0" smtClean="0"/>
              <a:t>I = dynamic AFO</a:t>
            </a:r>
            <a:endParaRPr lang="en-US" dirty="0" smtClean="0"/>
          </a:p>
          <a:p>
            <a:r>
              <a:rPr lang="en-US" dirty="0" smtClean="0"/>
              <a:t>C = no comparison </a:t>
            </a:r>
            <a:endParaRPr lang="en-US" dirty="0" smtClean="0"/>
          </a:p>
          <a:p>
            <a:r>
              <a:rPr lang="en-US" dirty="0" smtClean="0"/>
              <a:t>O = </a:t>
            </a:r>
            <a:r>
              <a:rPr lang="en-IN" dirty="0" smtClean="0"/>
              <a:t>Functional Reach, Timed Up and other functional outcome measures</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VASCULAR SYNDROMES</a:t>
            </a:r>
            <a:br>
              <a:rPr lang="en-IN" dirty="0"/>
            </a:br>
            <a:endParaRPr lang="en-IN" dirty="0"/>
          </a:p>
        </p:txBody>
      </p:sp>
      <p:sp>
        <p:nvSpPr>
          <p:cNvPr id="3" name="Content Placeholder 2"/>
          <p:cNvSpPr>
            <a:spLocks noGrp="1"/>
          </p:cNvSpPr>
          <p:nvPr>
            <p:ph idx="1"/>
          </p:nvPr>
        </p:nvSpPr>
        <p:spPr/>
        <p:txBody>
          <a:bodyPr/>
          <a:lstStyle/>
          <a:p>
            <a:pPr marL="514350" lvl="0" indent="-514350">
              <a:lnSpc>
                <a:spcPct val="150000"/>
              </a:lnSpc>
              <a:buFont typeface="+mj-lt"/>
              <a:buAutoNum type="arabicPeriod"/>
            </a:pPr>
            <a:r>
              <a:rPr lang="en-IN" dirty="0"/>
              <a:t>Anterior cerebral artery syndrome</a:t>
            </a:r>
            <a:endParaRPr lang="en-IN" dirty="0"/>
          </a:p>
          <a:p>
            <a:pPr marL="514350" lvl="0" indent="-514350">
              <a:lnSpc>
                <a:spcPct val="150000"/>
              </a:lnSpc>
              <a:buFont typeface="+mj-lt"/>
              <a:buAutoNum type="arabicPeriod"/>
            </a:pPr>
            <a:r>
              <a:rPr lang="en-IN" dirty="0"/>
              <a:t>Middle cerebral artery syndrome</a:t>
            </a:r>
            <a:endParaRPr lang="en-IN" dirty="0"/>
          </a:p>
          <a:p>
            <a:pPr marL="514350" lvl="0" indent="-514350">
              <a:lnSpc>
                <a:spcPct val="150000"/>
              </a:lnSpc>
              <a:buFont typeface="+mj-lt"/>
              <a:buAutoNum type="arabicPeriod"/>
            </a:pPr>
            <a:r>
              <a:rPr lang="en-IN" dirty="0"/>
              <a:t>Posterior cerebral artery syndrome</a:t>
            </a:r>
            <a:endParaRPr lang="en-IN" dirty="0"/>
          </a:p>
          <a:p>
            <a:pPr marL="514350" lvl="0" indent="-514350">
              <a:lnSpc>
                <a:spcPct val="150000"/>
              </a:lnSpc>
              <a:buFont typeface="+mj-lt"/>
              <a:buAutoNum type="arabicPeriod"/>
            </a:pPr>
            <a:r>
              <a:rPr lang="en-IN" dirty="0" err="1"/>
              <a:t>Vertebrobasilar</a:t>
            </a:r>
            <a:r>
              <a:rPr lang="en-IN" dirty="0"/>
              <a:t> artery syndrome</a:t>
            </a:r>
            <a:endParaRPr lang="en-IN" dirty="0"/>
          </a:p>
          <a:p>
            <a:endParaRPr lang="en-IN"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56990"/>
          </a:xfrm>
        </p:spPr>
        <p:txBody>
          <a:bodyPr>
            <a:noAutofit/>
          </a:bodyPr>
          <a:lstStyle/>
          <a:p>
            <a:pPr algn="l"/>
            <a:r>
              <a:rPr lang="en-IN" sz="2800" dirty="0" smtClean="0">
                <a:latin typeface="+mn-lt"/>
              </a:rPr>
              <a:t>The effects of dynamic ankle-foot </a:t>
            </a:r>
            <a:r>
              <a:rPr lang="en-IN" sz="2800" dirty="0" err="1" smtClean="0">
                <a:latin typeface="+mn-lt"/>
              </a:rPr>
              <a:t>orthoses</a:t>
            </a:r>
            <a:r>
              <a:rPr lang="en-IN" sz="2800" dirty="0" smtClean="0">
                <a:latin typeface="+mn-lt"/>
              </a:rPr>
              <a:t> in chronic stroke patients at three-month follow-up: a randomized controlled trial</a:t>
            </a:r>
            <a:endParaRPr lang="en-IN" sz="2800" dirty="0">
              <a:latin typeface="+mn-lt"/>
            </a:endParaRPr>
          </a:p>
        </p:txBody>
      </p:sp>
      <p:graphicFrame>
        <p:nvGraphicFramePr>
          <p:cNvPr id="4" name="Content Placeholder 3"/>
          <p:cNvGraphicFramePr>
            <a:graphicFrameLocks noGrp="1"/>
          </p:cNvGraphicFramePr>
          <p:nvPr>
            <p:ph idx="1"/>
          </p:nvPr>
        </p:nvGraphicFramePr>
        <p:xfrm>
          <a:off x="457200" y="1600200"/>
          <a:ext cx="8229600" cy="5181600"/>
        </p:xfrm>
        <a:graphic>
          <a:graphicData uri="http://schemas.openxmlformats.org/drawingml/2006/table">
            <a:tbl>
              <a:tblPr firstRow="1" bandRow="1">
                <a:tableStyleId>{5C22544A-7EE6-4342-B048-85BDC9FD1C3A}</a:tableStyleId>
              </a:tblPr>
              <a:tblGrid>
                <a:gridCol w="1522512"/>
                <a:gridCol w="6707088"/>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100" dirty="0" smtClean="0">
                          <a:latin typeface="Arial" panose="020B0604020202020204" pitchFamily="34" charset="0"/>
                          <a:cs typeface="Arial" panose="020B0604020202020204" pitchFamily="34" charset="0"/>
                        </a:rPr>
                        <a:t>Type of Study</a:t>
                      </a:r>
                      <a:endParaRPr lang="en-IN" sz="1100" dirty="0" smtClean="0">
                        <a:latin typeface="Arial" panose="020B0604020202020204" pitchFamily="34" charset="0"/>
                        <a:cs typeface="Arial" panose="020B0604020202020204" pitchFamily="34" charset="0"/>
                      </a:endParaRPr>
                    </a:p>
                  </a:txBody>
                  <a:tcPr/>
                </a:tc>
                <a:tc>
                  <a:txBody>
                    <a:bodyPr/>
                    <a:lstStyle/>
                    <a:p>
                      <a:r>
                        <a:rPr lang="en-IN" sz="1100" dirty="0" smtClean="0">
                          <a:latin typeface="Arial" panose="020B0604020202020204" pitchFamily="34" charset="0"/>
                          <a:cs typeface="Arial" panose="020B0604020202020204" pitchFamily="34" charset="0"/>
                        </a:rPr>
                        <a:t>A</a:t>
                      </a:r>
                      <a:r>
                        <a:rPr lang="en-IN" sz="1100" baseline="0" dirty="0" smtClean="0">
                          <a:latin typeface="Arial" panose="020B0604020202020204" pitchFamily="34" charset="0"/>
                          <a:cs typeface="Arial" panose="020B0604020202020204" pitchFamily="34" charset="0"/>
                        </a:rPr>
                        <a:t> </a:t>
                      </a:r>
                      <a:r>
                        <a:rPr lang="en-IN" sz="1100" dirty="0" smtClean="0">
                          <a:latin typeface="Arial" panose="020B0604020202020204" pitchFamily="34" charset="0"/>
                          <a:cs typeface="Arial" panose="020B0604020202020204" pitchFamily="34" charset="0"/>
                        </a:rPr>
                        <a:t>randomized controlled trial</a:t>
                      </a:r>
                      <a:endParaRPr lang="en-IN" sz="11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100" dirty="0" smtClean="0">
                          <a:latin typeface="Arial" panose="020B0604020202020204" pitchFamily="34" charset="0"/>
                          <a:cs typeface="Arial" panose="020B0604020202020204" pitchFamily="34" charset="0"/>
                        </a:rPr>
                        <a:t>Year of publication</a:t>
                      </a:r>
                      <a:endParaRPr lang="en-IN" sz="1100" dirty="0" smtClean="0">
                        <a:latin typeface="Arial" panose="020B0604020202020204" pitchFamily="34" charset="0"/>
                        <a:cs typeface="Arial" panose="020B0604020202020204" pitchFamily="34" charset="0"/>
                      </a:endParaRPr>
                    </a:p>
                  </a:txBody>
                  <a:tcPr/>
                </a:tc>
                <a:tc>
                  <a:txBody>
                    <a:bodyPr/>
                    <a:lstStyle/>
                    <a:p>
                      <a:r>
                        <a:rPr lang="en-US" sz="1100" dirty="0" smtClean="0">
                          <a:latin typeface="Arial" panose="020B0604020202020204" pitchFamily="34" charset="0"/>
                          <a:cs typeface="Arial" panose="020B0604020202020204" pitchFamily="34" charset="0"/>
                        </a:rPr>
                        <a:t>2011</a:t>
                      </a:r>
                      <a:endParaRPr lang="en-IN" sz="11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100" dirty="0" smtClean="0">
                          <a:latin typeface="Arial" panose="020B0604020202020204" pitchFamily="34" charset="0"/>
                          <a:cs typeface="Arial" panose="020B0604020202020204" pitchFamily="34" charset="0"/>
                        </a:rPr>
                        <a:t>Level of evidence</a:t>
                      </a:r>
                      <a:endParaRPr lang="en-IN" sz="1100" dirty="0" smtClean="0">
                        <a:latin typeface="Arial" panose="020B0604020202020204" pitchFamily="34" charset="0"/>
                        <a:cs typeface="Arial" panose="020B0604020202020204" pitchFamily="34" charset="0"/>
                      </a:endParaRPr>
                    </a:p>
                  </a:txBody>
                  <a:tcPr/>
                </a:tc>
                <a:tc>
                  <a:txBody>
                    <a:bodyPr/>
                    <a:lstStyle/>
                    <a:p>
                      <a:r>
                        <a:rPr lang="en-US" sz="1100" dirty="0" smtClean="0">
                          <a:latin typeface="Arial" panose="020B0604020202020204" pitchFamily="34" charset="0"/>
                          <a:cs typeface="Arial" panose="020B0604020202020204" pitchFamily="34" charset="0"/>
                        </a:rPr>
                        <a:t>High</a:t>
                      </a:r>
                      <a:endParaRPr lang="en-IN" sz="11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100" dirty="0" smtClean="0">
                          <a:latin typeface="Arial" panose="020B0604020202020204" pitchFamily="34" charset="0"/>
                          <a:cs typeface="Arial" panose="020B0604020202020204" pitchFamily="34" charset="0"/>
                        </a:rPr>
                        <a:t>Authors</a:t>
                      </a:r>
                      <a:endParaRPr lang="en-IN" sz="1100" dirty="0" smtClean="0">
                        <a:latin typeface="Arial" panose="020B0604020202020204" pitchFamily="34" charset="0"/>
                        <a:cs typeface="Arial" panose="020B0604020202020204" pitchFamily="34" charset="0"/>
                      </a:endParaRPr>
                    </a:p>
                  </a:txBody>
                  <a:tcPr/>
                </a:tc>
                <a:tc>
                  <a:txBody>
                    <a:bodyPr/>
                    <a:lstStyle/>
                    <a:p>
                      <a:r>
                        <a:rPr lang="en-IN" sz="1100" kern="1200" baseline="0" dirty="0" err="1" smtClean="0">
                          <a:solidFill>
                            <a:schemeClr val="dk1"/>
                          </a:solidFill>
                          <a:latin typeface="Arial" panose="020B0604020202020204" pitchFamily="34" charset="0"/>
                          <a:ea typeface="+mn-ea"/>
                          <a:cs typeface="Arial" panose="020B0604020202020204" pitchFamily="34" charset="0"/>
                        </a:rPr>
                        <a:t>Erel</a:t>
                      </a:r>
                      <a:r>
                        <a:rPr lang="en-IN" sz="1100" kern="1200" baseline="0" dirty="0" smtClean="0">
                          <a:solidFill>
                            <a:schemeClr val="dk1"/>
                          </a:solidFill>
                          <a:latin typeface="Arial" panose="020B0604020202020204" pitchFamily="34" charset="0"/>
                          <a:ea typeface="+mn-ea"/>
                          <a:cs typeface="Arial" panose="020B0604020202020204" pitchFamily="34" charset="0"/>
                        </a:rPr>
                        <a:t>  S et al.</a:t>
                      </a:r>
                      <a:endParaRPr lang="en-IN" sz="110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100" dirty="0" smtClean="0">
                          <a:latin typeface="Arial" panose="020B0604020202020204" pitchFamily="34" charset="0"/>
                          <a:cs typeface="Arial" panose="020B0604020202020204" pitchFamily="34" charset="0"/>
                        </a:rPr>
                        <a:t>Citation </a:t>
                      </a:r>
                      <a:endParaRPr lang="en-IN" sz="1100" dirty="0" smtClean="0">
                        <a:latin typeface="Arial" panose="020B0604020202020204" pitchFamily="34" charset="0"/>
                        <a:cs typeface="Arial" panose="020B0604020202020204" pitchFamily="34" charset="0"/>
                      </a:endParaRPr>
                    </a:p>
                  </a:txBody>
                  <a:tcPr/>
                </a:tc>
                <a:tc>
                  <a:txBody>
                    <a:bodyPr/>
                    <a:lstStyle/>
                    <a:p>
                      <a:r>
                        <a:rPr lang="fr-FR" sz="1100" i="0" kern="1200" baseline="0" dirty="0" smtClean="0">
                          <a:solidFill>
                            <a:schemeClr val="dk1"/>
                          </a:solidFill>
                          <a:latin typeface="Arial" panose="020B0604020202020204" pitchFamily="34" charset="0"/>
                          <a:ea typeface="+mn-ea"/>
                          <a:cs typeface="Arial" panose="020B0604020202020204" pitchFamily="34" charset="0"/>
                        </a:rPr>
                        <a:t>Clin </a:t>
                      </a:r>
                      <a:r>
                        <a:rPr lang="fr-FR" sz="1100" i="0" kern="1200" baseline="0" dirty="0" err="1" smtClean="0">
                          <a:solidFill>
                            <a:schemeClr val="dk1"/>
                          </a:solidFill>
                          <a:latin typeface="Arial" panose="020B0604020202020204" pitchFamily="34" charset="0"/>
                          <a:ea typeface="+mn-ea"/>
                          <a:cs typeface="Arial" panose="020B0604020202020204" pitchFamily="34" charset="0"/>
                        </a:rPr>
                        <a:t>Rehabil</a:t>
                      </a:r>
                      <a:r>
                        <a:rPr lang="fr-FR" sz="1100" i="0" kern="1200" baseline="0" dirty="0" smtClean="0">
                          <a:solidFill>
                            <a:schemeClr val="dk1"/>
                          </a:solidFill>
                          <a:latin typeface="Arial" panose="020B0604020202020204" pitchFamily="34" charset="0"/>
                          <a:ea typeface="+mn-ea"/>
                          <a:cs typeface="Arial" panose="020B0604020202020204" pitchFamily="34" charset="0"/>
                        </a:rPr>
                        <a:t> 2011 25: 515</a:t>
                      </a:r>
                      <a:endParaRPr lang="en-IN" sz="1100" i="0" dirty="0">
                        <a:latin typeface="Arial" panose="020B0604020202020204" pitchFamily="34" charset="0"/>
                        <a:cs typeface="Arial" panose="020B0604020202020204"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sz="1100" dirty="0" smtClean="0">
                          <a:latin typeface="Arial" panose="020B0604020202020204" pitchFamily="34" charset="0"/>
                          <a:cs typeface="Arial" panose="020B0604020202020204" pitchFamily="34" charset="0"/>
                        </a:rPr>
                        <a:t>Aim </a:t>
                      </a:r>
                      <a:endParaRPr lang="en-IN" sz="1100" dirty="0" smtClean="0">
                        <a:latin typeface="Arial" panose="020B0604020202020204" pitchFamily="34" charset="0"/>
                        <a:cs typeface="Arial" panose="020B0604020202020204" pitchFamily="34" charset="0"/>
                      </a:endParaRPr>
                    </a:p>
                  </a:txBody>
                  <a:tcPr/>
                </a:tc>
                <a:tc>
                  <a:txBody>
                    <a:bodyPr/>
                    <a:lstStyle/>
                    <a:p>
                      <a:r>
                        <a:rPr lang="en-IN" sz="1100" kern="1200" baseline="0" dirty="0" smtClean="0">
                          <a:solidFill>
                            <a:schemeClr val="dk1"/>
                          </a:solidFill>
                          <a:latin typeface="Arial" panose="020B0604020202020204" pitchFamily="34" charset="0"/>
                          <a:ea typeface="+mn-ea"/>
                          <a:cs typeface="Arial" panose="020B0604020202020204" pitchFamily="34" charset="0"/>
                        </a:rPr>
                        <a:t>To investigate the short- and long-term effects of dynamic ankle foot </a:t>
                      </a:r>
                      <a:r>
                        <a:rPr lang="en-IN" sz="1100" kern="1200" baseline="0" dirty="0" err="1" smtClean="0">
                          <a:solidFill>
                            <a:schemeClr val="dk1"/>
                          </a:solidFill>
                          <a:latin typeface="Arial" panose="020B0604020202020204" pitchFamily="34" charset="0"/>
                          <a:ea typeface="+mn-ea"/>
                          <a:cs typeface="Arial" panose="020B0604020202020204" pitchFamily="34" charset="0"/>
                        </a:rPr>
                        <a:t>orthoses</a:t>
                      </a:r>
                      <a:r>
                        <a:rPr lang="en-IN" sz="1100" kern="1200" baseline="0" dirty="0" smtClean="0">
                          <a:solidFill>
                            <a:schemeClr val="dk1"/>
                          </a:solidFill>
                          <a:latin typeface="Arial" panose="020B0604020202020204" pitchFamily="34" charset="0"/>
                          <a:ea typeface="+mn-ea"/>
                          <a:cs typeface="Arial" panose="020B0604020202020204" pitchFamily="34" charset="0"/>
                        </a:rPr>
                        <a:t> on functional ambulation activities in chronic </a:t>
                      </a:r>
                      <a:r>
                        <a:rPr lang="en-IN" sz="1100" kern="1200" baseline="0" dirty="0" err="1" smtClean="0">
                          <a:solidFill>
                            <a:schemeClr val="dk1"/>
                          </a:solidFill>
                          <a:latin typeface="Arial" panose="020B0604020202020204" pitchFamily="34" charset="0"/>
                          <a:ea typeface="+mn-ea"/>
                          <a:cs typeface="Arial" panose="020B0604020202020204" pitchFamily="34" charset="0"/>
                        </a:rPr>
                        <a:t>hemiparetic</a:t>
                      </a:r>
                      <a:r>
                        <a:rPr lang="en-IN" sz="1100" kern="1200" baseline="0" dirty="0" smtClean="0">
                          <a:solidFill>
                            <a:schemeClr val="dk1"/>
                          </a:solidFill>
                          <a:latin typeface="Arial" panose="020B0604020202020204" pitchFamily="34" charset="0"/>
                          <a:ea typeface="+mn-ea"/>
                          <a:cs typeface="Arial" panose="020B0604020202020204" pitchFamily="34" charset="0"/>
                        </a:rPr>
                        <a:t> patients.</a:t>
                      </a:r>
                      <a:endParaRPr lang="en-IN" sz="1100" dirty="0">
                        <a:latin typeface="Arial" panose="020B0604020202020204" pitchFamily="34" charset="0"/>
                        <a:cs typeface="Arial" panose="020B0604020202020204" pitchFamily="34" charset="0"/>
                      </a:endParaRPr>
                    </a:p>
                  </a:txBody>
                  <a:tcPr/>
                </a:tc>
              </a:tr>
              <a:tr h="370840">
                <a:tc>
                  <a:txBody>
                    <a:bodyPr/>
                    <a:lstStyle/>
                    <a:p>
                      <a:r>
                        <a:rPr lang="en-US" sz="1100" dirty="0" smtClean="0">
                          <a:latin typeface="Arial" panose="020B0604020202020204" pitchFamily="34" charset="0"/>
                          <a:cs typeface="Arial" panose="020B0604020202020204" pitchFamily="34" charset="0"/>
                        </a:rPr>
                        <a:t>Method</a:t>
                      </a:r>
                      <a:r>
                        <a:rPr lang="en-US" sz="1100" baseline="0" dirty="0" smtClean="0">
                          <a:latin typeface="Arial" panose="020B0604020202020204" pitchFamily="34" charset="0"/>
                          <a:cs typeface="Arial" panose="020B0604020202020204" pitchFamily="34" charset="0"/>
                        </a:rPr>
                        <a:t> </a:t>
                      </a:r>
                      <a:endParaRPr lang="en-IN" sz="1100" dirty="0">
                        <a:latin typeface="Arial" panose="020B0604020202020204" pitchFamily="34" charset="0"/>
                        <a:cs typeface="Arial" panose="020B0604020202020204" pitchFamily="34" charset="0"/>
                      </a:endParaRPr>
                    </a:p>
                  </a:txBody>
                  <a:tcPr/>
                </a:tc>
                <a:tc>
                  <a:txBody>
                    <a:bodyPr/>
                    <a:lstStyle/>
                    <a:p>
                      <a:r>
                        <a:rPr lang="en-IN" sz="1100" kern="1200" baseline="0" dirty="0" smtClean="0">
                          <a:solidFill>
                            <a:schemeClr val="dk1"/>
                          </a:solidFill>
                          <a:latin typeface="Arial" panose="020B0604020202020204" pitchFamily="34" charset="0"/>
                          <a:ea typeface="+mn-ea"/>
                          <a:cs typeface="Arial" panose="020B0604020202020204" pitchFamily="34" charset="0"/>
                        </a:rPr>
                        <a:t>Twenty-eight chronic </a:t>
                      </a:r>
                      <a:r>
                        <a:rPr lang="en-IN" sz="1100" kern="1200" baseline="0" dirty="0" err="1" smtClean="0">
                          <a:solidFill>
                            <a:schemeClr val="dk1"/>
                          </a:solidFill>
                          <a:latin typeface="Arial" panose="020B0604020202020204" pitchFamily="34" charset="0"/>
                          <a:ea typeface="+mn-ea"/>
                          <a:cs typeface="Arial" panose="020B0604020202020204" pitchFamily="34" charset="0"/>
                        </a:rPr>
                        <a:t>hemiparetic</a:t>
                      </a:r>
                      <a:r>
                        <a:rPr lang="en-IN" sz="1100" kern="1200" baseline="0" dirty="0" smtClean="0">
                          <a:solidFill>
                            <a:schemeClr val="dk1"/>
                          </a:solidFill>
                          <a:latin typeface="Arial" panose="020B0604020202020204" pitchFamily="34" charset="0"/>
                          <a:ea typeface="+mn-ea"/>
                          <a:cs typeface="Arial" panose="020B0604020202020204" pitchFamily="34" charset="0"/>
                        </a:rPr>
                        <a:t> patients of level 3–5 according to Functional Ambulation Classification and with a maximum spasticity level of 3 according to Modified Ashworth Scale, were randomly assigned to the study and control groups.</a:t>
                      </a:r>
                      <a:endParaRPr lang="en-IN" sz="1100" kern="1200" baseline="0" dirty="0" smtClean="0">
                        <a:solidFill>
                          <a:schemeClr val="dk1"/>
                        </a:solidFill>
                        <a:latin typeface="Arial" panose="020B0604020202020204" pitchFamily="34" charset="0"/>
                        <a:ea typeface="+mn-ea"/>
                        <a:cs typeface="Arial" panose="020B0604020202020204" pitchFamily="34" charset="0"/>
                      </a:endParaRPr>
                    </a:p>
                    <a:p>
                      <a:r>
                        <a:rPr lang="en-IN" sz="1100" kern="1200" baseline="0" dirty="0" smtClean="0">
                          <a:solidFill>
                            <a:schemeClr val="dk1"/>
                          </a:solidFill>
                          <a:latin typeface="Arial" panose="020B0604020202020204" pitchFamily="34" charset="0"/>
                          <a:ea typeface="+mn-ea"/>
                          <a:cs typeface="Arial" panose="020B0604020202020204" pitchFamily="34" charset="0"/>
                        </a:rPr>
                        <a:t>Interventions: The control group (n=14) was assessed with tennis shoes whereas the study group</a:t>
                      </a:r>
                      <a:endParaRPr lang="en-IN" sz="1100" kern="1200" baseline="0" dirty="0" smtClean="0">
                        <a:solidFill>
                          <a:schemeClr val="dk1"/>
                        </a:solidFill>
                        <a:latin typeface="Arial" panose="020B0604020202020204" pitchFamily="34" charset="0"/>
                        <a:ea typeface="+mn-ea"/>
                        <a:cs typeface="Arial" panose="020B0604020202020204" pitchFamily="34" charset="0"/>
                      </a:endParaRPr>
                    </a:p>
                    <a:p>
                      <a:r>
                        <a:rPr lang="en-IN" sz="1100" kern="1200" baseline="0" dirty="0" smtClean="0">
                          <a:solidFill>
                            <a:schemeClr val="dk1"/>
                          </a:solidFill>
                          <a:latin typeface="Arial" panose="020B0604020202020204" pitchFamily="34" charset="0"/>
                          <a:ea typeface="+mn-ea"/>
                          <a:cs typeface="Arial" panose="020B0604020202020204" pitchFamily="34" charset="0"/>
                        </a:rPr>
                        <a:t>(n=14) was assessed initially with tennis shoes and after three months with dynamic ankle foot </a:t>
                      </a:r>
                      <a:r>
                        <a:rPr lang="en-IN" sz="1100" kern="1200" baseline="0" dirty="0" err="1" smtClean="0">
                          <a:solidFill>
                            <a:schemeClr val="dk1"/>
                          </a:solidFill>
                          <a:latin typeface="Arial" panose="020B0604020202020204" pitchFamily="34" charset="0"/>
                          <a:ea typeface="+mn-ea"/>
                          <a:cs typeface="Arial" panose="020B0604020202020204" pitchFamily="34" charset="0"/>
                        </a:rPr>
                        <a:t>orthosis</a:t>
                      </a:r>
                      <a:r>
                        <a:rPr lang="en-IN" sz="1100" kern="1200" baseline="0" dirty="0" smtClean="0">
                          <a:solidFill>
                            <a:schemeClr val="dk1"/>
                          </a:solidFill>
                          <a:latin typeface="Arial" panose="020B0604020202020204" pitchFamily="34" charset="0"/>
                          <a:ea typeface="+mn-ea"/>
                          <a:cs typeface="Arial" panose="020B0604020202020204" pitchFamily="34" charset="0"/>
                        </a:rPr>
                        <a:t>.</a:t>
                      </a:r>
                      <a:endParaRPr lang="en-IN" sz="1100" kern="1200" baseline="0" dirty="0" smtClean="0">
                        <a:solidFill>
                          <a:schemeClr val="dk1"/>
                        </a:solidFill>
                        <a:latin typeface="Arial" panose="020B0604020202020204" pitchFamily="34" charset="0"/>
                        <a:ea typeface="+mn-ea"/>
                        <a:cs typeface="Arial" panose="020B0604020202020204" pitchFamily="34" charset="0"/>
                      </a:endParaRPr>
                    </a:p>
                    <a:p>
                      <a:r>
                        <a:rPr lang="en-IN" sz="1100" kern="1200" baseline="0" dirty="0" smtClean="0">
                          <a:solidFill>
                            <a:schemeClr val="dk1"/>
                          </a:solidFill>
                          <a:latin typeface="Arial" panose="020B0604020202020204" pitchFamily="34" charset="0"/>
                          <a:ea typeface="+mn-ea"/>
                          <a:cs typeface="Arial" panose="020B0604020202020204" pitchFamily="34" charset="0"/>
                        </a:rPr>
                        <a:t>Measures: Functional Reach, Timed Up and Go, Timed Up Stairs, Timed Down Stairs, gait velocity and</a:t>
                      </a:r>
                      <a:endParaRPr lang="en-IN" sz="1100" kern="1200" baseline="0" dirty="0" smtClean="0">
                        <a:solidFill>
                          <a:schemeClr val="dk1"/>
                        </a:solidFill>
                        <a:latin typeface="Arial" panose="020B0604020202020204" pitchFamily="34" charset="0"/>
                        <a:ea typeface="+mn-ea"/>
                        <a:cs typeface="Arial" panose="020B0604020202020204" pitchFamily="34" charset="0"/>
                      </a:endParaRPr>
                    </a:p>
                    <a:p>
                      <a:r>
                        <a:rPr lang="en-IN" sz="1100" kern="1200" baseline="0" dirty="0" smtClean="0">
                          <a:solidFill>
                            <a:schemeClr val="dk1"/>
                          </a:solidFill>
                          <a:latin typeface="Arial" panose="020B0604020202020204" pitchFamily="34" charset="0"/>
                          <a:ea typeface="+mn-ea"/>
                          <a:cs typeface="Arial" panose="020B0604020202020204" pitchFamily="34" charset="0"/>
                        </a:rPr>
                        <a:t>Physiological Cost Index.</a:t>
                      </a:r>
                      <a:endParaRPr lang="en-IN" sz="1100" kern="1200" baseline="0" dirty="0" smtClean="0">
                        <a:solidFill>
                          <a:schemeClr val="dk1"/>
                        </a:solidFill>
                        <a:latin typeface="Arial" panose="020B0604020202020204" pitchFamily="34" charset="0"/>
                        <a:ea typeface="+mn-ea"/>
                        <a:cs typeface="Arial" panose="020B0604020202020204" pitchFamily="34" charset="0"/>
                      </a:endParaRPr>
                    </a:p>
                  </a:txBody>
                  <a:tcPr/>
                </a:tc>
              </a:tr>
              <a:tr h="370840">
                <a:tc>
                  <a:txBody>
                    <a:bodyPr/>
                    <a:lstStyle/>
                    <a:p>
                      <a:r>
                        <a:rPr lang="en-US" sz="1100" dirty="0" smtClean="0">
                          <a:latin typeface="Arial" panose="020B0604020202020204" pitchFamily="34" charset="0"/>
                          <a:cs typeface="Arial" panose="020B0604020202020204" pitchFamily="34" charset="0"/>
                        </a:rPr>
                        <a:t>Result</a:t>
                      </a:r>
                      <a:endParaRPr lang="en-IN" sz="1100" dirty="0">
                        <a:latin typeface="Arial" panose="020B0604020202020204" pitchFamily="34" charset="0"/>
                        <a:cs typeface="Arial" panose="020B0604020202020204" pitchFamily="34" charset="0"/>
                      </a:endParaRPr>
                    </a:p>
                  </a:txBody>
                  <a:tcPr/>
                </a:tc>
                <a:tc>
                  <a:txBody>
                    <a:bodyPr/>
                    <a:lstStyle/>
                    <a:p>
                      <a:r>
                        <a:rPr lang="en-IN" sz="1100" kern="1200" baseline="0" dirty="0" smtClean="0">
                          <a:solidFill>
                            <a:schemeClr val="dk1"/>
                          </a:solidFill>
                          <a:latin typeface="Arial" panose="020B0604020202020204" pitchFamily="34" charset="0"/>
                          <a:ea typeface="+mn-ea"/>
                          <a:cs typeface="Arial" panose="020B0604020202020204" pitchFamily="34" charset="0"/>
                        </a:rPr>
                        <a:t>In the initial assessment no difference was found between the groups for any of the measured parameters (P&gt;0.05). After three months, intergroup comparisons while the patients in the study group were wearing dynamic ankle-foot </a:t>
                      </a:r>
                      <a:r>
                        <a:rPr lang="en-IN" sz="1100" kern="1200" baseline="0" dirty="0" err="1" smtClean="0">
                          <a:solidFill>
                            <a:schemeClr val="dk1"/>
                          </a:solidFill>
                          <a:latin typeface="Arial" panose="020B0604020202020204" pitchFamily="34" charset="0"/>
                          <a:ea typeface="+mn-ea"/>
                          <a:cs typeface="Arial" panose="020B0604020202020204" pitchFamily="34" charset="0"/>
                        </a:rPr>
                        <a:t>orthosis</a:t>
                      </a:r>
                      <a:r>
                        <a:rPr lang="en-IN" sz="1100" kern="1200" baseline="0" dirty="0" smtClean="0">
                          <a:solidFill>
                            <a:schemeClr val="dk1"/>
                          </a:solidFill>
                          <a:latin typeface="Arial" panose="020B0604020202020204" pitchFamily="34" charset="0"/>
                          <a:ea typeface="+mn-ea"/>
                          <a:cs typeface="Arial" panose="020B0604020202020204" pitchFamily="34" charset="0"/>
                        </a:rPr>
                        <a:t> showed a significant difference in favour of the study group for Timed Up Stairs 12.00 (10.21) seconds study versus 15.00 (7.29) seconds control group; for gait velocity</a:t>
                      </a:r>
                      <a:endParaRPr lang="en-IN" sz="1100" kern="1200" baseline="0" dirty="0" smtClean="0">
                        <a:solidFill>
                          <a:schemeClr val="dk1"/>
                        </a:solidFill>
                        <a:latin typeface="Arial" panose="020B0604020202020204" pitchFamily="34" charset="0"/>
                        <a:ea typeface="+mn-ea"/>
                        <a:cs typeface="Arial" panose="020B0604020202020204" pitchFamily="34" charset="0"/>
                      </a:endParaRPr>
                    </a:p>
                    <a:p>
                      <a:r>
                        <a:rPr lang="en-IN" sz="1100" kern="1200" baseline="0" dirty="0" smtClean="0">
                          <a:solidFill>
                            <a:schemeClr val="dk1"/>
                          </a:solidFill>
                          <a:latin typeface="Arial" panose="020B0604020202020204" pitchFamily="34" charset="0"/>
                          <a:ea typeface="+mn-ea"/>
                          <a:cs typeface="Arial" panose="020B0604020202020204" pitchFamily="34" charset="0"/>
                        </a:rPr>
                        <a:t>0.99 (0.45) m/s study versus 0.72 (0.20) m/s control group and for Physiological Cost Index 0.12 (0.06) beats/min study versus 0.28 (0.13) beats/min control group (P&lt;0.05). No difference was found between the groups for Functional Reach, Timed Up and Go, Timed Down Stairs (P&gt;0.05).</a:t>
                      </a:r>
                      <a:endParaRPr lang="en-IN" sz="1100" dirty="0">
                        <a:latin typeface="Arial" panose="020B0604020202020204" pitchFamily="34" charset="0"/>
                        <a:cs typeface="Arial" panose="020B0604020202020204" pitchFamily="34" charset="0"/>
                      </a:endParaRPr>
                    </a:p>
                  </a:txBody>
                  <a:tcPr/>
                </a:tc>
              </a:tr>
              <a:tr h="370840">
                <a:tc>
                  <a:txBody>
                    <a:bodyPr/>
                    <a:lstStyle/>
                    <a:p>
                      <a:r>
                        <a:rPr lang="en-US" sz="1100" dirty="0" smtClean="0">
                          <a:latin typeface="Arial" panose="020B0604020202020204" pitchFamily="34" charset="0"/>
                          <a:cs typeface="Arial" panose="020B0604020202020204" pitchFamily="34" charset="0"/>
                        </a:rPr>
                        <a:t>Conclusion</a:t>
                      </a:r>
                      <a:endParaRPr lang="en-IN" sz="1100" dirty="0">
                        <a:latin typeface="Arial" panose="020B0604020202020204" pitchFamily="34" charset="0"/>
                        <a:cs typeface="Arial" panose="020B0604020202020204" pitchFamily="34" charset="0"/>
                      </a:endParaRPr>
                    </a:p>
                  </a:txBody>
                  <a:tcPr/>
                </a:tc>
                <a:tc>
                  <a:txBody>
                    <a:bodyPr/>
                    <a:lstStyle/>
                    <a:p>
                      <a:r>
                        <a:rPr lang="en-IN" sz="1100" kern="1200" baseline="0" dirty="0" smtClean="0">
                          <a:solidFill>
                            <a:schemeClr val="dk1"/>
                          </a:solidFill>
                          <a:latin typeface="Arial" panose="020B0604020202020204" pitchFamily="34" charset="0"/>
                          <a:ea typeface="+mn-ea"/>
                          <a:cs typeface="Arial" panose="020B0604020202020204" pitchFamily="34" charset="0"/>
                        </a:rPr>
                        <a:t>Chronic </a:t>
                      </a:r>
                      <a:r>
                        <a:rPr lang="en-IN" sz="1100" kern="1200" baseline="0" dirty="0" err="1" smtClean="0">
                          <a:solidFill>
                            <a:schemeClr val="dk1"/>
                          </a:solidFill>
                          <a:latin typeface="Arial" panose="020B0604020202020204" pitchFamily="34" charset="0"/>
                          <a:ea typeface="+mn-ea"/>
                          <a:cs typeface="Arial" panose="020B0604020202020204" pitchFamily="34" charset="0"/>
                        </a:rPr>
                        <a:t>hemiparetic</a:t>
                      </a:r>
                      <a:r>
                        <a:rPr lang="en-IN" sz="1100" kern="1200" baseline="0" dirty="0" smtClean="0">
                          <a:solidFill>
                            <a:schemeClr val="dk1"/>
                          </a:solidFill>
                          <a:latin typeface="Arial" panose="020B0604020202020204" pitchFamily="34" charset="0"/>
                          <a:ea typeface="+mn-ea"/>
                          <a:cs typeface="Arial" panose="020B0604020202020204" pitchFamily="34" charset="0"/>
                        </a:rPr>
                        <a:t> patients may benefit from using dynamic ankle-foot </a:t>
                      </a:r>
                      <a:r>
                        <a:rPr lang="en-IN" sz="1100" kern="1200" baseline="0" dirty="0" err="1" smtClean="0">
                          <a:solidFill>
                            <a:schemeClr val="dk1"/>
                          </a:solidFill>
                          <a:latin typeface="Arial" panose="020B0604020202020204" pitchFamily="34" charset="0"/>
                          <a:ea typeface="+mn-ea"/>
                          <a:cs typeface="Arial" panose="020B0604020202020204" pitchFamily="34" charset="0"/>
                        </a:rPr>
                        <a:t>orthosis</a:t>
                      </a:r>
                      <a:r>
                        <a:rPr lang="en-IN" sz="1100" kern="1200" baseline="0" dirty="0" smtClean="0">
                          <a:solidFill>
                            <a:schemeClr val="dk1"/>
                          </a:solidFill>
                          <a:latin typeface="Arial" panose="020B0604020202020204" pitchFamily="34" charset="0"/>
                          <a:ea typeface="+mn-ea"/>
                          <a:cs typeface="Arial" panose="020B0604020202020204" pitchFamily="34" charset="0"/>
                        </a:rPr>
                        <a:t>.</a:t>
                      </a:r>
                      <a:endParaRPr lang="en-IN" sz="1100" dirty="0">
                        <a:latin typeface="Arial" panose="020B0604020202020204" pitchFamily="34" charset="0"/>
                        <a:cs typeface="Arial" panose="020B0604020202020204" pitchFamily="34" charset="0"/>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ASSESSMENT </a:t>
            </a:r>
            <a:endParaRPr lang="en-IN" dirty="0"/>
          </a:p>
        </p:txBody>
      </p:sp>
      <p:sp>
        <p:nvSpPr>
          <p:cNvPr id="5" name="Text Placeholder 4"/>
          <p:cNvSpPr>
            <a:spLocks noGrp="1"/>
          </p:cNvSpPr>
          <p:nvPr>
            <p:ph type="body" idx="1"/>
          </p:nvPr>
        </p:nvSpPr>
        <p:spPr/>
        <p:txBody>
          <a:bodyPr/>
          <a:lstStyle/>
          <a:p>
            <a:endParaRPr lang="en-IN"/>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N" dirty="0"/>
              <a:t>History</a:t>
            </a:r>
            <a:br>
              <a:rPr lang="en-IN" dirty="0"/>
            </a:br>
            <a:endParaRPr lang="en-IN" dirty="0"/>
          </a:p>
        </p:txBody>
      </p:sp>
      <p:sp>
        <p:nvSpPr>
          <p:cNvPr id="5" name="Content Placeholder 4"/>
          <p:cNvSpPr>
            <a:spLocks noGrp="1"/>
          </p:cNvSpPr>
          <p:nvPr>
            <p:ph idx="1"/>
          </p:nvPr>
        </p:nvSpPr>
        <p:spPr>
          <a:xfrm>
            <a:off x="0" y="1600200"/>
            <a:ext cx="9144000" cy="5257800"/>
          </a:xfrm>
        </p:spPr>
        <p:txBody>
          <a:bodyPr>
            <a:normAutofit fontScale="32500" lnSpcReduction="20000"/>
          </a:bodyPr>
          <a:lstStyle/>
          <a:p>
            <a:pPr>
              <a:lnSpc>
                <a:spcPct val="120000"/>
              </a:lnSpc>
            </a:pPr>
            <a:r>
              <a:rPr lang="en-IN" sz="8600" dirty="0"/>
              <a:t>Most important: the pattern of onset and the course of initial neurological symptoms</a:t>
            </a:r>
            <a:endParaRPr lang="en-IN" sz="8600" dirty="0"/>
          </a:p>
          <a:p>
            <a:pPr lvl="0">
              <a:lnSpc>
                <a:spcPct val="120000"/>
              </a:lnSpc>
              <a:buFont typeface="Wingdings" panose="05000000000000000000" pitchFamily="2" charset="2"/>
              <a:buChar char="Ø"/>
            </a:pPr>
            <a:r>
              <a:rPr lang="en-IN" sz="8600" dirty="0"/>
              <a:t>An abrupt onset with rapid progression to coma – cerebral haemorrhage</a:t>
            </a:r>
            <a:endParaRPr lang="en-IN" sz="8600" dirty="0"/>
          </a:p>
          <a:p>
            <a:pPr lvl="0">
              <a:lnSpc>
                <a:spcPct val="120000"/>
              </a:lnSpc>
              <a:buFont typeface="Wingdings" panose="05000000000000000000" pitchFamily="2" charset="2"/>
              <a:buChar char="Ø"/>
            </a:pPr>
            <a:r>
              <a:rPr lang="en-IN" sz="8600" dirty="0"/>
              <a:t>Severe headache preceding loss of consciousness- cerebral </a:t>
            </a:r>
            <a:r>
              <a:rPr lang="en-IN" sz="8600" dirty="0" err="1"/>
              <a:t>haemorrahge</a:t>
            </a:r>
            <a:endParaRPr lang="en-IN" sz="8600" dirty="0"/>
          </a:p>
          <a:p>
            <a:pPr lvl="0">
              <a:lnSpc>
                <a:spcPct val="120000"/>
              </a:lnSpc>
              <a:buFont typeface="Wingdings" panose="05000000000000000000" pitchFamily="2" charset="2"/>
              <a:buChar char="Ø"/>
            </a:pPr>
            <a:r>
              <a:rPr lang="en-IN" sz="8600" dirty="0"/>
              <a:t>An </a:t>
            </a:r>
            <a:r>
              <a:rPr lang="en-IN" sz="8600" dirty="0" err="1"/>
              <a:t>embolous</a:t>
            </a:r>
            <a:r>
              <a:rPr lang="en-IN" sz="8600" dirty="0"/>
              <a:t> </a:t>
            </a:r>
            <a:r>
              <a:rPr lang="en-IN" sz="8600" dirty="0" err="1"/>
              <a:t>occours</a:t>
            </a:r>
            <a:r>
              <a:rPr lang="en-IN" sz="8600" dirty="0"/>
              <a:t> rapidly, with no warning and is frequently associated with heart disease and/or heart complication.</a:t>
            </a:r>
            <a:endParaRPr lang="en-IN" sz="8600" dirty="0"/>
          </a:p>
          <a:p>
            <a:pPr lvl="0">
              <a:lnSpc>
                <a:spcPct val="120000"/>
              </a:lnSpc>
              <a:buFont typeface="Wingdings" panose="05000000000000000000" pitchFamily="2" charset="2"/>
              <a:buChar char="Ø"/>
            </a:pPr>
            <a:r>
              <a:rPr lang="en-IN" sz="8600" dirty="0"/>
              <a:t>A more variable and uneven onset is typical with thrombosis.</a:t>
            </a:r>
            <a:endParaRPr lang="en-IN" sz="8600" dirty="0"/>
          </a:p>
          <a:p>
            <a:pPr>
              <a:lnSpc>
                <a:spcPct val="170000"/>
              </a:lnSpc>
              <a:buFont typeface="Wingdings" panose="05000000000000000000" pitchFamily="2" charset="2"/>
              <a:buChar char="Ø"/>
            </a:pPr>
            <a:endParaRPr lang="en-IN" sz="7000" dirty="0"/>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nSpc>
                <a:spcPct val="170000"/>
              </a:lnSpc>
              <a:buFont typeface="Wingdings" panose="05000000000000000000" pitchFamily="2" charset="2"/>
              <a:buChar char="Ø"/>
            </a:pPr>
            <a:r>
              <a:rPr lang="en-IN" dirty="0" smtClean="0"/>
              <a:t>Past history: episodes of TIAs, head trauma or presence of major or minor risk factors, medications</a:t>
            </a:r>
            <a:endParaRPr lang="en-IN" dirty="0" smtClean="0"/>
          </a:p>
          <a:p>
            <a:pPr>
              <a:lnSpc>
                <a:spcPct val="170000"/>
              </a:lnSpc>
              <a:buFont typeface="Wingdings" panose="05000000000000000000" pitchFamily="2" charset="2"/>
              <a:buChar char="Ø"/>
            </a:pPr>
            <a:r>
              <a:rPr lang="en-IN" dirty="0" smtClean="0"/>
              <a:t>Family history</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IN" b="1" dirty="0"/>
              <a:t>Neurological examination</a:t>
            </a:r>
            <a:br>
              <a:rPr lang="en-IN" dirty="0"/>
            </a:br>
            <a:endParaRPr lang="en-IN" dirty="0"/>
          </a:p>
        </p:txBody>
      </p:sp>
      <p:sp>
        <p:nvSpPr>
          <p:cNvPr id="7" name="Content Placeholder 6"/>
          <p:cNvSpPr>
            <a:spLocks noGrp="1"/>
          </p:cNvSpPr>
          <p:nvPr>
            <p:ph idx="1"/>
          </p:nvPr>
        </p:nvSpPr>
        <p:spPr/>
        <p:txBody>
          <a:bodyPr>
            <a:normAutofit/>
          </a:bodyPr>
          <a:lstStyle/>
          <a:p>
            <a:pPr>
              <a:lnSpc>
                <a:spcPct val="150000"/>
              </a:lnSpc>
            </a:pPr>
            <a:r>
              <a:rPr lang="en-IN" dirty="0"/>
              <a:t>Level of </a:t>
            </a:r>
            <a:r>
              <a:rPr lang="en-IN" dirty="0" smtClean="0"/>
              <a:t>consciousness</a:t>
            </a:r>
            <a:endParaRPr lang="en-IN" dirty="0" smtClean="0"/>
          </a:p>
          <a:p>
            <a:pPr>
              <a:lnSpc>
                <a:spcPct val="150000"/>
              </a:lnSpc>
            </a:pPr>
            <a:r>
              <a:rPr lang="en-IN" dirty="0"/>
              <a:t>Speech and language </a:t>
            </a:r>
            <a:r>
              <a:rPr lang="en-IN" dirty="0" smtClean="0"/>
              <a:t>deficits</a:t>
            </a:r>
            <a:endParaRPr lang="en-IN" dirty="0" smtClean="0"/>
          </a:p>
          <a:p>
            <a:pPr>
              <a:lnSpc>
                <a:spcPct val="150000"/>
              </a:lnSpc>
            </a:pPr>
            <a:r>
              <a:rPr lang="en-IN" dirty="0"/>
              <a:t>Cognitive </a:t>
            </a:r>
            <a:r>
              <a:rPr lang="en-IN" dirty="0" smtClean="0"/>
              <a:t>dysfunction</a:t>
            </a:r>
            <a:endParaRPr lang="en-IN" dirty="0" smtClean="0"/>
          </a:p>
          <a:p>
            <a:pPr>
              <a:lnSpc>
                <a:spcPct val="150000"/>
              </a:lnSpc>
            </a:pPr>
            <a:r>
              <a:rPr lang="en-IN" dirty="0"/>
              <a:t>Perceptual </a:t>
            </a:r>
            <a:r>
              <a:rPr lang="en-IN" dirty="0" smtClean="0"/>
              <a:t>dysfunction</a:t>
            </a:r>
            <a:endParaRPr lang="en-IN" dirty="0" smtClean="0"/>
          </a:p>
          <a:p>
            <a:pPr>
              <a:lnSpc>
                <a:spcPct val="150000"/>
              </a:lnSpc>
            </a:pPr>
            <a:r>
              <a:rPr lang="en-IN" dirty="0"/>
              <a:t>Cranial nerve </a:t>
            </a:r>
            <a:r>
              <a:rPr lang="en-IN" dirty="0" smtClean="0"/>
              <a:t>integrity</a:t>
            </a:r>
            <a:endParaRPr lang="en-IN" dirty="0" smtClean="0"/>
          </a:p>
          <a:p>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16522</Words>
  <Application>WPS Presentation</Application>
  <PresentationFormat>On-screen Show (4:3)</PresentationFormat>
  <Paragraphs>515</Paragraphs>
  <Slides>50</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50</vt:i4>
      </vt:variant>
    </vt:vector>
  </HeadingPairs>
  <TitlesOfParts>
    <vt:vector size="57" baseType="lpstr">
      <vt:lpstr>Arial</vt:lpstr>
      <vt:lpstr>SimSun</vt:lpstr>
      <vt:lpstr>Wingdings</vt:lpstr>
      <vt:lpstr>Calibri</vt:lpstr>
      <vt:lpstr>Microsoft YaHei</vt:lpstr>
      <vt:lpstr>Arial Unicode MS</vt:lpstr>
      <vt:lpstr>Office Theme</vt:lpstr>
      <vt:lpstr>STROKE </vt:lpstr>
      <vt:lpstr>PowerPoint 演示文稿</vt:lpstr>
      <vt:lpstr>Risk factors</vt:lpstr>
      <vt:lpstr>Classification of stroke</vt:lpstr>
      <vt:lpstr>VASCULAR SYNDROMES </vt:lpstr>
      <vt:lpstr>ASSESSMENT </vt:lpstr>
      <vt:lpstr>History </vt:lpstr>
      <vt:lpstr>PowerPoint 演示文稿</vt:lpstr>
      <vt:lpstr>Neurological examination </vt:lpstr>
      <vt:lpstr>PowerPoint 演示文稿</vt:lpstr>
      <vt:lpstr>MANAGEMENT OF STROKE </vt:lpstr>
      <vt:lpstr>PowerPoint 演示文稿</vt:lpstr>
      <vt:lpstr>Primary impairments</vt:lpstr>
      <vt:lpstr>PowerPoint 演示文稿</vt:lpstr>
      <vt:lpstr>Secondary impairments</vt:lpstr>
      <vt:lpstr>PowerPoint 演示文稿</vt:lpstr>
      <vt:lpstr>Physiotherapy management in ICU </vt:lpstr>
      <vt:lpstr>Education of patient and family </vt:lpstr>
      <vt:lpstr>Maintenance of clear airway – prevention of lung infection </vt:lpstr>
      <vt:lpstr>Improving and maintaining chest expansion </vt:lpstr>
      <vt:lpstr>Maintenance of circulation </vt:lpstr>
      <vt:lpstr>Positioning strategies </vt:lpstr>
      <vt:lpstr>Maintaining joint integrity and mobility </vt:lpstr>
      <vt:lpstr>Physiotherapy management for noncritical patient   </vt:lpstr>
      <vt:lpstr>PowerPoint 演示文稿</vt:lpstr>
      <vt:lpstr>PowerPoint 演示文稿</vt:lpstr>
      <vt:lpstr>Patient and family education </vt:lpstr>
      <vt:lpstr>Prevention of limb trauma </vt:lpstr>
      <vt:lpstr>Strategies for normalizing tone </vt:lpstr>
      <vt:lpstr>PowerPoint 演示文稿</vt:lpstr>
      <vt:lpstr>Strategies to Re-establish postural control and improve functional mobility </vt:lpstr>
      <vt:lpstr>Strategies to improve upper extremity control </vt:lpstr>
      <vt:lpstr>Strategies to improve lower extremity control </vt:lpstr>
      <vt:lpstr>Strategies to improve balance </vt:lpstr>
      <vt:lpstr>Gait training </vt:lpstr>
      <vt:lpstr>PHYSIOTHERAPY MANAGEMENT OF CHRONIC STROKE PATIENTS </vt:lpstr>
      <vt:lpstr>COMPLICATIONS AND ITS MANAGEMENT </vt:lpstr>
      <vt:lpstr>EVIDENCEs…</vt:lpstr>
      <vt:lpstr>Will stretching be beneficial in reducing spasticity?</vt:lpstr>
      <vt:lpstr>The Effects of Stretching in Spasticity: A Systematic Review</vt:lpstr>
      <vt:lpstr>Is balance training effective in sub acute stroke patient?</vt:lpstr>
      <vt:lpstr>Is  CIMT beneficial in all stroke patient in improving upper extremity control?</vt:lpstr>
      <vt:lpstr>Ottawa Panel Evidence-Based Clinical Practice Guidelines for Post-Stroke Rehabilitation</vt:lpstr>
      <vt:lpstr>What is the best method to achieve symmetrical weight bearing in sitting following stroke?</vt:lpstr>
      <vt:lpstr>Training symmetry of weight distribution after stroke: a randomized controlled pilot study comparing task-related reach, Bo bath and feedback training approaches</vt:lpstr>
      <vt:lpstr>PowerPoint 演示文稿</vt:lpstr>
      <vt:lpstr>Will stretching be beneficial in reducing spasticity?</vt:lpstr>
      <vt:lpstr>The Effects of Stretching in Spasticity: A Systematic Review</vt:lpstr>
      <vt:lpstr>Is dynamic AFO beneficial in improving function in chronic stroke patient?</vt:lpstr>
      <vt:lpstr>The effects of dynamic ankle-foot orthoses in chronic stroke patients at three-month follow-up: a randomized controlled trial</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STROKE</dc:title>
  <dc:creator>Megha</dc:creator>
  <cp:lastModifiedBy>ACER</cp:lastModifiedBy>
  <cp:revision>52</cp:revision>
  <dcterms:created xsi:type="dcterms:W3CDTF">2014-04-02T08:13:00Z</dcterms:created>
  <dcterms:modified xsi:type="dcterms:W3CDTF">2020-08-14T07:19:42Z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1033-11.2.0.9629</vt:lpwstr>
  </property>
</Properties>
</file>