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58" r:id="rId4"/>
    <p:sldId id="259" r:id="rId5"/>
    <p:sldId id="260" r:id="rId6"/>
    <p:sldId id="261" r:id="rId7"/>
    <p:sldId id="262" r:id="rId8"/>
    <p:sldId id="263"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64" r:id="rId26"/>
    <p:sldId id="265" r:id="rId27"/>
    <p:sldId id="266" r:id="rId28"/>
    <p:sldId id="268" r:id="rId29"/>
    <p:sldId id="267" r:id="rId30"/>
    <p:sldId id="269"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44B748C-E8AC-4EDF-899F-40E657E7796A}" type="datetimeFigureOut">
              <a:rPr lang="en-US" smtClean="0"/>
              <a:pPr/>
              <a:t>8/14/2020</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FDBA1496-B07E-4977-9CE9-C098D92021B6}"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4B748C-E8AC-4EDF-899F-40E657E7796A}" type="datetimeFigureOut">
              <a:rPr lang="en-US" smtClean="0"/>
              <a:pPr/>
              <a:t>8/14/2020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BA1496-B07E-4977-9CE9-C098D92021B6}"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4B748C-E8AC-4EDF-899F-40E657E7796A}" type="datetimeFigureOut">
              <a:rPr lang="en-US" smtClean="0"/>
              <a:pPr/>
              <a:t>8/14/2020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BA1496-B07E-4977-9CE9-C098D92021B6}"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44B748C-E8AC-4EDF-899F-40E657E7796A}" type="datetimeFigureOut">
              <a:rPr lang="en-US" smtClean="0"/>
              <a:pPr/>
              <a:t>8/14/2020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BA1496-B07E-4977-9CE9-C098D92021B6}" type="slidenum">
              <a:rPr lang="en-IN" smtClean="0"/>
              <a:pPr/>
              <a:t>‹#›</a:t>
            </a:fld>
            <a:endParaRPr lang="en-IN"/>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44B748C-E8AC-4EDF-899F-40E657E7796A}" type="datetimeFigureOut">
              <a:rPr lang="en-US" smtClean="0"/>
              <a:pPr/>
              <a:t>8/14/2020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FDBA1496-B07E-4977-9CE9-C098D92021B6}"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44B748C-E8AC-4EDF-899F-40E657E7796A}" type="datetimeFigureOut">
              <a:rPr lang="en-US" smtClean="0"/>
              <a:pPr/>
              <a:t>8/14/2020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BA1496-B07E-4977-9CE9-C098D92021B6}" type="slidenum">
              <a:rPr lang="en-IN" smtClean="0"/>
              <a:pPr/>
              <a:t>‹#›</a:t>
            </a:fld>
            <a:endParaRPr lang="en-IN"/>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44B748C-E8AC-4EDF-899F-40E657E7796A}" type="datetimeFigureOut">
              <a:rPr lang="en-US" smtClean="0"/>
              <a:pPr/>
              <a:t>8/14/2020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FDBA1496-B07E-4977-9CE9-C098D92021B6}"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44B748C-E8AC-4EDF-899F-40E657E7796A}" type="datetimeFigureOut">
              <a:rPr lang="en-US" smtClean="0"/>
              <a:pPr/>
              <a:t>8/14/2020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FDBA1496-B07E-4977-9CE9-C098D92021B6}" type="slidenum">
              <a:rPr lang="en-IN" smtClean="0"/>
              <a:pPr/>
              <a:t>‹#›</a:t>
            </a:fld>
            <a:endParaRPr lang="en-IN"/>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4B748C-E8AC-4EDF-899F-40E657E7796A}" type="datetimeFigureOut">
              <a:rPr lang="en-US" smtClean="0"/>
              <a:pPr/>
              <a:t>8/14/2020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DBA1496-B07E-4977-9CE9-C098D92021B6}"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944B748C-E8AC-4EDF-899F-40E657E7796A}" type="datetimeFigureOut">
              <a:rPr lang="en-US" smtClean="0"/>
              <a:pPr/>
              <a:t>8/14/2020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FDBA1496-B07E-4977-9CE9-C098D92021B6}"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44B748C-E8AC-4EDF-899F-40E657E7796A}" type="datetimeFigureOut">
              <a:rPr lang="en-US" smtClean="0"/>
              <a:pPr/>
              <a:t>8/14/2020</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DBA1496-B07E-4977-9CE9-C098D92021B6}"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44B748C-E8AC-4EDF-899F-40E657E7796A}" type="datetimeFigureOut">
              <a:rPr lang="en-US" smtClean="0"/>
              <a:pPr/>
              <a:t>8/14/2020</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FDBA1496-B07E-4977-9CE9-C098D92021B6}"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europepmc.org/abstract/med/9599350/?whatizit_url=http://europepmc.org/search/?page=1&amp;query=%22cancer%2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uropepmc.org/abstract/med/9599350/?whatizit_url=http://europepmc.org/search/?page=1&amp;query=%22cancer%22"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2671925"/>
            <a:ext cx="8229600" cy="1414458"/>
          </a:xfrm>
        </p:spPr>
        <p:txBody>
          <a:bodyPr>
            <a:normAutofit fontScale="90000"/>
          </a:bodyPr>
          <a:lstStyle/>
          <a:p>
            <a:pPr algn="ctr"/>
            <a:r>
              <a:rPr lang="en-US" dirty="0"/>
              <a:t>ETHICAL ISSUES AND LEGAL CONSIDERATIONS</a:t>
            </a:r>
            <a:br>
              <a:rPr lang="en-IN" dirty="0"/>
            </a:br>
            <a:endParaRPr lang="en-IN" dirty="0"/>
          </a:p>
        </p:txBody>
      </p:sp>
      <p:sp>
        <p:nvSpPr>
          <p:cNvPr id="3" name="Subtitle 2"/>
          <p:cNvSpPr>
            <a:spLocks noGrp="1"/>
          </p:cNvSpPr>
          <p:nvPr>
            <p:ph type="subTitle" idx="1"/>
          </p:nvPr>
        </p:nvSpPr>
        <p:spPr>
          <a:xfrm>
            <a:off x="1040778" y="2111470"/>
            <a:ext cx="7646022" cy="1422932"/>
          </a:xfrm>
        </p:spPr>
        <p:txBody>
          <a:bodyPr>
            <a:normAutofit/>
          </a:bodyPr>
          <a:lstStyle/>
          <a:p>
            <a:endParaRPr lang="en-IN" dirty="0"/>
          </a:p>
          <a:p>
            <a:endParaRPr lang="en-IN" dirty="0"/>
          </a:p>
        </p:txBody>
      </p:sp>
      <p:pic>
        <p:nvPicPr>
          <p:cNvPr id="5" name="Picture 4">
            <a:extLst>
              <a:ext uri="{FF2B5EF4-FFF2-40B4-BE49-F238E27FC236}">
                <a16:creationId xmlns:a16="http://schemas.microsoft.com/office/drawing/2014/main" id="{1BC90CCC-947F-46AE-B92D-C390E9AB4E92}"/>
              </a:ext>
            </a:extLst>
          </p:cNvPr>
          <p:cNvPicPr>
            <a:picLocks noChangeAspect="1"/>
          </p:cNvPicPr>
          <p:nvPr/>
        </p:nvPicPr>
        <p:blipFill>
          <a:blip r:embed="rId2"/>
          <a:stretch>
            <a:fillRect/>
          </a:stretch>
        </p:blipFill>
        <p:spPr>
          <a:xfrm>
            <a:off x="7236296" y="259007"/>
            <a:ext cx="1295400" cy="1295400"/>
          </a:xfrm>
          <a:prstGeom prst="rect">
            <a:avLst/>
          </a:prstGeom>
        </p:spPr>
      </p:pic>
      <p:pic>
        <p:nvPicPr>
          <p:cNvPr id="7" name="Picture 6">
            <a:extLst>
              <a:ext uri="{FF2B5EF4-FFF2-40B4-BE49-F238E27FC236}">
                <a16:creationId xmlns:a16="http://schemas.microsoft.com/office/drawing/2014/main" id="{A979B513-0210-4102-AEA8-CA7CC421D0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0648"/>
            <a:ext cx="1143000" cy="1217113"/>
          </a:xfrm>
          <a:prstGeom prst="rect">
            <a:avLst/>
          </a:prstGeom>
        </p:spPr>
      </p:pic>
      <p:sp>
        <p:nvSpPr>
          <p:cNvPr id="9" name="TextBox 8">
            <a:extLst>
              <a:ext uri="{FF2B5EF4-FFF2-40B4-BE49-F238E27FC236}">
                <a16:creationId xmlns:a16="http://schemas.microsoft.com/office/drawing/2014/main" id="{0775EFEB-0D5B-473B-A562-410EADE7514A}"/>
              </a:ext>
            </a:extLst>
          </p:cNvPr>
          <p:cNvSpPr txBox="1"/>
          <p:nvPr/>
        </p:nvSpPr>
        <p:spPr>
          <a:xfrm>
            <a:off x="4945380" y="3757942"/>
            <a:ext cx="4581832" cy="1000274"/>
          </a:xfrm>
          <a:prstGeom prst="rect">
            <a:avLst/>
          </a:prstGeom>
          <a:noFill/>
        </p:spPr>
        <p:txBody>
          <a:bodyPr wrap="square">
            <a:spAutoFit/>
          </a:bodyPr>
          <a:lstStyle/>
          <a:p>
            <a:pPr marL="38100">
              <a:lnSpc>
                <a:spcPct val="100000"/>
              </a:lnSpc>
              <a:spcBef>
                <a:spcPts val="340"/>
              </a:spcBef>
            </a:pPr>
            <a:r>
              <a:rPr lang="en-US" sz="1800" dirty="0">
                <a:latin typeface="Arial"/>
                <a:cs typeface="Arial"/>
              </a:rPr>
              <a:t>Prepared By,</a:t>
            </a:r>
          </a:p>
          <a:p>
            <a:pPr marL="38100">
              <a:lnSpc>
                <a:spcPct val="100000"/>
              </a:lnSpc>
              <a:spcBef>
                <a:spcPts val="340"/>
              </a:spcBef>
            </a:pPr>
            <a:r>
              <a:rPr lang="en-US" sz="1800" dirty="0">
                <a:latin typeface="Arial"/>
                <a:cs typeface="Arial"/>
              </a:rPr>
              <a:t>Mrs. </a:t>
            </a:r>
            <a:r>
              <a:rPr lang="en-US" sz="1800" dirty="0" err="1">
                <a:latin typeface="Arial"/>
                <a:cs typeface="Arial"/>
              </a:rPr>
              <a:t>Ruhi</a:t>
            </a:r>
            <a:r>
              <a:rPr lang="en-US" sz="1800" dirty="0">
                <a:latin typeface="Arial"/>
                <a:cs typeface="Arial"/>
              </a:rPr>
              <a:t> Varghese</a:t>
            </a:r>
          </a:p>
          <a:p>
            <a:pPr marL="38100">
              <a:lnSpc>
                <a:spcPct val="100000"/>
              </a:lnSpc>
              <a:spcBef>
                <a:spcPts val="340"/>
              </a:spcBef>
            </a:pPr>
            <a:r>
              <a:rPr lang="en-US" sz="1800" dirty="0">
                <a:latin typeface="Arial"/>
                <a:cs typeface="Arial"/>
              </a:rPr>
              <a:t>SNC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Suppose you study individuals of some prominence, and their identities can-</a:t>
            </a:r>
            <a:endParaRPr lang="en-IN" dirty="0"/>
          </a:p>
          <a:p>
            <a:r>
              <a:rPr lang="en-US" dirty="0"/>
              <a:t>not readily be disguised. One idea to consider is to obtain a signed release authorizing you</a:t>
            </a:r>
            <a:endParaRPr lang="en-IN" dirty="0"/>
          </a:p>
          <a:p>
            <a:r>
              <a:rPr lang="en-US" dirty="0"/>
              <a:t>to use such information in your research. With the availability of so much information on</a:t>
            </a:r>
            <a:endParaRPr lang="en-IN" dirty="0"/>
          </a:p>
          <a:p>
            <a:r>
              <a:rPr lang="en-US" dirty="0"/>
              <a:t>the Internet (e.g., YouTube, </a:t>
            </a:r>
            <a:r>
              <a:rPr lang="en-US" dirty="0" err="1"/>
              <a:t>Facebook</a:t>
            </a:r>
            <a:r>
              <a:rPr lang="en-US" dirty="0"/>
              <a:t>), you are faced with challenges that were never con-</a:t>
            </a:r>
            <a:endParaRPr lang="en-IN" dirty="0"/>
          </a:p>
          <a:p>
            <a:r>
              <a:rPr lang="en-US" dirty="0" err="1"/>
              <a:t>sidered</a:t>
            </a:r>
            <a:r>
              <a:rPr lang="en-US" dirty="0"/>
              <a:t> when the original privacy statements were written. Conversely, you might find</a:t>
            </a:r>
            <a:endParaRPr lang="en-IN" dirty="0"/>
          </a:p>
          <a:p>
            <a:r>
              <a:rPr lang="en-US" dirty="0"/>
              <a:t>yourself facing the opposite problem: Your participants may want their identities revealed.</a:t>
            </a:r>
            <a:endParaRPr lang="en-IN" dirty="0"/>
          </a:p>
          <a:p>
            <a:r>
              <a:rPr lang="en-US" dirty="0"/>
              <a:t>They may want to be acknowledged in your written product. Perhaps they see it as their</a:t>
            </a:r>
            <a:endParaRPr lang="en-IN" dirty="0"/>
          </a:p>
          <a:p>
            <a:r>
              <a:rPr lang="en-US" dirty="0"/>
              <a:t>“15 minutes of fame.” Can you reveal their identities?</a:t>
            </a:r>
            <a:endParaRPr lang="en-IN" dirty="0"/>
          </a:p>
          <a:p>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Bottom Line:</a:t>
            </a:r>
            <a:endParaRPr lang="en-IN" dirty="0"/>
          </a:p>
          <a:p>
            <a:r>
              <a:rPr lang="en-US" dirty="0"/>
              <a:t>Remove identifying information from your records. Seek permission from the</a:t>
            </a:r>
            <a:endParaRPr lang="en-IN" dirty="0"/>
          </a:p>
          <a:p>
            <a:r>
              <a:rPr lang="en-US" dirty="0"/>
              <a:t>participants if you wish to make public information that might reveal who they are or who the</a:t>
            </a:r>
            <a:endParaRPr lang="en-IN" dirty="0"/>
          </a:p>
          <a:p>
            <a:r>
              <a:rPr lang="en-US" dirty="0"/>
              <a:t>organization is. Use caution in publishing long verbatim quotes, especially if they are damaging to</a:t>
            </a:r>
            <a:endParaRPr lang="en-IN" dirty="0"/>
          </a:p>
          <a:p>
            <a:r>
              <a:rPr lang="en-US" dirty="0"/>
              <a:t>the organization or people in it. Often, these quotes can be located on the Internet and traced to</a:t>
            </a:r>
            <a:endParaRPr lang="en-IN" dirty="0"/>
          </a:p>
          <a:p>
            <a:r>
              <a:rPr lang="en-US" dirty="0"/>
              <a:t>the speaker or author.</a:t>
            </a:r>
            <a:endParaRPr lang="en-IN" dirty="0"/>
          </a:p>
          <a:p>
            <a:endParaRPr lang="en-I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endParaRPr lang="en-IN" dirty="0"/>
          </a:p>
          <a:p>
            <a:r>
              <a:rPr lang="en-US" dirty="0"/>
              <a:t>Informed Consent</a:t>
            </a:r>
            <a:endParaRPr lang="en-IN" dirty="0"/>
          </a:p>
          <a:p>
            <a:r>
              <a:rPr lang="en-US" dirty="0"/>
              <a:t>. Individuals participating in a research study have a reasonable</a:t>
            </a:r>
            <a:endParaRPr lang="en-IN" dirty="0"/>
          </a:p>
          <a:p>
            <a:r>
              <a:rPr lang="en-US" dirty="0"/>
              <a:t>expectation that they will be informed of the nature of the study and may choose whether</a:t>
            </a:r>
            <a:endParaRPr lang="en-IN" dirty="0"/>
          </a:p>
          <a:p>
            <a:r>
              <a:rPr lang="en-US" dirty="0"/>
              <a:t>or not to participate. They also have a reasonable expectation that they will not be</a:t>
            </a:r>
            <a:endParaRPr lang="en-IN" dirty="0"/>
          </a:p>
          <a:p>
            <a:r>
              <a:rPr lang="en-US" dirty="0"/>
              <a:t>Chapter 4 </a:t>
            </a:r>
            <a:endParaRPr lang="en-IN" dirty="0"/>
          </a:p>
          <a:p>
            <a:r>
              <a:rPr lang="en-US" dirty="0"/>
              <a:t>Ethical Issues in Qualitative Research </a:t>
            </a:r>
            <a:endParaRPr lang="en-IN" dirty="0"/>
          </a:p>
          <a:p>
            <a:r>
              <a:rPr lang="en-US" dirty="0"/>
              <a:t>55</a:t>
            </a:r>
            <a:endParaRPr lang="en-IN" dirty="0"/>
          </a:p>
          <a:p>
            <a:r>
              <a:rPr lang="en-US" dirty="0"/>
              <a:t>coerced into participation. On the face of it, this might seem to be relatively easy to </a:t>
            </a:r>
            <a:r>
              <a:rPr lang="en-US" dirty="0" err="1"/>
              <a:t>fol</a:t>
            </a:r>
            <a:r>
              <a:rPr lang="en-US" dirty="0"/>
              <a:t>-</a:t>
            </a:r>
            <a:endParaRPr lang="en-IN" dirty="0"/>
          </a:p>
          <a:p>
            <a:r>
              <a:rPr lang="en-US" dirty="0"/>
              <a:t>low. But if a study is to be done in an organization, individuals within that group (e.g.,</a:t>
            </a:r>
            <a:endParaRPr lang="en-IN" dirty="0"/>
          </a:p>
          <a:p>
            <a:r>
              <a:rPr lang="en-US" dirty="0"/>
              <a:t>students, workers) might feel that they cannot refuse when asked. There might be pres-</a:t>
            </a:r>
            <a:endParaRPr lang="en-IN" dirty="0"/>
          </a:p>
          <a:p>
            <a:r>
              <a:rPr lang="en-US" dirty="0"/>
              <a:t>sure placed on them by peers or by superiors. Although the idea of informed consent</a:t>
            </a:r>
            <a:endParaRPr lang="en-IN" dirty="0"/>
          </a:p>
          <a:p>
            <a:r>
              <a:rPr lang="en-US" dirty="0"/>
              <a:t>appears to be straightforward, there are situations in which informed consent may not</a:t>
            </a:r>
            <a:endParaRPr lang="en-IN" dirty="0"/>
          </a:p>
          <a:p>
            <a:r>
              <a:rPr lang="en-US" dirty="0"/>
              <a:t>possible. </a:t>
            </a:r>
            <a:endParaRPr lang="en-IN"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dirty="0"/>
              <a:t> For example, it is more difficult to obtain consent from minors or individuals</a:t>
            </a:r>
            <a:endParaRPr lang="en-IN" dirty="0"/>
          </a:p>
          <a:p>
            <a:r>
              <a:rPr lang="en-US" dirty="0"/>
              <a:t>who do not have a clear understanding of written English or those who are mentally </a:t>
            </a:r>
            <a:r>
              <a:rPr lang="en-US" dirty="0" err="1"/>
              <a:t>dis</a:t>
            </a:r>
            <a:r>
              <a:rPr lang="en-US" dirty="0"/>
              <a:t>-</a:t>
            </a:r>
            <a:endParaRPr lang="en-IN" dirty="0"/>
          </a:p>
          <a:p>
            <a:r>
              <a:rPr lang="en-US" dirty="0" err="1"/>
              <a:t>abled</a:t>
            </a:r>
            <a:r>
              <a:rPr lang="en-US" dirty="0"/>
              <a:t> or emotionally fragile. Another issue regarding obtaining informed consent is that</a:t>
            </a:r>
            <a:endParaRPr lang="en-IN" dirty="0"/>
          </a:p>
          <a:p>
            <a:r>
              <a:rPr lang="en-US" dirty="0"/>
              <a:t>your research study—because it is dynamic and subject to twists and turns—might</a:t>
            </a:r>
            <a:endParaRPr lang="en-IN" dirty="0"/>
          </a:p>
          <a:p>
            <a:r>
              <a:rPr lang="en-US" dirty="0"/>
              <a:t>diverge in a direction that causes participants to become uncomfortable or unwilling to</a:t>
            </a:r>
            <a:endParaRPr lang="en-IN" dirty="0"/>
          </a:p>
          <a:p>
            <a:r>
              <a:rPr lang="en-US" dirty="0"/>
              <a:t>continue. Because of this, I believe that the consent people give in advance may not really</a:t>
            </a:r>
            <a:endParaRPr lang="en-IN" dirty="0"/>
          </a:p>
          <a:p>
            <a:r>
              <a:rPr lang="en-US" dirty="0"/>
              <a:t>be “informed.” Recently, researchers have expressed concerns about studying people on</a:t>
            </a:r>
            <a:endParaRPr lang="en-IN" dirty="0"/>
          </a:p>
          <a:p>
            <a:r>
              <a:rPr lang="en-US" dirty="0"/>
              <a:t>the Internet. I have read accounts of individuals who became angry that a researcher was</a:t>
            </a:r>
            <a:endParaRPr lang="en-IN" dirty="0"/>
          </a:p>
          <a:p>
            <a:r>
              <a:rPr lang="en-US" dirty="0"/>
              <a:t>using their discussion board or Listserv for data collection. Whether you lurk in chat</a:t>
            </a:r>
            <a:endParaRPr lang="en-IN" dirty="0"/>
          </a:p>
          <a:p>
            <a:r>
              <a:rPr lang="en-US" dirty="0"/>
              <a:t>rooms or on </a:t>
            </a:r>
            <a:r>
              <a:rPr lang="en-US" dirty="0" err="1"/>
              <a:t>Listservs</a:t>
            </a:r>
            <a:r>
              <a:rPr lang="en-US" dirty="0"/>
              <a:t> or you enter domains of YouTube or </a:t>
            </a:r>
            <a:r>
              <a:rPr lang="en-US" dirty="0" err="1"/>
              <a:t>Facebook</a:t>
            </a:r>
            <a:r>
              <a:rPr lang="en-US" dirty="0"/>
              <a:t>, you are exploring</a:t>
            </a:r>
            <a:endParaRPr lang="en-IN" dirty="0"/>
          </a:p>
          <a:p>
            <a:r>
              <a:rPr lang="en-US" dirty="0"/>
              <a:t>Internet cultures. There is no general procedure to seek consent in these arenas.</a:t>
            </a:r>
            <a:endParaRPr lang="en-IN" dirty="0"/>
          </a:p>
          <a:p>
            <a:r>
              <a:rPr lang="en-US" dirty="0"/>
              <a:t>Researchers are now beginning to explore ways of obtaining consent from such groups.</a:t>
            </a:r>
            <a:endParaRPr lang="en-IN" dirty="0"/>
          </a:p>
          <a:p>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Bottom Line:</a:t>
            </a:r>
            <a:endParaRPr lang="en-IN" dirty="0"/>
          </a:p>
          <a:p>
            <a:r>
              <a:rPr lang="en-US" dirty="0"/>
              <a:t>Your responsibility is to make sure that participants are informed, to the extent</a:t>
            </a:r>
            <a:endParaRPr lang="en-IN" dirty="0"/>
          </a:p>
          <a:p>
            <a:r>
              <a:rPr lang="en-US" dirty="0"/>
              <a:t>possible, about the nature of your study. Even though it is not always possible to describe the </a:t>
            </a:r>
            <a:r>
              <a:rPr lang="en-US" dirty="0" err="1"/>
              <a:t>direc</a:t>
            </a:r>
            <a:r>
              <a:rPr lang="en-US" dirty="0"/>
              <a:t>-</a:t>
            </a:r>
            <a:endParaRPr lang="en-IN" dirty="0"/>
          </a:p>
          <a:p>
            <a:r>
              <a:rPr lang="en-US" dirty="0" err="1"/>
              <a:t>tion</a:t>
            </a:r>
            <a:r>
              <a:rPr lang="en-US" dirty="0"/>
              <a:t> your study might take, it is your responsibility to do the best you can to provide complete</a:t>
            </a:r>
            <a:endParaRPr lang="en-IN" dirty="0"/>
          </a:p>
          <a:p>
            <a:r>
              <a:rPr lang="en-US" dirty="0"/>
              <a:t>information. If participants decide to withdraw from the study, they should not feel penalized for</a:t>
            </a:r>
            <a:endParaRPr lang="en-IN" dirty="0"/>
          </a:p>
          <a:p>
            <a:r>
              <a:rPr lang="en-US" dirty="0"/>
              <a:t>so doing. Second, you need to be aware of special problems when you study people online</a:t>
            </a:r>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For</a:t>
            </a:r>
            <a:endParaRPr lang="en-IN" dirty="0"/>
          </a:p>
          <a:p>
            <a:r>
              <a:rPr lang="en-US" dirty="0"/>
              <a:t>example, one concern might be vulnerability of group participants. Another is the level of </a:t>
            </a:r>
            <a:r>
              <a:rPr lang="en-US" dirty="0" err="1"/>
              <a:t>intru</a:t>
            </a:r>
            <a:r>
              <a:rPr lang="en-US" dirty="0"/>
              <a:t>-</a:t>
            </a:r>
            <a:endParaRPr lang="en-IN" dirty="0"/>
          </a:p>
          <a:p>
            <a:r>
              <a:rPr lang="en-US" dirty="0" err="1"/>
              <a:t>siveness</a:t>
            </a:r>
            <a:r>
              <a:rPr lang="en-US" dirty="0"/>
              <a:t> of the researcher. </a:t>
            </a:r>
            <a:r>
              <a:rPr lang="en-US" dirty="0" err="1"/>
              <a:t>McCleary</a:t>
            </a:r>
            <a:r>
              <a:rPr lang="en-US" dirty="0"/>
              <a:t> (2007) discusses many of these issues from the perspective of</a:t>
            </a:r>
            <a:endParaRPr lang="en-IN" dirty="0"/>
          </a:p>
          <a:p>
            <a:r>
              <a:rPr lang="en-US" dirty="0"/>
              <a:t>social workers; many of these concerns can be transferred to educators.</a:t>
            </a:r>
            <a:endParaRPr lang="en-IN" dirty="0"/>
          </a:p>
          <a:p>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Inappropriate Behavior</a:t>
            </a:r>
            <a:endParaRPr lang="en-IN" dirty="0"/>
          </a:p>
          <a:p>
            <a:r>
              <a:rPr lang="en-US" dirty="0"/>
              <a:t>. Individuals participating in a research study have a reasonable</a:t>
            </a:r>
            <a:endParaRPr lang="en-IN" dirty="0"/>
          </a:p>
          <a:p>
            <a:r>
              <a:rPr lang="en-US" dirty="0"/>
              <a:t>expectation that the researcher will not engage in conduct of a personal or sexual nature.</a:t>
            </a:r>
            <a:endParaRPr lang="en-IN" dirty="0"/>
          </a:p>
          <a:p>
            <a:r>
              <a:rPr lang="en-US" dirty="0"/>
              <a:t>Here, researchers might find themselves getting too close to the participants and blurring</a:t>
            </a:r>
            <a:endParaRPr lang="en-IN" dirty="0"/>
          </a:p>
          <a:p>
            <a:r>
              <a:rPr lang="en-US" dirty="0"/>
              <a:t>boundaries between themselves and others. We probably all know what we mean by </a:t>
            </a:r>
            <a:r>
              <a:rPr lang="en-US" dirty="0" err="1"/>
              <a:t>inap</a:t>
            </a:r>
            <a:r>
              <a:rPr lang="en-US" dirty="0"/>
              <a:t>-</a:t>
            </a:r>
            <a:endParaRPr lang="en-IN" dirty="0"/>
          </a:p>
          <a:p>
            <a:r>
              <a:rPr lang="en-US" dirty="0" err="1"/>
              <a:t>propriate</a:t>
            </a:r>
            <a:r>
              <a:rPr lang="en-US" dirty="0"/>
              <a:t> behavior. We know it should be avoided. Yet, there are documented examples of</a:t>
            </a:r>
            <a:endParaRPr lang="en-IN" dirty="0"/>
          </a:p>
          <a:p>
            <a:r>
              <a:rPr lang="en-US" dirty="0"/>
              <a:t>inappropriate behaviors between teachers and their minor students, between therapists</a:t>
            </a:r>
            <a:endParaRPr lang="en-IN" dirty="0"/>
          </a:p>
          <a:p>
            <a:r>
              <a:rPr lang="en-US" dirty="0"/>
              <a:t>and their patients, and between researchers and their participants.</a:t>
            </a:r>
            <a:endParaRPr lang="en-IN" dirty="0"/>
          </a:p>
          <a:p>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Bottom Line:</a:t>
            </a:r>
            <a:endParaRPr lang="en-IN" dirty="0"/>
          </a:p>
          <a:p>
            <a:r>
              <a:rPr lang="en-US" dirty="0"/>
              <a:t>If you think you are getting too close to those you are studying, you probably are.</a:t>
            </a:r>
            <a:endParaRPr lang="en-IN" dirty="0"/>
          </a:p>
          <a:p>
            <a:r>
              <a:rPr lang="en-US" dirty="0"/>
              <a:t>Back off and remember that you are a researcher and bound by your code of conduct to treat those</a:t>
            </a:r>
            <a:endParaRPr lang="en-IN" dirty="0"/>
          </a:p>
          <a:p>
            <a:r>
              <a:rPr lang="en-US" dirty="0"/>
              <a:t>you study with respect</a:t>
            </a:r>
            <a:endParaRPr lang="en-I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Data Interpretation</a:t>
            </a:r>
            <a:endParaRPr lang="en-IN" dirty="0"/>
          </a:p>
          <a:p>
            <a:r>
              <a:rPr lang="en-US" dirty="0"/>
              <a:t>. A researcher is expected to analyze data in a manner that avoids</a:t>
            </a:r>
            <a:endParaRPr lang="en-IN" dirty="0"/>
          </a:p>
          <a:p>
            <a:r>
              <a:rPr lang="en-US" dirty="0"/>
              <a:t>misstatements, misinterpretations, or fraudulent analysis. The other principles I have </a:t>
            </a:r>
            <a:r>
              <a:rPr lang="en-US" dirty="0" err="1"/>
              <a:t>dis</a:t>
            </a:r>
            <a:r>
              <a:rPr lang="en-US" dirty="0"/>
              <a:t>-</a:t>
            </a:r>
            <a:endParaRPr lang="en-IN" dirty="0"/>
          </a:p>
          <a:p>
            <a:r>
              <a:rPr lang="en-US" dirty="0"/>
              <a:t>cussed involve your interaction with individuals in your study. This principle represents</a:t>
            </a:r>
            <a:endParaRPr lang="en-IN" dirty="0"/>
          </a:p>
          <a:p>
            <a:r>
              <a:rPr lang="en-US" dirty="0"/>
              <a:t>something different. It guides you to use your data to fairly represent what you see and</a:t>
            </a:r>
            <a:endParaRPr lang="en-IN" dirty="0"/>
          </a:p>
          <a:p>
            <a:r>
              <a:rPr lang="en-US" dirty="0"/>
              <a:t>hear. Of course, your own lens will influence you. I am not suggesting that you strive for</a:t>
            </a:r>
            <a:endParaRPr lang="en-IN" dirty="0"/>
          </a:p>
          <a:p>
            <a:r>
              <a:rPr lang="en-US" dirty="0"/>
              <a:t>an objective stance. I think that is more the province of traditional approaches to research.</a:t>
            </a:r>
            <a:endParaRPr lang="en-IN" dirty="0"/>
          </a:p>
          <a:p>
            <a:r>
              <a:rPr lang="en-US" dirty="0"/>
              <a:t>Rather, I am pointing out the potential pitfalls of </a:t>
            </a:r>
            <a:r>
              <a:rPr lang="en-US" dirty="0" err="1"/>
              <a:t>overinterpreting</a:t>
            </a:r>
            <a:r>
              <a:rPr lang="en-US" dirty="0"/>
              <a:t> or misinterpreting the</a:t>
            </a:r>
            <a:endParaRPr lang="en-IN" dirty="0"/>
          </a:p>
          <a:p>
            <a:r>
              <a:rPr lang="en-US" dirty="0"/>
              <a:t>data you collect to present a picture that is not supported by data and evidence.</a:t>
            </a:r>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Bottom Line:</a:t>
            </a:r>
            <a:endParaRPr lang="en-IN" dirty="0"/>
          </a:p>
          <a:p>
            <a:r>
              <a:rPr lang="en-US" dirty="0"/>
              <a:t>You have a responsibility to interpret your data and present evidence so that</a:t>
            </a:r>
            <a:endParaRPr lang="en-IN" dirty="0"/>
          </a:p>
          <a:p>
            <a:r>
              <a:rPr lang="en-US" dirty="0"/>
              <a:t>others can decide to what extent your interpretation is believable.</a:t>
            </a:r>
            <a:endParaRPr lang="en-IN" dirty="0"/>
          </a:p>
          <a:p>
            <a:endParaRPr lang="en-IN"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Both legal and ethical issues are important in </a:t>
            </a:r>
          </a:p>
          <a:p>
            <a:r>
              <a:rPr lang="en-US" dirty="0"/>
              <a:t>considering patient-based research. </a:t>
            </a:r>
          </a:p>
          <a:p>
            <a:r>
              <a:rPr lang="en-US" dirty="0"/>
              <a:t>American Nurses Association (ANA) has set up five basic rights for patient protection.</a:t>
            </a:r>
          </a:p>
          <a:p>
            <a:r>
              <a:rPr lang="en-US" dirty="0"/>
              <a:t>1.Right to self determination</a:t>
            </a:r>
          </a:p>
          <a:p>
            <a:r>
              <a:rPr lang="en-IN" dirty="0"/>
              <a:t>2.</a:t>
            </a:r>
            <a:r>
              <a:rPr lang="en-US" dirty="0"/>
              <a:t>Right to privacy and dignity</a:t>
            </a:r>
            <a:r>
              <a:rPr lang="en-IN" dirty="0"/>
              <a:t>                                                    </a:t>
            </a:r>
            <a:r>
              <a:rPr lang="en-US" dirty="0"/>
              <a:t>3.Right to anonymity and confidentiality                    4.Right to fair treatment</a:t>
            </a:r>
          </a:p>
          <a:p>
            <a:r>
              <a:rPr lang="en-IN" dirty="0"/>
              <a:t>5.</a:t>
            </a:r>
            <a:r>
              <a:rPr lang="en-US" dirty="0"/>
              <a:t>Right to protection from discomfort and harm.</a:t>
            </a:r>
            <a:endParaRPr lang="en-IN" dirty="0"/>
          </a:p>
          <a:p>
            <a:endParaRPr lang="en-IN" dirty="0"/>
          </a:p>
        </p:txBody>
      </p:sp>
      <p:sp>
        <p:nvSpPr>
          <p:cNvPr id="2" name="Title 1"/>
          <p:cNvSpPr>
            <a:spLocks noGrp="1"/>
          </p:cNvSpPr>
          <p:nvPr>
            <p:ph type="title"/>
          </p:nvPr>
        </p:nvSpPr>
        <p:spPr/>
        <p:txBody>
          <a:bodyPr/>
          <a:lstStyle/>
          <a:p>
            <a:r>
              <a:rPr lang="en-IN" dirty="0"/>
              <a:t>INTRODUCTION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Data Ownership and Rewards</a:t>
            </a:r>
            <a:endParaRPr lang="en-IN" dirty="0"/>
          </a:p>
          <a:p>
            <a:r>
              <a:rPr lang="en-US" dirty="0"/>
              <a:t>. In general, the researcher owns the work generated.</a:t>
            </a:r>
            <a:endParaRPr lang="en-IN" dirty="0"/>
          </a:p>
          <a:p>
            <a:r>
              <a:rPr lang="en-US" dirty="0"/>
              <a:t>Some researchers choose to archive data and make them available through databanks.</a:t>
            </a:r>
            <a:endParaRPr lang="en-IN" dirty="0"/>
          </a:p>
          <a:p>
            <a:r>
              <a:rPr lang="en-US" dirty="0"/>
              <a:t>Questions have been raised as to who actually owns such data. Some have questioned</a:t>
            </a:r>
            <a:endParaRPr lang="en-IN" dirty="0"/>
          </a:p>
          <a:p>
            <a:r>
              <a:rPr lang="en-US" dirty="0"/>
              <a:t>whether the participants should share in the financial rewards of publishing. Several</a:t>
            </a:r>
            <a:endParaRPr lang="en-IN" dirty="0"/>
          </a:p>
          <a:p>
            <a:r>
              <a:rPr lang="en-US" dirty="0"/>
              <a:t>ethnographers have shared a portion of their royalties with participants. Parry and</a:t>
            </a:r>
            <a:endParaRPr lang="en-IN" dirty="0"/>
          </a:p>
          <a:p>
            <a:r>
              <a:rPr lang="en-US" dirty="0" err="1"/>
              <a:t>Mauthner</a:t>
            </a:r>
            <a:r>
              <a:rPr lang="en-US" dirty="0"/>
              <a:t> (2004) discuss this issue in their article on the practical, legal, and ethical </a:t>
            </a:r>
            <a:r>
              <a:rPr lang="en-US" dirty="0" err="1"/>
              <a:t>ques</a:t>
            </a:r>
            <a:r>
              <a:rPr lang="en-US" dirty="0"/>
              <a:t>-</a:t>
            </a:r>
            <a:endParaRPr lang="en-IN" dirty="0"/>
          </a:p>
          <a:p>
            <a:r>
              <a:rPr lang="en-US" dirty="0" err="1"/>
              <a:t>tions</a:t>
            </a:r>
            <a:r>
              <a:rPr lang="en-US" dirty="0"/>
              <a:t> surrounding archived data. They suggest that because qualitative data might be a</a:t>
            </a:r>
            <a:endParaRPr lang="en-IN" dirty="0"/>
          </a:p>
          <a:p>
            <a:r>
              <a:rPr lang="en-US" dirty="0"/>
              <a:t>joint construction between researcher and respondent, there are unique issues related to</a:t>
            </a:r>
            <a:endParaRPr lang="en-IN" dirty="0"/>
          </a:p>
          <a:p>
            <a:r>
              <a:rPr lang="en-US" dirty="0"/>
              <a:t>confidentiality, anonymity, and consent.</a:t>
            </a:r>
            <a:endParaRPr lang="en-IN" dirty="0"/>
          </a:p>
          <a:p>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Bottom Line:</a:t>
            </a:r>
            <a:endParaRPr lang="en-IN" dirty="0"/>
          </a:p>
          <a:p>
            <a:r>
              <a:rPr lang="en-US" dirty="0"/>
              <a:t>In fact, most researchers do not benefit financially from their writing. It is rare</a:t>
            </a:r>
            <a:endParaRPr lang="en-IN" dirty="0"/>
          </a:p>
          <a:p>
            <a:r>
              <a:rPr lang="en-US" dirty="0"/>
              <a:t>that your work will turn into a bestseller or even be published outside your university. But, if you</a:t>
            </a:r>
            <a:endParaRPr lang="en-IN" dirty="0"/>
          </a:p>
          <a:p>
            <a:r>
              <a:rPr lang="en-US" dirty="0"/>
              <a:t>have a winner on hand, you might think about sharing some of the financial benefits with others.</a:t>
            </a:r>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Other Issues</a:t>
            </a:r>
            <a:endParaRPr lang="en-IN" dirty="0"/>
          </a:p>
          <a:p>
            <a:r>
              <a:rPr lang="en-US" dirty="0"/>
              <a:t>. As you plan your research, you might consider several additional principles</a:t>
            </a:r>
            <a:endParaRPr lang="en-IN" dirty="0"/>
          </a:p>
          <a:p>
            <a:r>
              <a:rPr lang="en-US" dirty="0"/>
              <a:t>raised by some. Roth (2004b) talks about the politics of research application approval and how</a:t>
            </a:r>
            <a:endParaRPr lang="en-IN" dirty="0"/>
          </a:p>
          <a:p>
            <a:r>
              <a:rPr lang="en-US" dirty="0"/>
              <a:t>those who make judgments about research applications are influenced by power and control.</a:t>
            </a:r>
            <a:endParaRPr lang="en-IN" dirty="0"/>
          </a:p>
          <a:p>
            <a:r>
              <a:rPr lang="en-US" dirty="0"/>
              <a:t>The feminist perspective is concerned, to a much greater extent, with power, respect, and risk.</a:t>
            </a:r>
            <a:endParaRPr lang="en-IN" dirty="0"/>
          </a:p>
          <a:p>
            <a:r>
              <a:rPr lang="en-US" dirty="0"/>
              <a:t>Others might take exception to this list. They state the main concern is the ethics of care for our</a:t>
            </a:r>
            <a:endParaRPr lang="en-IN" dirty="0"/>
          </a:p>
          <a:p>
            <a:r>
              <a:rPr lang="en-US" dirty="0"/>
              <a:t>participants and that these traditional ethical standards may not always be appropriate.</a:t>
            </a:r>
            <a:endParaRPr lang="en-IN" dirty="0"/>
          </a:p>
          <a:p>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62500" lnSpcReduction="20000"/>
          </a:bodyPr>
          <a:lstStyle/>
          <a:p>
            <a:r>
              <a:rPr lang="en-US" dirty="0"/>
              <a:t> Many members of these boards have little or no </a:t>
            </a:r>
            <a:r>
              <a:rPr lang="en-US" dirty="0" err="1"/>
              <a:t>expe</a:t>
            </a:r>
            <a:r>
              <a:rPr lang="en-US" dirty="0"/>
              <a:t>-</a:t>
            </a:r>
            <a:endParaRPr lang="en-IN" dirty="0"/>
          </a:p>
          <a:p>
            <a:r>
              <a:rPr lang="en-US" dirty="0" err="1"/>
              <a:t>rience</a:t>
            </a:r>
            <a:r>
              <a:rPr lang="en-US" dirty="0"/>
              <a:t> with qualitative research. Canella and Lincoln (2007) suggest that regulatory boards create</a:t>
            </a:r>
            <a:endParaRPr lang="en-IN" dirty="0"/>
          </a:p>
          <a:p>
            <a:r>
              <a:rPr lang="en-US" dirty="0"/>
              <a:t>“an illusion of the ethical practice of research” (p. 316). They suggest contradictory positions</a:t>
            </a:r>
            <a:endParaRPr lang="en-IN" dirty="0"/>
          </a:p>
          <a:p>
            <a:r>
              <a:rPr lang="en-US" dirty="0"/>
              <a:t>between a regulatory agency, on the one hand, and a philosophical disposition, on the other</a:t>
            </a:r>
            <a:endParaRPr lang="en-IN" dirty="0"/>
          </a:p>
          <a:p>
            <a:r>
              <a:rPr lang="en-US" dirty="0"/>
              <a:t>(p. 317). Their challenging paper introduces various complex issues. It seems clear to me that the</a:t>
            </a:r>
            <a:endParaRPr lang="en-IN" dirty="0"/>
          </a:p>
          <a:p>
            <a:r>
              <a:rPr lang="en-US" dirty="0"/>
              <a:t>more dynamic and fluid the research, the more difficult it is for review committees to determine</a:t>
            </a:r>
            <a:endParaRPr lang="en-IN" dirty="0"/>
          </a:p>
          <a:p>
            <a:r>
              <a:rPr lang="en-US" dirty="0"/>
              <a:t>whether the proposed research will meet the standards.</a:t>
            </a:r>
            <a:endParaRPr lang="en-IN" dirty="0"/>
          </a:p>
          <a:p>
            <a:r>
              <a:rPr lang="en-US" dirty="0"/>
              <a:t>Here are some questions to consider.</a:t>
            </a:r>
            <a:endParaRPr lang="en-IN" dirty="0"/>
          </a:p>
          <a:p>
            <a:r>
              <a:rPr lang="en-US" dirty="0"/>
              <a:t>•</a:t>
            </a:r>
            <a:endParaRPr lang="en-IN" dirty="0"/>
          </a:p>
          <a:p>
            <a:r>
              <a:rPr lang="en-US" dirty="0"/>
              <a:t>Can a written proposal convey a sense of the research to such an extent that a review panel</a:t>
            </a:r>
            <a:endParaRPr lang="en-IN" dirty="0"/>
          </a:p>
          <a:p>
            <a:r>
              <a:rPr lang="en-US" dirty="0"/>
              <a:t>can determine whether the standards will be met?</a:t>
            </a:r>
            <a:endParaRPr lang="en-IN" dirty="0"/>
          </a:p>
          <a:p>
            <a:r>
              <a:rPr lang="en-US" dirty="0"/>
              <a:t>•</a:t>
            </a:r>
            <a:endParaRPr lang="en-IN" dirty="0"/>
          </a:p>
          <a:p>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How is a review panel to judge a qualitative research proposal in which the researcher is</a:t>
            </a:r>
            <a:endParaRPr lang="en-IN" dirty="0"/>
          </a:p>
          <a:p>
            <a:r>
              <a:rPr lang="en-US" dirty="0"/>
              <a:t>the instrument of research? In which questioning is fluid and dynamic, rather than fixed</a:t>
            </a:r>
            <a:endParaRPr lang="en-IN" dirty="0"/>
          </a:p>
          <a:p>
            <a:r>
              <a:rPr lang="en-US" dirty="0"/>
              <a:t>and static? In which the researcher may modify the plan as she proceeds?</a:t>
            </a:r>
            <a:endParaRPr lang="en-IN" dirty="0"/>
          </a:p>
          <a:p>
            <a:r>
              <a:rPr lang="en-US" dirty="0"/>
              <a:t>•</a:t>
            </a:r>
            <a:endParaRPr lang="en-IN" dirty="0"/>
          </a:p>
          <a:p>
            <a:r>
              <a:rPr lang="en-US" dirty="0"/>
              <a:t>What happens when the standards are violated?</a:t>
            </a:r>
            <a:endParaRPr lang="en-IN" dirty="0"/>
          </a:p>
          <a:p>
            <a:r>
              <a:rPr lang="en-US" dirty="0"/>
              <a:t>•</a:t>
            </a:r>
            <a:endParaRPr lang="en-IN" dirty="0"/>
          </a:p>
          <a:p>
            <a:r>
              <a:rPr lang="en-US" dirty="0"/>
              <a:t>How does a review panel that represents the dominant culture at a university evaluate a</a:t>
            </a:r>
            <a:endParaRPr lang="en-IN" dirty="0"/>
          </a:p>
          <a:p>
            <a:r>
              <a:rPr lang="en-US" dirty="0"/>
              <a:t>proposal that does not fit the usual mode? Feminist researchers, among others, are </a:t>
            </a:r>
            <a:r>
              <a:rPr lang="en-US" dirty="0" err="1"/>
              <a:t>partic</a:t>
            </a:r>
            <a:r>
              <a:rPr lang="en-US" dirty="0"/>
              <a:t>-</a:t>
            </a:r>
            <a:endParaRPr lang="en-IN" dirty="0"/>
          </a:p>
          <a:p>
            <a:r>
              <a:rPr lang="en-US" dirty="0" err="1"/>
              <a:t>ularly</a:t>
            </a:r>
            <a:r>
              <a:rPr lang="en-US" dirty="0"/>
              <a:t> sensitive to the politics of the review process.</a:t>
            </a:r>
            <a:endParaRPr lang="en-IN"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57298"/>
            <a:ext cx="9144000" cy="5500702"/>
          </a:xfrm>
        </p:spPr>
        <p:txBody>
          <a:bodyPr>
            <a:normAutofit/>
          </a:bodyPr>
          <a:lstStyle/>
          <a:p>
            <a:r>
              <a:rPr lang="en-US" dirty="0"/>
              <a:t>§         Subject’s privacy should be strictly confidential.  Individual scores should never be reported, or made public.  </a:t>
            </a:r>
            <a:endParaRPr lang="en-IN" dirty="0"/>
          </a:p>
          <a:p>
            <a:r>
              <a:rPr lang="en-US" dirty="0"/>
              <a:t>§         Ethical principle in the conduct of research with human participants is the most definitive source of ethical guidelines for researcher.  It is prepared and published by the American Psychological Association (APA).  “.... with respect and concern for the dignity and welfare of the people who participate and with cognizance of federal and state regulations and professional standards governing the conduct of research with human participants.”</a:t>
            </a:r>
            <a:endParaRPr lang="en-IN" dirty="0"/>
          </a:p>
        </p:txBody>
      </p:sp>
      <p:sp>
        <p:nvSpPr>
          <p:cNvPr id="2" name="Title 1"/>
          <p:cNvSpPr>
            <a:spLocks noGrp="1"/>
          </p:cNvSpPr>
          <p:nvPr>
            <p:ph type="title"/>
          </p:nvPr>
        </p:nvSpPr>
        <p:spPr/>
        <p:txBody>
          <a:bodyPr>
            <a:normAutofit fontScale="90000"/>
          </a:bodyPr>
          <a:lstStyle/>
          <a:p>
            <a:r>
              <a:rPr lang="en-US" i="1" dirty="0"/>
              <a:t>Ethical issues for quantitative data interpretation</a:t>
            </a:r>
            <a:br>
              <a:rPr lang="en-IN" dirty="0"/>
            </a:br>
            <a:endParaRPr lang="en-IN"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PURPOSE/</a:t>
            </a:r>
            <a:r>
              <a:rPr lang="en-US" u="sng" dirty="0"/>
              <a:t>OBJECTIVES</a:t>
            </a:r>
            <a:r>
              <a:rPr lang="en-US" dirty="0"/>
              <a:t>: To explore the legal and ethical issues surrounding the use of information obtained from Internet </a:t>
            </a:r>
            <a:r>
              <a:rPr lang="en-US" u="sng" dirty="0">
                <a:hlinkClick r:id="rId2"/>
              </a:rPr>
              <a:t>cancer</a:t>
            </a:r>
            <a:r>
              <a:rPr lang="en-US" dirty="0"/>
              <a:t> support groups (ICSGs) in research.</a:t>
            </a:r>
            <a:br>
              <a:rPr lang="en-US" dirty="0"/>
            </a:br>
            <a:br>
              <a:rPr lang="en-US" dirty="0"/>
            </a:br>
            <a:r>
              <a:rPr lang="en-US" u="sng" dirty="0"/>
              <a:t>DATA SOURCES</a:t>
            </a:r>
            <a:r>
              <a:rPr lang="en-US" dirty="0"/>
              <a:t>: Published articles, news broadcasts, books, government reports.</a:t>
            </a:r>
            <a:br>
              <a:rPr lang="en-US" dirty="0"/>
            </a:br>
            <a:endParaRPr lang="en-IN" dirty="0"/>
          </a:p>
        </p:txBody>
      </p:sp>
      <p:sp>
        <p:nvSpPr>
          <p:cNvPr id="2" name="Title 1"/>
          <p:cNvSpPr>
            <a:spLocks noGrp="1"/>
          </p:cNvSpPr>
          <p:nvPr>
            <p:ph type="title"/>
          </p:nvPr>
        </p:nvSpPr>
        <p:spPr/>
        <p:txBody>
          <a:bodyPr/>
          <a:lstStyle/>
          <a:p>
            <a:r>
              <a:rPr lang="en-US" dirty="0"/>
              <a:t>Abstract</a:t>
            </a:r>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57166"/>
            <a:ext cx="8229600" cy="5952194"/>
          </a:xfrm>
        </p:spPr>
        <p:txBody>
          <a:bodyPr>
            <a:normAutofit/>
          </a:bodyPr>
          <a:lstStyle/>
          <a:p>
            <a:br>
              <a:rPr lang="en-US" dirty="0"/>
            </a:br>
            <a:br>
              <a:rPr lang="en-US" dirty="0"/>
            </a:br>
            <a:br>
              <a:rPr lang="en-US" dirty="0"/>
            </a:br>
            <a:r>
              <a:rPr lang="en-US" u="sng" dirty="0"/>
              <a:t>IMPLICATIONS FOR NURSING PRACTICE</a:t>
            </a:r>
            <a:r>
              <a:rPr lang="en-US" dirty="0"/>
              <a:t>: Given the dearth of guidelines to direct researchers, legal and ethical conflicts may occur. Nurse researchers should be cognizant of the potential legal and ethical implications involved in conducting research via the Internet.</a:t>
            </a:r>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u="sng" dirty="0"/>
              <a:t>CONCLUSIONS</a:t>
            </a:r>
            <a:r>
              <a:rPr lang="en-US" dirty="0"/>
              <a:t>: ICSGs are an early prototype of patient groups empowered to seek health through the use of information technology. Nurses are ideally suited to advance this new area of healthcare technology. Honoring the trust that patients have always placed in nurses is essential if this technology is to be developed further.</a:t>
            </a:r>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83731157"/>
              </p:ext>
            </p:extLst>
          </p:nvPr>
        </p:nvGraphicFramePr>
        <p:xfrm>
          <a:off x="539552" y="188640"/>
          <a:ext cx="8229601" cy="5786478"/>
        </p:xfrm>
        <a:graphic>
          <a:graphicData uri="http://schemas.openxmlformats.org/drawingml/2006/table">
            <a:tbl>
              <a:tblPr firstRow="1" bandRow="1">
                <a:tableStyleId>{5C22544A-7EE6-4342-B048-85BDC9FD1C3A}</a:tableStyleId>
              </a:tblPr>
              <a:tblGrid>
                <a:gridCol w="1584176">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2823890">
                  <a:extLst>
                    <a:ext uri="{9D8B030D-6E8A-4147-A177-3AD203B41FA5}">
                      <a16:colId xmlns:a16="http://schemas.microsoft.com/office/drawing/2014/main" val="20003"/>
                    </a:ext>
                  </a:extLst>
                </a:gridCol>
                <a:gridCol w="1157239">
                  <a:extLst>
                    <a:ext uri="{9D8B030D-6E8A-4147-A177-3AD203B41FA5}">
                      <a16:colId xmlns:a16="http://schemas.microsoft.com/office/drawing/2014/main" val="20004"/>
                    </a:ext>
                  </a:extLst>
                </a:gridCol>
              </a:tblGrid>
              <a:tr h="1718084">
                <a:tc>
                  <a:txBody>
                    <a:bodyPr/>
                    <a:lstStyle/>
                    <a:p>
                      <a:pPr algn="ctr">
                        <a:lnSpc>
                          <a:spcPct val="115000"/>
                        </a:lnSpc>
                        <a:spcAft>
                          <a:spcPts val="1000"/>
                        </a:spcAft>
                      </a:pPr>
                      <a:r>
                        <a:rPr lang="en-IN" sz="1100" dirty="0">
                          <a:latin typeface="Calibri"/>
                          <a:ea typeface="Calibri"/>
                          <a:cs typeface="Times New Roman"/>
                        </a:rPr>
                        <a:t>            </a:t>
                      </a:r>
                      <a:r>
                        <a:rPr lang="en-IN" sz="2000" dirty="0">
                          <a:latin typeface="Bell MT" pitchFamily="18" charset="0"/>
                          <a:ea typeface="Calibri"/>
                          <a:cs typeface="Times New Roman"/>
                        </a:rPr>
                        <a:t>P</a:t>
                      </a:r>
                      <a:endParaRPr lang="en-IN" sz="1100" dirty="0">
                        <a:latin typeface="Calibri"/>
                        <a:ea typeface="Calibri"/>
                        <a:cs typeface="Times New Roman"/>
                      </a:endParaRPr>
                    </a:p>
                  </a:txBody>
                  <a:tcPr marL="68580" marR="68580" marT="0" marB="0"/>
                </a:tc>
                <a:tc>
                  <a:txBody>
                    <a:bodyPr/>
                    <a:lstStyle/>
                    <a:p>
                      <a:pPr algn="ctr"/>
                      <a:r>
                        <a:rPr lang="en-IN" dirty="0"/>
                        <a:t>I</a:t>
                      </a:r>
                    </a:p>
                  </a:txBody>
                  <a:tcPr/>
                </a:tc>
                <a:tc>
                  <a:txBody>
                    <a:bodyPr/>
                    <a:lstStyle/>
                    <a:p>
                      <a:pPr algn="ctr"/>
                      <a:r>
                        <a:rPr lang="en-IN" dirty="0"/>
                        <a:t>C</a:t>
                      </a:r>
                    </a:p>
                  </a:txBody>
                  <a:tcPr/>
                </a:tc>
                <a:tc>
                  <a:txBody>
                    <a:bodyPr/>
                    <a:lstStyle/>
                    <a:p>
                      <a:pPr algn="ctr"/>
                      <a:r>
                        <a:rPr lang="en-IN" dirty="0"/>
                        <a:t>O</a:t>
                      </a:r>
                    </a:p>
                  </a:txBody>
                  <a:tcPr/>
                </a:tc>
                <a:tc>
                  <a:txBody>
                    <a:bodyPr/>
                    <a:lstStyle/>
                    <a:p>
                      <a:pPr algn="ctr"/>
                      <a:endParaRPr lang="en-IN" dirty="0"/>
                    </a:p>
                    <a:p>
                      <a:pPr algn="ctr"/>
                      <a:r>
                        <a:rPr lang="en-IN" dirty="0"/>
                        <a:t>L</a:t>
                      </a:r>
                    </a:p>
                  </a:txBody>
                  <a:tcPr/>
                </a:tc>
                <a:extLst>
                  <a:ext uri="{0D108BD9-81ED-4DB2-BD59-A6C34878D82A}">
                    <a16:rowId xmlns:a16="http://schemas.microsoft.com/office/drawing/2014/main" val="10000"/>
                  </a:ext>
                </a:extLst>
              </a:tr>
              <a:tr h="4068394">
                <a:tc>
                  <a:txBody>
                    <a:bodyPr/>
                    <a:lstStyle/>
                    <a:p>
                      <a:r>
                        <a:rPr kumimoji="0" lang="en-US" sz="1800" kern="1200" dirty="0">
                          <a:solidFill>
                            <a:schemeClr val="dk1"/>
                          </a:solidFill>
                          <a:latin typeface="+mn-lt"/>
                          <a:ea typeface="+mn-ea"/>
                          <a:cs typeface="+mn-cs"/>
                        </a:rPr>
                        <a:t>To explore the legal and ethical issues surrounding the use of information obtained from Internet </a:t>
                      </a:r>
                      <a:r>
                        <a:rPr kumimoji="0" lang="en-US" sz="1800" u="sng" kern="1200" dirty="0">
                          <a:solidFill>
                            <a:schemeClr val="dk1"/>
                          </a:solidFill>
                          <a:latin typeface="+mn-lt"/>
                          <a:ea typeface="+mn-ea"/>
                          <a:cs typeface="+mn-cs"/>
                          <a:hlinkClick r:id="rId2"/>
                        </a:rPr>
                        <a:t>cancer</a:t>
                      </a:r>
                      <a:r>
                        <a:rPr kumimoji="0" lang="en-US" sz="1800" kern="1200" dirty="0">
                          <a:solidFill>
                            <a:schemeClr val="dk1"/>
                          </a:solidFill>
                          <a:latin typeface="+mn-lt"/>
                          <a:ea typeface="+mn-ea"/>
                          <a:cs typeface="+mn-cs"/>
                        </a:rPr>
                        <a:t> support groups</a:t>
                      </a:r>
                      <a:endParaRPr lang="en-IN" dirty="0"/>
                    </a:p>
                  </a:txBody>
                  <a:tcPr/>
                </a:tc>
                <a:tc>
                  <a:txBody>
                    <a:bodyPr/>
                    <a:lstStyle/>
                    <a:p>
                      <a:r>
                        <a:rPr kumimoji="0" lang="en-US" sz="1800" kern="1200" dirty="0">
                          <a:solidFill>
                            <a:schemeClr val="dk1"/>
                          </a:solidFill>
                          <a:latin typeface="+mn-lt"/>
                          <a:ea typeface="+mn-ea"/>
                          <a:cs typeface="+mn-cs"/>
                        </a:rPr>
                        <a:t>information for people with </a:t>
                      </a:r>
                      <a:r>
                        <a:rPr kumimoji="0" lang="en-US" sz="1800" u="sng" kern="1200" dirty="0">
                          <a:solidFill>
                            <a:schemeClr val="dk1"/>
                          </a:solidFill>
                          <a:latin typeface="+mn-lt"/>
                          <a:ea typeface="+mn-ea"/>
                          <a:cs typeface="+mn-cs"/>
                          <a:hlinkClick r:id="rId2"/>
                        </a:rPr>
                        <a:t>cancer</a:t>
                      </a:r>
                      <a:r>
                        <a:rPr kumimoji="0" lang="en-US" sz="1800" kern="1200" dirty="0">
                          <a:solidFill>
                            <a:schemeClr val="dk1"/>
                          </a:solidFill>
                          <a:latin typeface="+mn-lt"/>
                          <a:ea typeface="+mn-ea"/>
                          <a:cs typeface="+mn-cs"/>
                        </a:rPr>
                        <a:t>, their families, caregivers, and nurse researchers.</a:t>
                      </a:r>
                      <a:endParaRPr lang="en-IN" dirty="0"/>
                    </a:p>
                  </a:txBody>
                  <a:tcPr/>
                </a:tc>
                <a:tc>
                  <a:txBody>
                    <a:bodyPr/>
                    <a:lstStyle/>
                    <a:p>
                      <a:endParaRPr lang="en-IN" dirty="0"/>
                    </a:p>
                  </a:txBody>
                  <a:tcPr/>
                </a:tc>
                <a:tc>
                  <a:txBody>
                    <a:bodyPr/>
                    <a:lstStyle/>
                    <a:p>
                      <a:r>
                        <a:rPr kumimoji="0" lang="en-US" sz="1800" kern="1200" dirty="0">
                          <a:solidFill>
                            <a:schemeClr val="dk1"/>
                          </a:solidFill>
                          <a:latin typeface="+mn-lt"/>
                          <a:ea typeface="+mn-ea"/>
                          <a:cs typeface="+mn-cs"/>
                        </a:rPr>
                        <a:t> ICSGs are an early prototype of patient groups empowered to seek health through the use of information technology</a:t>
                      </a:r>
                      <a:r>
                        <a:rPr kumimoji="0" lang="en-US" sz="1800" kern="1200" baseline="0" dirty="0">
                          <a:solidFill>
                            <a:schemeClr val="dk1"/>
                          </a:solidFill>
                          <a:latin typeface="+mn-lt"/>
                          <a:ea typeface="+mn-ea"/>
                          <a:cs typeface="+mn-cs"/>
                        </a:rPr>
                        <a:t> is to be further development.</a:t>
                      </a:r>
                      <a:endParaRPr lang="en-IN" dirty="0"/>
                    </a:p>
                  </a:txBody>
                  <a:tcPr/>
                </a:tc>
                <a:tc>
                  <a:txBody>
                    <a:bodyPr/>
                    <a:lstStyle/>
                    <a:p>
                      <a:r>
                        <a:rPr lang="en-IN" dirty="0"/>
                        <a:t>VI</a:t>
                      </a:r>
                    </a:p>
                  </a:txBody>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endParaRPr lang="en-I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The use of evidence based practice depends a great deal on the nursing student's proficiency at understanding and critiquing the research articles and the associated literature that will be presented to them in the clinical setting. According to, Blythe Royal, author of </a:t>
            </a:r>
            <a:r>
              <a:rPr lang="en-US" i="1" dirty="0"/>
              <a:t>Promoting Research Utilization in nursing: The Role of the Individual, Organization, and Environment</a:t>
            </a:r>
            <a:r>
              <a:rPr lang="en-US" dirty="0"/>
              <a:t>, a large amount of the preparation requirements of nursing students consists of creating care plans for patients, covering in depth processes of </a:t>
            </a:r>
            <a:r>
              <a:rPr lang="en-US" dirty="0" err="1"/>
              <a:t>pathophysiology</a:t>
            </a:r>
            <a:r>
              <a:rPr lang="en-US" dirty="0"/>
              <a:t>, and retaining the complex information of pharmacology. These are indeed very important for the future of patient care, but their knowledge must consist of more when they begin to practice. </a:t>
            </a:r>
            <a:endParaRPr lang="en-IN" dirty="0"/>
          </a:p>
        </p:txBody>
      </p:sp>
      <p:sp>
        <p:nvSpPr>
          <p:cNvPr id="2" name="Title 1"/>
          <p:cNvSpPr>
            <a:spLocks noGrp="1"/>
          </p:cNvSpPr>
          <p:nvPr>
            <p:ph type="title"/>
          </p:nvPr>
        </p:nvSpPr>
        <p:spPr/>
        <p:txBody>
          <a:bodyPr>
            <a:normAutofit fontScale="90000"/>
          </a:bodyPr>
          <a:lstStyle/>
          <a:p>
            <a:r>
              <a:rPr lang="en-US" dirty="0"/>
              <a:t>Barriers to promoting Evidence Based Practice</a:t>
            </a:r>
            <a:br>
              <a:rPr lang="en-IN" dirty="0"/>
            </a:b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8">
              <a:buNone/>
            </a:pPr>
            <a:r>
              <a:rPr lang="en-IN" sz="9600" i="1" dirty="0">
                <a:latin typeface="Monotype Corsiva" pitchFamily="66" charset="0"/>
              </a:rPr>
              <a:t>THANK</a:t>
            </a:r>
          </a:p>
          <a:p>
            <a:pPr lvl="8">
              <a:buNone/>
            </a:pPr>
            <a:r>
              <a:rPr lang="en-IN" sz="9600" i="1" dirty="0">
                <a:latin typeface="Monotype Corsiva" pitchFamily="66" charset="0"/>
              </a:rPr>
              <a:t>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2906070"/>
            <a:ext cx="8229600" cy="3951930"/>
          </a:xfrm>
        </p:spPr>
        <p:txBody>
          <a:bodyPr>
            <a:normAutofit lnSpcReduction="10000"/>
          </a:bodyPr>
          <a:lstStyle/>
          <a:p>
            <a:r>
              <a:rPr lang="en-US" dirty="0"/>
              <a:t>Bottom Line:</a:t>
            </a:r>
            <a:endParaRPr lang="en-IN" dirty="0"/>
          </a:p>
          <a:p>
            <a:r>
              <a:rPr lang="en-US" dirty="0"/>
              <a:t>It is best to safeguard against doing anything that will harm the participants in</a:t>
            </a:r>
            <a:endParaRPr lang="en-IN" dirty="0"/>
          </a:p>
          <a:p>
            <a:r>
              <a:rPr lang="en-US" dirty="0"/>
              <a:t>your study. If you begin a study and you find that some of your participants seem to have adverse</a:t>
            </a:r>
            <a:endParaRPr lang="en-IN" dirty="0"/>
          </a:p>
          <a:p>
            <a:r>
              <a:rPr lang="en-US" dirty="0"/>
              <a:t>reactions, it is best to discontinue the study, even if it means foregoing your research plan.</a:t>
            </a:r>
            <a:endParaRPr lang="en-IN" dirty="0"/>
          </a:p>
          <a:p>
            <a:r>
              <a:rPr lang="en-US" dirty="0"/>
              <a:t>•</a:t>
            </a:r>
            <a:endParaRPr lang="en-IN" dirty="0"/>
          </a:p>
        </p:txBody>
      </p:sp>
      <p:sp>
        <p:nvSpPr>
          <p:cNvPr id="2" name="Title 1"/>
          <p:cNvSpPr>
            <a:spLocks noGrp="1"/>
          </p:cNvSpPr>
          <p:nvPr>
            <p:ph type="title"/>
          </p:nvPr>
        </p:nvSpPr>
        <p:spPr>
          <a:xfrm>
            <a:off x="0" y="0"/>
            <a:ext cx="9144000" cy="2428868"/>
          </a:xfrm>
        </p:spPr>
        <p:txBody>
          <a:bodyPr>
            <a:normAutofit/>
          </a:bodyPr>
          <a:lstStyle/>
          <a:p>
            <a:r>
              <a:rPr lang="en-US" dirty="0"/>
              <a:t>ETHICAL ISSUES IN QUANTITATIVE AND QUALITATIVE DATA INTERPRETATION</a:t>
            </a:r>
            <a:endParaRPr lang="en-IN"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596" y="428604"/>
            <a:ext cx="8229600" cy="6023632"/>
          </a:xfrm>
        </p:spPr>
        <p:txBody>
          <a:bodyPr>
            <a:normAutofit fontScale="92500" lnSpcReduction="10000"/>
          </a:bodyPr>
          <a:lstStyle/>
          <a:p>
            <a:r>
              <a:rPr lang="en-US" dirty="0"/>
              <a:t>Do No Harm</a:t>
            </a:r>
            <a:endParaRPr lang="en-IN" dirty="0"/>
          </a:p>
          <a:p>
            <a:r>
              <a:rPr lang="en-US" dirty="0"/>
              <a:t>. Of all the principles associated with research ethics, I think it is safe to say</a:t>
            </a:r>
            <a:endParaRPr lang="en-IN" dirty="0"/>
          </a:p>
          <a:p>
            <a:r>
              <a:rPr lang="en-US" dirty="0"/>
              <a:t>that this admonition is the cornerstone of ethical conduct. There should be a reasonable</a:t>
            </a:r>
            <a:endParaRPr lang="en-IN" dirty="0"/>
          </a:p>
          <a:p>
            <a:r>
              <a:rPr lang="en-US" dirty="0"/>
              <a:t>expectation by those participating in a research study that they will not be involved in any</a:t>
            </a:r>
            <a:endParaRPr lang="en-IN" dirty="0"/>
          </a:p>
          <a:p>
            <a:r>
              <a:rPr lang="en-US" dirty="0"/>
              <a:t>situation in which they might be harmed. Although this is the standard we are most con-</a:t>
            </a:r>
            <a:endParaRPr lang="en-IN" dirty="0"/>
          </a:p>
          <a:p>
            <a:r>
              <a:rPr lang="en-US" dirty="0" err="1"/>
              <a:t>cerned</a:t>
            </a:r>
            <a:r>
              <a:rPr lang="en-US" dirty="0"/>
              <a:t> about violating, I think it is fairly safe to assume that the research you plan and</a:t>
            </a:r>
            <a:endParaRPr lang="en-IN" dirty="0"/>
          </a:p>
          <a:p>
            <a:r>
              <a:rPr lang="en-US" dirty="0"/>
              <a:t>conduct will not be harmful to participants. This principle is often applied to studies</a:t>
            </a:r>
            <a:endParaRPr lang="en-IN" dirty="0"/>
          </a:p>
          <a:p>
            <a:r>
              <a:rPr lang="en-US" dirty="0"/>
              <a:t>involving drugs or a treatment that might be harmful to participants. You might have read</a:t>
            </a:r>
            <a:endParaRPr lang="en-IN" dirty="0"/>
          </a:p>
          <a:p>
            <a:r>
              <a:rPr lang="en-US" dirty="0"/>
              <a:t>about mistreatment during experiments.</a:t>
            </a:r>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Privacy and Anonymity</a:t>
            </a:r>
            <a:endParaRPr lang="en-IN" dirty="0"/>
          </a:p>
          <a:p>
            <a:r>
              <a:rPr lang="en-US" dirty="0"/>
              <a:t>. Any individual participating in a research study has a reason-</a:t>
            </a:r>
            <a:endParaRPr lang="en-IN" dirty="0"/>
          </a:p>
          <a:p>
            <a:r>
              <a:rPr lang="en-US" dirty="0"/>
              <a:t>able expectation that privacy will be guaranteed. Consequently, no identifying </a:t>
            </a:r>
            <a:r>
              <a:rPr lang="en-US" dirty="0" err="1"/>
              <a:t>informa</a:t>
            </a:r>
            <a:r>
              <a:rPr lang="en-US" dirty="0"/>
              <a:t>-</a:t>
            </a:r>
            <a:endParaRPr lang="en-IN" dirty="0"/>
          </a:p>
          <a:p>
            <a:r>
              <a:rPr lang="en-US" dirty="0" err="1"/>
              <a:t>tion</a:t>
            </a:r>
            <a:r>
              <a:rPr lang="en-US" dirty="0"/>
              <a:t> about the individual should be revealed in written or other communication. Further,</a:t>
            </a:r>
            <a:endParaRPr lang="en-IN" dirty="0"/>
          </a:p>
          <a:p>
            <a:r>
              <a:rPr lang="en-US" dirty="0"/>
              <a:t>any group or organization participating in a research study has a reasonable expectation</a:t>
            </a:r>
            <a:endParaRPr lang="en-IN" dirty="0"/>
          </a:p>
          <a:p>
            <a:r>
              <a:rPr lang="en-US" dirty="0"/>
              <a:t>that its identity will not be revealed. I would like you to think about privacy of two kinds:</a:t>
            </a:r>
            <a:endParaRPr lang="en-IN" dirty="0"/>
          </a:p>
          <a:p>
            <a:r>
              <a:rPr lang="en-US" dirty="0"/>
              <a:t>institutional and individual. If you study an institution, how do you keep the information</a:t>
            </a:r>
            <a:endParaRPr lang="en-IN" dirty="0"/>
          </a:p>
          <a:p>
            <a:r>
              <a:rPr lang="en-US" dirty="0"/>
              <a:t>you learn private? Suppose you take pictures of places in the institution and want to</a:t>
            </a:r>
            <a:endParaRPr lang="en-IN" dirty="0"/>
          </a:p>
          <a:p>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Bottom Line:</a:t>
            </a:r>
            <a:endParaRPr lang="en-IN" dirty="0"/>
          </a:p>
          <a:p>
            <a:r>
              <a:rPr lang="en-US" dirty="0"/>
              <a:t>Remove identifying information from your records. Seek permission from the</a:t>
            </a:r>
            <a:endParaRPr lang="en-IN" dirty="0"/>
          </a:p>
          <a:p>
            <a:r>
              <a:rPr lang="en-US" dirty="0"/>
              <a:t>participants if you wish to make public information that might reveal who they are or who the</a:t>
            </a:r>
            <a:endParaRPr lang="en-IN" dirty="0"/>
          </a:p>
          <a:p>
            <a:r>
              <a:rPr lang="en-US" dirty="0"/>
              <a:t>organization is. Use caution in publishing long verbatim quotes, especially if they are damaging to</a:t>
            </a:r>
            <a:endParaRPr lang="en-IN" dirty="0"/>
          </a:p>
          <a:p>
            <a:r>
              <a:rPr lang="en-US" dirty="0"/>
              <a:t>the organization or people in it. Often, these quotes can be located on the Internet and traced to</a:t>
            </a:r>
            <a:endParaRPr lang="en-IN" dirty="0"/>
          </a:p>
          <a:p>
            <a:r>
              <a:rPr lang="en-US" dirty="0"/>
              <a:t>the speaker or author.</a:t>
            </a:r>
            <a:endParaRPr lang="en-IN" dirty="0"/>
          </a:p>
          <a:p>
            <a:r>
              <a:rPr lang="en-US" dirty="0"/>
              <a:t>•</a:t>
            </a:r>
            <a:endParaRPr lang="en-IN" dirty="0"/>
          </a:p>
          <a:p>
            <a:endParaRPr lang="en-IN" dirty="0"/>
          </a:p>
        </p:txBody>
      </p:sp>
      <p:sp>
        <p:nvSpPr>
          <p:cNvPr id="2" name="Title 1"/>
          <p:cNvSpPr>
            <a:spLocks noGrp="1"/>
          </p:cNvSpPr>
          <p:nvPr>
            <p:ph type="title"/>
          </p:nvPr>
        </p:nvSpPr>
        <p:spPr/>
        <p:txBody>
          <a:bodyPr/>
          <a:lstStyle/>
          <a:p>
            <a:endParaRPr lang="en-I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28"/>
            <a:ext cx="8229600" cy="6572272"/>
          </a:xfrm>
        </p:spPr>
        <p:txBody>
          <a:bodyPr>
            <a:normAutofit lnSpcReduction="10000"/>
          </a:bodyPr>
          <a:lstStyle/>
          <a:p>
            <a:r>
              <a:rPr lang="en-US" dirty="0"/>
              <a:t>chose to investigate the situation further to try to determine the truthfulness of her </a:t>
            </a:r>
            <a:r>
              <a:rPr lang="en-US" dirty="0" err="1"/>
              <a:t>alle</a:t>
            </a:r>
            <a:r>
              <a:rPr lang="en-US" dirty="0"/>
              <a:t>-</a:t>
            </a:r>
            <a:endParaRPr lang="en-IN" dirty="0"/>
          </a:p>
          <a:p>
            <a:r>
              <a:rPr lang="en-US" dirty="0" err="1"/>
              <a:t>gations</a:t>
            </a:r>
            <a:r>
              <a:rPr lang="en-US" dirty="0"/>
              <a:t>. Fortunately, she eventually told me that she made the story up to get my attention.</a:t>
            </a:r>
            <a:endParaRPr lang="en-IN" dirty="0"/>
          </a:p>
          <a:p>
            <a:r>
              <a:rPr lang="en-US" dirty="0"/>
              <a:t>During your research, you might learn a considerable amount of personal information</a:t>
            </a:r>
            <a:endParaRPr lang="en-IN" dirty="0"/>
          </a:p>
          <a:p>
            <a:r>
              <a:rPr lang="en-US" dirty="0"/>
              <a:t>because many of the interviews you conduct will be open ended and may move in various</a:t>
            </a:r>
            <a:endParaRPr lang="en-IN" dirty="0"/>
          </a:p>
          <a:p>
            <a:r>
              <a:rPr lang="en-US" dirty="0"/>
              <a:t>directions. As a researcher, you are in a situation that you control. If you sense an interview</a:t>
            </a:r>
            <a:endParaRPr lang="en-IN" dirty="0"/>
          </a:p>
          <a:p>
            <a:r>
              <a:rPr lang="en-US" dirty="0"/>
              <a:t>might be moving in a personal direction, you might have to stop the interview and suggest</a:t>
            </a:r>
            <a:endParaRPr lang="en-IN" dirty="0"/>
          </a:p>
          <a:p>
            <a:r>
              <a:rPr lang="en-US" dirty="0"/>
              <a:t>to the participant that she talk to a counselor or other trusted support person.</a:t>
            </a:r>
            <a:endParaRPr lang="en-IN" dirty="0"/>
          </a:p>
          <a:p>
            <a:endParaRPr lang="en-IN"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a:t>TRADITIONS AND INFLUENCES</a:t>
            </a:r>
            <a:endParaRPr lang="en-IN" dirty="0"/>
          </a:p>
          <a:p>
            <a:r>
              <a:rPr lang="en-US" dirty="0"/>
              <a:t>include them in your written product. Suppose the institution you study is sufficiently</a:t>
            </a:r>
            <a:endParaRPr lang="en-IN" dirty="0"/>
          </a:p>
          <a:p>
            <a:r>
              <a:rPr lang="en-US" dirty="0"/>
              <a:t>unusual that it can be identified from a description or from photographs. If you study</a:t>
            </a:r>
            <a:endParaRPr lang="en-IN" dirty="0"/>
          </a:p>
          <a:p>
            <a:r>
              <a:rPr lang="en-US" dirty="0"/>
              <a:t>individuals, you are faced with other challenges. Suppose you have recorded interviews</a:t>
            </a:r>
            <a:endParaRPr lang="en-IN" dirty="0"/>
          </a:p>
          <a:p>
            <a:r>
              <a:rPr lang="en-US" dirty="0"/>
              <a:t>and want to place a hyperlink in your report to the person being interviewed. Will the</a:t>
            </a:r>
            <a:endParaRPr lang="en-IN" dirty="0"/>
          </a:p>
          <a:p>
            <a:r>
              <a:rPr lang="en-US" dirty="0"/>
              <a:t>voice be recognized? Suppose you collaborate with others and maintain files in a database</a:t>
            </a:r>
            <a:endParaRPr lang="en-IN" dirty="0"/>
          </a:p>
          <a:p>
            <a:r>
              <a:rPr lang="en-US" dirty="0"/>
              <a:t>that can be accessed via the Internet, and others gain access. Suppose you use a computer</a:t>
            </a:r>
            <a:endParaRPr lang="en-IN" dirty="0"/>
          </a:p>
          <a:p>
            <a:r>
              <a:rPr lang="en-US" dirty="0"/>
              <a:t>software program that has links to video and audio. How do you guarantee privacy in</a:t>
            </a:r>
            <a:endParaRPr lang="en-IN" dirty="0"/>
          </a:p>
          <a:p>
            <a:r>
              <a:rPr lang="en-US" dirty="0"/>
              <a:t>these cases? </a:t>
            </a:r>
            <a:endParaRPr lang="en-IN"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108</TotalTime>
  <Words>2591</Words>
  <Application>Microsoft Office PowerPoint</Application>
  <PresentationFormat>On-screen Show (4:3)</PresentationFormat>
  <Paragraphs>194</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Bell MT</vt:lpstr>
      <vt:lpstr>Calibri</vt:lpstr>
      <vt:lpstr>Lucida Sans Unicode</vt:lpstr>
      <vt:lpstr>Monotype Corsiva</vt:lpstr>
      <vt:lpstr>Verdana</vt:lpstr>
      <vt:lpstr>Wingdings 2</vt:lpstr>
      <vt:lpstr>Wingdings 3</vt:lpstr>
      <vt:lpstr>Concourse</vt:lpstr>
      <vt:lpstr>ETHICAL ISSUES AND LEGAL CONSIDERATIONS </vt:lpstr>
      <vt:lpstr>INTRODUCTION</vt:lpstr>
      <vt:lpstr>Barriers to promoting Evidence Based Practice </vt:lpstr>
      <vt:lpstr>ETHICAL ISSUES IN QUANTITATIVE AND QUALITATIVE DATA INTERPRETATION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Ethical issues for quantitative data interpretation </vt:lpstr>
      <vt:lpstr>Abstract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ISSUES AND LEGAL CONSIDERATIONS</dc:title>
  <dc:creator>hiren</dc:creator>
  <cp:lastModifiedBy>nileshhimani309@outlook.com</cp:lastModifiedBy>
  <cp:revision>25</cp:revision>
  <dcterms:created xsi:type="dcterms:W3CDTF">2015-09-24T05:24:42Z</dcterms:created>
  <dcterms:modified xsi:type="dcterms:W3CDTF">2020-08-14T10:13:03Z</dcterms:modified>
</cp:coreProperties>
</file>