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2" r:id="rId11"/>
    <p:sldId id="272" r:id="rId12"/>
    <p:sldId id="273" r:id="rId13"/>
    <p:sldId id="264" r:id="rId14"/>
    <p:sldId id="283" r:id="rId15"/>
    <p:sldId id="265" r:id="rId16"/>
    <p:sldId id="284" r:id="rId17"/>
    <p:sldId id="285" r:id="rId18"/>
    <p:sldId id="286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58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7EF804-F636-49DB-BFE2-DE46D3B11421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714737-3105-4403-B358-982DA44E7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AMPUTATIONS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Dr Neha Mukkamala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On observation</a:t>
            </a:r>
            <a:endParaRPr lang="en-US" sz="2800" dirty="0" smtClean="0"/>
          </a:p>
          <a:p>
            <a:pPr lvl="0"/>
            <a:r>
              <a:rPr lang="en-US" sz="2800" dirty="0" smtClean="0"/>
              <a:t>Level of amputation</a:t>
            </a:r>
          </a:p>
          <a:p>
            <a:pPr lvl="0"/>
            <a:r>
              <a:rPr lang="en-US" sz="2800" dirty="0" smtClean="0"/>
              <a:t>Shape of the stump: cylindrical, conical, bulbous</a:t>
            </a:r>
          </a:p>
          <a:p>
            <a:pPr lvl="0"/>
            <a:r>
              <a:rPr lang="en-US" sz="2800" dirty="0" smtClean="0"/>
              <a:t>Site of the stump</a:t>
            </a:r>
          </a:p>
          <a:p>
            <a:pPr lvl="0"/>
            <a:r>
              <a:rPr lang="en-US" sz="2800" dirty="0" smtClean="0"/>
              <a:t>Posture: Attitude of the stump</a:t>
            </a:r>
          </a:p>
          <a:p>
            <a:pPr lvl="0"/>
            <a:r>
              <a:rPr lang="en-US" sz="2800" dirty="0" smtClean="0"/>
              <a:t>Skin: scar- site, shape, healed/unhealed</a:t>
            </a:r>
          </a:p>
          <a:p>
            <a:r>
              <a:rPr lang="en-US" sz="2800" dirty="0" err="1" smtClean="0"/>
              <a:t>Trophic</a:t>
            </a:r>
            <a:r>
              <a:rPr lang="en-US" sz="2800" dirty="0" smtClean="0"/>
              <a:t> changes (dry, scaly skin)</a:t>
            </a:r>
          </a:p>
          <a:p>
            <a:pPr lvl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On Palpation</a:t>
            </a:r>
            <a:endParaRPr lang="en-US" sz="1800" dirty="0" smtClean="0"/>
          </a:p>
          <a:p>
            <a:pPr lvl="0"/>
            <a:r>
              <a:rPr lang="en-US" sz="1800" dirty="0" smtClean="0"/>
              <a:t>Temperature (warmth)</a:t>
            </a:r>
          </a:p>
          <a:p>
            <a:pPr lvl="0"/>
            <a:r>
              <a:rPr lang="en-US" sz="1800" dirty="0" smtClean="0"/>
              <a:t>Scar-adherent/mobile</a:t>
            </a:r>
          </a:p>
          <a:p>
            <a:pPr lvl="0"/>
            <a:r>
              <a:rPr lang="en-US" sz="1800" dirty="0" smtClean="0"/>
              <a:t>Tenderness</a:t>
            </a:r>
          </a:p>
          <a:p>
            <a:pPr lvl="0"/>
            <a:r>
              <a:rPr lang="en-US" sz="1800" dirty="0" smtClean="0"/>
              <a:t>Swelling</a:t>
            </a:r>
          </a:p>
          <a:p>
            <a:pPr lvl="0">
              <a:buNone/>
            </a:pPr>
            <a:r>
              <a:rPr lang="en-US" sz="1800" b="1" dirty="0" smtClean="0"/>
              <a:t> </a:t>
            </a:r>
            <a:endParaRPr lang="en-US" sz="1800" dirty="0" smtClean="0"/>
          </a:p>
          <a:p>
            <a:pPr>
              <a:buNone/>
            </a:pPr>
            <a:r>
              <a:rPr lang="en-US" sz="1800" b="1" dirty="0" smtClean="0"/>
              <a:t>On examination</a:t>
            </a:r>
            <a:endParaRPr lang="en-US" sz="1800" dirty="0" smtClean="0"/>
          </a:p>
          <a:p>
            <a:pPr lvl="0"/>
            <a:r>
              <a:rPr lang="en-US" sz="1800" dirty="0" smtClean="0"/>
              <a:t>Vitals (BP,PR, RR)</a:t>
            </a:r>
          </a:p>
          <a:p>
            <a:pPr lvl="0"/>
            <a:r>
              <a:rPr lang="en-US" sz="1800" dirty="0" smtClean="0"/>
              <a:t>Stump examination: </a:t>
            </a:r>
          </a:p>
          <a:p>
            <a:r>
              <a:rPr lang="en-US" sz="1800" dirty="0" smtClean="0"/>
              <a:t>-Residual limb length</a:t>
            </a:r>
          </a:p>
          <a:p>
            <a:r>
              <a:rPr lang="en-US" sz="1800" dirty="0" smtClean="0"/>
              <a:t>-Girth measurement</a:t>
            </a:r>
          </a:p>
          <a:p>
            <a:r>
              <a:rPr lang="en-US" sz="1800" dirty="0" smtClean="0"/>
              <a:t>  -</a:t>
            </a:r>
            <a:r>
              <a:rPr lang="en-US" sz="1800" dirty="0" err="1" smtClean="0"/>
              <a:t>Vascularity</a:t>
            </a:r>
            <a:r>
              <a:rPr lang="en-US" sz="1800" dirty="0" smtClean="0"/>
              <a:t>: Bilateral pulse of femoral, </a:t>
            </a:r>
            <a:r>
              <a:rPr lang="en-US" sz="1800" dirty="0" err="1" smtClean="0"/>
              <a:t>popliteal</a:t>
            </a:r>
            <a:r>
              <a:rPr lang="en-US" sz="1800" dirty="0" smtClean="0"/>
              <a:t>, </a:t>
            </a:r>
            <a:r>
              <a:rPr lang="en-US" sz="1800" dirty="0" err="1" smtClean="0"/>
              <a:t>dorsalis</a:t>
            </a:r>
            <a:r>
              <a:rPr lang="en-US" sz="1800" dirty="0" smtClean="0"/>
              <a:t> </a:t>
            </a:r>
            <a:r>
              <a:rPr lang="en-US" sz="1800" dirty="0" err="1" smtClean="0"/>
              <a:t>pedis</a:t>
            </a:r>
            <a:r>
              <a:rPr lang="en-US" sz="1800" dirty="0" smtClean="0"/>
              <a:t>, posterior </a:t>
            </a:r>
            <a:r>
              <a:rPr lang="en-US" sz="1800" dirty="0" err="1" smtClean="0"/>
              <a:t>tibial</a:t>
            </a:r>
            <a:r>
              <a:rPr lang="en-US" sz="1800" dirty="0" smtClean="0"/>
              <a:t> whichever is present according to the level of amputation</a:t>
            </a:r>
          </a:p>
          <a:p>
            <a:r>
              <a:rPr lang="en-US" sz="1800" dirty="0" smtClean="0"/>
              <a:t>  -Temperature</a:t>
            </a:r>
          </a:p>
          <a:p>
            <a:r>
              <a:rPr lang="en-US" sz="1800" dirty="0" smtClean="0"/>
              <a:t>  -Pain (type, location, duration, intensity)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Motor examination: ROM</a:t>
            </a:r>
          </a:p>
          <a:p>
            <a:pPr>
              <a:buNone/>
            </a:pPr>
            <a:r>
              <a:rPr lang="en-US" dirty="0" smtClean="0"/>
              <a:t>                                Muscle strength</a:t>
            </a:r>
          </a:p>
          <a:p>
            <a:pPr>
              <a:buNone/>
            </a:pPr>
            <a:r>
              <a:rPr lang="en-US" dirty="0" smtClean="0"/>
              <a:t>                                Trunk and balance in sitting and standing</a:t>
            </a:r>
          </a:p>
          <a:p>
            <a:r>
              <a:rPr lang="en-US" dirty="0" smtClean="0"/>
              <a:t>Neurological: Pain ( </a:t>
            </a:r>
            <a:r>
              <a:rPr lang="en-US" dirty="0" err="1" smtClean="0"/>
              <a:t>phantompain</a:t>
            </a:r>
            <a:r>
              <a:rPr lang="en-US" dirty="0" smtClean="0"/>
              <a:t>/sensation, </a:t>
            </a:r>
            <a:r>
              <a:rPr lang="en-US" dirty="0" err="1" smtClean="0"/>
              <a:t>neuroma</a:t>
            </a:r>
            <a:r>
              <a:rPr lang="en-US" dirty="0" smtClean="0"/>
              <a:t>, </a:t>
            </a:r>
            <a:r>
              <a:rPr lang="en-US" dirty="0" err="1" smtClean="0"/>
              <a:t>incisional</a:t>
            </a:r>
            <a:r>
              <a:rPr lang="en-US" dirty="0" smtClean="0"/>
              <a:t>, VAS)</a:t>
            </a:r>
          </a:p>
          <a:p>
            <a:pPr>
              <a:buNone/>
            </a:pPr>
            <a:r>
              <a:rPr lang="en-US" dirty="0" smtClean="0"/>
              <a:t>                      Sensations</a:t>
            </a:r>
          </a:p>
          <a:p>
            <a:pPr>
              <a:buNone/>
            </a:pPr>
            <a:r>
              <a:rPr lang="en-US" dirty="0" smtClean="0"/>
              <a:t>                      Reflexes</a:t>
            </a:r>
          </a:p>
          <a:p>
            <a:pPr>
              <a:buNone/>
            </a:pPr>
            <a:r>
              <a:rPr lang="en-US" dirty="0" smtClean="0"/>
              <a:t>                      Neuropathy</a:t>
            </a:r>
          </a:p>
          <a:p>
            <a:pPr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Neuroma</a:t>
            </a:r>
            <a:endParaRPr lang="en-US" dirty="0" smtClean="0"/>
          </a:p>
          <a:p>
            <a:r>
              <a:rPr lang="en-US" dirty="0" smtClean="0"/>
              <a:t>Functional status: Transfers( bed to chair, to toilet, to car)</a:t>
            </a:r>
          </a:p>
          <a:p>
            <a:pPr>
              <a:buNone/>
            </a:pPr>
            <a:r>
              <a:rPr lang="en-US" dirty="0" smtClean="0"/>
              <a:t>                            	Mobility (ancillary support, supervision, wheelchair, </a:t>
            </a:r>
            <a:r>
              <a:rPr lang="en-US" dirty="0" err="1" smtClean="0"/>
              <a:t>walkingaids</a:t>
            </a:r>
            <a:r>
              <a:rPr lang="en-US" dirty="0" smtClean="0"/>
              <a:t>, 		prosthesis</a:t>
            </a:r>
          </a:p>
          <a:p>
            <a:pPr>
              <a:buNone/>
            </a:pPr>
            <a:r>
              <a:rPr lang="en-US" dirty="0" smtClean="0"/>
              <a:t>                             ADL (bathing, dressing)</a:t>
            </a:r>
          </a:p>
          <a:p>
            <a:pPr>
              <a:buNone/>
            </a:pPr>
            <a:r>
              <a:rPr lang="en-US" dirty="0" smtClean="0"/>
              <a:t>                             IADL (cooking, cleaning)</a:t>
            </a:r>
          </a:p>
          <a:p>
            <a:r>
              <a:rPr lang="en-US" dirty="0" smtClean="0"/>
              <a:t>Gait/function with prosthesis: Gait pattern</a:t>
            </a:r>
          </a:p>
          <a:p>
            <a:pPr>
              <a:buNone/>
            </a:pPr>
            <a:r>
              <a:rPr lang="en-US" dirty="0" smtClean="0"/>
              <a:t>                                                 Deviations and possible causes</a:t>
            </a:r>
          </a:p>
          <a:p>
            <a:pPr>
              <a:buNone/>
            </a:pPr>
            <a:r>
              <a:rPr lang="en-US" dirty="0" smtClean="0"/>
              <a:t>                                                 Indoor/outdoor use</a:t>
            </a:r>
          </a:p>
          <a:p>
            <a:pPr>
              <a:buNone/>
            </a:pPr>
            <a:r>
              <a:rPr lang="en-US" dirty="0" smtClean="0"/>
              <a:t>                                                 Varying surfaces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On Examination continued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Management </a:t>
            </a:r>
            <a:r>
              <a:rPr lang="en-US" dirty="0"/>
              <a:t>is divided into 3 stages:</a:t>
            </a:r>
          </a:p>
          <a:p>
            <a:pPr lvl="0"/>
            <a:r>
              <a:rPr lang="en-US" dirty="0"/>
              <a:t>Preoperative stage</a:t>
            </a:r>
          </a:p>
          <a:p>
            <a:pPr lvl="0"/>
            <a:r>
              <a:rPr lang="en-US" dirty="0"/>
              <a:t>Postoperative stage</a:t>
            </a:r>
          </a:p>
          <a:p>
            <a:pPr lvl="0"/>
            <a:r>
              <a:rPr lang="en-US" dirty="0"/>
              <a:t>Mobility or prosthetic </a:t>
            </a:r>
            <a:r>
              <a:rPr lang="en-US" dirty="0" smtClean="0"/>
              <a:t>stage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PHYSIOTHERAPY MANAGEMENT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Strengthening </a:t>
            </a:r>
            <a:r>
              <a:rPr lang="en-US" dirty="0" err="1" smtClean="0"/>
              <a:t>exs</a:t>
            </a:r>
            <a:r>
              <a:rPr lang="en-US" dirty="0" smtClean="0"/>
              <a:t> for UE and trunk to facilitate transfers</a:t>
            </a:r>
          </a:p>
          <a:p>
            <a:pPr lvl="0"/>
            <a:r>
              <a:rPr lang="en-US" dirty="0" smtClean="0"/>
              <a:t>Strengthening </a:t>
            </a:r>
            <a:r>
              <a:rPr lang="en-US" dirty="0" err="1" smtClean="0"/>
              <a:t>exs</a:t>
            </a:r>
            <a:r>
              <a:rPr lang="en-US" dirty="0" smtClean="0"/>
              <a:t> for trunk</a:t>
            </a:r>
          </a:p>
          <a:p>
            <a:pPr lvl="0"/>
            <a:r>
              <a:rPr lang="en-US" dirty="0" smtClean="0"/>
              <a:t>Strengthening </a:t>
            </a:r>
            <a:r>
              <a:rPr lang="en-US" dirty="0" err="1" smtClean="0"/>
              <a:t>exs</a:t>
            </a:r>
            <a:r>
              <a:rPr lang="en-US" dirty="0" smtClean="0"/>
              <a:t> for unaffected leg</a:t>
            </a:r>
          </a:p>
          <a:p>
            <a:pPr lvl="0"/>
            <a:r>
              <a:rPr lang="en-US" dirty="0" err="1" smtClean="0"/>
              <a:t>Exs</a:t>
            </a:r>
            <a:r>
              <a:rPr lang="en-US" dirty="0" smtClean="0"/>
              <a:t> for affected leg to increase range of movement of joints</a:t>
            </a:r>
          </a:p>
          <a:p>
            <a:pPr lvl="0"/>
            <a:r>
              <a:rPr lang="en-US" dirty="0" smtClean="0"/>
              <a:t>Walking if possible</a:t>
            </a:r>
          </a:p>
          <a:p>
            <a:pPr lvl="0"/>
            <a:r>
              <a:rPr lang="en-US" dirty="0" smtClean="0"/>
              <a:t>Wheelchair activities if patient is very old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Pre </a:t>
            </a:r>
            <a:r>
              <a:rPr lang="en-US" dirty="0" err="1" smtClean="0"/>
              <a:t>operativeTreatment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Aims </a:t>
            </a:r>
            <a:r>
              <a:rPr lang="en-US" dirty="0"/>
              <a:t>of treatment are:</a:t>
            </a:r>
          </a:p>
          <a:p>
            <a:pPr lvl="0"/>
            <a:r>
              <a:rPr lang="en-US" dirty="0"/>
              <a:t>Prevention of contractures and deformities </a:t>
            </a:r>
          </a:p>
          <a:p>
            <a:pPr lvl="0"/>
            <a:r>
              <a:rPr lang="en-US" dirty="0"/>
              <a:t>To strengthen and mobilize unaffected leg  </a:t>
            </a:r>
          </a:p>
          <a:p>
            <a:pPr lvl="0"/>
            <a:r>
              <a:rPr lang="en-US" dirty="0"/>
              <a:t>To strengthen and coordinate muscles controlling the stump </a:t>
            </a:r>
          </a:p>
          <a:p>
            <a:pPr lvl="0"/>
            <a:r>
              <a:rPr lang="en-US" dirty="0"/>
              <a:t>To strengthen the trunk and retrain balance</a:t>
            </a:r>
          </a:p>
          <a:p>
            <a:pPr lvl="0"/>
            <a:r>
              <a:rPr lang="en-US" dirty="0"/>
              <a:t>To teach the patient to regain independence in functional activities</a:t>
            </a:r>
          </a:p>
          <a:p>
            <a:pPr lvl="0"/>
            <a:r>
              <a:rPr lang="en-US" dirty="0"/>
              <a:t>To control edema of the stump and commence early ambulation.</a:t>
            </a:r>
          </a:p>
          <a:p>
            <a:pPr lvl="0"/>
            <a:r>
              <a:rPr lang="en-US" dirty="0"/>
              <a:t>Re-education of sensation in the healed stump</a:t>
            </a:r>
          </a:p>
          <a:p>
            <a:pPr lvl="0"/>
            <a:r>
              <a:rPr lang="en-US" dirty="0"/>
              <a:t>Successful discharge in the community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POSTOPERATIVE MANAGEMENT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Once the amputee has the temporary prosthesis, he/she should learn to</a:t>
            </a:r>
          </a:p>
          <a:p>
            <a:pPr lvl="0"/>
            <a:r>
              <a:rPr lang="en-US" dirty="0" smtClean="0"/>
              <a:t>walk safely with a good gait pattern</a:t>
            </a:r>
          </a:p>
          <a:p>
            <a:pPr lvl="0"/>
            <a:r>
              <a:rPr lang="en-US" dirty="0" smtClean="0"/>
              <a:t>put on a prosthesis independently</a:t>
            </a:r>
          </a:p>
          <a:p>
            <a:pPr lvl="0"/>
            <a:r>
              <a:rPr lang="en-US" dirty="0" smtClean="0"/>
              <a:t>stand up from a chair</a:t>
            </a:r>
          </a:p>
          <a:p>
            <a:pPr lvl="0"/>
            <a:r>
              <a:rPr lang="en-US" dirty="0" smtClean="0"/>
              <a:t>climb stairs </a:t>
            </a:r>
          </a:p>
          <a:p>
            <a:pPr lvl="0"/>
            <a:r>
              <a:rPr lang="en-US" dirty="0" smtClean="0"/>
              <a:t>walk up and down a slope</a:t>
            </a:r>
          </a:p>
          <a:p>
            <a:pPr lvl="0"/>
            <a:r>
              <a:rPr lang="en-US" dirty="0" smtClean="0"/>
              <a:t>Walk on rough ground</a:t>
            </a:r>
          </a:p>
          <a:p>
            <a:r>
              <a:rPr lang="en-US" dirty="0" smtClean="0"/>
              <a:t>manage public transport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Prosthetic stage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Rehabilitation should commence in the parallel bars, (safety and security)</a:t>
            </a:r>
          </a:p>
          <a:p>
            <a:r>
              <a:rPr lang="en-US" dirty="0" smtClean="0"/>
              <a:t>Adequate balance must be achieved prior to ambulation</a:t>
            </a:r>
          </a:p>
          <a:p>
            <a:r>
              <a:rPr lang="en-US" dirty="0" smtClean="0"/>
              <a:t>Standing exercises will help the amputee feel, move and position the prosthesis.</a:t>
            </a:r>
          </a:p>
          <a:p>
            <a:r>
              <a:rPr lang="en-US" dirty="0" smtClean="0"/>
              <a:t>Balance </a:t>
            </a:r>
            <a:r>
              <a:rPr lang="en-US" dirty="0" err="1" smtClean="0"/>
              <a:t>exs</a:t>
            </a:r>
            <a:r>
              <a:rPr lang="en-US" dirty="0" smtClean="0"/>
              <a:t>: one leg standing, standing on different surfaces (hard to soft)(grass, paving stones, pebbles), with eyes closed, on dynamic surface, perturbations in the standing position.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Gait rehabilitation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parallel bars, progression to walking sticks is encouraged. Their use should be minimized. Elbow crutches should not be permitted as very little weight will be taken through the prosthesis.</a:t>
            </a:r>
          </a:p>
          <a:p>
            <a:r>
              <a:rPr lang="en-US" dirty="0" smtClean="0"/>
              <a:t>They must be able to don and doff their prosthesis independently.</a:t>
            </a:r>
          </a:p>
          <a:p>
            <a:r>
              <a:rPr lang="en-US" dirty="0" smtClean="0"/>
              <a:t>For going up and down the stairs: Sound leg steps up and prosthesis follows. When stepping down, prosthesis leads.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Clinical query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1. Does hip strengthening program have any effect in lower limb amputees?</a:t>
            </a:r>
          </a:p>
          <a:p>
            <a:endParaRPr lang="en-US" dirty="0" smtClean="0"/>
          </a:p>
          <a:p>
            <a:r>
              <a:rPr lang="en-US" b="1" dirty="0" smtClean="0"/>
              <a:t>PICO</a:t>
            </a:r>
            <a:endParaRPr lang="en-US" dirty="0" smtClean="0"/>
          </a:p>
          <a:p>
            <a:r>
              <a:rPr lang="en-US" dirty="0" smtClean="0"/>
              <a:t>P-Persons with lower limb amputations</a:t>
            </a:r>
          </a:p>
          <a:p>
            <a:r>
              <a:rPr lang="en-US" dirty="0" smtClean="0"/>
              <a:t>I- hip strengthening program</a:t>
            </a:r>
          </a:p>
          <a:p>
            <a:r>
              <a:rPr lang="en-US" dirty="0" smtClean="0"/>
              <a:t>C-none</a:t>
            </a:r>
          </a:p>
          <a:p>
            <a:r>
              <a:rPr lang="en-US" dirty="0" smtClean="0"/>
              <a:t>O-improvement in activities in amputees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At the end of the lecture the student should be able to:</a:t>
            </a:r>
          </a:p>
          <a:p>
            <a:r>
              <a:rPr lang="en-US" dirty="0" smtClean="0"/>
              <a:t>Define amputation</a:t>
            </a:r>
          </a:p>
          <a:p>
            <a:r>
              <a:rPr lang="en-US" dirty="0" smtClean="0"/>
              <a:t>Enumerate the indications and contraindications of amputations</a:t>
            </a:r>
          </a:p>
          <a:p>
            <a:r>
              <a:rPr lang="en-US" dirty="0" smtClean="0"/>
              <a:t>List the various levels of Amputation</a:t>
            </a:r>
          </a:p>
          <a:p>
            <a:r>
              <a:rPr lang="en-US" dirty="0" smtClean="0"/>
              <a:t>Describe the principles of assessment and management of amputation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685800"/>
          <a:ext cx="83058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143000"/>
                <a:gridCol w="1905000"/>
                <a:gridCol w="2606040"/>
                <a:gridCol w="1661160"/>
              </a:tblGrid>
              <a:tr h="579120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Randomized</a:t>
                      </a: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controlled trial.</a:t>
                      </a: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Medium level of evidence(</a:t>
                      </a:r>
                      <a:r>
                        <a:rPr lang="en-US" sz="1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randomisation</a:t>
                      </a: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method not explained  in detail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(Lee Nolan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 Rehabil Med 2012; 44: 241–248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Aim: To investigate the effect of a 10-week training </a:t>
                      </a:r>
                      <a:r>
                        <a:rPr lang="en-US" sz="1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programme</a:t>
                      </a:r>
                      <a:endParaRPr lang="en-US" sz="1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on persons with a lower limb amputation and to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determine if this training is sufficient to enable running.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Methodology: 16 lower limb amputees took part in the study (7 </a:t>
                      </a:r>
                      <a:r>
                        <a:rPr lang="en-US" sz="1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transtibial</a:t>
                      </a: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8 </a:t>
                      </a:r>
                      <a:r>
                        <a:rPr lang="en-US" sz="1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transfemoral</a:t>
                      </a: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and 1 bilateral).The training program consisted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 a warm-up, balance and co-ordination exercises, hip strengthening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exercises and a cool-down for each session. All  hip movements were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performed with an ankle weight placed around the distal part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 the thigh and all exercises were performed with the prosthesis on.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Conclusion: The training </a:t>
                      </a:r>
                      <a:r>
                        <a:rPr lang="en-US" sz="1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programme</a:t>
                      </a: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is sufficient to improve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hip strength and enable running in persons with a lower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limb amputation. As hip strength was reduced in those not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following the training </a:t>
                      </a:r>
                      <a:r>
                        <a:rPr lang="en-US" sz="14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programme</a:t>
                      </a: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it is recommended that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strength training be undertaken regularly in order to avoid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losing limb strength following amputation.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A Training Program To Improve Hip Strength In Persons With Lower Limb Amputations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Amputation: </a:t>
            </a:r>
            <a:r>
              <a:rPr lang="en-US" dirty="0"/>
              <a:t>Removal of limb, partly or totally from the body through a part of the bone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Disarticulation</a:t>
            </a:r>
            <a:r>
              <a:rPr lang="en-US" dirty="0"/>
              <a:t>: Removal of limb through the joint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INCIDENCE: </a:t>
            </a:r>
            <a:endParaRPr lang="en-US" dirty="0" smtClean="0"/>
          </a:p>
          <a:p>
            <a:r>
              <a:rPr lang="en-US" dirty="0" smtClean="0"/>
              <a:t>Young </a:t>
            </a:r>
            <a:r>
              <a:rPr lang="en-US" dirty="0"/>
              <a:t>age if traumatic, </a:t>
            </a:r>
            <a:endParaRPr lang="en-US" dirty="0" smtClean="0"/>
          </a:p>
          <a:p>
            <a:r>
              <a:rPr lang="en-US" dirty="0" smtClean="0"/>
              <a:t>50-75 </a:t>
            </a:r>
            <a:r>
              <a:rPr lang="en-US" dirty="0"/>
              <a:t>if non-traumatic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INDICATIONS: </a:t>
            </a:r>
          </a:p>
          <a:p>
            <a:pPr lvl="0"/>
            <a:r>
              <a:rPr lang="en-US" dirty="0"/>
              <a:t>Trauma</a:t>
            </a:r>
            <a:r>
              <a:rPr lang="en-US" dirty="0" smtClean="0"/>
              <a:t>:</a:t>
            </a:r>
            <a:endParaRPr lang="en-US" dirty="0"/>
          </a:p>
          <a:p>
            <a:pPr lvl="0"/>
            <a:r>
              <a:rPr lang="en-US" dirty="0"/>
              <a:t>Malignant </a:t>
            </a:r>
            <a:r>
              <a:rPr lang="en-US" dirty="0" err="1"/>
              <a:t>tumours</a:t>
            </a:r>
            <a:r>
              <a:rPr lang="en-US" dirty="0" smtClean="0"/>
              <a:t>:</a:t>
            </a:r>
            <a:endParaRPr lang="en-US" dirty="0"/>
          </a:p>
          <a:p>
            <a:pPr lvl="0"/>
            <a:r>
              <a:rPr lang="en-US" dirty="0"/>
              <a:t>Nerve injuries and infections</a:t>
            </a:r>
            <a:r>
              <a:rPr lang="en-US" dirty="0" smtClean="0"/>
              <a:t>:</a:t>
            </a:r>
            <a:endParaRPr lang="en-US" dirty="0"/>
          </a:p>
          <a:p>
            <a:pPr lvl="0"/>
            <a:r>
              <a:rPr lang="en-US" dirty="0"/>
              <a:t>Extreme heat or cold</a:t>
            </a:r>
            <a:r>
              <a:rPr lang="en-US" dirty="0" smtClean="0"/>
              <a:t>:</a:t>
            </a:r>
            <a:endParaRPr lang="en-US" dirty="0"/>
          </a:p>
          <a:p>
            <a:pPr lvl="0"/>
            <a:r>
              <a:rPr lang="en-US" dirty="0"/>
              <a:t>Peripheral vascular insufficiency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Congenital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COMPLICATIONS: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1</a:t>
            </a:r>
            <a:r>
              <a:rPr lang="en-US" dirty="0"/>
              <a:t>.</a:t>
            </a:r>
            <a:r>
              <a:rPr lang="en-US" i="1" dirty="0"/>
              <a:t> Pain</a:t>
            </a:r>
            <a:r>
              <a:rPr lang="en-US" dirty="0"/>
              <a:t>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2</a:t>
            </a:r>
            <a:r>
              <a:rPr lang="en-US" dirty="0"/>
              <a:t>. </a:t>
            </a:r>
            <a:r>
              <a:rPr lang="en-US" i="1" dirty="0"/>
              <a:t>Infections</a:t>
            </a:r>
            <a:endParaRPr lang="en-US" dirty="0"/>
          </a:p>
          <a:p>
            <a:pPr>
              <a:buNone/>
            </a:pPr>
            <a:r>
              <a:rPr lang="en-US" dirty="0" smtClean="0"/>
              <a:t>    3</a:t>
            </a:r>
            <a:r>
              <a:rPr lang="en-US" dirty="0"/>
              <a:t>. </a:t>
            </a:r>
            <a:r>
              <a:rPr lang="en-US" i="1" dirty="0"/>
              <a:t>Contractures</a:t>
            </a:r>
            <a:endParaRPr lang="en-US" dirty="0"/>
          </a:p>
          <a:p>
            <a:pPr>
              <a:buNone/>
            </a:pPr>
            <a:r>
              <a:rPr lang="en-US" dirty="0" smtClean="0"/>
              <a:t>    4</a:t>
            </a:r>
            <a:r>
              <a:rPr lang="en-US" dirty="0"/>
              <a:t>.</a:t>
            </a:r>
            <a:r>
              <a:rPr lang="en-US" i="1" dirty="0"/>
              <a:t> </a:t>
            </a:r>
            <a:r>
              <a:rPr lang="en-US" i="1" dirty="0" err="1"/>
              <a:t>Neuromas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Lower extremity</a:t>
            </a:r>
          </a:p>
          <a:p>
            <a:pPr lvl="0">
              <a:buNone/>
            </a:pPr>
            <a:endParaRPr lang="en-US" u="sng" dirty="0" smtClean="0"/>
          </a:p>
          <a:p>
            <a:pPr lvl="0"/>
            <a:r>
              <a:rPr lang="en-US" u="sng" dirty="0" smtClean="0"/>
              <a:t>Hind </a:t>
            </a:r>
            <a:r>
              <a:rPr lang="en-US" u="sng" dirty="0"/>
              <a:t>quarter amputation:</a:t>
            </a:r>
            <a:endParaRPr lang="en-US" dirty="0"/>
          </a:p>
          <a:p>
            <a:r>
              <a:rPr lang="en-US" u="sng" dirty="0" smtClean="0"/>
              <a:t>Disarticulation </a:t>
            </a:r>
            <a:r>
              <a:rPr lang="en-US" u="sng" dirty="0"/>
              <a:t>of Hip</a:t>
            </a:r>
            <a:endParaRPr lang="en-US" dirty="0"/>
          </a:p>
          <a:p>
            <a:pPr lvl="0"/>
            <a:r>
              <a:rPr lang="en-US" u="sng" dirty="0" smtClean="0"/>
              <a:t>Above </a:t>
            </a:r>
            <a:r>
              <a:rPr lang="en-US" u="sng" dirty="0"/>
              <a:t>knee amputation (A/K</a:t>
            </a:r>
            <a:r>
              <a:rPr lang="en-US" u="sng" dirty="0" smtClean="0"/>
              <a:t>)</a:t>
            </a:r>
          </a:p>
          <a:p>
            <a:pPr lvl="0"/>
            <a:r>
              <a:rPr lang="en-US" u="sng" dirty="0"/>
              <a:t>Disarticulation of </a:t>
            </a:r>
            <a:r>
              <a:rPr lang="en-US" u="sng" dirty="0" smtClean="0"/>
              <a:t>Knee</a:t>
            </a:r>
          </a:p>
          <a:p>
            <a:r>
              <a:rPr lang="en-US" u="sng" dirty="0"/>
              <a:t>Below knee amputation (B/K)</a:t>
            </a:r>
            <a:endParaRPr lang="en-US" dirty="0"/>
          </a:p>
          <a:p>
            <a:r>
              <a:rPr lang="en-US" u="sng" dirty="0" err="1"/>
              <a:t>Syme’s</a:t>
            </a:r>
            <a:r>
              <a:rPr lang="en-US" u="sng" dirty="0"/>
              <a:t> amputation</a:t>
            </a:r>
            <a:r>
              <a:rPr lang="en-US" dirty="0"/>
              <a:t> </a:t>
            </a:r>
          </a:p>
          <a:p>
            <a:pPr lvl="0"/>
            <a:r>
              <a:rPr lang="en-US" u="sng" dirty="0"/>
              <a:t>Foot amputations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Levels of Amputation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/>
              <a:t>Upper extremity</a:t>
            </a:r>
            <a:endParaRPr lang="en-US" dirty="0"/>
          </a:p>
          <a:p>
            <a:pPr lvl="0"/>
            <a:endParaRPr lang="en-US" u="sng" dirty="0" smtClean="0"/>
          </a:p>
          <a:p>
            <a:pPr lvl="0"/>
            <a:r>
              <a:rPr lang="en-US" u="sng" dirty="0" smtClean="0"/>
              <a:t>Forequarter </a:t>
            </a:r>
            <a:r>
              <a:rPr lang="en-US" u="sng" dirty="0"/>
              <a:t>amputation</a:t>
            </a:r>
            <a:endParaRPr lang="en-US" dirty="0"/>
          </a:p>
          <a:p>
            <a:pPr lvl="0"/>
            <a:r>
              <a:rPr lang="en-US" u="sng" dirty="0" smtClean="0"/>
              <a:t>Disarticulation</a:t>
            </a:r>
            <a:endParaRPr lang="en-US" dirty="0"/>
          </a:p>
          <a:p>
            <a:pPr lvl="0"/>
            <a:r>
              <a:rPr lang="en-US" u="sng" dirty="0" smtClean="0"/>
              <a:t>Above </a:t>
            </a:r>
            <a:r>
              <a:rPr lang="en-US" u="sng" dirty="0"/>
              <a:t>elbow amputation (A/E)</a:t>
            </a:r>
            <a:endParaRPr lang="en-US" dirty="0"/>
          </a:p>
          <a:p>
            <a:pPr lvl="0"/>
            <a:r>
              <a:rPr lang="en-US" u="sng" dirty="0" smtClean="0"/>
              <a:t>Below </a:t>
            </a:r>
            <a:r>
              <a:rPr lang="en-US" u="sng" dirty="0"/>
              <a:t>elbow amputation (B/E)</a:t>
            </a:r>
            <a:endParaRPr lang="en-US" dirty="0"/>
          </a:p>
          <a:p>
            <a:r>
              <a:rPr lang="en-US" u="sng" dirty="0" err="1" smtClean="0"/>
              <a:t>Krukenberg</a:t>
            </a:r>
            <a:r>
              <a:rPr lang="en-US" u="sng" dirty="0" smtClean="0"/>
              <a:t> amputation</a:t>
            </a:r>
          </a:p>
          <a:p>
            <a:pPr lvl="0"/>
            <a:r>
              <a:rPr lang="en-US" u="sng" dirty="0"/>
              <a:t>Amputation through the hand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Length: Optimum length is 2/3</a:t>
            </a:r>
            <a:r>
              <a:rPr lang="en-US" baseline="30000" dirty="0"/>
              <a:t>rd</a:t>
            </a:r>
            <a:r>
              <a:rPr lang="en-US" dirty="0"/>
              <a:t> of shank of the bone</a:t>
            </a:r>
          </a:p>
          <a:p>
            <a:pPr>
              <a:buNone/>
            </a:pPr>
            <a:r>
              <a:rPr lang="en-US" dirty="0"/>
              <a:t>2. Shape: Cylindrical for above elbow and conical for below elbow.</a:t>
            </a:r>
          </a:p>
          <a:p>
            <a:pPr>
              <a:buNone/>
            </a:pPr>
            <a:r>
              <a:rPr lang="en-US" dirty="0"/>
              <a:t>3. Skin: healthy and free from ulcer and wound</a:t>
            </a:r>
          </a:p>
          <a:p>
            <a:pPr>
              <a:buNone/>
            </a:pPr>
            <a:r>
              <a:rPr lang="en-US" dirty="0"/>
              <a:t>4. Scar: freely mobile, not adherent</a:t>
            </a:r>
          </a:p>
          <a:p>
            <a:pPr>
              <a:buNone/>
            </a:pPr>
            <a:r>
              <a:rPr lang="en-US" dirty="0"/>
              <a:t>5. No bony prominence</a:t>
            </a:r>
          </a:p>
          <a:p>
            <a:pPr>
              <a:buNone/>
            </a:pPr>
            <a:r>
              <a:rPr lang="en-US" dirty="0"/>
              <a:t>6. No contracture /deformity proximal to the stump</a:t>
            </a:r>
          </a:p>
          <a:p>
            <a:pPr>
              <a:buNone/>
            </a:pPr>
            <a:r>
              <a:rPr lang="en-US" dirty="0"/>
              <a:t>7. No edema around the stump</a:t>
            </a:r>
          </a:p>
          <a:p>
            <a:pPr>
              <a:buNone/>
            </a:pPr>
            <a:r>
              <a:rPr lang="en-US" dirty="0"/>
              <a:t>8. No phantom pain or sensations</a:t>
            </a:r>
          </a:p>
          <a:p>
            <a:pPr>
              <a:buNone/>
            </a:pPr>
            <a:r>
              <a:rPr lang="en-US" dirty="0"/>
              <a:t>9. No friction ulcers</a:t>
            </a:r>
          </a:p>
          <a:p>
            <a:pPr>
              <a:buNone/>
            </a:pPr>
            <a:r>
              <a:rPr lang="en-US" dirty="0"/>
              <a:t>10. Muscle power should be </a:t>
            </a:r>
            <a:r>
              <a:rPr lang="en-US" dirty="0" err="1"/>
              <a:t>atleast</a:t>
            </a:r>
            <a:r>
              <a:rPr lang="en-US" dirty="0"/>
              <a:t> 3 for </a:t>
            </a:r>
            <a:r>
              <a:rPr lang="en-US" dirty="0" smtClean="0"/>
              <a:t>good prosthesis </a:t>
            </a:r>
            <a:r>
              <a:rPr lang="en-US" dirty="0"/>
              <a:t>fitting</a:t>
            </a:r>
          </a:p>
          <a:p>
            <a:pPr>
              <a:buNone/>
            </a:pPr>
            <a:r>
              <a:rPr lang="en-US" dirty="0"/>
              <a:t>11. It should be free from </a:t>
            </a:r>
            <a:r>
              <a:rPr lang="en-US" dirty="0" err="1"/>
              <a:t>neuroma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3100" u="sng" dirty="0" smtClean="0"/>
              <a:t>CHARACTERISTICS OF IDEAL STUMP</a:t>
            </a:r>
            <a:r>
              <a:rPr lang="en-US" u="sng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Demographic data: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History</a:t>
            </a:r>
            <a:r>
              <a:rPr lang="en-US" dirty="0" smtClean="0"/>
              <a:t>:</a:t>
            </a:r>
          </a:p>
          <a:p>
            <a:pPr lvl="0"/>
            <a:r>
              <a:rPr lang="en-US" dirty="0" smtClean="0"/>
              <a:t>Cause of amputation (disease, tumor, trauma, congenital)</a:t>
            </a:r>
          </a:p>
          <a:p>
            <a:pPr lvl="0"/>
            <a:r>
              <a:rPr lang="en-US" dirty="0" smtClean="0"/>
              <a:t>Associated dis. ( neuropathy, visual disturbances, </a:t>
            </a:r>
            <a:r>
              <a:rPr lang="en-US" dirty="0" err="1" smtClean="0"/>
              <a:t>CardioPulmonary</a:t>
            </a:r>
            <a:r>
              <a:rPr lang="en-US" dirty="0" smtClean="0"/>
              <a:t> disease)</a:t>
            </a:r>
          </a:p>
          <a:p>
            <a:pPr lvl="0"/>
            <a:r>
              <a:rPr lang="en-US" dirty="0" smtClean="0"/>
              <a:t>Current physiological state (Postsurgical </a:t>
            </a:r>
            <a:r>
              <a:rPr lang="en-US" dirty="0" err="1" smtClean="0"/>
              <a:t>CardioPulmonary</a:t>
            </a:r>
            <a:r>
              <a:rPr lang="en-US" dirty="0" smtClean="0"/>
              <a:t> status, vital signs, pain)</a:t>
            </a:r>
          </a:p>
          <a:p>
            <a:pPr lvl="0"/>
            <a:r>
              <a:rPr lang="en-US" dirty="0" smtClean="0"/>
              <a:t>Medications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Assessment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</TotalTime>
  <Words>941</Words>
  <Application>Microsoft Office PowerPoint</Application>
  <PresentationFormat>On-screen Show (4:3)</PresentationFormat>
  <Paragraphs>192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AMPUTATIONS</vt:lpstr>
      <vt:lpstr>OBJECTIVES</vt:lpstr>
      <vt:lpstr>Slide 3</vt:lpstr>
      <vt:lpstr>Slide 4</vt:lpstr>
      <vt:lpstr>Slide 5</vt:lpstr>
      <vt:lpstr> Levels of Amputation </vt:lpstr>
      <vt:lpstr>Slide 7</vt:lpstr>
      <vt:lpstr>  CHARACTERISTICS OF IDEAL STUMP: </vt:lpstr>
      <vt:lpstr>Assessment </vt:lpstr>
      <vt:lpstr>Slide 10</vt:lpstr>
      <vt:lpstr>Slide 11</vt:lpstr>
      <vt:lpstr>On Examination continued</vt:lpstr>
      <vt:lpstr>  PHYSIOTHERAPY MANAGEMENT </vt:lpstr>
      <vt:lpstr> Pre operativeTreatment</vt:lpstr>
      <vt:lpstr> POSTOPERATIVE MANAGEMENT </vt:lpstr>
      <vt:lpstr>Prosthetic stage </vt:lpstr>
      <vt:lpstr> Gait rehabilitation </vt:lpstr>
      <vt:lpstr>Slide 18</vt:lpstr>
      <vt:lpstr>Slide 19</vt:lpstr>
      <vt:lpstr>  A Training Program To Improve Hip Strength In Persons With Lower Limb Amputations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AMPUTATIONS</dc:title>
  <dc:creator>Neha</dc:creator>
  <cp:lastModifiedBy>Neha</cp:lastModifiedBy>
  <cp:revision>50</cp:revision>
  <dcterms:created xsi:type="dcterms:W3CDTF">2014-04-02T06:26:03Z</dcterms:created>
  <dcterms:modified xsi:type="dcterms:W3CDTF">2020-08-11T07:10:12Z</dcterms:modified>
</cp:coreProperties>
</file>