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364C5-F805-442A-959E-083B3AADA1E1}" type="datetimeFigureOut">
              <a:rPr lang="en-US" smtClean="0"/>
              <a:pPr/>
              <a:t>8/14/2020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E6BDC-9B7E-48A7-A68B-B56686C0B87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34E6BDC-9B7E-48A7-A68B-B56686C0B876}" type="slidenum">
              <a:rPr lang="en-IN" smtClean="0"/>
              <a:pPr/>
              <a:t>51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8E7D170D-663A-4BC9-B2C5-7CFA9AF9D117}" type="datetimeFigureOut">
              <a:rPr lang="en-US" smtClean="0"/>
              <a:pPr/>
              <a:t>8/14/2020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8F74DE6-F36B-4417-A73C-4CA18E08E5D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D170D-663A-4BC9-B2C5-7CFA9AF9D117}"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74DE6-F36B-4417-A73C-4CA18E08E5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D170D-663A-4BC9-B2C5-7CFA9AF9D117}"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74DE6-F36B-4417-A73C-4CA18E08E5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8E7D170D-663A-4BC9-B2C5-7CFA9AF9D117}" type="datetimeFigureOut">
              <a:rPr lang="en-US" smtClean="0"/>
              <a:pPr/>
              <a:t>8/14/2020</a:t>
            </a:fld>
            <a:endParaRPr lang="en-US"/>
          </a:p>
        </p:txBody>
      </p:sp>
      <p:sp>
        <p:nvSpPr>
          <p:cNvPr id="9" name="Slide Number Placeholder 8"/>
          <p:cNvSpPr>
            <a:spLocks noGrp="1"/>
          </p:cNvSpPr>
          <p:nvPr>
            <p:ph type="sldNum" sz="quarter" idx="15"/>
          </p:nvPr>
        </p:nvSpPr>
        <p:spPr/>
        <p:txBody>
          <a:bodyPr rtlCol="0"/>
          <a:lstStyle/>
          <a:p>
            <a:fld id="{A8F74DE6-F36B-4417-A73C-4CA18E08E5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E7D170D-663A-4BC9-B2C5-7CFA9AF9D117}" type="datetimeFigureOut">
              <a:rPr lang="en-US" smtClean="0"/>
              <a:pPr/>
              <a:t>8/14/2020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8F74DE6-F36B-4417-A73C-4CA18E08E5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E7D170D-663A-4BC9-B2C5-7CFA9AF9D117}"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74DE6-F36B-4417-A73C-4CA18E08E5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8E7D170D-663A-4BC9-B2C5-7CFA9AF9D117}"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74DE6-F36B-4417-A73C-4CA18E08E5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8E7D170D-663A-4BC9-B2C5-7CFA9AF9D117}" type="datetimeFigureOut">
              <a:rPr lang="en-US" smtClean="0"/>
              <a:pPr/>
              <a:t>8/14/2020</a:t>
            </a:fld>
            <a:endParaRPr lang="en-US"/>
          </a:p>
        </p:txBody>
      </p:sp>
      <p:sp>
        <p:nvSpPr>
          <p:cNvPr id="7" name="Slide Number Placeholder 6"/>
          <p:cNvSpPr>
            <a:spLocks noGrp="1"/>
          </p:cNvSpPr>
          <p:nvPr>
            <p:ph type="sldNum" sz="quarter" idx="11"/>
          </p:nvPr>
        </p:nvSpPr>
        <p:spPr/>
        <p:txBody>
          <a:bodyPr rtlCol="0"/>
          <a:lstStyle/>
          <a:p>
            <a:fld id="{A8F74DE6-F36B-4417-A73C-4CA18E08E5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D170D-663A-4BC9-B2C5-7CFA9AF9D117}"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74DE6-F36B-4417-A73C-4CA18E08E5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8E7D170D-663A-4BC9-B2C5-7CFA9AF9D117}" type="datetimeFigureOut">
              <a:rPr lang="en-US" smtClean="0"/>
              <a:pPr/>
              <a:t>8/14/2020</a:t>
            </a:fld>
            <a:endParaRPr lang="en-US"/>
          </a:p>
        </p:txBody>
      </p:sp>
      <p:sp>
        <p:nvSpPr>
          <p:cNvPr id="22" name="Slide Number Placeholder 21"/>
          <p:cNvSpPr>
            <a:spLocks noGrp="1"/>
          </p:cNvSpPr>
          <p:nvPr>
            <p:ph type="sldNum" sz="quarter" idx="15"/>
          </p:nvPr>
        </p:nvSpPr>
        <p:spPr/>
        <p:txBody>
          <a:bodyPr rtlCol="0"/>
          <a:lstStyle/>
          <a:p>
            <a:fld id="{A8F74DE6-F36B-4417-A73C-4CA18E08E5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E7D170D-663A-4BC9-B2C5-7CFA9AF9D117}" type="datetimeFigureOut">
              <a:rPr lang="en-US" smtClean="0"/>
              <a:pPr/>
              <a:t>8/14/2020</a:t>
            </a:fld>
            <a:endParaRPr lang="en-US"/>
          </a:p>
        </p:txBody>
      </p:sp>
      <p:sp>
        <p:nvSpPr>
          <p:cNvPr id="18" name="Slide Number Placeholder 17"/>
          <p:cNvSpPr>
            <a:spLocks noGrp="1"/>
          </p:cNvSpPr>
          <p:nvPr>
            <p:ph type="sldNum" sz="quarter" idx="11"/>
          </p:nvPr>
        </p:nvSpPr>
        <p:spPr/>
        <p:txBody>
          <a:bodyPr rtlCol="0"/>
          <a:lstStyle/>
          <a:p>
            <a:fld id="{A8F74DE6-F36B-4417-A73C-4CA18E08E5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E7D170D-663A-4BC9-B2C5-7CFA9AF9D117}" type="datetimeFigureOut">
              <a:rPr lang="en-US" smtClean="0"/>
              <a:pPr/>
              <a:t>8/14/2020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8F74DE6-F36B-4417-A73C-4CA18E08E5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u="sng" dirty="0"/>
              <a:t>Alternative modalities of Care</a:t>
            </a:r>
            <a:br>
              <a:rPr lang="en-US" sz="4800" dirty="0"/>
            </a:br>
            <a:endParaRPr lang="en-US" sz="4800" dirty="0"/>
          </a:p>
        </p:txBody>
      </p:sp>
      <p:sp>
        <p:nvSpPr>
          <p:cNvPr id="3" name="Subtitle 2"/>
          <p:cNvSpPr>
            <a:spLocks noGrp="1"/>
          </p:cNvSpPr>
          <p:nvPr>
            <p:ph type="subTitle" idx="1"/>
          </p:nvPr>
        </p:nvSpPr>
        <p:spPr>
          <a:xfrm>
            <a:off x="5562600" y="5003322"/>
            <a:ext cx="2895600" cy="1371600"/>
          </a:xfrm>
        </p:spPr>
        <p:txBody>
          <a:bodyPr>
            <a:normAutofit fontScale="92500" lnSpcReduction="10000"/>
          </a:bodyPr>
          <a:lstStyle/>
          <a:p>
            <a:r>
              <a:rPr lang="en-US" sz="2800" dirty="0"/>
              <a:t>Presented by:</a:t>
            </a:r>
          </a:p>
          <a:p>
            <a:r>
              <a:rPr lang="en-US" sz="2800" dirty="0"/>
              <a:t>Mr. </a:t>
            </a:r>
            <a:r>
              <a:rPr lang="en-US" sz="2800" dirty="0" err="1"/>
              <a:t>Swmy</a:t>
            </a:r>
            <a:r>
              <a:rPr lang="en-US" sz="2800" dirty="0"/>
              <a:t> PGN</a:t>
            </a:r>
          </a:p>
          <a:p>
            <a:r>
              <a:rPr lang="en-US" sz="2800" dirty="0"/>
              <a:t>SNC</a:t>
            </a:r>
          </a:p>
          <a:p>
            <a:endParaRPr lang="en-US" sz="2800" dirty="0"/>
          </a:p>
        </p:txBody>
      </p:sp>
      <p:pic>
        <p:nvPicPr>
          <p:cNvPr id="7" name="Picture 6">
            <a:extLst>
              <a:ext uri="{FF2B5EF4-FFF2-40B4-BE49-F238E27FC236}">
                <a16:creationId xmlns:a16="http://schemas.microsoft.com/office/drawing/2014/main" id="{0A17A632-DBA7-4A62-8FF4-286FD7712933}"/>
              </a:ext>
            </a:extLst>
          </p:cNvPr>
          <p:cNvPicPr>
            <a:picLocks noChangeAspect="1"/>
          </p:cNvPicPr>
          <p:nvPr/>
        </p:nvPicPr>
        <p:blipFill>
          <a:blip r:embed="rId2"/>
          <a:stretch>
            <a:fillRect/>
          </a:stretch>
        </p:blipFill>
        <p:spPr>
          <a:xfrm>
            <a:off x="7128387" y="180087"/>
            <a:ext cx="1295400" cy="1295400"/>
          </a:xfrm>
          <a:prstGeom prst="rect">
            <a:avLst/>
          </a:prstGeom>
        </p:spPr>
      </p:pic>
      <p:pic>
        <p:nvPicPr>
          <p:cNvPr id="9" name="Picture 8">
            <a:extLst>
              <a:ext uri="{FF2B5EF4-FFF2-40B4-BE49-F238E27FC236}">
                <a16:creationId xmlns:a16="http://schemas.microsoft.com/office/drawing/2014/main" id="{9A72AF5C-BAF2-4E7E-9C1C-567C0E4EA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587" y="182174"/>
            <a:ext cx="1143000" cy="1217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fontScale="92500"/>
          </a:bodyPr>
          <a:lstStyle/>
          <a:p>
            <a:pPr lvl="0"/>
            <a:r>
              <a:rPr lang="en-US" sz="3200" dirty="0"/>
              <a:t>Three </a:t>
            </a:r>
            <a:r>
              <a:rPr lang="en-US" sz="3200" dirty="0" err="1"/>
              <a:t>doshas</a:t>
            </a:r>
            <a:r>
              <a:rPr lang="en-US" sz="3200" dirty="0"/>
              <a:t> control the constitution (i.e</a:t>
            </a:r>
            <a:r>
              <a:rPr lang="en-US" sz="3200" b="1" dirty="0"/>
              <a:t>. </a:t>
            </a:r>
            <a:r>
              <a:rPr lang="en-US" sz="3200" b="1" dirty="0" err="1"/>
              <a:t>vata</a:t>
            </a:r>
            <a:r>
              <a:rPr lang="en-US" sz="3200" b="1" dirty="0"/>
              <a:t>, </a:t>
            </a:r>
            <a:r>
              <a:rPr lang="en-US" sz="3200" b="1" dirty="0" err="1"/>
              <a:t>pitta</a:t>
            </a:r>
            <a:r>
              <a:rPr lang="en-US" sz="3200" b="1" dirty="0"/>
              <a:t>, and </a:t>
            </a:r>
            <a:r>
              <a:rPr lang="en-US" sz="3200" b="1" dirty="0" err="1"/>
              <a:t>kapha</a:t>
            </a:r>
            <a:r>
              <a:rPr lang="en-US" sz="3200" dirty="0"/>
              <a:t> )</a:t>
            </a:r>
          </a:p>
          <a:p>
            <a:pPr lvl="0"/>
            <a:r>
              <a:rPr lang="en-US" sz="3200" dirty="0"/>
              <a:t>Each </a:t>
            </a:r>
            <a:r>
              <a:rPr lang="en-US" sz="3200" dirty="0" err="1"/>
              <a:t>dosha</a:t>
            </a:r>
            <a:r>
              <a:rPr lang="en-US" sz="3200" dirty="0"/>
              <a:t> is made up of one or two of the five basic elements: space, air, fire, water, and earth. </a:t>
            </a:r>
          </a:p>
          <a:p>
            <a:pPr lvl="0"/>
            <a:r>
              <a:rPr lang="en-US" sz="3200" dirty="0"/>
              <a:t>Each </a:t>
            </a:r>
            <a:r>
              <a:rPr lang="en-US" sz="3200" dirty="0" err="1"/>
              <a:t>dosha</a:t>
            </a:r>
            <a:r>
              <a:rPr lang="en-US" sz="3200" dirty="0"/>
              <a:t> has a particular relationship to body functions </a:t>
            </a:r>
          </a:p>
          <a:p>
            <a:pPr lvl="0"/>
            <a:r>
              <a:rPr lang="en-US" sz="3200" dirty="0"/>
              <a:t>An imbalance in a </a:t>
            </a:r>
            <a:r>
              <a:rPr lang="en-US" sz="3200" dirty="0" err="1"/>
              <a:t>dosha</a:t>
            </a:r>
            <a:r>
              <a:rPr lang="en-US" sz="3200" dirty="0"/>
              <a:t> will produce symptoms that are related to that </a:t>
            </a:r>
            <a:r>
              <a:rPr lang="en-US" sz="3200" dirty="0" err="1"/>
              <a:t>dosha</a:t>
            </a:r>
            <a:r>
              <a:rPr lang="en-US" sz="3200" dirty="0"/>
              <a:t> and are different from symptoms of an imbalance in another </a:t>
            </a:r>
            <a:r>
              <a:rPr lang="en-US" sz="3200" dirty="0" err="1"/>
              <a:t>dosha</a:t>
            </a:r>
            <a:r>
              <a:rPr lang="en-US" sz="3200" dirty="0"/>
              <a:t>. </a:t>
            </a:r>
          </a:p>
          <a:p>
            <a:endParaRPr lang="en-US" dirty="0"/>
          </a:p>
        </p:txBody>
      </p:sp>
      <p:sp>
        <p:nvSpPr>
          <p:cNvPr id="24577" name="Rectangle 1"/>
          <p:cNvSpPr>
            <a:spLocks noChangeArrowheads="1"/>
          </p:cNvSpPr>
          <p:nvPr/>
        </p:nvSpPr>
        <p:spPr bwMode="auto">
          <a:xfrm>
            <a:off x="0" y="0"/>
            <a:ext cx="796724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600" b="1" i="0" u="none" strike="noStrike" cap="none" normalizeH="0" baseline="0" dirty="0">
                <a:ln>
                  <a:noFill/>
                </a:ln>
                <a:solidFill>
                  <a:schemeClr val="tx1"/>
                </a:solidFill>
                <a:effectLst/>
                <a:latin typeface="Comic Sans MS" pitchFamily="66" charset="0"/>
                <a:ea typeface="Times New Roman" pitchFamily="18" charset="0"/>
              </a:rPr>
              <a:t>Constitution (</a:t>
            </a:r>
            <a:r>
              <a:rPr kumimoji="0" lang="en-US" sz="3600" b="1" i="0" u="none" strike="noStrike" cap="none" normalizeH="0" baseline="0" dirty="0" err="1">
                <a:ln>
                  <a:noFill/>
                </a:ln>
                <a:solidFill>
                  <a:schemeClr val="tx1"/>
                </a:solidFill>
                <a:effectLst/>
                <a:latin typeface="Comic Sans MS" pitchFamily="66" charset="0"/>
                <a:ea typeface="Times New Roman" pitchFamily="18" charset="0"/>
              </a:rPr>
              <a:t>Prakriti</a:t>
            </a:r>
            <a:r>
              <a:rPr kumimoji="0" lang="en-US" sz="3600" b="1" i="0" u="none" strike="noStrike" cap="none" normalizeH="0" baseline="0" dirty="0">
                <a:ln>
                  <a:noFill/>
                </a:ln>
                <a:solidFill>
                  <a:schemeClr val="tx1"/>
                </a:solidFill>
                <a:effectLst/>
                <a:latin typeface="Comic Sans MS" pitchFamily="66" charset="0"/>
                <a:ea typeface="Times New Roman" pitchFamily="18" charset="0"/>
              </a:rPr>
              <a:t>) and health:</a:t>
            </a:r>
            <a:endParaRPr kumimoji="0" lang="en-US" sz="36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200" b="1" dirty="0"/>
              <a:t>; </a:t>
            </a:r>
            <a:r>
              <a:rPr lang="en-US" sz="3200" b="1" dirty="0" err="1"/>
              <a:t>Vata</a:t>
            </a:r>
            <a:endParaRPr lang="en-US" sz="3200" dirty="0"/>
          </a:p>
        </p:txBody>
      </p:sp>
      <p:sp>
        <p:nvSpPr>
          <p:cNvPr id="3" name="Content Placeholder 2"/>
          <p:cNvSpPr>
            <a:spLocks noGrp="1"/>
          </p:cNvSpPr>
          <p:nvPr>
            <p:ph sz="quarter" idx="1"/>
          </p:nvPr>
        </p:nvSpPr>
        <p:spPr>
          <a:xfrm>
            <a:off x="457200" y="1600200"/>
            <a:ext cx="8229600" cy="4873752"/>
          </a:xfrm>
        </p:spPr>
        <p:txBody>
          <a:bodyPr/>
          <a:lstStyle/>
          <a:p>
            <a:pPr lvl="0"/>
            <a:r>
              <a:rPr lang="en-US" sz="3200" dirty="0" err="1"/>
              <a:t>Vata</a:t>
            </a:r>
            <a:r>
              <a:rPr lang="en-US" sz="3200" dirty="0"/>
              <a:t> </a:t>
            </a:r>
            <a:r>
              <a:rPr lang="en-US" sz="3200" dirty="0" err="1"/>
              <a:t>dosha</a:t>
            </a:r>
            <a:r>
              <a:rPr lang="en-US" sz="3200" dirty="0"/>
              <a:t>: combination of the elements space and air.</a:t>
            </a:r>
          </a:p>
          <a:p>
            <a:pPr lvl="0"/>
            <a:r>
              <a:rPr lang="en-US" sz="3200" dirty="0"/>
              <a:t>Most powerful </a:t>
            </a:r>
            <a:r>
              <a:rPr lang="en-US" sz="3200" dirty="0" err="1"/>
              <a:t>dosha</a:t>
            </a:r>
            <a:r>
              <a:rPr lang="en-US" sz="3200" dirty="0"/>
              <a:t> because it controls very basic body processes such as cell division, the heart, breathing, and the mind </a:t>
            </a:r>
          </a:p>
          <a:p>
            <a:pPr lvl="0"/>
            <a:r>
              <a:rPr lang="en-US" sz="3200" dirty="0"/>
              <a:t>People with </a:t>
            </a:r>
            <a:r>
              <a:rPr lang="en-US" sz="3200" dirty="0" err="1"/>
              <a:t>vata</a:t>
            </a:r>
            <a:r>
              <a:rPr lang="en-US" sz="3200" dirty="0"/>
              <a:t> </a:t>
            </a:r>
            <a:r>
              <a:rPr lang="en-US" sz="3200" dirty="0" err="1"/>
              <a:t>dosha</a:t>
            </a:r>
            <a:r>
              <a:rPr lang="en-US" sz="3200" dirty="0"/>
              <a:t> are more susceptible to skin, neurological and mental diseases.</a:t>
            </a:r>
          </a:p>
          <a:p>
            <a:endParaRPr lang="en-US" sz="3200" dirty="0"/>
          </a:p>
        </p:txBody>
      </p:sp>
      <p:sp>
        <p:nvSpPr>
          <p:cNvPr id="26625" name="Rectangle 1"/>
          <p:cNvSpPr>
            <a:spLocks noChangeArrowheads="1"/>
          </p:cNvSpPr>
          <p:nvPr/>
        </p:nvSpPr>
        <p:spPr bwMode="auto">
          <a:xfrm>
            <a:off x="0" y="0"/>
            <a:ext cx="2651840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7649" name="Rectangle 1"/>
          <p:cNvSpPr>
            <a:spLocks noChangeArrowheads="1"/>
          </p:cNvSpPr>
          <p:nvPr/>
        </p:nvSpPr>
        <p:spPr bwMode="auto">
          <a:xfrm>
            <a:off x="0" y="0"/>
            <a:ext cx="421621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2" fontAlgn="base">
              <a:spcBef>
                <a:spcPct val="0"/>
              </a:spcBef>
              <a:spcAft>
                <a:spcPct val="0"/>
              </a:spcAft>
              <a:buFontTx/>
              <a:buChar char="•"/>
            </a:pPr>
            <a:r>
              <a:rPr kumimoji="0" lang="en-US" sz="3600" b="1" i="0" u="none" strike="noStrike" cap="none" normalizeH="0" baseline="0" dirty="0" err="1">
                <a:ln>
                  <a:noFill/>
                </a:ln>
                <a:solidFill>
                  <a:schemeClr val="tx1"/>
                </a:solidFill>
                <a:effectLst/>
                <a:latin typeface="Comic Sans MS" pitchFamily="66" charset="0"/>
                <a:ea typeface="Times New Roman" pitchFamily="18" charset="0"/>
              </a:rPr>
              <a:t>Pitta</a:t>
            </a:r>
            <a:r>
              <a:rPr kumimoji="0" lang="en-US" sz="3600" b="1" i="0" u="none" strike="noStrike" cap="none" normalizeH="0" baseline="0" dirty="0">
                <a:ln>
                  <a:noFill/>
                </a:ln>
                <a:solidFill>
                  <a:schemeClr val="tx1"/>
                </a:solidFill>
                <a:effectLst/>
                <a:latin typeface="Comic Sans MS" pitchFamily="66" charset="0"/>
                <a:ea typeface="Times New Roman" pitchFamily="18" charset="0"/>
              </a:rPr>
              <a:t> </a:t>
            </a:r>
            <a:r>
              <a:rPr kumimoji="0" lang="en-US" sz="3600" b="1" i="0" u="none" strike="noStrike" cap="none" normalizeH="0" baseline="0" dirty="0" err="1">
                <a:ln>
                  <a:noFill/>
                </a:ln>
                <a:solidFill>
                  <a:schemeClr val="tx1"/>
                </a:solidFill>
                <a:effectLst/>
                <a:latin typeface="Comic Sans MS" pitchFamily="66" charset="0"/>
                <a:ea typeface="Times New Roman" pitchFamily="18" charset="0"/>
              </a:rPr>
              <a:t>dosha</a:t>
            </a:r>
            <a:r>
              <a:rPr kumimoji="0" lang="en-US" sz="3600" b="1" i="0" u="none" strike="noStrike" cap="none" normalizeH="0" baseline="0" dirty="0">
                <a:ln>
                  <a:noFill/>
                </a:ln>
                <a:solidFill>
                  <a:schemeClr val="tx1"/>
                </a:solidFill>
                <a:effectLst/>
                <a:latin typeface="Comic Sans MS" pitchFamily="66" charset="0"/>
                <a:ea typeface="Times New Roman" pitchFamily="18" charset="0"/>
              </a:rPr>
              <a:t>: </a:t>
            </a:r>
            <a:endParaRPr kumimoji="0" lang="en-US" sz="3600" b="0" i="0" u="none" strike="noStrike" cap="none" normalizeH="0" baseline="0" dirty="0">
              <a:ln>
                <a:noFill/>
              </a:ln>
              <a:solidFill>
                <a:schemeClr val="tx1"/>
              </a:solidFill>
              <a:effectLst/>
              <a:latin typeface="Arial" pitchFamily="34" charset="0"/>
            </a:endParaRPr>
          </a:p>
        </p:txBody>
      </p:sp>
      <p:sp>
        <p:nvSpPr>
          <p:cNvPr id="27650" name="Rectangle 2"/>
          <p:cNvSpPr>
            <a:spLocks noGrp="1" noChangeArrowheads="1"/>
          </p:cNvSpPr>
          <p:nvPr>
            <p:ph sz="quarter" idx="1"/>
          </p:nvPr>
        </p:nvSpPr>
        <p:spPr bwMode="auto">
          <a:xfrm>
            <a:off x="0" y="2057400"/>
            <a:ext cx="8815234" cy="4108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Elements fire and water. </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Control hormones and the digestive system. </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err="1">
                <a:ln>
                  <a:noFill/>
                </a:ln>
                <a:solidFill>
                  <a:schemeClr val="tx1"/>
                </a:solidFill>
                <a:effectLst/>
                <a:latin typeface="Comic Sans MS" pitchFamily="66" charset="0"/>
                <a:ea typeface="Times New Roman" pitchFamily="18" charset="0"/>
              </a:rPr>
              <a:t>Pitta</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 is upset by, for example, eating spicy</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or sour food; being angry, tired, or fearful;</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or spending too much time in the sun. </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People with </a:t>
            </a:r>
            <a:r>
              <a:rPr kumimoji="0" lang="en-US" sz="3200" b="0" i="0" u="none" strike="noStrike" cap="none" normalizeH="0" baseline="0" dirty="0" err="1">
                <a:ln>
                  <a:noFill/>
                </a:ln>
                <a:solidFill>
                  <a:schemeClr val="tx1"/>
                </a:solidFill>
                <a:effectLst/>
                <a:latin typeface="Comic Sans MS" pitchFamily="66" charset="0"/>
                <a:ea typeface="Times New Roman" pitchFamily="18" charset="0"/>
              </a:rPr>
              <a:t>Pitta</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 are more susceptible to </a:t>
            </a:r>
          </a:p>
          <a:p>
            <a:pPr marL="0" marR="0" lvl="0" indent="0" algn="l" defTabSz="914400" rtl="0" eaLnBrk="0" fontAlgn="base" latinLnBrk="0" hangingPunct="0">
              <a:lnSpc>
                <a:spcPct val="100000"/>
              </a:lnSpc>
              <a:spcBef>
                <a:spcPct val="0"/>
              </a:spcBef>
              <a:spcAft>
                <a:spcPct val="0"/>
              </a:spcAft>
              <a:buClrTx/>
              <a:buSzTx/>
              <a:buNone/>
              <a:tabLst/>
            </a:pPr>
            <a:r>
              <a:rPr lang="en-US" sz="3200" dirty="0">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heart diseases and arthritis.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7543800" cy="6016752"/>
          </a:xfrm>
        </p:spPr>
        <p:txBody>
          <a:bodyPr/>
          <a:lstStyle/>
          <a:p>
            <a:pPr lvl="0"/>
            <a:r>
              <a:rPr lang="en-US" sz="3200" b="1" dirty="0" err="1"/>
              <a:t>Kapha</a:t>
            </a:r>
            <a:r>
              <a:rPr lang="en-US" sz="3200" b="1" dirty="0"/>
              <a:t> </a:t>
            </a:r>
            <a:r>
              <a:rPr lang="en-US" sz="3200" b="1" dirty="0" err="1"/>
              <a:t>dosha</a:t>
            </a:r>
            <a:r>
              <a:rPr lang="en-US" sz="3200" b="1" dirty="0"/>
              <a:t>: </a:t>
            </a:r>
            <a:endParaRPr lang="en-US" sz="3200" dirty="0"/>
          </a:p>
          <a:p>
            <a:pPr lvl="0"/>
            <a:r>
              <a:rPr lang="en-US" sz="3200" dirty="0"/>
              <a:t>Elements water and earth </a:t>
            </a:r>
          </a:p>
          <a:p>
            <a:pPr lvl="0"/>
            <a:r>
              <a:rPr lang="en-US" sz="3200" dirty="0"/>
              <a:t>Help to keep up strength and immunity and to control growth </a:t>
            </a:r>
          </a:p>
          <a:p>
            <a:pPr lvl="0"/>
            <a:r>
              <a:rPr lang="en-US" sz="3200" dirty="0"/>
              <a:t>Aggravated by, for example, sleeping during the daytime, eating too many sweet foods </a:t>
            </a:r>
          </a:p>
          <a:p>
            <a:pPr lvl="0"/>
            <a:r>
              <a:rPr lang="en-US" sz="3200" dirty="0"/>
              <a:t>People with </a:t>
            </a:r>
            <a:r>
              <a:rPr lang="en-US" sz="3200" dirty="0" err="1"/>
              <a:t>kapha</a:t>
            </a:r>
            <a:r>
              <a:rPr lang="en-US" sz="3200" dirty="0"/>
              <a:t> </a:t>
            </a:r>
            <a:r>
              <a:rPr lang="en-US" sz="3200" dirty="0" err="1"/>
              <a:t>dosha</a:t>
            </a:r>
            <a:r>
              <a:rPr lang="en-US" sz="3200" dirty="0"/>
              <a:t> are more susceptible to gallbladder problems, stomach ulcers, and respiratory illnesses such as asthma</a:t>
            </a:r>
            <a:r>
              <a:rPr lang="en-US" sz="3200" b="1" dirty="0"/>
              <a:t>.</a:t>
            </a:r>
            <a:endParaRPr lang="en-US" sz="3200"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normAutofit lnSpcReduction="10000"/>
          </a:bodyPr>
          <a:lstStyle/>
          <a:p>
            <a:pPr lvl="0"/>
            <a:r>
              <a:rPr lang="en-US" sz="3200" b="1" dirty="0"/>
              <a:t>Treatment goals:</a:t>
            </a:r>
            <a:endParaRPr lang="en-US" sz="3200" dirty="0"/>
          </a:p>
          <a:p>
            <a:pPr lvl="0"/>
            <a:r>
              <a:rPr lang="en-US" sz="3200" dirty="0"/>
              <a:t>Eliminate impurities (</a:t>
            </a:r>
            <a:r>
              <a:rPr lang="en-US" sz="3200" dirty="0" err="1"/>
              <a:t>Panchkarma</a:t>
            </a:r>
            <a:r>
              <a:rPr lang="en-US" sz="3200" dirty="0"/>
              <a:t>): focuses on respiratory and digestive tract. (enema, fasting, inhalers)</a:t>
            </a:r>
          </a:p>
          <a:p>
            <a:pPr lvl="0"/>
            <a:r>
              <a:rPr lang="en-US" sz="3200" dirty="0"/>
              <a:t>Reduce symptoms: yoga, meditation, breathing exercises etc., herbs with honey to improve digestion and reduce fever.</a:t>
            </a:r>
          </a:p>
          <a:p>
            <a:pPr lvl="0"/>
            <a:r>
              <a:rPr lang="en-US" sz="3200" dirty="0"/>
              <a:t>Reduce worry and increase harmony in the patient’s life: yoga, meditation </a:t>
            </a:r>
          </a:p>
          <a:p>
            <a:pPr lvl="0"/>
            <a:r>
              <a:rPr lang="en-US" sz="3200" dirty="0"/>
              <a:t>Eliminate both physical and psychological problems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169152"/>
          </a:xfrm>
        </p:spPr>
        <p:txBody>
          <a:bodyPr>
            <a:normAutofit/>
          </a:bodyPr>
          <a:lstStyle/>
          <a:p>
            <a:pPr lvl="0"/>
            <a:r>
              <a:rPr lang="en-US" sz="3200" b="1" u="sng" dirty="0"/>
              <a:t>Homeopathic medicine</a:t>
            </a:r>
            <a:r>
              <a:rPr lang="en-US" sz="3200" u="sng" dirty="0"/>
              <a:t>: </a:t>
            </a:r>
            <a:endParaRPr lang="en-US" sz="3200" dirty="0"/>
          </a:p>
          <a:p>
            <a:pPr lvl="0"/>
            <a:r>
              <a:rPr lang="en-US" sz="3200" dirty="0"/>
              <a:t>The treatment is based on the principle, “Like cures like”. Homeopathic medicine are taking original substance from plants, animals and minerals and highly diluting them. It is believed that body’s own healing ability is stimulated by these medicines. They are sold over the counter without prescription. They are so light that they are considered to have very less side effects.</a:t>
            </a:r>
          </a:p>
          <a:p>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153400" cy="6169152"/>
          </a:xfrm>
        </p:spPr>
        <p:txBody>
          <a:bodyPr/>
          <a:lstStyle/>
          <a:p>
            <a:pPr lvl="0"/>
            <a:r>
              <a:rPr lang="en-US" sz="3600" dirty="0"/>
              <a:t>Greek words </a:t>
            </a:r>
            <a:r>
              <a:rPr lang="en-US" sz="3600" dirty="0" err="1"/>
              <a:t>homeo</a:t>
            </a:r>
            <a:r>
              <a:rPr lang="en-US" sz="3600" dirty="0"/>
              <a:t>, meaning similar, and pathos, meaning suffering or disease. </a:t>
            </a:r>
          </a:p>
          <a:p>
            <a:pPr lvl="0"/>
            <a:r>
              <a:rPr lang="en-US" sz="3600" dirty="0"/>
              <a:t>Based on law of </a:t>
            </a:r>
            <a:r>
              <a:rPr lang="en-US" sz="3600" dirty="0" err="1"/>
              <a:t>similars</a:t>
            </a:r>
            <a:r>
              <a:rPr lang="en-US" sz="3600" dirty="0"/>
              <a:t>", (all effective drugs produce symptoms in healthy individuals similar to those of the diseases that they can treat).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5864352"/>
          </a:xfrm>
        </p:spPr>
        <p:txBody>
          <a:bodyPr>
            <a:normAutofit/>
          </a:bodyPr>
          <a:lstStyle/>
          <a:p>
            <a:pPr lvl="0"/>
            <a:r>
              <a:rPr lang="en-US" sz="3200" b="1" dirty="0"/>
              <a:t>History:</a:t>
            </a:r>
            <a:endParaRPr lang="en-US" sz="3200" dirty="0"/>
          </a:p>
          <a:p>
            <a:pPr lvl="0"/>
            <a:r>
              <a:rPr lang="en-US" sz="3200" dirty="0"/>
              <a:t>In the late 1700s, Samuel Hahnemann proposed a new approach to treatment.</a:t>
            </a:r>
          </a:p>
          <a:p>
            <a:pPr lvl="0"/>
            <a:r>
              <a:rPr lang="en-US" sz="3200" dirty="0"/>
              <a:t> </a:t>
            </a:r>
          </a:p>
          <a:p>
            <a:pPr lvl="0"/>
            <a:r>
              <a:rPr lang="en-US" sz="3200" dirty="0"/>
              <a:t>Tested cinchona bark on himself and found the “law of </a:t>
            </a:r>
            <a:r>
              <a:rPr lang="en-US" sz="3200" dirty="0" err="1"/>
              <a:t>similars</a:t>
            </a:r>
            <a:r>
              <a:rPr lang="en-US" sz="3200" dirty="0"/>
              <a:t>.”</a:t>
            </a:r>
          </a:p>
          <a:p>
            <a:pPr>
              <a:buNone/>
            </a:pP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sz="quarter" idx="1"/>
          </p:nvPr>
        </p:nvSpPr>
        <p:spPr bwMode="auto">
          <a:xfrm>
            <a:off x="457200" y="381000"/>
            <a:ext cx="8746305"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1" i="0" u="none" strike="noStrike" cap="none" normalizeH="0" baseline="0" dirty="0">
                <a:ln>
                  <a:noFill/>
                </a:ln>
                <a:solidFill>
                  <a:schemeClr val="tx1"/>
                </a:solidFill>
                <a:effectLst/>
                <a:latin typeface="Comic Sans MS" pitchFamily="66" charset="0"/>
                <a:ea typeface="Times New Roman" pitchFamily="18" charset="0"/>
              </a:rPr>
              <a:t>Key concepts </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Stimulate the body's defense mechanisms</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and processes so as to prevent or treat</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illness.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Giving very small doses of substances called</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remedies that produce the similar </a:t>
            </a:r>
          </a:p>
          <a:p>
            <a:pPr marL="0" marR="0" lvl="0" indent="0" algn="l" defTabSz="914400" rtl="0" eaLnBrk="0" fontAlgn="base" latinLnBrk="0" hangingPunct="0">
              <a:lnSpc>
                <a:spcPct val="100000"/>
              </a:lnSpc>
              <a:spcBef>
                <a:spcPct val="0"/>
              </a:spcBef>
              <a:spcAft>
                <a:spcPct val="0"/>
              </a:spcAft>
              <a:buClrTx/>
              <a:buSzTx/>
              <a:buNone/>
              <a:tabLst/>
            </a:pPr>
            <a:r>
              <a:rPr lang="en-US" sz="3200" dirty="0">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symptoms of illness in healthy people if</a:t>
            </a:r>
          </a:p>
          <a:p>
            <a:pPr marL="0" marR="0" lvl="0" indent="0" algn="l" defTabSz="914400" rtl="0" eaLnBrk="0" fontAlgn="base" latinLnBrk="0" hangingPunct="0">
              <a:lnSpc>
                <a:spcPct val="100000"/>
              </a:lnSpc>
              <a:spcBef>
                <a:spcPct val="0"/>
              </a:spcBef>
              <a:spcAft>
                <a:spcPct val="0"/>
              </a:spcAft>
              <a:buClrTx/>
              <a:buSzTx/>
              <a:buNone/>
              <a:tabLst/>
            </a:pPr>
            <a:r>
              <a:rPr lang="en-US" sz="3200" dirty="0">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 they were given in larger doses.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Treatment in homeopathy is individualized </a:t>
            </a:r>
          </a:p>
          <a:p>
            <a:pPr marL="0" marR="0" lvl="0" indent="0" algn="l" defTabSz="914400" rtl="0" eaLnBrk="0" fontAlgn="base" latinLnBrk="0" hangingPunct="0">
              <a:lnSpc>
                <a:spcPct val="100000"/>
              </a:lnSpc>
              <a:spcBef>
                <a:spcPct val="0"/>
              </a:spcBef>
              <a:spcAft>
                <a:spcPct val="0"/>
              </a:spcAft>
              <a:buClrTx/>
              <a:buSzTx/>
              <a:buNone/>
              <a:tabLst/>
            </a:pPr>
            <a:r>
              <a:rPr lang="en-US" sz="3200" dirty="0">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(tailored to each person).</a:t>
            </a:r>
            <a:endParaRPr kumimoji="0" lang="en-US" sz="32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b="1" u="sng" dirty="0"/>
              <a:t>Naturopathic medicine</a:t>
            </a:r>
            <a:r>
              <a:rPr lang="en-US" u="sng" dirty="0"/>
              <a:t>:</a:t>
            </a:r>
            <a:br>
              <a:rPr lang="en-US" dirty="0"/>
            </a:br>
            <a:r>
              <a:rPr lang="en-US" dirty="0"/>
              <a:t> </a:t>
            </a:r>
          </a:p>
        </p:txBody>
      </p:sp>
      <p:sp>
        <p:nvSpPr>
          <p:cNvPr id="3" name="Content Placeholder 2"/>
          <p:cNvSpPr>
            <a:spLocks noGrp="1"/>
          </p:cNvSpPr>
          <p:nvPr>
            <p:ph sz="quarter" idx="1"/>
          </p:nvPr>
        </p:nvSpPr>
        <p:spPr>
          <a:xfrm>
            <a:off x="457200" y="1219200"/>
            <a:ext cx="8001000" cy="5254752"/>
          </a:xfrm>
        </p:spPr>
        <p:txBody>
          <a:bodyPr>
            <a:normAutofit/>
          </a:bodyPr>
          <a:lstStyle/>
          <a:p>
            <a:pPr lvl="0"/>
            <a:r>
              <a:rPr lang="en-US" sz="3200" dirty="0"/>
              <a:t>It cures the disease by harnessing the body’s own natural healing powers. Rejecting synthetic drugs and invasive procedures, it stresses the restorative powers of nature. It takes seriously the motto, </a:t>
            </a:r>
            <a:r>
              <a:rPr lang="en-US" sz="3200" b="1" dirty="0"/>
              <a:t>“First, do no harm.”</a:t>
            </a:r>
            <a:r>
              <a:rPr lang="en-US" sz="3200" dirty="0"/>
              <a:t> It relies on natural healing approaches such as herbs, nutrition, and movement and manipulation of the body.</a:t>
            </a:r>
          </a:p>
          <a:p>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a:t>Introduction</a:t>
            </a:r>
            <a:br>
              <a:rPr lang="en-US" sz="3600" dirty="0"/>
            </a:br>
            <a:endParaRPr lang="en-US" sz="3600" dirty="0"/>
          </a:p>
        </p:txBody>
      </p:sp>
      <p:sp>
        <p:nvSpPr>
          <p:cNvPr id="3" name="Content Placeholder 2"/>
          <p:cNvSpPr>
            <a:spLocks noGrp="1"/>
          </p:cNvSpPr>
          <p:nvPr>
            <p:ph sz="quarter" idx="1"/>
          </p:nvPr>
        </p:nvSpPr>
        <p:spPr/>
        <p:txBody>
          <a:bodyPr>
            <a:normAutofit fontScale="92500" lnSpcReduction="10000"/>
          </a:bodyPr>
          <a:lstStyle/>
          <a:p>
            <a:r>
              <a:rPr lang="en-US" sz="2800" dirty="0"/>
              <a:t>The technique that are used in addition to the conventional medicine</a:t>
            </a:r>
          </a:p>
          <a:p>
            <a:r>
              <a:rPr lang="en-US" sz="2800" dirty="0"/>
              <a:t>The word </a:t>
            </a:r>
            <a:r>
              <a:rPr lang="en-US" sz="2800" b="1" dirty="0"/>
              <a:t>‘complementary’</a:t>
            </a:r>
            <a:r>
              <a:rPr lang="en-US" sz="2800" dirty="0"/>
              <a:t> gained popularity in the field conveying the idea that the modalities or techniques could be used to complement and enhance the biomedical treatments</a:t>
            </a:r>
          </a:p>
          <a:p>
            <a:pPr lvl="0"/>
            <a:r>
              <a:rPr lang="en-US" sz="2800" dirty="0"/>
              <a:t>Then</a:t>
            </a:r>
            <a:r>
              <a:rPr lang="en-US" sz="2800" b="1" dirty="0"/>
              <a:t>, ‘alternative’</a:t>
            </a:r>
            <a:r>
              <a:rPr lang="en-US" sz="2800" dirty="0"/>
              <a:t> medicine means practices and healing techniques that are not generally taught in medical schools, thus alternating with prevailing view.</a:t>
            </a:r>
          </a:p>
          <a:p>
            <a:r>
              <a:rPr lang="en-US" sz="2800" dirty="0"/>
              <a: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sz="quarter" idx="1"/>
          </p:nvPr>
        </p:nvSpPr>
        <p:spPr bwMode="auto">
          <a:xfrm>
            <a:off x="457200" y="0"/>
            <a:ext cx="8581195"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1" i="0" u="none" strike="noStrike" cap="none" normalizeH="0" baseline="0" dirty="0">
                <a:ln>
                  <a:noFill/>
                </a:ln>
                <a:solidFill>
                  <a:schemeClr val="tx1"/>
                </a:solidFill>
                <a:effectLst/>
                <a:latin typeface="Comic Sans MS" pitchFamily="66" charset="0"/>
                <a:ea typeface="Times New Roman" pitchFamily="18" charset="0"/>
              </a:rPr>
              <a:t>Three basic principles</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 of naturopathy are:</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The body has a natural drive to maintain </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the equilibrium, symptoms of disease are</a:t>
            </a:r>
          </a:p>
          <a:p>
            <a:pPr marL="0" marR="0" lvl="0" indent="0" algn="l" defTabSz="914400" rtl="0" eaLnBrk="0" fontAlgn="base" latinLnBrk="0" hangingPunct="0">
              <a:lnSpc>
                <a:spcPct val="100000"/>
              </a:lnSpc>
              <a:spcBef>
                <a:spcPct val="0"/>
              </a:spcBef>
              <a:spcAft>
                <a:spcPct val="0"/>
              </a:spcAft>
              <a:buClrTx/>
              <a:buSzTx/>
              <a:buNone/>
              <a:tabLst/>
            </a:pPr>
            <a:r>
              <a:rPr lang="en-US" sz="3200" dirty="0">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viewed and indications that the body is</a:t>
            </a:r>
          </a:p>
          <a:p>
            <a:pPr marL="0" marR="0" lvl="0" indent="0" algn="l" defTabSz="914400" rtl="0" eaLnBrk="0" fontAlgn="base" latinLnBrk="0" hangingPunct="0">
              <a:lnSpc>
                <a:spcPct val="100000"/>
              </a:lnSpc>
              <a:spcBef>
                <a:spcPct val="0"/>
              </a:spcBef>
              <a:spcAft>
                <a:spcPct val="0"/>
              </a:spcAft>
              <a:buClrTx/>
              <a:buSzTx/>
              <a:buNone/>
              <a:tabLst/>
            </a:pPr>
            <a:r>
              <a:rPr lang="en-US" sz="3200" dirty="0">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striving to heal it. </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The root cause of all diseases is the</a:t>
            </a:r>
          </a:p>
          <a:p>
            <a:pPr marL="0" marR="0" lvl="0" indent="0" algn="l" defTabSz="914400" rtl="0" eaLnBrk="0" fontAlgn="base" latinLnBrk="0" hangingPunct="0">
              <a:lnSpc>
                <a:spcPct val="100000"/>
              </a:lnSpc>
              <a:spcBef>
                <a:spcPct val="0"/>
              </a:spcBef>
              <a:spcAft>
                <a:spcPct val="0"/>
              </a:spcAft>
              <a:buClrTx/>
              <a:buSzTx/>
              <a:buNone/>
              <a:tabLst/>
            </a:pPr>
            <a:r>
              <a:rPr lang="en-US" sz="3200" dirty="0">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accumulation of waste product and toxin </a:t>
            </a:r>
          </a:p>
          <a:p>
            <a:pPr marL="0" marR="0" lvl="0" indent="0" algn="l" defTabSz="914400" rtl="0" eaLnBrk="0" fontAlgn="base" latinLnBrk="0" hangingPunct="0">
              <a:lnSpc>
                <a:spcPct val="100000"/>
              </a:lnSpc>
              <a:spcBef>
                <a:spcPct val="0"/>
              </a:spcBef>
              <a:spcAft>
                <a:spcPct val="0"/>
              </a:spcAft>
              <a:buClrTx/>
              <a:buSzTx/>
              <a:buNone/>
              <a:tabLst/>
            </a:pPr>
            <a:r>
              <a:rPr lang="en-US" sz="3200" dirty="0">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due to lifestyle habits.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The body contains the wisdom and power</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to heal itself, provided serves to enhance</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dirty="0">
                <a:ln>
                  <a:noFill/>
                </a:ln>
                <a:solidFill>
                  <a:schemeClr val="tx1"/>
                </a:solidFill>
                <a:effectLst/>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its power.</a:t>
            </a:r>
            <a:endParaRPr kumimoji="0" lang="en-US" sz="32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sz="quarter" idx="1"/>
          </p:nvPr>
        </p:nvSpPr>
        <p:spPr bwMode="auto">
          <a:xfrm>
            <a:off x="457200" y="609600"/>
            <a:ext cx="4548040" cy="35394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It includes: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physiotherapy</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therapeutic exercises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acupuncture</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hydrotherapy</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nutrition</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Herbal therapy etc.</a:t>
            </a:r>
            <a:endParaRPr kumimoji="0" lang="en-US" sz="32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b="1" u="sng" dirty="0"/>
              <a:t>American Indian medicine:</a:t>
            </a:r>
            <a:br>
              <a:rPr lang="en-US" sz="3600" dirty="0"/>
            </a:br>
            <a:r>
              <a:rPr lang="en-US" sz="3600" dirty="0"/>
              <a:t> </a:t>
            </a:r>
          </a:p>
        </p:txBody>
      </p:sp>
      <p:sp>
        <p:nvSpPr>
          <p:cNvPr id="3" name="Content Placeholder 2"/>
          <p:cNvSpPr>
            <a:spLocks noGrp="1"/>
          </p:cNvSpPr>
          <p:nvPr>
            <p:ph sz="quarter" idx="1"/>
          </p:nvPr>
        </p:nvSpPr>
        <p:spPr/>
        <p:txBody>
          <a:bodyPr>
            <a:normAutofit/>
          </a:bodyPr>
          <a:lstStyle/>
          <a:p>
            <a:pPr lvl="0"/>
            <a:r>
              <a:rPr lang="en-US" sz="3200" dirty="0"/>
              <a:t>A system of healing. Physical illness is attributed to spiritual causes or spirit. The healing involves activities that appease the spirits, rid the individual of impurities and restore them to a healthful, spiritually pure state.</a:t>
            </a:r>
          </a:p>
          <a:p>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sp>
        <p:nvSpPr>
          <p:cNvPr id="39937" name="Rectangle 1"/>
          <p:cNvSpPr>
            <a:spLocks noChangeArrowheads="1"/>
          </p:cNvSpPr>
          <p:nvPr/>
        </p:nvSpPr>
        <p:spPr bwMode="auto">
          <a:xfrm>
            <a:off x="838200" y="762000"/>
            <a:ext cx="6705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Shamanistic methods include </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Incantations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Charms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Prayers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Dances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Shaking a rattle</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Beating of drum</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Sucking to</a:t>
            </a:r>
            <a:r>
              <a:rPr kumimoji="0" lang="en-US" sz="3200" b="0" i="0" u="none" strike="noStrike" cap="none" normalizeH="0" dirty="0">
                <a:ln>
                  <a:noFill/>
                </a:ln>
                <a:solidFill>
                  <a:schemeClr val="tx1"/>
                </a:solidFill>
                <a:effectLst/>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remove the disease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a:t>
            </a:r>
            <a:endParaRPr kumimoji="0" lang="en-US" sz="32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sp>
        <p:nvSpPr>
          <p:cNvPr id="4" name="Rectangle 3"/>
          <p:cNvSpPr/>
          <p:nvPr/>
        </p:nvSpPr>
        <p:spPr>
          <a:xfrm>
            <a:off x="1676401" y="2286000"/>
            <a:ext cx="5791200" cy="1323439"/>
          </a:xfrm>
          <a:prstGeom prst="rect">
            <a:avLst/>
          </a:prstGeom>
        </p:spPr>
        <p:txBody>
          <a:bodyPr wrap="square">
            <a:spAutoFit/>
          </a:bodyPr>
          <a:lstStyle/>
          <a:p>
            <a:pPr algn="ctr"/>
            <a:r>
              <a:rPr lang="en-US" sz="4000" b="1" u="sng" dirty="0"/>
              <a:t>MIND BODY INTERVENTIONS</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Naturopathy</a:t>
            </a:r>
            <a:endParaRPr lang="en-US" dirty="0"/>
          </a:p>
        </p:txBody>
      </p:sp>
      <p:sp>
        <p:nvSpPr>
          <p:cNvPr id="3" name="Content Placeholder 2"/>
          <p:cNvSpPr>
            <a:spLocks noGrp="1"/>
          </p:cNvSpPr>
          <p:nvPr>
            <p:ph sz="quarter" idx="1"/>
          </p:nvPr>
        </p:nvSpPr>
        <p:spPr/>
        <p:txBody>
          <a:bodyPr/>
          <a:lstStyle/>
          <a:p>
            <a:pPr lvl="0"/>
            <a:r>
              <a:rPr lang="en-US" sz="3200" b="1" u="sng" dirty="0"/>
              <a:t>Meditation:</a:t>
            </a:r>
            <a:endParaRPr lang="en-US" sz="3200" dirty="0"/>
          </a:p>
          <a:p>
            <a:r>
              <a:rPr lang="en-US" sz="3200" dirty="0"/>
              <a:t>	</a:t>
            </a:r>
          </a:p>
          <a:p>
            <a:pPr lvl="0"/>
            <a:r>
              <a:rPr lang="en-US" sz="3200" dirty="0"/>
              <a:t>Self directed practice for relaxing the body and calming the mind. State of consciousness in which individual eliminates environmental stimuli from awareness, producing a state of relaxation and stress relief.</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Indications for meditation; </a:t>
            </a:r>
            <a:endParaRPr lang="en-US" dirty="0"/>
          </a:p>
        </p:txBody>
      </p:sp>
      <p:sp>
        <p:nvSpPr>
          <p:cNvPr id="3" name="Content Placeholder 2"/>
          <p:cNvSpPr>
            <a:spLocks noGrp="1"/>
          </p:cNvSpPr>
          <p:nvPr>
            <p:ph sz="quarter" idx="1"/>
          </p:nvPr>
        </p:nvSpPr>
        <p:spPr/>
        <p:txBody>
          <a:bodyPr>
            <a:noAutofit/>
          </a:bodyPr>
          <a:lstStyle/>
          <a:p>
            <a:pPr lvl="0"/>
            <a:r>
              <a:rPr lang="en-US" sz="2800" dirty="0"/>
              <a:t>Anxiety or tension</a:t>
            </a:r>
          </a:p>
          <a:p>
            <a:pPr lvl="0"/>
            <a:r>
              <a:rPr lang="en-US" sz="2800" dirty="0"/>
              <a:t>Chronic bereavement</a:t>
            </a:r>
          </a:p>
          <a:p>
            <a:pPr lvl="0"/>
            <a:r>
              <a:rPr lang="en-US" sz="2800" dirty="0"/>
              <a:t>Chronic fatigue syndrome</a:t>
            </a:r>
          </a:p>
          <a:p>
            <a:pPr lvl="0"/>
            <a:r>
              <a:rPr lang="en-US" sz="2800" dirty="0"/>
              <a:t>Drug abuse</a:t>
            </a:r>
          </a:p>
          <a:p>
            <a:pPr lvl="0"/>
            <a:r>
              <a:rPr lang="en-US" sz="2800" dirty="0"/>
              <a:t>Irritability</a:t>
            </a:r>
          </a:p>
          <a:p>
            <a:pPr lvl="0"/>
            <a:r>
              <a:rPr lang="en-US" sz="2800" dirty="0"/>
              <a:t>Hypertension</a:t>
            </a:r>
          </a:p>
          <a:p>
            <a:pPr lvl="0"/>
            <a:r>
              <a:rPr lang="en-US" sz="2800" dirty="0"/>
              <a:t>Mild depression</a:t>
            </a:r>
          </a:p>
          <a:p>
            <a:pPr lvl="0"/>
            <a:r>
              <a:rPr lang="en-US" sz="2800" dirty="0"/>
              <a:t>Low self esteem or self blame</a:t>
            </a:r>
          </a:p>
          <a:p>
            <a:pPr lvl="0"/>
            <a:r>
              <a:rPr lang="en-US" sz="2800" dirty="0"/>
              <a:t>Sleep disorders</a:t>
            </a:r>
          </a:p>
          <a:p>
            <a:pPr lvl="0"/>
            <a:r>
              <a:rPr lang="en-US" sz="2800" dirty="0"/>
              <a:t>Psychological disorders</a:t>
            </a:r>
          </a:p>
          <a:p>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Limitations:</a:t>
            </a:r>
            <a:br>
              <a:rPr lang="en-US" dirty="0"/>
            </a:br>
            <a:endParaRPr lang="en-US" dirty="0"/>
          </a:p>
        </p:txBody>
      </p:sp>
      <p:sp>
        <p:nvSpPr>
          <p:cNvPr id="3" name="Content Placeholder 2"/>
          <p:cNvSpPr>
            <a:spLocks noGrp="1"/>
          </p:cNvSpPr>
          <p:nvPr>
            <p:ph sz="quarter" idx="1"/>
          </p:nvPr>
        </p:nvSpPr>
        <p:spPr/>
        <p:txBody>
          <a:bodyPr>
            <a:normAutofit lnSpcReduction="10000"/>
          </a:bodyPr>
          <a:lstStyle/>
          <a:p>
            <a:pPr lvl="0"/>
            <a:r>
              <a:rPr lang="en-US" sz="3200" dirty="0"/>
              <a:t>Some may have hypersensitivity to mediation and require less time than average 15-20mts.</a:t>
            </a:r>
          </a:p>
          <a:p>
            <a:pPr lvl="0"/>
            <a:r>
              <a:rPr lang="en-US" sz="3200" dirty="0"/>
              <a:t>Over meditation should be avoided </a:t>
            </a:r>
          </a:p>
          <a:p>
            <a:pPr lvl="0"/>
            <a:r>
              <a:rPr lang="en-US" sz="3200" dirty="0"/>
              <a:t>Over meditation in a patient with history of psychosis may precipitate psychoses episode.</a:t>
            </a:r>
          </a:p>
          <a:p>
            <a:pPr lvl="0"/>
            <a:r>
              <a:rPr lang="en-US" sz="3200" dirty="0"/>
              <a:t>It augments the effect of certain medications so precautions should be taken to alter the dose of medicines.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u="sng" dirty="0"/>
              <a:t>Relaxation therapy:</a:t>
            </a:r>
            <a:br>
              <a:rPr lang="en-US" dirty="0"/>
            </a:b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sz="3600" dirty="0"/>
              <a:t>It is the releasing of physical and mental tensions.</a:t>
            </a:r>
          </a:p>
          <a:p>
            <a:pPr lvl="0"/>
            <a:r>
              <a:rPr lang="en-US" sz="3600" dirty="0"/>
              <a:t>Relaxation is the state of generalized decreased cognitive, physiological or behavioral arousal. The process of arousal elongates the muscles, reduces the neural impulses sent to brain and thus decreases the activity of brain as well as other body systems.</a:t>
            </a:r>
          </a:p>
          <a:p>
            <a:pPr lvl="0">
              <a:buNone/>
            </a:pPr>
            <a:endParaRPr lang="en-US" sz="3600"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lvl="0"/>
            <a:r>
              <a:rPr lang="en-US" sz="3200" b="1" dirty="0"/>
              <a:t>Goal:</a:t>
            </a:r>
            <a:endParaRPr lang="en-US" sz="3200" dirty="0"/>
          </a:p>
          <a:p>
            <a:r>
              <a:rPr lang="en-US" sz="3200" dirty="0"/>
              <a:t>The long term goal of relaxation therapy is for the person to continually monitor himself for indicators of tension and to consciously let go and release the tension contained in various parts of the body.</a:t>
            </a:r>
          </a:p>
          <a:p>
            <a:r>
              <a:rPr lang="en-US" sz="3200" dirty="0"/>
              <a:t> </a:t>
            </a:r>
          </a:p>
          <a:p>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t>Definition</a:t>
            </a:r>
            <a:r>
              <a:rPr lang="en-US" b="1" u="sng" dirty="0"/>
              <a:t>:</a:t>
            </a:r>
            <a:br>
              <a:rPr lang="en-US" dirty="0"/>
            </a:br>
            <a:endParaRPr lang="en-US" dirty="0"/>
          </a:p>
        </p:txBody>
      </p:sp>
      <p:sp>
        <p:nvSpPr>
          <p:cNvPr id="3" name="Content Placeholder 2"/>
          <p:cNvSpPr>
            <a:spLocks noGrp="1"/>
          </p:cNvSpPr>
          <p:nvPr>
            <p:ph sz="quarter" idx="1"/>
          </p:nvPr>
        </p:nvSpPr>
        <p:spPr/>
        <p:txBody>
          <a:bodyPr/>
          <a:lstStyle/>
          <a:p>
            <a:r>
              <a:rPr lang="en-US" sz="3200" dirty="0"/>
              <a:t> Alternative/Complementary modalities have been defined as treatment techniques whose goals are to evoke healing, taking into account the body-mind-spirit connection of every individual (</a:t>
            </a:r>
            <a:r>
              <a:rPr lang="en-US" sz="3200" dirty="0" err="1"/>
              <a:t>Dossey</a:t>
            </a:r>
            <a:r>
              <a:rPr lang="en-US" sz="3200" dirty="0"/>
              <a:t>, 1995).</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Types: </a:t>
            </a:r>
            <a:br>
              <a:rPr lang="en-US" dirty="0"/>
            </a:br>
            <a:endParaRPr lang="en-US" dirty="0"/>
          </a:p>
        </p:txBody>
      </p:sp>
      <p:sp>
        <p:nvSpPr>
          <p:cNvPr id="3" name="Content Placeholder 2"/>
          <p:cNvSpPr>
            <a:spLocks noGrp="1"/>
          </p:cNvSpPr>
          <p:nvPr>
            <p:ph sz="quarter" idx="1"/>
          </p:nvPr>
        </p:nvSpPr>
        <p:spPr>
          <a:xfrm>
            <a:off x="457200" y="914400"/>
            <a:ext cx="8229600" cy="5559552"/>
          </a:xfrm>
        </p:spPr>
        <p:txBody>
          <a:bodyPr>
            <a:noAutofit/>
          </a:bodyPr>
          <a:lstStyle/>
          <a:p>
            <a:pPr lvl="0"/>
            <a:r>
              <a:rPr lang="en-US" sz="3200" b="1" dirty="0"/>
              <a:t>Progressive relaxation</a:t>
            </a:r>
            <a:r>
              <a:rPr lang="en-US" sz="3200" dirty="0"/>
              <a:t>: one learns to detect the subtle localized sensations of muscle tension in one muscle group and then multiple muscle groups.</a:t>
            </a:r>
          </a:p>
          <a:p>
            <a:pPr lvl="0"/>
            <a:r>
              <a:rPr lang="en-US" sz="3200" dirty="0"/>
              <a:t>Reduce mental activity is reduced by focusing on muscle contraction and relaxation.</a:t>
            </a:r>
          </a:p>
          <a:p>
            <a:pPr lvl="0"/>
            <a:r>
              <a:rPr lang="en-US" sz="3200" b="1" dirty="0"/>
              <a:t>Passive relaxation</a:t>
            </a:r>
            <a:r>
              <a:rPr lang="en-US" sz="3200" dirty="0"/>
              <a:t>: involves teaching the individual to relax muscles passively (without contracting them).</a:t>
            </a:r>
          </a:p>
          <a:p>
            <a:pPr lvl="0"/>
            <a:r>
              <a:rPr lang="en-US" sz="3200" dirty="0"/>
              <a:t>E.g. deep breathing.</a:t>
            </a:r>
          </a:p>
          <a:p>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Clinical applications of relaxation therapy:</a:t>
            </a:r>
            <a:br>
              <a:rPr lang="en-US" dirty="0"/>
            </a:br>
            <a:endParaRPr lang="en-US" dirty="0"/>
          </a:p>
        </p:txBody>
      </p:sp>
      <p:sp>
        <p:nvSpPr>
          <p:cNvPr id="3" name="Content Placeholder 2"/>
          <p:cNvSpPr>
            <a:spLocks noGrp="1"/>
          </p:cNvSpPr>
          <p:nvPr>
            <p:ph sz="quarter" idx="1"/>
          </p:nvPr>
        </p:nvSpPr>
        <p:spPr/>
        <p:txBody>
          <a:bodyPr>
            <a:normAutofit/>
          </a:bodyPr>
          <a:lstStyle/>
          <a:p>
            <a:pPr lvl="0"/>
            <a:r>
              <a:rPr lang="en-US" sz="3200" dirty="0"/>
              <a:t>lowering heart rate, HR,RR and muscle tension </a:t>
            </a:r>
          </a:p>
          <a:p>
            <a:pPr lvl="0"/>
            <a:r>
              <a:rPr lang="en-US" sz="3200" dirty="0"/>
              <a:t>improving well being and reducing symptom distress </a:t>
            </a:r>
          </a:p>
          <a:p>
            <a:pPr lvl="0"/>
            <a:r>
              <a:rPr lang="en-US" sz="3200" dirty="0"/>
              <a:t>in combination with imagery, yoga etc known to reduce pain, improve emotional wellbeing and immune functions.</a:t>
            </a:r>
          </a:p>
          <a:p>
            <a:r>
              <a:rPr lang="en-US" sz="3200" b="1" dirty="0"/>
              <a:t> </a:t>
            </a:r>
            <a:endParaRPr lang="en-US" sz="3200" dirty="0"/>
          </a:p>
          <a:p>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Limitations </a:t>
            </a:r>
            <a:r>
              <a:rPr lang="en-US" dirty="0"/>
              <a:t>of relaxation therapy:</a:t>
            </a:r>
            <a:br>
              <a:rPr lang="en-US" dirty="0"/>
            </a:br>
            <a:endParaRPr lang="en-US" dirty="0"/>
          </a:p>
        </p:txBody>
      </p:sp>
      <p:sp>
        <p:nvSpPr>
          <p:cNvPr id="3" name="Content Placeholder 2"/>
          <p:cNvSpPr>
            <a:spLocks noGrp="1"/>
          </p:cNvSpPr>
          <p:nvPr>
            <p:ph sz="quarter" idx="1"/>
          </p:nvPr>
        </p:nvSpPr>
        <p:spPr/>
        <p:txBody>
          <a:bodyPr/>
          <a:lstStyle/>
          <a:p>
            <a:pPr lvl="0"/>
            <a:r>
              <a:rPr lang="en-US" sz="3200" dirty="0"/>
              <a:t>fear of loss of control, feeling like they are floating </a:t>
            </a:r>
          </a:p>
          <a:p>
            <a:pPr lvl="0"/>
            <a:r>
              <a:rPr lang="en-US" sz="3200" dirty="0"/>
              <a:t>“</a:t>
            </a:r>
            <a:r>
              <a:rPr lang="en-US" sz="3200" dirty="0" err="1"/>
              <a:t>predormescent</a:t>
            </a:r>
            <a:r>
              <a:rPr lang="en-US" sz="3200" dirty="0"/>
              <a:t> start” in beginning of the therapy</a:t>
            </a:r>
          </a:p>
          <a:p>
            <a:pPr lvl="0"/>
            <a:r>
              <a:rPr lang="en-US" sz="3200" dirty="0"/>
              <a:t>In advance diseased patients relaxation therapy would not be appropriate.</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Music therapy</a:t>
            </a:r>
            <a:endParaRPr lang="en-US" dirty="0"/>
          </a:p>
        </p:txBody>
      </p:sp>
      <p:sp>
        <p:nvSpPr>
          <p:cNvPr id="3" name="Content Placeholder 2"/>
          <p:cNvSpPr>
            <a:spLocks noGrp="1"/>
          </p:cNvSpPr>
          <p:nvPr>
            <p:ph sz="quarter" idx="1"/>
          </p:nvPr>
        </p:nvSpPr>
        <p:spPr/>
        <p:txBody>
          <a:bodyPr>
            <a:normAutofit/>
          </a:bodyPr>
          <a:lstStyle/>
          <a:p>
            <a:pPr lvl="0"/>
            <a:r>
              <a:rPr lang="en-US" sz="3200" dirty="0"/>
              <a:t>"Use of musical or rhythmic interventions specifically selected by a music therapist to accomplish the restoration, maintenance, or improvement of social or emotional functioning, mental processing, or physical health of an older individual.”</a:t>
            </a:r>
          </a:p>
          <a:p>
            <a:endParaRPr lang="en-U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u="sng" dirty="0"/>
              <a:t>Imagery:</a:t>
            </a:r>
            <a:endParaRPr lang="en-US" dirty="0"/>
          </a:p>
        </p:txBody>
      </p:sp>
      <p:sp>
        <p:nvSpPr>
          <p:cNvPr id="3" name="Content Placeholder 2"/>
          <p:cNvSpPr>
            <a:spLocks noGrp="1"/>
          </p:cNvSpPr>
          <p:nvPr>
            <p:ph sz="quarter" idx="1"/>
          </p:nvPr>
        </p:nvSpPr>
        <p:spPr>
          <a:xfrm>
            <a:off x="457200" y="1447800"/>
            <a:ext cx="8153400" cy="5410200"/>
          </a:xfrm>
        </p:spPr>
        <p:txBody>
          <a:bodyPr>
            <a:normAutofit/>
          </a:bodyPr>
          <a:lstStyle/>
          <a:p>
            <a:pPr lvl="0"/>
            <a:r>
              <a:rPr lang="en-US" sz="2800" dirty="0"/>
              <a:t>Formation of mental concepts, figures and ideas applied therapeutically to decrease anxiety. Mental process and a variety of procedures to encourage changes in attitudes, behavior, or physiologic reactions.</a:t>
            </a:r>
          </a:p>
          <a:p>
            <a:pPr lvl="1"/>
            <a:r>
              <a:rPr lang="en-US" sz="2800" dirty="0"/>
              <a:t>It is a process of incorporating the "</a:t>
            </a:r>
            <a:r>
              <a:rPr lang="en-US" sz="2800" b="1" dirty="0"/>
              <a:t>power of the mind"</a:t>
            </a:r>
            <a:r>
              <a:rPr lang="en-US" sz="2800" dirty="0"/>
              <a:t> to assist the body to heal, maintain health or relax by way of an inner communication involving all senses, (i.e. visual, touch, smell, sight, sound). It forms a balance between the mind, body and spirit.</a:t>
            </a:r>
          </a:p>
          <a:p>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Clinical applications</a:t>
            </a:r>
            <a:br>
              <a:rPr lang="en-US" dirty="0"/>
            </a:br>
            <a:endParaRPr lang="en-US" dirty="0"/>
          </a:p>
        </p:txBody>
      </p:sp>
      <p:sp>
        <p:nvSpPr>
          <p:cNvPr id="3" name="Content Placeholder 2"/>
          <p:cNvSpPr>
            <a:spLocks noGrp="1"/>
          </p:cNvSpPr>
          <p:nvPr>
            <p:ph sz="quarter" idx="1"/>
          </p:nvPr>
        </p:nvSpPr>
        <p:spPr>
          <a:xfrm>
            <a:off x="457200" y="990600"/>
            <a:ext cx="8077200" cy="5867400"/>
          </a:xfrm>
        </p:spPr>
        <p:txBody>
          <a:bodyPr>
            <a:noAutofit/>
          </a:bodyPr>
          <a:lstStyle/>
          <a:p>
            <a:pPr lvl="1"/>
            <a:r>
              <a:rPr lang="en-US" sz="3200" dirty="0"/>
              <a:t>Control or relief of pain</a:t>
            </a:r>
          </a:p>
          <a:p>
            <a:pPr lvl="1"/>
            <a:r>
              <a:rPr lang="en-US" sz="3200" dirty="0"/>
              <a:t>Decrease blood pressure </a:t>
            </a:r>
          </a:p>
          <a:p>
            <a:pPr lvl="1"/>
            <a:r>
              <a:rPr lang="en-US" sz="3200" dirty="0"/>
              <a:t>Decrease blood glucose levels (Diabetes) </a:t>
            </a:r>
          </a:p>
          <a:p>
            <a:pPr lvl="1"/>
            <a:r>
              <a:rPr lang="en-US" sz="3200" dirty="0"/>
              <a:t>Decrease allergy and respiratory symptoms </a:t>
            </a:r>
          </a:p>
          <a:p>
            <a:pPr lvl="1"/>
            <a:r>
              <a:rPr lang="en-US" sz="3200" dirty="0"/>
              <a:t>Decrease the severity of headaches </a:t>
            </a:r>
          </a:p>
          <a:p>
            <a:pPr lvl="1"/>
            <a:r>
              <a:rPr lang="en-US" sz="3200" dirty="0"/>
              <a:t>achieve calmness and serenity</a:t>
            </a:r>
          </a:p>
          <a:p>
            <a:pPr lvl="1"/>
            <a:r>
              <a:rPr lang="en-US" sz="3200" dirty="0"/>
              <a:t>treatment of chronic conditions as asthma, hypertension and GI disorders</a:t>
            </a:r>
          </a:p>
          <a:p>
            <a:r>
              <a:rPr lang="en-US" sz="3200" dirty="0"/>
              <a:t> </a:t>
            </a:r>
          </a:p>
          <a:p>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u="sng" dirty="0"/>
              <a:t>Art therapy</a:t>
            </a:r>
            <a:endParaRPr lang="en-US" dirty="0"/>
          </a:p>
        </p:txBody>
      </p:sp>
      <p:sp>
        <p:nvSpPr>
          <p:cNvPr id="52225" name="Rectangle 1"/>
          <p:cNvSpPr>
            <a:spLocks noGrp="1" noChangeArrowheads="1"/>
          </p:cNvSpPr>
          <p:nvPr>
            <p:ph sz="quarter" idx="1"/>
          </p:nvPr>
        </p:nvSpPr>
        <p:spPr bwMode="auto">
          <a:xfrm>
            <a:off x="457200" y="1219200"/>
            <a:ext cx="8815234" cy="60016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A form of expressive therapy that uses art</a:t>
            </a:r>
          </a:p>
          <a:p>
            <a:pPr marL="0" marR="0" lvl="0" indent="0" algn="l" defTabSz="914400" rtl="0" eaLnBrk="1" fontAlgn="base" latinLnBrk="0" hangingPunct="1">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materials, such as paints, chalk and markers.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Based on the belief that the creative</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process of art is both healing and</a:t>
            </a:r>
          </a:p>
          <a:p>
            <a:pPr marL="0" marR="0" lvl="0" indent="0" algn="l" defTabSz="914400" rtl="0" eaLnBrk="0" fontAlgn="base" latinLnBrk="0" hangingPunct="0">
              <a:lnSpc>
                <a:spcPct val="100000"/>
              </a:lnSpc>
              <a:spcBef>
                <a:spcPct val="0"/>
              </a:spcBef>
              <a:spcAft>
                <a:spcPct val="0"/>
              </a:spcAft>
              <a:buClrTx/>
              <a:buSzTx/>
              <a:buNone/>
              <a:tabLst/>
            </a:pPr>
            <a:r>
              <a:rPr lang="en-US" sz="3200" dirty="0">
                <a:latin typeface="Comic Sans MS" pitchFamily="66" charset="0"/>
                <a:ea typeface="Times New Roman" pitchFamily="18" charset="0"/>
              </a:rPr>
              <a:t>  </a:t>
            </a:r>
            <a:r>
              <a:rPr kumimoji="0" lang="en-US" sz="3200" b="0" i="0" u="none" strike="noStrike" cap="none" normalizeH="0" baseline="0" dirty="0" err="1">
                <a:ln>
                  <a:noFill/>
                </a:ln>
                <a:solidFill>
                  <a:schemeClr val="tx1"/>
                </a:solidFill>
                <a:effectLst/>
                <a:latin typeface="Comic Sans MS" pitchFamily="66" charset="0"/>
                <a:ea typeface="Times New Roman" pitchFamily="18" charset="0"/>
              </a:rPr>
              <a:t>ife</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-enhancing.</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Helps the client to:</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Increase insight and judgment, </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Cope better with stress, </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Increase cognitive abilities, </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Have better relationships with family and </a:t>
            </a:r>
          </a:p>
          <a:p>
            <a:pPr marL="0" marR="0" lvl="0" indent="0" algn="l" defTabSz="914400" rtl="0" eaLnBrk="0" fontAlgn="base" latinLnBrk="0" hangingPunct="0">
              <a:lnSpc>
                <a:spcPct val="100000"/>
              </a:lnSpc>
              <a:spcBef>
                <a:spcPct val="0"/>
              </a:spcBef>
              <a:spcAft>
                <a:spcPct val="0"/>
              </a:spcAft>
              <a:buClrTx/>
              <a:buSzTx/>
              <a:buNone/>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friends.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Uses </a:t>
            </a:r>
            <a:br>
              <a:rPr lang="en-US" dirty="0"/>
            </a:br>
            <a:endParaRPr lang="en-US" dirty="0"/>
          </a:p>
        </p:txBody>
      </p:sp>
      <p:sp>
        <p:nvSpPr>
          <p:cNvPr id="3" name="Content Placeholder 2"/>
          <p:cNvSpPr>
            <a:spLocks noGrp="1"/>
          </p:cNvSpPr>
          <p:nvPr>
            <p:ph sz="quarter" idx="1"/>
          </p:nvPr>
        </p:nvSpPr>
        <p:spPr>
          <a:xfrm>
            <a:off x="457200" y="914400"/>
            <a:ext cx="8077200" cy="5559552"/>
          </a:xfrm>
        </p:spPr>
        <p:txBody>
          <a:bodyPr>
            <a:noAutofit/>
          </a:bodyPr>
          <a:lstStyle/>
          <a:p>
            <a:pPr lvl="0"/>
            <a:r>
              <a:rPr lang="en-US" sz="2800" dirty="0"/>
              <a:t>For managers and staff under pressure</a:t>
            </a:r>
          </a:p>
          <a:p>
            <a:pPr lvl="0"/>
            <a:r>
              <a:rPr lang="en-US" sz="2800" dirty="0"/>
              <a:t>For people who are generally stressed and overworked</a:t>
            </a:r>
          </a:p>
          <a:p>
            <a:pPr lvl="0"/>
            <a:r>
              <a:rPr lang="en-US" sz="2800" dirty="0"/>
              <a:t>For people with mental health problems</a:t>
            </a:r>
          </a:p>
          <a:p>
            <a:pPr lvl="0"/>
            <a:r>
              <a:rPr lang="en-US" sz="2800" dirty="0"/>
              <a:t>For people with severe learning difficulties</a:t>
            </a:r>
          </a:p>
          <a:p>
            <a:pPr lvl="0"/>
            <a:r>
              <a:rPr lang="en-US" sz="2800" dirty="0"/>
              <a:t>For children and young people who have problems conforming in school and with personal problems at home</a:t>
            </a:r>
          </a:p>
          <a:p>
            <a:pPr lvl="0"/>
            <a:r>
              <a:rPr lang="en-US" sz="2800" dirty="0"/>
              <a:t>For people who feel they are problem free but would like</a:t>
            </a:r>
            <a:br>
              <a:rPr lang="en-US" sz="2800" dirty="0"/>
            </a:br>
            <a:r>
              <a:rPr lang="en-US" sz="2800" dirty="0"/>
              <a:t>the opportunity to explore issues within themselves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u="sng" dirty="0"/>
              <a:t>Biofeedback: </a:t>
            </a:r>
            <a:br>
              <a:rPr lang="en-US" dirty="0"/>
            </a:br>
            <a:endParaRPr lang="en-US" dirty="0"/>
          </a:p>
        </p:txBody>
      </p:sp>
      <p:sp>
        <p:nvSpPr>
          <p:cNvPr id="3" name="Content Placeholder 2"/>
          <p:cNvSpPr>
            <a:spLocks noGrp="1"/>
          </p:cNvSpPr>
          <p:nvPr>
            <p:ph sz="quarter" idx="1"/>
          </p:nvPr>
        </p:nvSpPr>
        <p:spPr>
          <a:xfrm>
            <a:off x="457200" y="990600"/>
            <a:ext cx="8305800" cy="5483352"/>
          </a:xfrm>
        </p:spPr>
        <p:txBody>
          <a:bodyPr>
            <a:noAutofit/>
          </a:bodyPr>
          <a:lstStyle/>
          <a:p>
            <a:pPr lvl="0"/>
            <a:r>
              <a:rPr lang="en-US" sz="3200" dirty="0"/>
              <a:t>It helps the client to control the physiological functions that are most difficult to control</a:t>
            </a:r>
          </a:p>
          <a:p>
            <a:pPr lvl="0"/>
            <a:r>
              <a:rPr lang="en-US" sz="3200" dirty="0"/>
              <a:t>e.g. in stroke patients muscle recovery. </a:t>
            </a:r>
          </a:p>
          <a:p>
            <a:pPr lvl="0"/>
            <a:r>
              <a:rPr lang="en-US" sz="3200" dirty="0"/>
              <a:t>It involves measuring a person’s bodily processes using machinery that translates physiological functions into audio or video signals conveying that information to him in a real time in order to raise his awareness or conscience of the related physiological functions.</a:t>
            </a:r>
          </a:p>
          <a:p>
            <a:endParaRPr lang="en-US"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u="sng" dirty="0"/>
              <a:t>Laughter therapy:</a:t>
            </a:r>
            <a:br>
              <a:rPr lang="en-US" dirty="0"/>
            </a:br>
            <a:endParaRPr lang="en-US" dirty="0"/>
          </a:p>
        </p:txBody>
      </p:sp>
      <p:sp>
        <p:nvSpPr>
          <p:cNvPr id="3" name="Content Placeholder 2"/>
          <p:cNvSpPr>
            <a:spLocks noGrp="1"/>
          </p:cNvSpPr>
          <p:nvPr>
            <p:ph sz="quarter" idx="1"/>
          </p:nvPr>
        </p:nvSpPr>
        <p:spPr>
          <a:xfrm>
            <a:off x="457200" y="1066800"/>
            <a:ext cx="8229600" cy="5407152"/>
          </a:xfrm>
        </p:spPr>
        <p:txBody>
          <a:bodyPr>
            <a:noAutofit/>
          </a:bodyPr>
          <a:lstStyle/>
          <a:p>
            <a:pPr lvl="0"/>
            <a:r>
              <a:rPr lang="en-US" sz="3200" b="1" dirty="0"/>
              <a:t>Humor therapy</a:t>
            </a:r>
            <a:r>
              <a:rPr lang="en-US" sz="3200" dirty="0"/>
              <a:t> (books, shows, movies, or stories to encourage spontaneous discussion of the patients own humorous experiences)</a:t>
            </a:r>
          </a:p>
          <a:p>
            <a:r>
              <a:rPr lang="en-US" sz="3200" dirty="0"/>
              <a:t> </a:t>
            </a:r>
          </a:p>
          <a:p>
            <a:pPr lvl="0"/>
            <a:r>
              <a:rPr lang="en-US" sz="3200" b="1" dirty="0"/>
              <a:t>Clown therapy</a:t>
            </a:r>
            <a:r>
              <a:rPr lang="en-US" sz="3200" dirty="0"/>
              <a:t> (clowns perform personal hygiene for others with the use of magic, music, fun, joy)</a:t>
            </a:r>
          </a:p>
          <a:p>
            <a:r>
              <a:rPr lang="en-US" sz="3200" dirty="0"/>
              <a:t> </a:t>
            </a:r>
          </a:p>
          <a:p>
            <a:pPr lvl="0"/>
            <a:r>
              <a:rPr lang="en-US" sz="3200" b="1" dirty="0"/>
              <a:t>Laughter therapy</a:t>
            </a:r>
            <a:r>
              <a:rPr lang="en-US" sz="3200" dirty="0"/>
              <a:t> (client's laughter triggers are identified)</a:t>
            </a:r>
          </a:p>
          <a:p>
            <a:r>
              <a:rPr lang="en-US" sz="3200" dirty="0"/>
              <a:t> </a:t>
            </a:r>
          </a:p>
          <a:p>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1066800"/>
            <a:ext cx="7467600" cy="4873752"/>
          </a:xfrm>
        </p:spPr>
        <p:txBody>
          <a:bodyPr>
            <a:normAutofit/>
          </a:bodyPr>
          <a:lstStyle/>
          <a:p>
            <a:pPr lvl="0"/>
            <a:r>
              <a:rPr lang="en-US" sz="3200" dirty="0"/>
              <a:t>Poor prognosis</a:t>
            </a:r>
          </a:p>
          <a:p>
            <a:pPr lvl="0"/>
            <a:r>
              <a:rPr lang="en-US" sz="3200" dirty="0"/>
              <a:t>Focus of care is comfort not  cure</a:t>
            </a:r>
          </a:p>
          <a:p>
            <a:pPr lvl="0"/>
            <a:r>
              <a:rPr lang="en-US" sz="3200" dirty="0"/>
              <a:t>Desire to be more active in one’s own health care</a:t>
            </a:r>
          </a:p>
          <a:p>
            <a:pPr lvl="0"/>
            <a:r>
              <a:rPr lang="en-US" sz="3200" dirty="0"/>
              <a:t>Reduce side effects of treatment</a:t>
            </a:r>
          </a:p>
          <a:p>
            <a:pPr lvl="0"/>
            <a:r>
              <a:rPr lang="en-US" sz="3200" dirty="0"/>
              <a:t>Reduce side effects of disease</a:t>
            </a:r>
          </a:p>
          <a:p>
            <a:r>
              <a:rPr lang="en-US" sz="3200" dirty="0"/>
              <a:t>Desire to cover all the options </a:t>
            </a:r>
          </a:p>
        </p:txBody>
      </p:sp>
      <p:sp>
        <p:nvSpPr>
          <p:cNvPr id="1025" name="Rectangle 1"/>
          <p:cNvSpPr>
            <a:spLocks noChangeArrowheads="1"/>
          </p:cNvSpPr>
          <p:nvPr/>
        </p:nvSpPr>
        <p:spPr bwMode="auto">
          <a:xfrm>
            <a:off x="0" y="304801"/>
            <a:ext cx="860043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a:ln>
                  <a:noFill/>
                </a:ln>
                <a:solidFill>
                  <a:schemeClr val="tx1"/>
                </a:solidFill>
                <a:effectLst/>
                <a:latin typeface="Comic Sans MS" pitchFamily="66" charset="0"/>
                <a:ea typeface="Times New Roman" pitchFamily="18" charset="0"/>
              </a:rPr>
              <a:t>Reasons to use alternative therapies:</a:t>
            </a:r>
            <a:endParaRPr kumimoji="0" lang="en-US" sz="36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lvl="0"/>
            <a:r>
              <a:rPr lang="en-US" b="1" u="sng" dirty="0"/>
              <a:t>Hypnosis:</a:t>
            </a:r>
            <a:endParaRPr lang="en-US" dirty="0"/>
          </a:p>
        </p:txBody>
      </p:sp>
      <p:sp>
        <p:nvSpPr>
          <p:cNvPr id="3" name="Content Placeholder 2"/>
          <p:cNvSpPr>
            <a:spLocks noGrp="1"/>
          </p:cNvSpPr>
          <p:nvPr>
            <p:ph sz="quarter" idx="1"/>
          </p:nvPr>
        </p:nvSpPr>
        <p:spPr>
          <a:xfrm>
            <a:off x="457200" y="1143000"/>
            <a:ext cx="8077200" cy="5330952"/>
          </a:xfrm>
        </p:spPr>
        <p:txBody>
          <a:bodyPr/>
          <a:lstStyle/>
          <a:p>
            <a:pPr lvl="0"/>
            <a:r>
              <a:rPr lang="en-US" dirty="0"/>
              <a:t>Florida's "Hypnosis Law," defines hypnosis as hypnotism, mesmerism, posthypnotic  suggestion, or any similar act or process which produces or is intended to produce in any person any form of induced sleep or trance in which the susceptibility of the person's mind to suggestion or direction is increased or is intended to be increased, where such a condition is used or intended to be used in the treatment of any human ill, disease, injury, or for any other therapeutic purpose condition is used or intended to be used in the treatment of any human ill, disease, injury, or for any other therapeutic purpose.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858000"/>
          </a:xfrm>
        </p:spPr>
        <p:txBody>
          <a:bodyPr>
            <a:normAutofit/>
          </a:bodyPr>
          <a:lstStyle/>
          <a:p>
            <a:pPr lvl="0"/>
            <a:r>
              <a:rPr lang="en-US" sz="2800" b="1" dirty="0"/>
              <a:t>Hypnosis phases</a:t>
            </a:r>
            <a:endParaRPr lang="en-US" sz="2800" dirty="0"/>
          </a:p>
          <a:p>
            <a:pPr lvl="0"/>
            <a:r>
              <a:rPr lang="en-US" sz="2800" b="1" dirty="0"/>
              <a:t>Preparation</a:t>
            </a:r>
            <a:endParaRPr lang="en-US" sz="2800" dirty="0"/>
          </a:p>
          <a:p>
            <a:r>
              <a:rPr lang="en-US" sz="2800" dirty="0"/>
              <a:t>The first phase typically involves having the subject sit or lie down and getting comfortable. </a:t>
            </a:r>
          </a:p>
          <a:p>
            <a:pPr>
              <a:buNone/>
            </a:pPr>
            <a:r>
              <a:rPr lang="en-US" sz="2800" dirty="0"/>
              <a:t>	</a:t>
            </a:r>
          </a:p>
          <a:p>
            <a:pPr lvl="0"/>
            <a:r>
              <a:rPr lang="en-US" sz="2800" b="1" dirty="0"/>
              <a:t>Induction</a:t>
            </a:r>
            <a:endParaRPr lang="en-US" sz="2800" dirty="0"/>
          </a:p>
          <a:p>
            <a:r>
              <a:rPr lang="en-US" sz="2800" dirty="0"/>
              <a:t>Induction takes the subject from normal awareness to a state of enhanced relaxation.  </a:t>
            </a:r>
          </a:p>
          <a:p>
            <a:pPr lvl="0"/>
            <a:r>
              <a:rPr lang="en-US" sz="2800" b="1" dirty="0"/>
              <a:t>Deepening</a:t>
            </a:r>
            <a:endParaRPr lang="en-US" sz="2800" dirty="0"/>
          </a:p>
          <a:p>
            <a:r>
              <a:rPr lang="en-US" sz="2800" dirty="0"/>
              <a:t>The deepening phase takes the subject from a very relaxed state into the fully "hypnotized" state, where conscious thinking is minimized</a:t>
            </a:r>
          </a:p>
          <a:p>
            <a:pPr>
              <a:buNone/>
            </a:pPr>
            <a:endParaRPr lang="en-US" sz="2800" dirty="0"/>
          </a:p>
          <a:p>
            <a:endParaRPr 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2952"/>
          </a:xfrm>
        </p:spPr>
        <p:txBody>
          <a:bodyPr/>
          <a:lstStyle/>
          <a:p>
            <a:pPr lvl="0"/>
            <a:r>
              <a:rPr lang="en-US" sz="3200" b="1" dirty="0"/>
              <a:t>Awakening</a:t>
            </a:r>
            <a:endParaRPr lang="en-US" sz="3200" dirty="0"/>
          </a:p>
          <a:p>
            <a:r>
              <a:rPr lang="en-US" sz="3200" dirty="0"/>
              <a:t>The awakening phase is when the subject is taken out of the hypnotic state. If the session is to try to alleviate insomnia, then the subject is encouraged to sleep, otherwise the subject is brought back to a state of awareness with the conscious mind fully reengaged. </a:t>
            </a:r>
          </a:p>
          <a:p>
            <a:r>
              <a:rPr lang="en-US" sz="3200" dirty="0"/>
              <a:t>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a:t>Length of an induction</a:t>
            </a:r>
            <a:endParaRPr lang="en-US" dirty="0"/>
          </a:p>
        </p:txBody>
      </p:sp>
      <p:sp>
        <p:nvSpPr>
          <p:cNvPr id="3" name="Content Placeholder 2"/>
          <p:cNvSpPr>
            <a:spLocks noGrp="1"/>
          </p:cNvSpPr>
          <p:nvPr>
            <p:ph sz="quarter" idx="1"/>
          </p:nvPr>
        </p:nvSpPr>
        <p:spPr>
          <a:xfrm>
            <a:off x="457200" y="1295400"/>
            <a:ext cx="8153400" cy="5178552"/>
          </a:xfrm>
        </p:spPr>
        <p:txBody>
          <a:bodyPr>
            <a:normAutofit lnSpcReduction="10000"/>
          </a:bodyPr>
          <a:lstStyle/>
          <a:p>
            <a:pPr lvl="0"/>
            <a:r>
              <a:rPr lang="en-US" sz="2800" dirty="0"/>
              <a:t>Progressive Relaxation (PR)</a:t>
            </a:r>
          </a:p>
          <a:p>
            <a:pPr lvl="0"/>
            <a:r>
              <a:rPr lang="en-US" sz="2800" dirty="0"/>
              <a:t>Rapid Induction (RI)</a:t>
            </a:r>
          </a:p>
          <a:p>
            <a:pPr lvl="0"/>
            <a:r>
              <a:rPr lang="en-US" sz="2800" dirty="0"/>
              <a:t>With fear removed, most individuals can be deeply hypnotized in 5-10 seconds.</a:t>
            </a:r>
          </a:p>
          <a:p>
            <a:pPr lvl="0"/>
            <a:r>
              <a:rPr lang="en-US" sz="2800" dirty="0"/>
              <a:t>Not all people can be hypnotized, but about 10% of people respond exceptionally well.</a:t>
            </a:r>
          </a:p>
          <a:p>
            <a:pPr lvl="0"/>
            <a:r>
              <a:rPr lang="en-US" sz="2800" dirty="0"/>
              <a:t>Recent research suggests that highly hypnotizable people have high sensory and perceptual gating abilities that allow them to block some stimuli from awareness (</a:t>
            </a:r>
            <a:r>
              <a:rPr lang="en-US" sz="2800" dirty="0" err="1"/>
              <a:t>Barnier</a:t>
            </a:r>
            <a:r>
              <a:rPr lang="en-US" sz="2800" dirty="0"/>
              <a:t>, </a:t>
            </a:r>
            <a:r>
              <a:rPr lang="en-US" sz="2800" dirty="0" err="1"/>
              <a:t>McConkey</a:t>
            </a:r>
            <a:r>
              <a:rPr lang="en-US" sz="2800" dirty="0"/>
              <a:t>, and Wright, 2004).</a:t>
            </a:r>
          </a:p>
          <a:p>
            <a:r>
              <a:rPr lang="en-US" sz="2800" dirty="0"/>
              <a:t>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General effects</a:t>
            </a:r>
            <a:r>
              <a:rPr lang="en-US" dirty="0"/>
              <a:t>:</a:t>
            </a:r>
            <a:br>
              <a:rPr lang="en-US" dirty="0"/>
            </a:br>
            <a:endParaRPr lang="en-US" dirty="0"/>
          </a:p>
        </p:txBody>
      </p:sp>
      <p:sp>
        <p:nvSpPr>
          <p:cNvPr id="3" name="Content Placeholder 2"/>
          <p:cNvSpPr>
            <a:spLocks noGrp="1"/>
          </p:cNvSpPr>
          <p:nvPr>
            <p:ph sz="quarter" idx="1"/>
          </p:nvPr>
        </p:nvSpPr>
        <p:spPr>
          <a:xfrm>
            <a:off x="457200" y="990600"/>
            <a:ext cx="8229600" cy="5483352"/>
          </a:xfrm>
        </p:spPr>
        <p:txBody>
          <a:bodyPr>
            <a:noAutofit/>
          </a:bodyPr>
          <a:lstStyle/>
          <a:p>
            <a:pPr lvl="0"/>
            <a:r>
              <a:rPr lang="en-US" sz="2800" dirty="0"/>
              <a:t>Focused attention: a state is very similar to other states of extreme concentration, where a person becomes oblivious to his or her surroundings while lost in thought.</a:t>
            </a:r>
          </a:p>
          <a:p>
            <a:pPr lvl="0"/>
            <a:r>
              <a:rPr lang="en-US" sz="2800" dirty="0"/>
              <a:t>Suggestibility: </a:t>
            </a:r>
          </a:p>
          <a:p>
            <a:pPr lvl="0"/>
            <a:r>
              <a:rPr lang="en-US" sz="2800" dirty="0"/>
              <a:t>Depth of hypnosis: </a:t>
            </a:r>
          </a:p>
          <a:p>
            <a:pPr lvl="0"/>
            <a:r>
              <a:rPr lang="en-US" sz="2800" dirty="0" err="1"/>
              <a:t>Pupillary</a:t>
            </a:r>
            <a:r>
              <a:rPr lang="en-US" sz="2800" dirty="0"/>
              <a:t> reflex</a:t>
            </a:r>
          </a:p>
          <a:p>
            <a:pPr lvl="0"/>
            <a:r>
              <a:rPr lang="en-US" sz="2800" dirty="0"/>
              <a:t>An objective sign of hypnosis can be observed by a </a:t>
            </a:r>
            <a:r>
              <a:rPr lang="en-US" sz="2800" dirty="0" err="1"/>
              <a:t>pupillary</a:t>
            </a:r>
            <a:r>
              <a:rPr lang="en-US" sz="2800" dirty="0"/>
              <a:t> reflex test. The subjects' pupils are usually dilated and remain dilated, or react poorly, when a penlight is shone into them (the normal non-hypnotic response is a contraction of the pupil).</a:t>
            </a:r>
          </a:p>
          <a:p>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Applications</a:t>
            </a:r>
            <a:br>
              <a:rPr lang="en-US" dirty="0"/>
            </a:br>
            <a:endParaRPr lang="en-US" dirty="0"/>
          </a:p>
        </p:txBody>
      </p:sp>
      <p:sp>
        <p:nvSpPr>
          <p:cNvPr id="3" name="Content Placeholder 2"/>
          <p:cNvSpPr>
            <a:spLocks noGrp="1"/>
          </p:cNvSpPr>
          <p:nvPr>
            <p:ph sz="quarter" idx="1"/>
          </p:nvPr>
        </p:nvSpPr>
        <p:spPr>
          <a:xfrm>
            <a:off x="457200" y="1066800"/>
            <a:ext cx="8077200" cy="5791200"/>
          </a:xfrm>
        </p:spPr>
        <p:txBody>
          <a:bodyPr/>
          <a:lstStyle/>
          <a:p>
            <a:pPr lvl="0"/>
            <a:r>
              <a:rPr lang="en-US" sz="3200" dirty="0"/>
              <a:t>Hypnotherapy is a term to describe the use of hypnosis in a therapeutic context.</a:t>
            </a:r>
          </a:p>
          <a:p>
            <a:pPr lvl="0"/>
            <a:r>
              <a:rPr lang="en-US" sz="3200" dirty="0"/>
              <a:t>Cessation of smoking (often in a single session) and </a:t>
            </a:r>
          </a:p>
          <a:p>
            <a:pPr lvl="0"/>
            <a:r>
              <a:rPr lang="en-US" sz="3200" dirty="0"/>
              <a:t>The aid of weight loss (body sculpting).</a:t>
            </a:r>
          </a:p>
          <a:p>
            <a:pPr lvl="0"/>
            <a:r>
              <a:rPr lang="en-US" sz="3200" dirty="0"/>
              <a:t>Psychologists and psychiatrists use hypnosis predominantly for the treatment of Dissociative disorders,</a:t>
            </a:r>
          </a:p>
          <a:p>
            <a:pPr lvl="0"/>
            <a:r>
              <a:rPr lang="fr-FR" sz="3200" dirty="0" err="1"/>
              <a:t>Phobias</a:t>
            </a:r>
            <a:r>
              <a:rPr lang="fr-FR" sz="3200" dirty="0"/>
              <a:t>,</a:t>
            </a:r>
            <a:endParaRPr lang="en-US" sz="3200"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077200" cy="6473952"/>
          </a:xfrm>
        </p:spPr>
        <p:txBody>
          <a:bodyPr>
            <a:normAutofit/>
          </a:bodyPr>
          <a:lstStyle/>
          <a:p>
            <a:pPr lvl="0"/>
            <a:r>
              <a:rPr lang="fr-FR" sz="3600" dirty="0"/>
              <a:t>Habit change, </a:t>
            </a:r>
            <a:endParaRPr lang="en-US" sz="3600" dirty="0"/>
          </a:p>
          <a:p>
            <a:pPr lvl="0"/>
            <a:r>
              <a:rPr lang="fr-FR" sz="3600" dirty="0"/>
              <a:t>Dépression and </a:t>
            </a:r>
            <a:endParaRPr lang="en-US" sz="3600" dirty="0"/>
          </a:p>
          <a:p>
            <a:pPr lvl="0"/>
            <a:r>
              <a:rPr lang="fr-FR" sz="3600" dirty="0" err="1"/>
              <a:t>Post-traumatic</a:t>
            </a:r>
            <a:r>
              <a:rPr lang="fr-FR" sz="3600" dirty="0"/>
              <a:t> syndromes</a:t>
            </a:r>
            <a:endParaRPr lang="en-US" sz="3600" dirty="0"/>
          </a:p>
          <a:p>
            <a:pPr lvl="0"/>
            <a:r>
              <a:rPr lang="en-US" sz="3600" dirty="0"/>
              <a:t>Medicine and dentistry</a:t>
            </a:r>
          </a:p>
          <a:p>
            <a:pPr lvl="0"/>
            <a:r>
              <a:rPr lang="en-US" sz="3600" dirty="0"/>
              <a:t>Education</a:t>
            </a:r>
          </a:p>
          <a:p>
            <a:pPr lvl="0"/>
            <a:r>
              <a:rPr lang="en-US" sz="3600" dirty="0"/>
              <a:t>Surgery</a:t>
            </a:r>
          </a:p>
          <a:p>
            <a:pPr lvl="0"/>
            <a:r>
              <a:rPr lang="en-US" sz="3600" dirty="0"/>
              <a:t>Entertainment</a:t>
            </a:r>
          </a:p>
          <a:p>
            <a:endParaRPr lang="en-US"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dirty="0"/>
              <a:t>Self-hypnosis</a:t>
            </a:r>
            <a:endParaRPr lang="en-US" sz="3600" dirty="0"/>
          </a:p>
        </p:txBody>
      </p:sp>
      <p:sp>
        <p:nvSpPr>
          <p:cNvPr id="3" name="Content Placeholder 2"/>
          <p:cNvSpPr>
            <a:spLocks noGrp="1"/>
          </p:cNvSpPr>
          <p:nvPr>
            <p:ph sz="quarter" idx="1"/>
          </p:nvPr>
        </p:nvSpPr>
        <p:spPr/>
        <p:txBody>
          <a:bodyPr>
            <a:normAutofit lnSpcReduction="10000"/>
          </a:bodyPr>
          <a:lstStyle/>
          <a:p>
            <a:pPr lvl="0"/>
            <a:r>
              <a:rPr lang="en-US" sz="3200" dirty="0"/>
              <a:t>Hypnosis in which a person hypnotizes himself or herself without the assistance of another person to serve as the hypnotist</a:t>
            </a:r>
          </a:p>
          <a:p>
            <a:pPr lvl="0"/>
            <a:r>
              <a:rPr lang="en-US" sz="3200" dirty="0"/>
              <a:t>Most often used to help the self-hypnotist stay on a diet, overcome smoking or some other addiction, or to generally boost the hypnotized person's self-esteem.</a:t>
            </a:r>
          </a:p>
          <a:p>
            <a:r>
              <a:rPr lang="en-US" sz="3200" b="1" dirty="0"/>
              <a:t>	</a:t>
            </a:r>
            <a:endParaRPr lang="en-US" sz="3200"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lstStyle/>
          <a:p>
            <a:pPr lvl="0"/>
            <a:r>
              <a:rPr lang="en-US" b="1" dirty="0"/>
              <a:t>Walking hypnosis</a:t>
            </a:r>
            <a:endParaRPr lang="en-US" dirty="0"/>
          </a:p>
          <a:p>
            <a:r>
              <a:rPr lang="en-US" dirty="0"/>
              <a:t>Naturally occurring trance that one can enter while performing a monotonous repetitive task, such as walking or gardening, or in sedentary pursuits such as listening to a lecture or reading, in which one's attention drifts </a:t>
            </a:r>
            <a:r>
              <a:rPr lang="en-US" dirty="0" err="1"/>
              <a:t>fromthe</a:t>
            </a:r>
            <a:r>
              <a:rPr lang="en-US" dirty="0"/>
              <a:t> task into a trance-like state, often known as "zoning out".</a:t>
            </a:r>
          </a:p>
          <a:p>
            <a:pPr lvl="0"/>
            <a:r>
              <a:rPr lang="en-US" b="1" dirty="0"/>
              <a:t>Waking hypnosis</a:t>
            </a:r>
            <a:endParaRPr lang="en-US" dirty="0"/>
          </a:p>
          <a:p>
            <a:r>
              <a:rPr lang="en-US" dirty="0"/>
              <a:t>Involves altering the </a:t>
            </a:r>
            <a:r>
              <a:rPr lang="en-US" dirty="0" err="1"/>
              <a:t>behaviour</a:t>
            </a:r>
            <a:r>
              <a:rPr lang="en-US" dirty="0"/>
              <a:t> of a subject by suggestion without inducing a trance. Related to the placebo effect, a subject becomes subconsciously convinced that what they are being told is inevitable reality, for example that the air in the room will cause them to swallow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lnSpcReduction="10000"/>
          </a:bodyPr>
          <a:lstStyle/>
          <a:p>
            <a:pPr lvl="0"/>
            <a:r>
              <a:rPr lang="en-US" b="1" dirty="0"/>
              <a:t>Post hypnotic suggestions</a:t>
            </a:r>
            <a:r>
              <a:rPr lang="en-US" dirty="0"/>
              <a:t>: </a:t>
            </a:r>
          </a:p>
          <a:p>
            <a:r>
              <a:rPr lang="en-US" dirty="0"/>
              <a:t>"a person can act, some time later, on a suggestion seeded during the hypnotic session. Post-hypnotic suggestions can last for a long time. A hypnotherapist told one of his patients, who was also a friend: 'When I touch you on the finger you will immediately be hypnotized.' Fourteen years later, at a dinner party, he touched him deliberately on the finger and his head fell back against the chair."</a:t>
            </a:r>
          </a:p>
          <a:p>
            <a:r>
              <a:rPr lang="en-US" b="1" dirty="0"/>
              <a:t> </a:t>
            </a:r>
            <a:endParaRPr lang="en-US" dirty="0"/>
          </a:p>
          <a:p>
            <a:pPr lvl="0"/>
            <a:r>
              <a:rPr lang="en-US" b="1" dirty="0"/>
              <a:t>Potential dangers</a:t>
            </a:r>
            <a:endParaRPr lang="en-US" dirty="0"/>
          </a:p>
          <a:p>
            <a:r>
              <a:rPr lang="en-US" dirty="0"/>
              <a:t>“A hypnotized patient will respond to a suggestion literally. A suggestion that requires conscious interpretation can have undesirable effects."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sz="quarter" idx="1"/>
          </p:nvPr>
        </p:nvSpPr>
        <p:spPr bwMode="auto">
          <a:xfrm>
            <a:off x="457200" y="228600"/>
            <a:ext cx="8685391" cy="64940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Suggestions be family, friends and society</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Philosophical or cultural orientation</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Less expensive than conventional medicine</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Easier access to health food stores than</a:t>
            </a:r>
          </a:p>
          <a:p>
            <a:pPr marL="0" marR="0" lvl="0" indent="0" algn="l" defTabSz="914400" rtl="0" eaLnBrk="0" fontAlgn="base" latinLnBrk="0" hangingPunct="0">
              <a:lnSpc>
                <a:spcPct val="100000"/>
              </a:lnSpc>
              <a:spcBef>
                <a:spcPct val="0"/>
              </a:spcBef>
              <a:spcAft>
                <a:spcPct val="0"/>
              </a:spcAft>
              <a:buClrTx/>
              <a:buSzTx/>
              <a:buNone/>
              <a:tabLst>
                <a:tab pos="2038350" algn="l"/>
              </a:tabLst>
            </a:pPr>
            <a:r>
              <a:rPr lang="en-US" sz="3200" dirty="0">
                <a:latin typeface="Comic Sans MS" pitchFamily="66" charset="0"/>
                <a:ea typeface="Times New Roman" pitchFamily="18" charset="0"/>
              </a:rPr>
              <a:t>p</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hysician</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Dissatisfaction with or loss of trust in</a:t>
            </a:r>
          </a:p>
          <a:p>
            <a:pPr marL="0" marR="0" lvl="0" indent="0" algn="l" defTabSz="914400" rtl="0" eaLnBrk="0" fontAlgn="base" latinLnBrk="0" hangingPunct="0">
              <a:lnSpc>
                <a:spcPct val="100000"/>
              </a:lnSpc>
              <a:spcBef>
                <a:spcPct val="0"/>
              </a:spcBef>
              <a:spcAft>
                <a:spcPct val="0"/>
              </a:spcAft>
              <a:buClrTx/>
              <a:buSzTx/>
              <a:buNone/>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conventional medicine</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Desire to treat the disease in a natural way</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Decrease the feelings of hopelessness </a:t>
            </a:r>
          </a:p>
          <a:p>
            <a:pPr marL="0" marR="0" lvl="0" indent="0" algn="l" defTabSz="914400" rtl="0" eaLnBrk="0" fontAlgn="base" latinLnBrk="0" hangingPunct="0">
              <a:lnSpc>
                <a:spcPct val="100000"/>
              </a:lnSpc>
              <a:spcBef>
                <a:spcPct val="0"/>
              </a:spcBef>
              <a:spcAft>
                <a:spcPct val="0"/>
              </a:spcAft>
              <a:buClrTx/>
              <a:buSzTx/>
              <a:buNone/>
              <a:tabLst>
                <a:tab pos="2038350" algn="l"/>
              </a:tabLst>
            </a:pPr>
            <a:r>
              <a:rPr lang="en-US" sz="3200" dirty="0">
                <a:latin typeface="Comic Sans MS" pitchFamily="66" charset="0"/>
                <a:ea typeface="Times New Roman" pitchFamily="18" charset="0"/>
              </a:rPr>
              <a:t>  </a:t>
            </a:r>
            <a:r>
              <a:rPr kumimoji="0" lang="en-US" sz="3200" b="0" i="0" u="none" strike="noStrike" cap="none" normalizeH="0" baseline="0" dirty="0">
                <a:ln>
                  <a:noFill/>
                </a:ln>
                <a:solidFill>
                  <a:schemeClr val="tx1"/>
                </a:solidFill>
                <a:effectLst/>
                <a:latin typeface="Comic Sans MS" pitchFamily="66" charset="0"/>
                <a:ea typeface="Times New Roman" pitchFamily="18" charset="0"/>
              </a:rPr>
              <a:t>and helplessness</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Improve the immune system</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Improve the quality of life</a:t>
            </a: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38350" algn="l"/>
              </a:tabLst>
            </a:pPr>
            <a:r>
              <a:rPr kumimoji="0" lang="en-US" sz="3200" b="0" i="0" u="none" strike="noStrike" cap="none" normalizeH="0" baseline="0" dirty="0">
                <a:ln>
                  <a:noFill/>
                </a:ln>
                <a:solidFill>
                  <a:schemeClr val="tx1"/>
                </a:solidFill>
                <a:effectLst/>
                <a:latin typeface="Comic Sans MS" pitchFamily="66" charset="0"/>
                <a:ea typeface="Times New Roman" pitchFamily="18" charset="0"/>
              </a:rPr>
              <a:t>	</a:t>
            </a:r>
            <a:endParaRPr kumimoji="0" lang="en-US" sz="32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r>
              <a:rPr lang="en-US" b="1" u="sng" dirty="0"/>
              <a:t>BIOLOGICALLY BASED THERPIES:</a:t>
            </a:r>
            <a:endParaRPr lang="en-US" dirty="0"/>
          </a:p>
          <a:p>
            <a:pPr lvl="0"/>
            <a:r>
              <a:rPr lang="en-US" dirty="0"/>
              <a:t>Alternative treatments that use substances found in nature, such as:</a:t>
            </a:r>
          </a:p>
          <a:p>
            <a:pPr lvl="0"/>
            <a:r>
              <a:rPr lang="en-US" dirty="0"/>
              <a:t>Botanicals </a:t>
            </a:r>
          </a:p>
          <a:p>
            <a:pPr lvl="0"/>
            <a:r>
              <a:rPr lang="en-US" dirty="0"/>
              <a:t>Animal-derived extracts </a:t>
            </a:r>
          </a:p>
          <a:p>
            <a:pPr lvl="0"/>
            <a:r>
              <a:rPr lang="en-US" dirty="0"/>
              <a:t>Vitamins </a:t>
            </a:r>
          </a:p>
          <a:p>
            <a:pPr lvl="0"/>
            <a:r>
              <a:rPr lang="en-US" dirty="0"/>
              <a:t>Minerals </a:t>
            </a:r>
          </a:p>
          <a:p>
            <a:pPr lvl="0"/>
            <a:r>
              <a:rPr lang="en-US" dirty="0"/>
              <a:t>Fatty acids </a:t>
            </a:r>
          </a:p>
          <a:p>
            <a:pPr lvl="0"/>
            <a:r>
              <a:rPr lang="en-US" dirty="0"/>
              <a:t>Amino acids </a:t>
            </a:r>
          </a:p>
          <a:p>
            <a:pPr lvl="0"/>
            <a:r>
              <a:rPr lang="en-US" dirty="0"/>
              <a:t>Proteins </a:t>
            </a:r>
          </a:p>
          <a:p>
            <a:pPr lvl="0"/>
            <a:r>
              <a:rPr lang="en-US" dirty="0" err="1"/>
              <a:t>Prebiotics</a:t>
            </a:r>
            <a:r>
              <a:rPr lang="en-US" dirty="0"/>
              <a:t> and </a:t>
            </a:r>
            <a:r>
              <a:rPr lang="en-US" dirty="0" err="1"/>
              <a:t>probiotics</a:t>
            </a:r>
            <a:endParaRPr lang="en-US" dirty="0"/>
          </a:p>
          <a:p>
            <a:r>
              <a:rPr lang="en-US" dirty="0"/>
              <a:t> </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924800" cy="6092952"/>
          </a:xfrm>
        </p:spPr>
        <p:txBody>
          <a:bodyPr>
            <a:normAutofit lnSpcReduction="10000"/>
          </a:bodyPr>
          <a:lstStyle/>
          <a:p>
            <a:r>
              <a:rPr lang="en-US" b="1" u="sng" dirty="0"/>
              <a:t>MANIPULATIVE AND BODY BASED THERAPIES:</a:t>
            </a:r>
            <a:endParaRPr lang="en-US" dirty="0"/>
          </a:p>
          <a:p>
            <a:r>
              <a:rPr lang="en-US" dirty="0"/>
              <a:t> </a:t>
            </a:r>
          </a:p>
          <a:p>
            <a:r>
              <a:rPr lang="en-US" b="1" u="sng" dirty="0"/>
              <a:t>Acupuncture</a:t>
            </a:r>
          </a:p>
          <a:p>
            <a:r>
              <a:rPr lang="en-US" b="1" u="sng" dirty="0"/>
              <a:t>Acupressure</a:t>
            </a:r>
          </a:p>
          <a:p>
            <a:pPr lvl="0"/>
            <a:r>
              <a:rPr lang="en-US" b="1" u="sng" dirty="0"/>
              <a:t>Massage therapy </a:t>
            </a:r>
            <a:endParaRPr lang="en-US" dirty="0"/>
          </a:p>
          <a:p>
            <a:r>
              <a:rPr lang="en-US" b="1" u="sng" dirty="0"/>
              <a:t>Alexander therapy</a:t>
            </a:r>
          </a:p>
          <a:p>
            <a:r>
              <a:rPr lang="en-US" b="1" u="sng" dirty="0"/>
              <a:t>Aromatherapy</a:t>
            </a:r>
          </a:p>
          <a:p>
            <a:r>
              <a:rPr lang="en-US" b="1" u="sng" dirty="0"/>
              <a:t>Rolfing</a:t>
            </a:r>
          </a:p>
          <a:p>
            <a:pPr lvl="0"/>
            <a:r>
              <a:rPr lang="en-US" b="1" u="sng" dirty="0"/>
              <a:t>Magnetic therapy</a:t>
            </a:r>
          </a:p>
          <a:p>
            <a:pPr lvl="0"/>
            <a:r>
              <a:rPr lang="en-US" b="1" u="sng" dirty="0"/>
              <a:t>Hydrotherapy</a:t>
            </a:r>
          </a:p>
          <a:p>
            <a:pPr lvl="0"/>
            <a:r>
              <a:rPr lang="en-US" b="1" u="sng" dirty="0"/>
              <a:t>Polarity therapy</a:t>
            </a:r>
          </a:p>
          <a:p>
            <a:r>
              <a:rPr lang="en-US" b="1" u="sng" dirty="0"/>
              <a:t>Reflexology</a:t>
            </a:r>
            <a:endParaRPr lang="en-US" dirty="0"/>
          </a:p>
          <a:p>
            <a:pPr lvl="0"/>
            <a:endParaRPr lang="en-US" dirty="0"/>
          </a:p>
          <a:p>
            <a:r>
              <a:rPr lang="en-US" dirty="0"/>
              <a:t>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772400" cy="5864352"/>
          </a:xfrm>
        </p:spPr>
        <p:txBody>
          <a:bodyPr/>
          <a:lstStyle/>
          <a:p>
            <a:r>
              <a:rPr lang="en-US" b="1" u="sng" dirty="0"/>
              <a:t>Osteopathy</a:t>
            </a:r>
          </a:p>
          <a:p>
            <a:r>
              <a:rPr lang="en-US" b="1" u="sng" dirty="0"/>
              <a:t>Shiatsu</a:t>
            </a:r>
          </a:p>
          <a:p>
            <a:endParaRPr lang="en-US" b="1" u="sng" dirty="0"/>
          </a:p>
          <a:p>
            <a:r>
              <a:rPr lang="en-US" b="1" u="sng" dirty="0"/>
              <a:t>AYUSH</a:t>
            </a:r>
          </a:p>
          <a:p>
            <a:r>
              <a:rPr lang="en-US" b="1" u="sng" dirty="0" err="1"/>
              <a:t>Ayurveda</a:t>
            </a:r>
            <a:endParaRPr lang="en-US" b="1" u="sng" dirty="0"/>
          </a:p>
          <a:p>
            <a:r>
              <a:rPr lang="en-US" b="1" u="sng" dirty="0"/>
              <a:t>Yoga</a:t>
            </a:r>
          </a:p>
          <a:p>
            <a:r>
              <a:rPr lang="en-US" b="1" u="sng" dirty="0" err="1"/>
              <a:t>Unani</a:t>
            </a:r>
            <a:r>
              <a:rPr lang="en-US" b="1" u="sng" dirty="0"/>
              <a:t> medicine</a:t>
            </a:r>
          </a:p>
          <a:p>
            <a:r>
              <a:rPr lang="en-US" b="1" u="sng" dirty="0" err="1"/>
              <a:t>Siddha</a:t>
            </a:r>
            <a:r>
              <a:rPr lang="en-US" b="1" u="sng" dirty="0"/>
              <a:t> medicine</a:t>
            </a:r>
          </a:p>
          <a:p>
            <a:pPr lvl="0"/>
            <a:r>
              <a:rPr lang="en-US" b="1" u="sng" dirty="0"/>
              <a:t>Homeopathy</a:t>
            </a:r>
            <a:endParaRPr lang="en-US" dirty="0"/>
          </a:p>
          <a:p>
            <a:endParaRPr lang="en-US" dirty="0"/>
          </a:p>
          <a:p>
            <a:pPr>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lstStyle/>
          <a:p>
            <a:r>
              <a:rPr lang="en-US" b="1" dirty="0"/>
              <a:t>ENERGY THERAPIES</a:t>
            </a:r>
          </a:p>
          <a:p>
            <a:endParaRPr lang="en-US" b="1" dirty="0"/>
          </a:p>
          <a:p>
            <a:endParaRPr lang="en-US" b="1" dirty="0"/>
          </a:p>
          <a:p>
            <a:endParaRPr lang="en-US" b="1" dirty="0"/>
          </a:p>
          <a:p>
            <a:r>
              <a:rPr lang="en-US" b="1" u="sng" cap="all" dirty="0"/>
              <a:t>Nursing and alternative modalities of care</a:t>
            </a:r>
            <a:endParaRPr lang="en-US" dirty="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lstStyle/>
          <a:p>
            <a:r>
              <a:rPr lang="en-US" b="1" u="sng" dirty="0"/>
              <a:t>Summary</a:t>
            </a:r>
          </a:p>
          <a:p>
            <a:endParaRPr lang="en-US" b="1" u="sng" dirty="0"/>
          </a:p>
          <a:p>
            <a:r>
              <a:rPr lang="en-US" b="1" u="sng" dirty="0"/>
              <a:t>Conclusion</a:t>
            </a:r>
          </a:p>
          <a:p>
            <a:endParaRPr lang="en-US" b="1" u="sng" dirty="0"/>
          </a:p>
          <a:p>
            <a:endParaRPr lang="en-US" b="1" u="sng" dirty="0"/>
          </a:p>
          <a:p>
            <a:r>
              <a:rPr lang="en-US" b="1" u="sng" dirty="0"/>
              <a:t>bibliography</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848600" cy="6016752"/>
          </a:xfrm>
        </p:spPr>
        <p:txBody>
          <a:bodyPr>
            <a:normAutofit/>
          </a:bodyPr>
          <a:lstStyle/>
          <a:p>
            <a:r>
              <a:rPr lang="en-US" sz="6600" dirty="0" err="1"/>
              <a:t>Thankyou</a:t>
            </a:r>
            <a:r>
              <a:rPr lang="en-US" sz="66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ALTERNATIVE MEDICINE SYSTEM:</a:t>
            </a:r>
            <a:br>
              <a:rPr lang="en-US" dirty="0"/>
            </a:br>
            <a:r>
              <a:rPr lang="en-US" dirty="0"/>
              <a:t> </a:t>
            </a:r>
          </a:p>
        </p:txBody>
      </p:sp>
      <p:sp>
        <p:nvSpPr>
          <p:cNvPr id="3" name="Content Placeholder 2"/>
          <p:cNvSpPr>
            <a:spLocks noGrp="1"/>
          </p:cNvSpPr>
          <p:nvPr>
            <p:ph sz="quarter" idx="1"/>
          </p:nvPr>
        </p:nvSpPr>
        <p:spPr/>
        <p:txBody>
          <a:bodyPr/>
          <a:lstStyle/>
          <a:p>
            <a:pPr lvl="0"/>
            <a:r>
              <a:rPr lang="en-US" sz="3200" dirty="0"/>
              <a:t>A common feature across the alternative medicine system is an emphasis on working with internal natural forces to achieve a harmonic state of mind and body which can promote a sense of well being and comfort. </a:t>
            </a:r>
          </a:p>
          <a:p>
            <a:endParaRPr lang="en-US" dirty="0"/>
          </a:p>
        </p:txBody>
      </p:sp>
      <p:pic>
        <p:nvPicPr>
          <p:cNvPr id="4" name="Picture 3" descr="C:\Documents and Settings\admin\Desktop\jigisha\treditional\images[6].jpg"/>
          <p:cNvPicPr/>
          <p:nvPr/>
        </p:nvPicPr>
        <p:blipFill>
          <a:blip r:embed="rId2" cstate="print"/>
          <a:srcRect/>
          <a:stretch>
            <a:fillRect/>
          </a:stretch>
        </p:blipFill>
        <p:spPr bwMode="auto">
          <a:xfrm>
            <a:off x="4495800" y="4724400"/>
            <a:ext cx="2743200" cy="1828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620000" cy="1143000"/>
          </a:xfrm>
        </p:spPr>
        <p:txBody>
          <a:bodyPr>
            <a:normAutofit fontScale="90000"/>
          </a:bodyPr>
          <a:lstStyle/>
          <a:p>
            <a:pPr lvl="0"/>
            <a:br>
              <a:rPr lang="en-US" sz="3600" dirty="0"/>
            </a:br>
            <a:r>
              <a:rPr lang="en-US" sz="3600" dirty="0"/>
              <a:t> </a:t>
            </a:r>
            <a:br>
              <a:rPr lang="en-US" sz="3600" dirty="0"/>
            </a:br>
            <a:r>
              <a:rPr lang="en-US" sz="4000" b="1" u="sng" dirty="0" err="1"/>
              <a:t>Ayurvedic</a:t>
            </a:r>
            <a:r>
              <a:rPr lang="en-US" sz="4000" b="1" u="sng" dirty="0"/>
              <a:t> medicine</a:t>
            </a:r>
            <a:r>
              <a:rPr lang="en-US" sz="4000" u="sng" dirty="0"/>
              <a:t> </a:t>
            </a:r>
            <a:r>
              <a:rPr lang="en-US" sz="3200" u="sng" dirty="0"/>
              <a:t>:</a:t>
            </a:r>
            <a:br>
              <a:rPr lang="en-US" sz="3200" dirty="0"/>
            </a:br>
            <a:r>
              <a:rPr lang="en-US" sz="3200" dirty="0"/>
              <a:t> </a:t>
            </a:r>
            <a:br>
              <a:rPr lang="en-US" sz="3200" dirty="0"/>
            </a:br>
            <a:endParaRPr lang="en-US" sz="3600" dirty="0"/>
          </a:p>
        </p:txBody>
      </p:sp>
      <p:sp>
        <p:nvSpPr>
          <p:cNvPr id="6" name="Content Placeholder 5"/>
          <p:cNvSpPr>
            <a:spLocks noGrp="1"/>
          </p:cNvSpPr>
          <p:nvPr>
            <p:ph sz="quarter" idx="1"/>
          </p:nvPr>
        </p:nvSpPr>
        <p:spPr>
          <a:xfrm>
            <a:off x="457200" y="993648"/>
            <a:ext cx="7467600" cy="5711952"/>
          </a:xfrm>
        </p:spPr>
        <p:txBody>
          <a:bodyPr>
            <a:normAutofit/>
          </a:bodyPr>
          <a:lstStyle/>
          <a:p>
            <a:pPr lvl="0"/>
            <a:r>
              <a:rPr lang="en-US" sz="3200" dirty="0" err="1"/>
              <a:t>Ayur</a:t>
            </a:r>
            <a:r>
              <a:rPr lang="en-US" sz="3200" dirty="0"/>
              <a:t> = Life; Veda = Knowledge/wisdom</a:t>
            </a:r>
          </a:p>
          <a:p>
            <a:pPr lvl="0"/>
            <a:r>
              <a:rPr lang="en-US" sz="3200" dirty="0" err="1"/>
              <a:t>Ayurveda</a:t>
            </a:r>
            <a:r>
              <a:rPr lang="en-US" sz="3200" b="1" dirty="0"/>
              <a:t>: “the science of life”</a:t>
            </a:r>
            <a:endParaRPr lang="en-US" sz="3200" dirty="0"/>
          </a:p>
          <a:p>
            <a:r>
              <a:rPr lang="en-US" sz="3200" dirty="0"/>
              <a:t>A system of medicine that originated in India several thousand years ago.</a:t>
            </a:r>
          </a:p>
          <a:p>
            <a:pPr lvl="0"/>
            <a:r>
              <a:rPr lang="en-US" sz="3200" dirty="0"/>
              <a:t>Two ancient books on palm leaves are first books written for </a:t>
            </a:r>
            <a:r>
              <a:rPr lang="en-US" sz="3200" dirty="0" err="1"/>
              <a:t>Ayurveda</a:t>
            </a:r>
            <a:r>
              <a:rPr lang="en-US" sz="3200" dirty="0"/>
              <a:t> (i.e. </a:t>
            </a:r>
            <a:r>
              <a:rPr lang="en-US" sz="3200" dirty="0" err="1"/>
              <a:t>Charak</a:t>
            </a:r>
            <a:r>
              <a:rPr lang="en-US" sz="3200" dirty="0"/>
              <a:t> </a:t>
            </a:r>
            <a:r>
              <a:rPr lang="en-US" sz="3200" dirty="0" err="1"/>
              <a:t>Samhita</a:t>
            </a:r>
            <a:r>
              <a:rPr lang="en-US" sz="3200" dirty="0"/>
              <a:t>, </a:t>
            </a:r>
            <a:r>
              <a:rPr lang="en-US" sz="3200" dirty="0" err="1"/>
              <a:t>Charak</a:t>
            </a:r>
            <a:r>
              <a:rPr lang="en-US" sz="3200" dirty="0"/>
              <a:t> </a:t>
            </a:r>
            <a:r>
              <a:rPr lang="en-US" sz="3200" dirty="0" err="1"/>
              <a:t>susruta</a:t>
            </a:r>
            <a:r>
              <a:rPr lang="en-US" sz="3200" dirty="0"/>
              <a:t>)</a:t>
            </a:r>
          </a:p>
          <a:p>
            <a:pPr>
              <a:buNone/>
            </a:pPr>
            <a:r>
              <a:rPr lang="en-US" sz="3200" dirty="0"/>
              <a:t> </a:t>
            </a:r>
          </a:p>
        </p:txBody>
      </p:sp>
      <p:pic>
        <p:nvPicPr>
          <p:cNvPr id="7" name="Picture 6" descr="C:\Documents and Settings\admin\Desktop\jigisha\3SCCAMN16BHCA23018MCAXS2K9JCAG5D6O3CAA71S7UCA160TXECAUF1DE6CAMU76VDCAJQLN4LCA9BMN53CACS32THCAYF8CV7CADUC1FVCATI792GCAR7M2H7CA3VPW16CAFZHI7LCA3CB5LICAY15L1C.jpg"/>
          <p:cNvPicPr/>
          <p:nvPr/>
        </p:nvPicPr>
        <p:blipFill>
          <a:blip r:embed="rId2" cstate="print"/>
          <a:srcRect/>
          <a:stretch>
            <a:fillRect/>
          </a:stretch>
        </p:blipFill>
        <p:spPr bwMode="auto">
          <a:xfrm>
            <a:off x="5181600" y="0"/>
            <a:ext cx="3276600" cy="190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pPr lvl="0"/>
            <a:r>
              <a:rPr lang="en-US" sz="3200" b="1" dirty="0"/>
              <a:t>Aim</a:t>
            </a:r>
            <a:r>
              <a:rPr lang="en-US" sz="3200" dirty="0"/>
              <a:t> is to integrate and balance the body, mind, and spirit </a:t>
            </a:r>
          </a:p>
          <a:p>
            <a:r>
              <a:rPr lang="en-US" sz="3200" dirty="0"/>
              <a:t> </a:t>
            </a:r>
          </a:p>
          <a:p>
            <a:pPr lvl="0"/>
            <a:r>
              <a:rPr lang="en-US" sz="3200" b="1" dirty="0"/>
              <a:t>Philosophy </a:t>
            </a:r>
            <a:r>
              <a:rPr lang="en-US" sz="3200" dirty="0"/>
              <a:t>is that people, their health, and the universe are all related and health problems can result when these relationships are out of balance.</a:t>
            </a:r>
            <a:br>
              <a:rPr lang="en-US" sz="3200" dirty="0"/>
            </a:br>
            <a:r>
              <a:rPr lang="en-US" sz="3200" dirty="0"/>
              <a:t>Herbs, metals, massage, and other products and techniques are used with the intent of cleansing the body and restoring balance.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85800"/>
            <a:ext cx="7924800" cy="6172200"/>
          </a:xfrm>
        </p:spPr>
        <p:txBody>
          <a:bodyPr>
            <a:noAutofit/>
          </a:bodyPr>
          <a:lstStyle/>
          <a:p>
            <a:pPr lvl="0"/>
            <a:r>
              <a:rPr lang="en-US" sz="3200" b="1" dirty="0"/>
              <a:t>Interconnectedness</a:t>
            </a:r>
            <a:r>
              <a:rPr lang="en-US" sz="3200" dirty="0"/>
              <a:t> (among people, their health, and the universe ):</a:t>
            </a:r>
          </a:p>
          <a:p>
            <a:pPr lvl="0"/>
            <a:r>
              <a:rPr lang="en-US" sz="3200" dirty="0"/>
              <a:t>All the things are joined together</a:t>
            </a:r>
          </a:p>
          <a:p>
            <a:pPr lvl="0"/>
            <a:r>
              <a:rPr lang="en-US" sz="3200" dirty="0"/>
              <a:t>Each human being has element that can be found in the universe.</a:t>
            </a:r>
          </a:p>
          <a:p>
            <a:pPr lvl="0"/>
            <a:r>
              <a:rPr lang="en-US" sz="3200" dirty="0"/>
              <a:t>All are born in a state of balance within themselves and in relation to the universe.</a:t>
            </a:r>
            <a:br>
              <a:rPr lang="en-US" sz="3200" dirty="0"/>
            </a:br>
            <a:r>
              <a:rPr lang="en-US" sz="3200" dirty="0"/>
              <a:t>Health will be good if one's interaction with the immediate environment is effective.</a:t>
            </a:r>
          </a:p>
          <a:p>
            <a:endParaRPr lang="en-US" sz="3200" dirty="0"/>
          </a:p>
        </p:txBody>
      </p:sp>
      <p:sp>
        <p:nvSpPr>
          <p:cNvPr id="21505" name="Rectangle 1"/>
          <p:cNvSpPr>
            <a:spLocks noChangeArrowheads="1"/>
          </p:cNvSpPr>
          <p:nvPr/>
        </p:nvSpPr>
        <p:spPr bwMode="auto">
          <a:xfrm>
            <a:off x="381000" y="0"/>
            <a:ext cx="2971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600" b="1" i="0" u="none" strike="noStrike" cap="none" normalizeH="0" baseline="0" dirty="0">
                <a:ln>
                  <a:noFill/>
                </a:ln>
                <a:solidFill>
                  <a:schemeClr val="tx1"/>
                </a:solidFill>
                <a:effectLst/>
                <a:latin typeface="Comic Sans MS" pitchFamily="66" charset="0"/>
                <a:ea typeface="Times New Roman" pitchFamily="18" charset="0"/>
              </a:rPr>
              <a:t>Beliefs:</a:t>
            </a:r>
            <a:endParaRPr kumimoji="0" lang="en-US" sz="36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352</TotalTime>
  <Words>2796</Words>
  <Application>Microsoft Office PowerPoint</Application>
  <PresentationFormat>On-screen Show (4:3)</PresentationFormat>
  <Paragraphs>307</Paragraphs>
  <Slides>55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Century Schoolbook</vt:lpstr>
      <vt:lpstr>Comic Sans MS</vt:lpstr>
      <vt:lpstr>Wingdings</vt:lpstr>
      <vt:lpstr>Wingdings 2</vt:lpstr>
      <vt:lpstr>Oriel</vt:lpstr>
      <vt:lpstr>Alternative modalities of Care </vt:lpstr>
      <vt:lpstr>Introduction </vt:lpstr>
      <vt:lpstr>Definition: </vt:lpstr>
      <vt:lpstr>PowerPoint Presentation</vt:lpstr>
      <vt:lpstr>PowerPoint Presentation</vt:lpstr>
      <vt:lpstr>ALTERNATIVE MEDICINE SYSTEM:  </vt:lpstr>
      <vt:lpstr>   Ayurvedic medicine :   </vt:lpstr>
      <vt:lpstr>PowerPoint Presentation</vt:lpstr>
      <vt:lpstr>PowerPoint Presentation</vt:lpstr>
      <vt:lpstr>PowerPoint Presentation</vt:lpstr>
      <vt:lpstr>; Vata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Naturopathic medicine:  </vt:lpstr>
      <vt:lpstr>PowerPoint Presentation</vt:lpstr>
      <vt:lpstr>PowerPoint Presentation</vt:lpstr>
      <vt:lpstr>American Indian medicine:  </vt:lpstr>
      <vt:lpstr>PowerPoint Presentation</vt:lpstr>
      <vt:lpstr>PowerPoint Presentation</vt:lpstr>
      <vt:lpstr>Naturopathy</vt:lpstr>
      <vt:lpstr>Indications for meditation; </vt:lpstr>
      <vt:lpstr>Limitations: </vt:lpstr>
      <vt:lpstr>Relaxation therapy: </vt:lpstr>
      <vt:lpstr>PowerPoint Presentation</vt:lpstr>
      <vt:lpstr>Types:  </vt:lpstr>
      <vt:lpstr>Clinical applications of relaxation therapy: </vt:lpstr>
      <vt:lpstr>Limitations of relaxation therapy: </vt:lpstr>
      <vt:lpstr>Music therapy</vt:lpstr>
      <vt:lpstr>Imagery:</vt:lpstr>
      <vt:lpstr>Clinical applications </vt:lpstr>
      <vt:lpstr>Art therapy</vt:lpstr>
      <vt:lpstr>Uses  </vt:lpstr>
      <vt:lpstr>Biofeedback:  </vt:lpstr>
      <vt:lpstr>Laughter therapy: </vt:lpstr>
      <vt:lpstr>Hypnosis:</vt:lpstr>
      <vt:lpstr>PowerPoint Presentation</vt:lpstr>
      <vt:lpstr>PowerPoint Presentation</vt:lpstr>
      <vt:lpstr>Length of an induction</vt:lpstr>
      <vt:lpstr>General effects: </vt:lpstr>
      <vt:lpstr>Applications </vt:lpstr>
      <vt:lpstr>PowerPoint Presentation</vt:lpstr>
      <vt:lpstr>Self-hypnosis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modalities of Care </dc:title>
  <dc:creator>Nikunj</dc:creator>
  <cp:lastModifiedBy>nileshhimani309@outlook.com</cp:lastModifiedBy>
  <cp:revision>31</cp:revision>
  <dcterms:created xsi:type="dcterms:W3CDTF">2011-07-23T01:02:30Z</dcterms:created>
  <dcterms:modified xsi:type="dcterms:W3CDTF">2020-08-14T08:25:18Z</dcterms:modified>
</cp:coreProperties>
</file>