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256" r:id="rId2"/>
    <p:sldId id="302" r:id="rId3"/>
    <p:sldId id="303" r:id="rId4"/>
    <p:sldId id="258" r:id="rId5"/>
    <p:sldId id="257" r:id="rId6"/>
    <p:sldId id="260" r:id="rId7"/>
    <p:sldId id="259" r:id="rId8"/>
    <p:sldId id="283" r:id="rId9"/>
    <p:sldId id="261" r:id="rId10"/>
    <p:sldId id="262" r:id="rId11"/>
    <p:sldId id="263" r:id="rId12"/>
    <p:sldId id="264" r:id="rId13"/>
    <p:sldId id="265" r:id="rId14"/>
    <p:sldId id="267" r:id="rId15"/>
    <p:sldId id="268" r:id="rId16"/>
    <p:sldId id="270" r:id="rId17"/>
    <p:sldId id="269" r:id="rId18"/>
    <p:sldId id="271" r:id="rId19"/>
    <p:sldId id="272" r:id="rId20"/>
    <p:sldId id="282" r:id="rId21"/>
    <p:sldId id="273" r:id="rId22"/>
    <p:sldId id="276" r:id="rId23"/>
    <p:sldId id="277" r:id="rId24"/>
    <p:sldId id="275" r:id="rId25"/>
    <p:sldId id="274" r:id="rId26"/>
    <p:sldId id="278" r:id="rId27"/>
    <p:sldId id="281" r:id="rId28"/>
    <p:sldId id="280" r:id="rId29"/>
    <p:sldId id="279" r:id="rId30"/>
    <p:sldId id="285" r:id="rId31"/>
    <p:sldId id="287" r:id="rId32"/>
    <p:sldId id="284" r:id="rId33"/>
    <p:sldId id="288" r:id="rId34"/>
    <p:sldId id="289" r:id="rId35"/>
    <p:sldId id="290" r:id="rId36"/>
    <p:sldId id="291" r:id="rId37"/>
    <p:sldId id="292" r:id="rId38"/>
    <p:sldId id="293" r:id="rId39"/>
    <p:sldId id="295" r:id="rId40"/>
    <p:sldId id="294" r:id="rId41"/>
    <p:sldId id="296" r:id="rId42"/>
    <p:sldId id="297" r:id="rId43"/>
    <p:sldId id="298" r:id="rId44"/>
    <p:sldId id="299" r:id="rId45"/>
    <p:sldId id="300" r:id="rId46"/>
    <p:sldId id="301"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a:srgbClr val="9E65AD"/>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1276" y="-4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69A9B79-5285-4EB2-9091-D66976DB5CE1}" type="datetimeFigureOut">
              <a:rPr lang="en-US" smtClean="0"/>
              <a:pPr/>
              <a:t>8/17/2020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3015AC-769D-4EDF-AFCA-78C8C873ABA3}"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A13015AC-769D-4EDF-AFCA-78C8C873ABA3}" type="slidenum">
              <a:rPr lang="en-IN" smtClean="0"/>
              <a:pPr/>
              <a:t>23</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oogle.co.in/url?url=http://www.webmedcentral.com/article_view/594&amp;rct=j&amp;frm=1&amp;q=&amp;esrc=s&amp;sa=U&amp;ei=cM32U6zkHce9uASerYCwBQ&amp;ved=0CBsQ9QEwAw&amp;sig2=vyB1IiTF1oQUD75YeyAQZw&amp;usg=AFQjCNFhelnOWuiIKlFoJbA06DNFHtcVUA" TargetMode="Externa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co.in/url?url=http://www.msdlatinamerica.com/ebooks/RockwoodGreensFracturesinAdults/sid1260430.html&amp;rct=j&amp;frm=1&amp;q=&amp;esrc=s&amp;sa=U&amp;ei=pfr2U8y9JsHgiwKb14FQ&amp;ved=0CDUQ9QEwEA&amp;sig2=Hqwv-NLm9bl2eJdOWk75Pg&amp;usg=AFQjCNF_y3iQOcUfH_8kFUuWcZgituSIWQ"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google.co.in/url?sa=i&amp;rct=j&amp;q=&amp;esrc=s&amp;source=images&amp;cd=&amp;cad=rja&amp;uact=8&amp;ved=0CAcQjRxqFQoTCLWYzMTApccCFRCOjgodnuoDHg&amp;url=http://www.med.wayne.edu/diagradiology/RSNA2003/wires_tension_band.htm&amp;ei=80LMVfXSCpCcugSe1Y_wAQ&amp;bvm=bv.99804247,d.c2E&amp;psig=AFQjCNHSghZGPiqhHmrQIGy40q4KwpcYtQ&amp;ust=1439536229098578" TargetMode="External"/><Relationship Id="rId1" Type="http://schemas.openxmlformats.org/officeDocument/2006/relationships/slideLayout" Target="../slideLayouts/slideLayout7.xml"/><Relationship Id="rId5" Type="http://schemas.openxmlformats.org/officeDocument/2006/relationships/image" Target="../media/image7.jpeg"/><Relationship Id="rId4" Type="http://schemas.openxmlformats.org/officeDocument/2006/relationships/hyperlink" Target="http://www.google.co.in/url?sa=i&amp;rct=j&amp;q=&amp;esrc=s&amp;source=images&amp;cd=&amp;cad=rja&amp;uact=8&amp;ved=0CAcQjRxqFQoTCKKTptvApccCFcwdjgodqC4Ekw&amp;url=http://www.med.wayne.edu/diagradiology/RSNA2003/wires_tension_band.htm&amp;ei=IkPMVaL6L8y7uASo3ZCYCQ&amp;bvm=bv.99804247,d.c2E&amp;psig=AFQjCNHSghZGPiqhHmrQIGy40q4KwpcYtQ&amp;ust=1439536229098578"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in/url?url=http://www.afrjpaedsurg.org/article.asp?issn=0189-6725;year=2011;volume=8;issue=1;spage=34;epage=39;aulast=Akinyoola&amp;rct=j&amp;frm=1&amp;q=&amp;esrc=s&amp;sa=U&amp;ei=P_AoVNerIZPbuQSw6oHQBA&amp;ved=0CBUQ9QEwAA&amp;sig2=Tx2hrbHB0QtpynNh1RIbaA&amp;usg=AFQjCNEcb8I4PeK1q9xB_Du-fcBkGtG8zw" TargetMode="Externa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co.in/url?sa=i&amp;rct=j&amp;q=&amp;esrc=s&amp;source=images&amp;cd=&amp;cad=rja&amp;uact=8&amp;ved=0CAcQjRxqFQoTCMeT0dXNoccCFUm9FAodJAMFhQ&amp;url=http://www.medscape.com/viewarticle/715501_5&amp;ei=2TfKVYfDJcn6UqSGlKgI&amp;bvm=bv.99804247,d.bGQ&amp;psig=AFQjCNG84cJ_LpyxudYnOvT4Zqp22QfB4A&amp;ust=1439402244850083"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solidFill>
                  <a:srgbClr val="FF0000"/>
                </a:solidFill>
              </a:rPr>
              <a:t>FEMUR SHAFT</a:t>
            </a:r>
            <a:r>
              <a:rPr lang="en-IN" dirty="0" smtClean="0"/>
              <a:t>, </a:t>
            </a:r>
            <a:r>
              <a:rPr lang="en-IN" dirty="0" smtClean="0">
                <a:solidFill>
                  <a:schemeClr val="accent6">
                    <a:lumMod val="75000"/>
                  </a:schemeClr>
                </a:solidFill>
              </a:rPr>
              <a:t>SUPRACONDYLAR FEMUR</a:t>
            </a:r>
            <a:r>
              <a:rPr lang="en-IN" dirty="0" smtClean="0"/>
              <a:t>, </a:t>
            </a:r>
            <a:r>
              <a:rPr lang="en-IN" dirty="0" smtClean="0">
                <a:solidFill>
                  <a:schemeClr val="accent4">
                    <a:lumMod val="75000"/>
                  </a:schemeClr>
                </a:solidFill>
              </a:rPr>
              <a:t>PATELLA FRACTURE</a:t>
            </a:r>
            <a:r>
              <a:rPr lang="en-IN" dirty="0" smtClean="0"/>
              <a:t> </a:t>
            </a:r>
            <a:endParaRPr lang="en-IN" dirty="0"/>
          </a:p>
        </p:txBody>
      </p:sp>
      <p:sp>
        <p:nvSpPr>
          <p:cNvPr id="3" name="Subtitle 2"/>
          <p:cNvSpPr>
            <a:spLocks noGrp="1"/>
          </p:cNvSpPr>
          <p:nvPr>
            <p:ph type="subTitle" idx="1"/>
          </p:nvPr>
        </p:nvSpPr>
        <p:spPr>
          <a:xfrm>
            <a:off x="1371600" y="3886200"/>
            <a:ext cx="6400800" cy="2438400"/>
          </a:xfrm>
        </p:spPr>
        <p:txBody>
          <a:bodyPr>
            <a:normAutofit/>
          </a:bodyPr>
          <a:lstStyle/>
          <a:p>
            <a:r>
              <a:rPr lang="en-IN" dirty="0" smtClean="0">
                <a:solidFill>
                  <a:srgbClr val="FF3399"/>
                </a:solidFill>
              </a:rPr>
              <a:t>PRINCIPLES OF ASSESSMENT AND </a:t>
            </a:r>
            <a:r>
              <a:rPr lang="en-IN" dirty="0" smtClean="0">
                <a:solidFill>
                  <a:srgbClr val="FF3399"/>
                </a:solidFill>
              </a:rPr>
              <a:t>PHYSIOTHERAPY MANAGEMENT</a:t>
            </a:r>
            <a:endParaRPr lang="en-IN" dirty="0" smtClean="0">
              <a:solidFill>
                <a:srgbClr val="FF3399"/>
              </a:solidFill>
            </a:endParaRPr>
          </a:p>
          <a:p>
            <a:r>
              <a:rPr lang="en-IN" dirty="0" smtClean="0"/>
              <a:t>Niketa Patel </a:t>
            </a:r>
          </a:p>
          <a:p>
            <a:r>
              <a:rPr lang="en-IN" dirty="0" smtClean="0"/>
              <a:t>13/8/15</a:t>
            </a: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Functional goal</a:t>
            </a:r>
            <a:endParaRPr lang="en-IN" dirty="0"/>
          </a:p>
        </p:txBody>
      </p:sp>
      <p:sp>
        <p:nvSpPr>
          <p:cNvPr id="3" name="Content Placeholder 2"/>
          <p:cNvSpPr>
            <a:spLocks noGrp="1"/>
          </p:cNvSpPr>
          <p:nvPr>
            <p:ph idx="1"/>
          </p:nvPr>
        </p:nvSpPr>
        <p:spPr/>
        <p:txBody>
          <a:bodyPr/>
          <a:lstStyle/>
          <a:p>
            <a:r>
              <a:rPr lang="en-IN" dirty="0" smtClean="0"/>
              <a:t>To restore the activities of daily living and gait pattern</a:t>
            </a:r>
          </a:p>
          <a:p>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Physiotherapy after surgery</a:t>
            </a:r>
            <a:endParaRPr lang="en-IN" dirty="0"/>
          </a:p>
        </p:txBody>
      </p:sp>
      <p:sp>
        <p:nvSpPr>
          <p:cNvPr id="3" name="Content Placeholder 2"/>
          <p:cNvSpPr>
            <a:spLocks noGrp="1"/>
          </p:cNvSpPr>
          <p:nvPr>
            <p:ph idx="1"/>
          </p:nvPr>
        </p:nvSpPr>
        <p:spPr>
          <a:xfrm>
            <a:off x="457200" y="1600200"/>
            <a:ext cx="8229600" cy="4953000"/>
          </a:xfrm>
        </p:spPr>
        <p:txBody>
          <a:bodyPr>
            <a:normAutofit lnSpcReduction="10000"/>
          </a:bodyPr>
          <a:lstStyle/>
          <a:p>
            <a:pPr marL="514350" indent="-514350">
              <a:buNone/>
            </a:pPr>
            <a:r>
              <a:rPr lang="en-US" b="1" dirty="0" smtClean="0"/>
              <a:t>Immobilization phase (1</a:t>
            </a:r>
            <a:r>
              <a:rPr lang="en-US" b="1" baseline="30000" dirty="0" smtClean="0"/>
              <a:t>st</a:t>
            </a:r>
            <a:r>
              <a:rPr lang="en-US" b="1" dirty="0" smtClean="0"/>
              <a:t> week or 10days)</a:t>
            </a:r>
            <a:r>
              <a:rPr lang="en-US" dirty="0" smtClean="0"/>
              <a:t>:</a:t>
            </a:r>
          </a:p>
          <a:p>
            <a:pPr marL="514350" indent="-514350"/>
            <a:r>
              <a:rPr lang="en-US" dirty="0" smtClean="0"/>
              <a:t>Adequate chest PT to avoid respiratory complications</a:t>
            </a:r>
          </a:p>
          <a:p>
            <a:pPr marL="514350" indent="-514350"/>
            <a:r>
              <a:rPr lang="en-US" dirty="0" smtClean="0"/>
              <a:t>Positioning of the limb</a:t>
            </a:r>
          </a:p>
          <a:p>
            <a:pPr marL="514350" indent="-514350"/>
            <a:r>
              <a:rPr lang="en-US" dirty="0" smtClean="0"/>
              <a:t>Resistive movements to the toes and ankle joint of the fractured limb and other body joints.</a:t>
            </a:r>
          </a:p>
          <a:p>
            <a:pPr marL="514350" indent="-514350"/>
            <a:r>
              <a:rPr lang="en-US" dirty="0" smtClean="0"/>
              <a:t>Strong isometrics to quadriceps, hamstrings, abductors and adductors to avoid atrophy and weakness. </a:t>
            </a:r>
          </a:p>
          <a:p>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fontScale="92500" lnSpcReduction="10000"/>
          </a:bodyPr>
          <a:lstStyle/>
          <a:p>
            <a:pPr>
              <a:buNone/>
            </a:pPr>
            <a:r>
              <a:rPr lang="en-US" b="1" dirty="0" smtClean="0"/>
              <a:t>Mobilization phase (after 1 week to 10 days):  </a:t>
            </a:r>
          </a:p>
          <a:p>
            <a:r>
              <a:rPr lang="en-US" dirty="0" smtClean="0"/>
              <a:t>As soon as mobilization is allowed, efforts should be made to achieve maximum possible AROM of hip and knee.</a:t>
            </a:r>
          </a:p>
          <a:p>
            <a:pPr>
              <a:buFont typeface="Wingdings" pitchFamily="2" charset="2"/>
              <a:buChar char="q"/>
            </a:pPr>
            <a:r>
              <a:rPr lang="en-US" u="sng" dirty="0" smtClean="0"/>
              <a:t> Gradual mobilization of the hip is initiated.</a:t>
            </a:r>
          </a:p>
          <a:p>
            <a:pPr>
              <a:buNone/>
            </a:pPr>
            <a:r>
              <a:rPr lang="en-US" dirty="0" smtClean="0"/>
              <a:t>1. Relaxed PROM with totally supporting the limb weight by physiotherapist but in </a:t>
            </a:r>
            <a:r>
              <a:rPr lang="en-US" b="1" dirty="0" smtClean="0"/>
              <a:t>pain-free range.</a:t>
            </a:r>
          </a:p>
          <a:p>
            <a:endParaRPr lang="en-US" dirty="0" smtClean="0"/>
          </a:p>
          <a:p>
            <a:r>
              <a:rPr lang="en-US" dirty="0" smtClean="0"/>
              <a:t>Any passive movement which causes pain must be stopped.</a:t>
            </a:r>
          </a:p>
          <a:p>
            <a:endParaRPr lang="en-US" b="1" dirty="0" smtClean="0"/>
          </a:p>
          <a:p>
            <a:r>
              <a:rPr lang="en-US" b="1" dirty="0" smtClean="0"/>
              <a:t>No over pressure at the end ranges.</a:t>
            </a:r>
            <a:endParaRPr lang="en-IN" b="1" dirty="0" smtClean="0"/>
          </a:p>
          <a:p>
            <a:endParaRPr lang="en-IN" dirty="0" smtClean="0"/>
          </a:p>
          <a:p>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96000"/>
          </a:xfrm>
        </p:spPr>
        <p:txBody>
          <a:bodyPr/>
          <a:lstStyle/>
          <a:p>
            <a:pPr>
              <a:buNone/>
            </a:pPr>
            <a:r>
              <a:rPr lang="en-US" dirty="0" smtClean="0"/>
              <a:t>2. Progressive self assistive ROM of flexion is achieved by heel drags.</a:t>
            </a:r>
          </a:p>
          <a:p>
            <a:endParaRPr lang="en-US" dirty="0" smtClean="0"/>
          </a:p>
          <a:p>
            <a:pPr>
              <a:buNone/>
            </a:pPr>
            <a:r>
              <a:rPr lang="en-US" dirty="0" smtClean="0"/>
              <a:t>3. Self assisted knee bending </a:t>
            </a:r>
            <a:r>
              <a:rPr lang="en-US" dirty="0" smtClean="0">
                <a:sym typeface="Wingdings" pitchFamily="2" charset="2"/>
              </a:rPr>
              <a:t></a:t>
            </a:r>
            <a:r>
              <a:rPr lang="en-US" dirty="0" smtClean="0"/>
              <a:t> high sitting position.</a:t>
            </a:r>
          </a:p>
          <a:p>
            <a:pPr>
              <a:buNone/>
            </a:pPr>
            <a:endParaRPr lang="en-US" dirty="0" smtClean="0"/>
          </a:p>
          <a:p>
            <a:pPr>
              <a:buNone/>
            </a:pPr>
            <a:r>
              <a:rPr lang="en-US" dirty="0" smtClean="0"/>
              <a:t>4. Sitting and transfer from high sitting can be taught </a:t>
            </a:r>
            <a:r>
              <a:rPr lang="en-US" dirty="0" smtClean="0">
                <a:sym typeface="Wingdings" pitchFamily="2" charset="2"/>
              </a:rPr>
              <a:t> </a:t>
            </a:r>
            <a:r>
              <a:rPr lang="en-US" dirty="0" smtClean="0"/>
              <a:t>self assisted by patient supporting the affected leg with normal leg.</a:t>
            </a:r>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257800"/>
          </a:xfrm>
        </p:spPr>
        <p:txBody>
          <a:bodyPr/>
          <a:lstStyle/>
          <a:p>
            <a:r>
              <a:rPr lang="en-US" dirty="0" smtClean="0"/>
              <a:t>Partial wt bearing can be initiated by 6-8 weeks.</a:t>
            </a:r>
            <a:endParaRPr lang="en-IN" dirty="0" smtClean="0"/>
          </a:p>
          <a:p>
            <a:endParaRPr lang="en-US" dirty="0" smtClean="0"/>
          </a:p>
          <a:p>
            <a:r>
              <a:rPr lang="en-US" dirty="0" smtClean="0"/>
              <a:t>Full wt bearing by 12 weeks.</a:t>
            </a:r>
          </a:p>
          <a:p>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 </a:t>
            </a:r>
            <a:endParaRPr lang="en-IN" dirty="0"/>
          </a:p>
        </p:txBody>
      </p:sp>
      <p:sp>
        <p:nvSpPr>
          <p:cNvPr id="3" name="Content Placeholder 2"/>
          <p:cNvSpPr>
            <a:spLocks noGrp="1"/>
          </p:cNvSpPr>
          <p:nvPr>
            <p:ph idx="1"/>
          </p:nvPr>
        </p:nvSpPr>
        <p:spPr/>
        <p:txBody>
          <a:bodyPr/>
          <a:lstStyle/>
          <a:p>
            <a:r>
              <a:rPr lang="en-US" dirty="0" smtClean="0"/>
              <a:t>Infection (&lt;1% incidence in closed fractures) </a:t>
            </a:r>
          </a:p>
          <a:p>
            <a:r>
              <a:rPr lang="en-US" dirty="0" err="1" smtClean="0"/>
              <a:t>Refracture</a:t>
            </a:r>
            <a:endParaRPr lang="en-US" dirty="0" smtClean="0"/>
          </a:p>
          <a:p>
            <a:r>
              <a:rPr lang="en-US" dirty="0" smtClean="0"/>
              <a:t>Nonunion and delayed union</a:t>
            </a:r>
          </a:p>
          <a:p>
            <a:r>
              <a:rPr lang="en-US" dirty="0" smtClean="0"/>
              <a:t>Fixation device failure</a:t>
            </a:r>
          </a:p>
          <a:p>
            <a:r>
              <a:rPr lang="en-US" dirty="0" err="1" smtClean="0"/>
              <a:t>Vasculary</a:t>
            </a:r>
            <a:r>
              <a:rPr lang="en-US" dirty="0" smtClean="0"/>
              <a:t> injury: due to femoral artery damage. Very rare.</a:t>
            </a:r>
          </a:p>
          <a:p>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752600"/>
            <a:ext cx="8229600" cy="1143000"/>
          </a:xfrm>
        </p:spPr>
        <p:txBody>
          <a:bodyPr>
            <a:normAutofit fontScale="90000"/>
          </a:bodyPr>
          <a:lstStyle/>
          <a:p>
            <a:r>
              <a:rPr lang="en-US" b="1" dirty="0" smtClean="0"/>
              <a:t>SUPRACONDYLAR FEMUR FRACTURE</a:t>
            </a:r>
            <a:endParaRPr lang="en-IN" b="1" dirty="0"/>
          </a:p>
        </p:txBody>
      </p:sp>
      <p:pic>
        <p:nvPicPr>
          <p:cNvPr id="3" name="Picture 2" descr="https://encrypted-tbn3.gstatic.com/images?q=tbn:ANd9GcSijST3SH7uLswVXwBL83qLRVlbg63xeUWhfbv6r5U4Hdj-wuVdEMM4JgQ">
            <a:hlinkClick r:id="rId2"/>
          </p:cNvPr>
          <p:cNvPicPr>
            <a:picLocks noChangeAspect="1" noChangeArrowheads="1"/>
          </p:cNvPicPr>
          <p:nvPr/>
        </p:nvPicPr>
        <p:blipFill>
          <a:blip r:embed="rId3" cstate="print"/>
          <a:srcRect/>
          <a:stretch>
            <a:fillRect/>
          </a:stretch>
        </p:blipFill>
        <p:spPr bwMode="auto">
          <a:xfrm>
            <a:off x="2590800" y="3048000"/>
            <a:ext cx="2190750" cy="3200400"/>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Mechanism of injury</a:t>
            </a:r>
            <a:endParaRPr lang="en-IN" dirty="0"/>
          </a:p>
        </p:txBody>
      </p:sp>
      <p:sp>
        <p:nvSpPr>
          <p:cNvPr id="3" name="Content Placeholder 2"/>
          <p:cNvSpPr>
            <a:spLocks noGrp="1"/>
          </p:cNvSpPr>
          <p:nvPr>
            <p:ph idx="1"/>
          </p:nvPr>
        </p:nvSpPr>
        <p:spPr/>
        <p:txBody>
          <a:bodyPr/>
          <a:lstStyle/>
          <a:p>
            <a:r>
              <a:rPr lang="en-US" dirty="0" smtClean="0"/>
              <a:t>Most distal femur fractures are the result of a severe axial load with a </a:t>
            </a:r>
            <a:r>
              <a:rPr lang="en-US" dirty="0" err="1" smtClean="0"/>
              <a:t>varus</a:t>
            </a:r>
            <a:r>
              <a:rPr lang="en-US" dirty="0" smtClean="0"/>
              <a:t>, </a:t>
            </a:r>
            <a:r>
              <a:rPr lang="en-US" dirty="0" err="1" smtClean="0"/>
              <a:t>valgus</a:t>
            </a:r>
            <a:r>
              <a:rPr lang="en-US" dirty="0" smtClean="0"/>
              <a:t>, or rotational force.</a:t>
            </a:r>
            <a:endParaRPr lang="en-IN" dirty="0" smtClean="0"/>
          </a:p>
          <a:p>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r>
              <a:rPr lang="en-US" u="sng" dirty="0" smtClean="0"/>
              <a:t>Surgical treatment: </a:t>
            </a:r>
            <a:r>
              <a:rPr lang="en-US" dirty="0" smtClean="0"/>
              <a:t>The fracture is reduced by operation and fixed by </a:t>
            </a:r>
            <a:r>
              <a:rPr lang="en-US" dirty="0" err="1" smtClean="0"/>
              <a:t>condylar</a:t>
            </a:r>
            <a:r>
              <a:rPr lang="en-US" dirty="0" smtClean="0"/>
              <a:t> blade-plate</a:t>
            </a:r>
            <a:endParaRPr lang="en-IN" dirty="0"/>
          </a:p>
        </p:txBody>
      </p:sp>
      <p:pic>
        <p:nvPicPr>
          <p:cNvPr id="4" name="Picture 2" descr="https://encrypted-tbn2.gstatic.com/images?q=tbn:ANd9GcQJIEczXZv8fVfBnDPKoFsWfe8cEX8O02n2pPaobl5AS8Sikqupk5uMD_Rl">
            <a:hlinkClick r:id="rId2"/>
          </p:cNvPr>
          <p:cNvPicPr>
            <a:picLocks noChangeAspect="1" noChangeArrowheads="1"/>
          </p:cNvPicPr>
          <p:nvPr/>
        </p:nvPicPr>
        <p:blipFill>
          <a:blip r:embed="rId3" cstate="print"/>
          <a:srcRect/>
          <a:stretch>
            <a:fillRect/>
          </a:stretch>
        </p:blipFill>
        <p:spPr bwMode="auto">
          <a:xfrm>
            <a:off x="2458192" y="1600200"/>
            <a:ext cx="5238007" cy="5105400"/>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Principles of physiotherapy assessment</a:t>
            </a:r>
            <a:endParaRPr lang="en-IN" dirty="0"/>
          </a:p>
        </p:txBody>
      </p:sp>
      <p:sp>
        <p:nvSpPr>
          <p:cNvPr id="3" name="Content Placeholder 2"/>
          <p:cNvSpPr>
            <a:spLocks noGrp="1"/>
          </p:cNvSpPr>
          <p:nvPr>
            <p:ph idx="1"/>
          </p:nvPr>
        </p:nvSpPr>
        <p:spPr/>
        <p:txBody>
          <a:bodyPr/>
          <a:lstStyle/>
          <a:p>
            <a:r>
              <a:rPr lang="en-US" dirty="0" smtClean="0"/>
              <a:t>Pain </a:t>
            </a:r>
          </a:p>
          <a:p>
            <a:r>
              <a:rPr lang="en-US" dirty="0" smtClean="0"/>
              <a:t>Swelling:</a:t>
            </a:r>
          </a:p>
          <a:p>
            <a:pPr>
              <a:buFont typeface="Wingdings" pitchFamily="2" charset="2"/>
              <a:buChar char="ü"/>
            </a:pPr>
            <a:r>
              <a:rPr lang="en-US" dirty="0" smtClean="0">
                <a:sym typeface="Wingdings" pitchFamily="2" charset="2"/>
              </a:rPr>
              <a:t>Swelling on the thigh and knee. </a:t>
            </a:r>
          </a:p>
          <a:p>
            <a:pPr>
              <a:buFont typeface="Wingdings" pitchFamily="2" charset="2"/>
              <a:buChar char="ü"/>
            </a:pPr>
            <a:r>
              <a:rPr lang="en-US" dirty="0" smtClean="0">
                <a:sym typeface="Wingdings" pitchFamily="2" charset="2"/>
              </a:rPr>
              <a:t>So take girth measurement.</a:t>
            </a:r>
            <a:endParaRPr lang="en-US" dirty="0" smtClean="0"/>
          </a:p>
          <a:p>
            <a:endParaRPr lang="en-IN" dirty="0" smtClean="0"/>
          </a:p>
          <a:p>
            <a:r>
              <a:rPr lang="en-IN" dirty="0" smtClean="0"/>
              <a:t>ROM: knee ranges will be impaired.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3399"/>
                </a:solidFill>
              </a:rPr>
              <a:t>Objectives </a:t>
            </a:r>
            <a:endParaRPr lang="en-US" dirty="0">
              <a:solidFill>
                <a:srgbClr val="FF3399"/>
              </a:solidFill>
            </a:endParaRPr>
          </a:p>
        </p:txBody>
      </p:sp>
      <p:sp>
        <p:nvSpPr>
          <p:cNvPr id="3" name="Content Placeholder 2"/>
          <p:cNvSpPr>
            <a:spLocks noGrp="1"/>
          </p:cNvSpPr>
          <p:nvPr>
            <p:ph idx="1"/>
          </p:nvPr>
        </p:nvSpPr>
        <p:spPr>
          <a:xfrm>
            <a:off x="457200" y="1219200"/>
            <a:ext cx="8229600" cy="5486400"/>
          </a:xfrm>
        </p:spPr>
        <p:txBody>
          <a:bodyPr>
            <a:normAutofit/>
          </a:bodyPr>
          <a:lstStyle/>
          <a:p>
            <a:pPr>
              <a:buNone/>
            </a:pPr>
            <a:r>
              <a:rPr lang="en-US" sz="2400" dirty="0" smtClean="0">
                <a:solidFill>
                  <a:srgbClr val="0000FF"/>
                </a:solidFill>
              </a:rPr>
              <a:t>After completion of this lecture, you will able to:</a:t>
            </a:r>
          </a:p>
          <a:p>
            <a:endParaRPr lang="en-US" sz="2400" dirty="0" smtClean="0"/>
          </a:p>
          <a:p>
            <a:r>
              <a:rPr lang="en-US" sz="2400" dirty="0" smtClean="0"/>
              <a:t>Explain mechanism </a:t>
            </a:r>
            <a:r>
              <a:rPr lang="en-US" sz="2400" dirty="0" smtClean="0"/>
              <a:t>of </a:t>
            </a:r>
            <a:r>
              <a:rPr lang="en-US" sz="2400" dirty="0" smtClean="0"/>
              <a:t>injury and surgical treatment </a:t>
            </a:r>
            <a:r>
              <a:rPr lang="en-US" sz="2400" dirty="0" smtClean="0"/>
              <a:t>of Femur shaft </a:t>
            </a:r>
            <a:r>
              <a:rPr lang="en-US" sz="2400" dirty="0" smtClean="0"/>
              <a:t>fracture.</a:t>
            </a:r>
          </a:p>
          <a:p>
            <a:endParaRPr lang="en-US" sz="2400" dirty="0" smtClean="0"/>
          </a:p>
          <a:p>
            <a:r>
              <a:rPr lang="en-US" sz="2400" dirty="0" smtClean="0"/>
              <a:t>Discuss p</a:t>
            </a:r>
            <a:r>
              <a:rPr lang="en-US" sz="2400" dirty="0" smtClean="0"/>
              <a:t>hysiotherapy </a:t>
            </a:r>
            <a:r>
              <a:rPr lang="en-US" sz="2400" dirty="0" smtClean="0"/>
              <a:t>assessment and </a:t>
            </a:r>
            <a:r>
              <a:rPr lang="en-US" sz="2400" dirty="0" smtClean="0"/>
              <a:t>management of Femur shaft fracture</a:t>
            </a:r>
            <a:r>
              <a:rPr lang="en-US" sz="2400" dirty="0" smtClean="0"/>
              <a:t>.</a:t>
            </a:r>
            <a:endParaRPr lang="en-US" sz="2400" dirty="0" smtClean="0"/>
          </a:p>
          <a:p>
            <a:endParaRPr lang="en-US" sz="2400" dirty="0" smtClean="0"/>
          </a:p>
          <a:p>
            <a:r>
              <a:rPr lang="en-US" sz="2400" dirty="0" smtClean="0"/>
              <a:t>Explain </a:t>
            </a:r>
            <a:r>
              <a:rPr lang="en-US" sz="2400" dirty="0" smtClean="0"/>
              <a:t>mechanism of injury and surgical treatment of </a:t>
            </a:r>
            <a:r>
              <a:rPr lang="en-US" sz="2400" dirty="0" err="1" smtClean="0"/>
              <a:t>Supracondylar</a:t>
            </a:r>
            <a:r>
              <a:rPr lang="en-US" sz="2400" dirty="0" smtClean="0"/>
              <a:t> Femur </a:t>
            </a:r>
            <a:r>
              <a:rPr lang="en-US" sz="2400" dirty="0" smtClean="0"/>
              <a:t>fracture.</a:t>
            </a:r>
            <a:endParaRPr lang="en-US" sz="2400" dirty="0" smtClean="0"/>
          </a:p>
          <a:p>
            <a:endParaRPr lang="en-US" sz="2400" dirty="0" smtClean="0"/>
          </a:p>
          <a:p>
            <a:r>
              <a:rPr lang="en-US" sz="2400" dirty="0" smtClean="0"/>
              <a:t>Discuss physiotherapy assessment and management </a:t>
            </a:r>
            <a:r>
              <a:rPr lang="en-US" sz="2400" dirty="0" err="1" smtClean="0"/>
              <a:t>Supracondylar</a:t>
            </a:r>
            <a:r>
              <a:rPr lang="en-US" sz="2400" dirty="0" smtClean="0"/>
              <a:t> Femur </a:t>
            </a:r>
            <a:r>
              <a:rPr lang="en-US" sz="2400" dirty="0" smtClean="0"/>
              <a:t>fracture.</a:t>
            </a:r>
            <a:endParaRPr lang="en-US" sz="2400" dirty="0" smtClean="0"/>
          </a:p>
          <a:p>
            <a:endParaRPr lang="en-US" sz="2400" dirty="0" smtClean="0"/>
          </a:p>
          <a:p>
            <a:endParaRPr lang="en-US" dirty="0" smtClean="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r>
              <a:rPr lang="en-IN" dirty="0" smtClean="0"/>
              <a:t>Patellar mobility </a:t>
            </a:r>
            <a:r>
              <a:rPr lang="en-IN" dirty="0" smtClean="0">
                <a:sym typeface="Wingdings" pitchFamily="2" charset="2"/>
              </a:rPr>
              <a:t> reduced due to pain and swelling.</a:t>
            </a:r>
            <a:endParaRPr lang="en-IN" dirty="0" smtClean="0"/>
          </a:p>
          <a:p>
            <a:endParaRPr lang="en-IN" dirty="0" smtClean="0"/>
          </a:p>
          <a:p>
            <a:r>
              <a:rPr lang="en-IN" dirty="0" smtClean="0"/>
              <a:t>Muscle strength </a:t>
            </a:r>
            <a:r>
              <a:rPr lang="en-IN" dirty="0" smtClean="0">
                <a:sym typeface="Wingdings" pitchFamily="2" charset="2"/>
              </a:rPr>
              <a:t> quadriceps and hamstrings muscles’ strength will be reduced.</a:t>
            </a:r>
            <a:endParaRPr lang="en-IN" dirty="0" smtClean="0"/>
          </a:p>
          <a:p>
            <a:endParaRPr lang="en-IN" dirty="0" smtClean="0"/>
          </a:p>
          <a:p>
            <a:r>
              <a:rPr lang="en-IN" dirty="0" smtClean="0"/>
              <a:t>Measure limb length for any discrepancy.</a:t>
            </a:r>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Principles of physiotherapy</a:t>
            </a:r>
            <a:endParaRPr lang="en-IN" dirty="0"/>
          </a:p>
        </p:txBody>
      </p:sp>
      <p:sp>
        <p:nvSpPr>
          <p:cNvPr id="3" name="Content Placeholder 2"/>
          <p:cNvSpPr>
            <a:spLocks noGrp="1"/>
          </p:cNvSpPr>
          <p:nvPr>
            <p:ph idx="1"/>
          </p:nvPr>
        </p:nvSpPr>
        <p:spPr/>
        <p:txBody>
          <a:bodyPr/>
          <a:lstStyle/>
          <a:p>
            <a:r>
              <a:rPr lang="en-US" dirty="0" smtClean="0"/>
              <a:t>The common problems with this injuries are:</a:t>
            </a:r>
          </a:p>
          <a:p>
            <a:pPr marL="514350" indent="-514350">
              <a:buFont typeface="+mj-lt"/>
              <a:buAutoNum type="arabicPeriod"/>
            </a:pPr>
            <a:r>
              <a:rPr lang="en-US" dirty="0" smtClean="0"/>
              <a:t>Gross effusion of the knee</a:t>
            </a:r>
          </a:p>
          <a:p>
            <a:pPr marL="514350" indent="-514350">
              <a:buFont typeface="+mj-lt"/>
              <a:buAutoNum type="arabicPeriod"/>
            </a:pPr>
            <a:r>
              <a:rPr lang="en-US" dirty="0" smtClean="0"/>
              <a:t>Knee stiffness- due to immobilization and involvement of </a:t>
            </a:r>
            <a:r>
              <a:rPr lang="en-US" dirty="0" err="1" smtClean="0"/>
              <a:t>articular</a:t>
            </a:r>
            <a:r>
              <a:rPr lang="en-US" dirty="0" smtClean="0"/>
              <a:t> surfaces.</a:t>
            </a:r>
          </a:p>
          <a:p>
            <a:pPr marL="514350" indent="-514350">
              <a:buFont typeface="+mj-lt"/>
              <a:buAutoNum type="arabicPeriod"/>
            </a:pPr>
            <a:r>
              <a:rPr lang="en-US" dirty="0" smtClean="0"/>
              <a:t>Knee instability- comminuted fracture mostly causes soft tissue injury including ligaments.</a:t>
            </a:r>
          </a:p>
          <a:p>
            <a:pPr marL="514350" indent="-514350">
              <a:buFont typeface="+mj-lt"/>
              <a:buAutoNum type="arabicPeriod"/>
            </a:pPr>
            <a:r>
              <a:rPr lang="en-US" dirty="0" smtClean="0"/>
              <a:t>Reflex inhibition of quadriceps.</a:t>
            </a:r>
            <a:endParaRPr lang="en-IN" dirty="0" smtClean="0"/>
          </a:p>
          <a:p>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Immobilization phase</a:t>
            </a:r>
            <a:endParaRPr lang="en-IN" dirty="0"/>
          </a:p>
        </p:txBody>
      </p:sp>
      <p:sp>
        <p:nvSpPr>
          <p:cNvPr id="3" name="Content Placeholder 2"/>
          <p:cNvSpPr>
            <a:spLocks noGrp="1"/>
          </p:cNvSpPr>
          <p:nvPr>
            <p:ph idx="1"/>
          </p:nvPr>
        </p:nvSpPr>
        <p:spPr>
          <a:xfrm>
            <a:off x="457200" y="1600200"/>
            <a:ext cx="8229600" cy="5029200"/>
          </a:xfrm>
        </p:spPr>
        <p:txBody>
          <a:bodyPr>
            <a:normAutofit/>
          </a:bodyPr>
          <a:lstStyle/>
          <a:p>
            <a:r>
              <a:rPr lang="en-US" dirty="0" smtClean="0"/>
              <a:t>Therapeutic measures are applied to reduce knee joint effusion and improve knee ROM as early as possible with </a:t>
            </a:r>
            <a:r>
              <a:rPr lang="en-US" u="sng" dirty="0" smtClean="0"/>
              <a:t>early and strong isometrics to quadriceps</a:t>
            </a:r>
            <a:r>
              <a:rPr lang="en-US" dirty="0" smtClean="0"/>
              <a:t>.</a:t>
            </a:r>
          </a:p>
          <a:p>
            <a:r>
              <a:rPr lang="en-US" dirty="0" smtClean="0"/>
              <a:t>Limb elevation, and strong isometrics of glutei and quadriceps can also be given during immobilization phase as well as in mobilization phase.</a:t>
            </a:r>
          </a:p>
          <a:p>
            <a:r>
              <a:rPr lang="en-US" dirty="0" smtClean="0"/>
              <a:t>Strong ankle and toe movements</a:t>
            </a:r>
          </a:p>
          <a:p>
            <a:endParaRPr lang="en-IN" dirty="0" smtClean="0"/>
          </a:p>
          <a:p>
            <a:endParaRPr lang="en-IN"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Mobilization phase</a:t>
            </a:r>
            <a:endParaRPr lang="en-IN" dirty="0"/>
          </a:p>
        </p:txBody>
      </p:sp>
      <p:sp>
        <p:nvSpPr>
          <p:cNvPr id="3" name="Content Placeholder 2"/>
          <p:cNvSpPr>
            <a:spLocks noGrp="1"/>
          </p:cNvSpPr>
          <p:nvPr>
            <p:ph idx="1"/>
          </p:nvPr>
        </p:nvSpPr>
        <p:spPr>
          <a:xfrm>
            <a:off x="457200" y="1600200"/>
            <a:ext cx="8229600" cy="5029200"/>
          </a:xfrm>
        </p:spPr>
        <p:txBody>
          <a:bodyPr/>
          <a:lstStyle/>
          <a:p>
            <a:r>
              <a:rPr lang="en-US" dirty="0" smtClean="0"/>
              <a:t>Post operatively mobilization can be started by 2 weeks. </a:t>
            </a:r>
          </a:p>
          <a:p>
            <a:pPr marL="514350" indent="-514350">
              <a:buAutoNum type="arabicPeriod"/>
            </a:pPr>
            <a:endParaRPr lang="en-US" dirty="0" smtClean="0"/>
          </a:p>
          <a:p>
            <a:pPr marL="514350" indent="-514350">
              <a:buAutoNum type="arabicPeriod"/>
            </a:pPr>
            <a:r>
              <a:rPr lang="en-US" dirty="0" smtClean="0"/>
              <a:t>After a week or 10 days </a:t>
            </a:r>
            <a:r>
              <a:rPr lang="en-US" dirty="0" smtClean="0">
                <a:sym typeface="Wingdings" pitchFamily="2" charset="2"/>
              </a:rPr>
              <a:t>start </a:t>
            </a:r>
            <a:r>
              <a:rPr lang="en-US" dirty="0" smtClean="0"/>
              <a:t>gradual knee mobilization:</a:t>
            </a:r>
          </a:p>
          <a:p>
            <a:pPr marL="514350" indent="-514350"/>
            <a:r>
              <a:rPr lang="en-US" dirty="0" smtClean="0"/>
              <a:t>High sitting knee flexion-extension exercises assisted by therapist </a:t>
            </a:r>
            <a:r>
              <a:rPr lang="en-US" dirty="0" smtClean="0">
                <a:sym typeface="Wingdings" pitchFamily="2" charset="2"/>
              </a:rPr>
              <a:t> to improve knee ranges.</a:t>
            </a:r>
            <a:endParaRPr lang="en-US" dirty="0" smtClean="0"/>
          </a:p>
          <a:p>
            <a:pPr marL="514350" indent="-514350"/>
            <a:endParaRPr lang="en-US" dirty="0" smtClean="0"/>
          </a:p>
          <a:p>
            <a:pPr marL="514350" indent="-514350">
              <a:buNone/>
            </a:pPr>
            <a:endParaRPr lang="en-IN"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lstStyle/>
          <a:p>
            <a:pPr marL="514350" indent="-514350"/>
            <a:r>
              <a:rPr lang="en-US" dirty="0" smtClean="0"/>
              <a:t>To reduce quadriceps spasm which is hindering in knee flexion </a:t>
            </a:r>
            <a:r>
              <a:rPr lang="en-US" dirty="0" smtClean="0">
                <a:sym typeface="Wingdings" pitchFamily="2" charset="2"/>
              </a:rPr>
              <a:t> u</a:t>
            </a:r>
            <a:r>
              <a:rPr lang="en-US" dirty="0" smtClean="0"/>
              <a:t>se thermotherapy or </a:t>
            </a:r>
            <a:r>
              <a:rPr lang="en-US" dirty="0" err="1" smtClean="0"/>
              <a:t>cryotherapy</a:t>
            </a:r>
            <a:r>
              <a:rPr lang="en-US" dirty="0" smtClean="0"/>
              <a:t> .</a:t>
            </a:r>
          </a:p>
          <a:p>
            <a:pPr marL="514350" indent="-514350"/>
            <a:r>
              <a:rPr lang="en-US" dirty="0" smtClean="0"/>
              <a:t>Self-assisted relaxed knee swinging.</a:t>
            </a:r>
          </a:p>
          <a:p>
            <a:pPr marL="514350" indent="-514350"/>
            <a:endParaRPr lang="en-US" dirty="0" smtClean="0"/>
          </a:p>
          <a:p>
            <a:pPr marL="514350" indent="-514350">
              <a:buNone/>
            </a:pPr>
            <a:r>
              <a:rPr lang="en-US" dirty="0" smtClean="0"/>
              <a:t>2. Strengthening of knee flexors and extensors in available range and pain free.</a:t>
            </a:r>
          </a:p>
          <a:p>
            <a:pPr marL="514350" indent="-514350">
              <a:buNone/>
            </a:pPr>
            <a:endParaRPr lang="en-IN" dirty="0" smtClean="0"/>
          </a:p>
          <a:p>
            <a:pPr marL="514350" indent="-514350">
              <a:buNone/>
            </a:pPr>
            <a:r>
              <a:rPr lang="en-IN" dirty="0" smtClean="0"/>
              <a:t>3. </a:t>
            </a:r>
            <a:r>
              <a:rPr lang="en-US" dirty="0" smtClean="0"/>
              <a:t>Non-weight bearing walk with walker, once the patient is allowed to ambulate.</a:t>
            </a:r>
          </a:p>
          <a:p>
            <a:pPr marL="514350" indent="-514350">
              <a:buNone/>
            </a:pPr>
            <a:endParaRPr lang="en-I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lstStyle/>
          <a:p>
            <a:pPr>
              <a:buNone/>
            </a:pPr>
            <a:r>
              <a:rPr lang="en-US" dirty="0" smtClean="0"/>
              <a:t>4. By 4to 6 weeks comfortable knee ROM should achieved beyond 90</a:t>
            </a:r>
            <a:r>
              <a:rPr lang="en-US" baseline="30000" dirty="0" smtClean="0"/>
              <a:t>0</a:t>
            </a:r>
            <a:r>
              <a:rPr lang="en-US" dirty="0" smtClean="0"/>
              <a:t> and full extension.</a:t>
            </a:r>
          </a:p>
          <a:p>
            <a:pPr marL="514350" indent="-514350">
              <a:buNone/>
            </a:pPr>
            <a:endParaRPr lang="en-US" dirty="0" smtClean="0"/>
          </a:p>
          <a:p>
            <a:pPr marL="514350" indent="-514350">
              <a:buNone/>
            </a:pPr>
            <a:r>
              <a:rPr lang="en-US" dirty="0" smtClean="0"/>
              <a:t>5. Partial weight bearing should be started by 9 weeks of the surgery.</a:t>
            </a:r>
          </a:p>
          <a:p>
            <a:pPr marL="514350" indent="-514350">
              <a:buFont typeface="+mj-lt"/>
              <a:buAutoNum type="arabicPeriod" startAt="7"/>
            </a:pPr>
            <a:endParaRPr lang="en-US" dirty="0" smtClean="0"/>
          </a:p>
          <a:p>
            <a:pPr marL="514350" indent="-514350">
              <a:buNone/>
            </a:pPr>
            <a:r>
              <a:rPr lang="en-US" dirty="0" smtClean="0"/>
              <a:t>6. Full weight bearing is permitted by 8-12 weeks .</a:t>
            </a:r>
            <a:endParaRPr lang="en-IN" dirty="0" smtClean="0"/>
          </a:p>
          <a:p>
            <a:pPr marL="514350" indent="-514350">
              <a:buFont typeface="+mj-lt"/>
              <a:buAutoNum type="arabicPeriod" startAt="7"/>
            </a:pPr>
            <a:endParaRPr lang="en-US" dirty="0" smtClean="0"/>
          </a:p>
          <a:p>
            <a:endParaRPr lang="en-IN"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a:buNone/>
            </a:pPr>
            <a:r>
              <a:rPr lang="en-US" dirty="0" smtClean="0"/>
              <a:t>7. Use parallel bar for proper full weight bearing and to avoid any wrong gait.</a:t>
            </a:r>
          </a:p>
          <a:p>
            <a:pPr>
              <a:buNone/>
            </a:pPr>
            <a:endParaRPr lang="en-US" dirty="0" smtClean="0"/>
          </a:p>
          <a:p>
            <a:pPr>
              <a:buNone/>
            </a:pPr>
            <a:r>
              <a:rPr lang="en-US" dirty="0" smtClean="0"/>
              <a:t>8. Stair climbing functional training.</a:t>
            </a:r>
          </a:p>
          <a:p>
            <a:endParaRPr lang="en-IN"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 </a:t>
            </a:r>
            <a:endParaRPr lang="en-IN" dirty="0"/>
          </a:p>
        </p:txBody>
      </p:sp>
      <p:sp>
        <p:nvSpPr>
          <p:cNvPr id="3" name="Content Placeholder 2"/>
          <p:cNvSpPr>
            <a:spLocks noGrp="1"/>
          </p:cNvSpPr>
          <p:nvPr>
            <p:ph idx="1"/>
          </p:nvPr>
        </p:nvSpPr>
        <p:spPr/>
        <p:txBody>
          <a:bodyPr/>
          <a:lstStyle/>
          <a:p>
            <a:pPr marL="514350" indent="-514350">
              <a:buFont typeface="+mj-lt"/>
              <a:buAutoNum type="arabicPeriod"/>
            </a:pPr>
            <a:r>
              <a:rPr lang="en-US" dirty="0" err="1" smtClean="0"/>
              <a:t>Malunion</a:t>
            </a:r>
            <a:r>
              <a:rPr lang="en-US" dirty="0" smtClean="0"/>
              <a:t> </a:t>
            </a:r>
          </a:p>
          <a:p>
            <a:pPr marL="514350" indent="-514350">
              <a:buFont typeface="+mj-lt"/>
              <a:buAutoNum type="arabicPeriod"/>
            </a:pPr>
            <a:r>
              <a:rPr lang="en-US" dirty="0" smtClean="0"/>
              <a:t>Nonunion</a:t>
            </a:r>
          </a:p>
          <a:p>
            <a:pPr marL="514350" indent="-514350">
              <a:buFont typeface="+mj-lt"/>
              <a:buAutoNum type="arabicPeriod"/>
            </a:pPr>
            <a:r>
              <a:rPr lang="en-US" dirty="0" smtClean="0"/>
              <a:t>Non-union and knee stiffness</a:t>
            </a:r>
          </a:p>
          <a:p>
            <a:pPr marL="514350" indent="-514350">
              <a:buFont typeface="+mj-lt"/>
              <a:buAutoNum type="arabicPeriod"/>
            </a:pPr>
            <a:r>
              <a:rPr lang="en-US" dirty="0" err="1" smtClean="0"/>
              <a:t>Popliteal</a:t>
            </a:r>
            <a:r>
              <a:rPr lang="en-US" dirty="0" smtClean="0"/>
              <a:t> artery injury</a:t>
            </a:r>
            <a:endParaRPr lang="en-IN" dirty="0" smtClean="0"/>
          </a:p>
          <a:p>
            <a:endParaRPr lang="en-IN"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133600"/>
            <a:ext cx="8229600" cy="1143000"/>
          </a:xfrm>
        </p:spPr>
        <p:txBody>
          <a:bodyPr/>
          <a:lstStyle/>
          <a:p>
            <a:r>
              <a:rPr lang="en-IN" b="1" dirty="0" smtClean="0"/>
              <a:t>PATELLAR FRACTURE</a:t>
            </a:r>
            <a:endParaRPr lang="en-IN" b="1"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Mechanism of injury</a:t>
            </a:r>
            <a:endParaRPr lang="en-IN" dirty="0"/>
          </a:p>
        </p:txBody>
      </p:sp>
      <p:sp>
        <p:nvSpPr>
          <p:cNvPr id="3" name="Content Placeholder 2"/>
          <p:cNvSpPr>
            <a:spLocks noGrp="1"/>
          </p:cNvSpPr>
          <p:nvPr>
            <p:ph idx="1"/>
          </p:nvPr>
        </p:nvSpPr>
        <p:spPr/>
        <p:txBody>
          <a:bodyPr/>
          <a:lstStyle/>
          <a:p>
            <a:r>
              <a:rPr lang="en-IN" dirty="0" smtClean="0"/>
              <a:t>Direct blow e.g. Dashboard injury</a:t>
            </a:r>
          </a:p>
          <a:p>
            <a:r>
              <a:rPr lang="en-IN" dirty="0" smtClean="0"/>
              <a:t>Fall</a:t>
            </a:r>
          </a:p>
          <a:p>
            <a:r>
              <a:rPr lang="en-IN" dirty="0" smtClean="0"/>
              <a:t>RTA</a:t>
            </a:r>
          </a:p>
          <a:p>
            <a:r>
              <a:rPr lang="en-IN" dirty="0" smtClean="0"/>
              <a:t>Indirect blow : jumping </a:t>
            </a:r>
            <a:endParaRPr lang="en-IN" dirty="0"/>
          </a:p>
        </p:txBody>
      </p:sp>
      <p:pic>
        <p:nvPicPr>
          <p:cNvPr id="1026" name="Picture 2"/>
          <p:cNvPicPr>
            <a:picLocks noChangeAspect="1" noChangeArrowheads="1"/>
          </p:cNvPicPr>
          <p:nvPr/>
        </p:nvPicPr>
        <p:blipFill>
          <a:blip r:embed="rId2"/>
          <a:srcRect/>
          <a:stretch>
            <a:fillRect/>
          </a:stretch>
        </p:blipFill>
        <p:spPr bwMode="auto">
          <a:xfrm>
            <a:off x="7162800" y="3962400"/>
            <a:ext cx="1104900" cy="2162175"/>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a:t>
            </a:r>
            <a:r>
              <a:rPr lang="en-US" dirty="0" err="1" smtClean="0"/>
              <a:t>contd</a:t>
            </a:r>
            <a:r>
              <a:rPr lang="en-US" dirty="0" smtClean="0"/>
              <a:t>…</a:t>
            </a:r>
            <a:endParaRPr lang="en-US" dirty="0"/>
          </a:p>
        </p:txBody>
      </p:sp>
      <p:sp>
        <p:nvSpPr>
          <p:cNvPr id="3" name="Content Placeholder 2"/>
          <p:cNvSpPr>
            <a:spLocks noGrp="1"/>
          </p:cNvSpPr>
          <p:nvPr>
            <p:ph idx="1"/>
          </p:nvPr>
        </p:nvSpPr>
        <p:spPr/>
        <p:txBody>
          <a:bodyPr>
            <a:normAutofit/>
          </a:bodyPr>
          <a:lstStyle/>
          <a:p>
            <a:r>
              <a:rPr lang="en-US" sz="2400" dirty="0" smtClean="0"/>
              <a:t>Explain </a:t>
            </a:r>
            <a:r>
              <a:rPr lang="en-US" sz="2400" dirty="0" smtClean="0"/>
              <a:t>mechanism of injury and surgical treatment of Patellar fracture</a:t>
            </a:r>
            <a:r>
              <a:rPr lang="en-US" sz="2400" dirty="0" smtClean="0"/>
              <a:t>.</a:t>
            </a:r>
            <a:endParaRPr lang="en-US" sz="2400" dirty="0" smtClean="0"/>
          </a:p>
          <a:p>
            <a:endParaRPr lang="en-US" sz="2400" dirty="0" smtClean="0"/>
          </a:p>
          <a:p>
            <a:r>
              <a:rPr lang="en-US" sz="2400" dirty="0" smtClean="0"/>
              <a:t>Discuss physiotherapy assessment and management </a:t>
            </a:r>
            <a:r>
              <a:rPr lang="en-US" sz="2400" dirty="0" smtClean="0"/>
              <a:t>of </a:t>
            </a:r>
            <a:r>
              <a:rPr lang="en-US" sz="2400" dirty="0" smtClean="0"/>
              <a:t>Patellar </a:t>
            </a:r>
            <a:r>
              <a:rPr lang="en-US" sz="2400" dirty="0" smtClean="0"/>
              <a:t>fracture</a:t>
            </a:r>
          </a:p>
          <a:p>
            <a:endParaRPr lang="en-US" sz="2400" dirty="0" smtClean="0"/>
          </a:p>
          <a:p>
            <a:r>
              <a:rPr lang="en-US" sz="2400" dirty="0" smtClean="0"/>
              <a:t>Apply Evidence </a:t>
            </a:r>
            <a:r>
              <a:rPr lang="en-US" sz="2400" dirty="0" smtClean="0"/>
              <a:t>based Physiotherapy</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Treatment </a:t>
            </a:r>
            <a:endParaRPr lang="en-IN" dirty="0"/>
          </a:p>
        </p:txBody>
      </p:sp>
      <p:sp>
        <p:nvSpPr>
          <p:cNvPr id="3" name="Content Placeholder 2"/>
          <p:cNvSpPr>
            <a:spLocks noGrp="1"/>
          </p:cNvSpPr>
          <p:nvPr>
            <p:ph idx="1"/>
          </p:nvPr>
        </p:nvSpPr>
        <p:spPr>
          <a:xfrm>
            <a:off x="457200" y="1295400"/>
            <a:ext cx="8229600" cy="5334000"/>
          </a:xfrm>
        </p:spPr>
        <p:txBody>
          <a:bodyPr>
            <a:normAutofit lnSpcReduction="10000"/>
          </a:bodyPr>
          <a:lstStyle/>
          <a:p>
            <a:r>
              <a:rPr lang="en-IN" u="sng" dirty="0" err="1" smtClean="0"/>
              <a:t>Nonoperative</a:t>
            </a:r>
            <a:r>
              <a:rPr lang="en-IN" u="sng" dirty="0" smtClean="0"/>
              <a:t> treatment</a:t>
            </a:r>
            <a:r>
              <a:rPr lang="en-IN" dirty="0" smtClean="0"/>
              <a:t>: Most vertical fractures which are not displaced as well as with intact extensor mechanism are treated with 4-6 weeks of immobilization in extension in a cast.</a:t>
            </a:r>
          </a:p>
          <a:p>
            <a:r>
              <a:rPr lang="en-IN" u="sng" dirty="0" smtClean="0"/>
              <a:t>Operative treatment</a:t>
            </a:r>
            <a:r>
              <a:rPr lang="en-IN" dirty="0" smtClean="0"/>
              <a:t>: Displaced fractures are operated with open reduction and internal fixation.</a:t>
            </a:r>
          </a:p>
          <a:p>
            <a:pPr>
              <a:buFont typeface="Wingdings" pitchFamily="2" charset="2"/>
              <a:buChar char="ü"/>
            </a:pPr>
            <a:r>
              <a:rPr lang="en-IN" dirty="0" smtClean="0"/>
              <a:t>Tension band wiring</a:t>
            </a:r>
          </a:p>
          <a:p>
            <a:pPr>
              <a:buFont typeface="Wingdings" pitchFamily="2" charset="2"/>
              <a:buChar char="ü"/>
            </a:pPr>
            <a:r>
              <a:rPr lang="en-IN" dirty="0" smtClean="0"/>
              <a:t>Partial </a:t>
            </a:r>
            <a:r>
              <a:rPr lang="en-IN" dirty="0" err="1" smtClean="0"/>
              <a:t>patellectomy</a:t>
            </a:r>
            <a:r>
              <a:rPr lang="en-IN" dirty="0" smtClean="0"/>
              <a:t> and patellar tendon repair (</a:t>
            </a:r>
            <a:r>
              <a:rPr lang="en-IN" dirty="0" err="1" smtClean="0"/>
              <a:t>comminuted</a:t>
            </a:r>
            <a:r>
              <a:rPr lang="en-IN" dirty="0" smtClean="0"/>
              <a:t> bone fracture)</a:t>
            </a:r>
          </a:p>
          <a:p>
            <a:pPr>
              <a:buNone/>
            </a:pPr>
            <a:endParaRPr lang="en-IN"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med.wayne.edu/diagradiology/RSNA2003/DRH/wires_tension_band_AP_DRH.JPG">
            <a:hlinkClick r:id="rId2"/>
          </p:cNvPr>
          <p:cNvPicPr>
            <a:picLocks noChangeAspect="1" noChangeArrowheads="1"/>
          </p:cNvPicPr>
          <p:nvPr/>
        </p:nvPicPr>
        <p:blipFill>
          <a:blip r:embed="rId3"/>
          <a:srcRect/>
          <a:stretch>
            <a:fillRect/>
          </a:stretch>
        </p:blipFill>
        <p:spPr bwMode="auto">
          <a:xfrm>
            <a:off x="381000" y="990600"/>
            <a:ext cx="3333750" cy="4162426"/>
          </a:xfrm>
          <a:prstGeom prst="rect">
            <a:avLst/>
          </a:prstGeom>
          <a:noFill/>
        </p:spPr>
      </p:pic>
      <p:pic>
        <p:nvPicPr>
          <p:cNvPr id="2052" name="Picture 4" descr="http://www.med.wayne.edu/diagradiology/RSNA2003/DRH/wires_tension_band_lateral_DRH.JPG">
            <a:hlinkClick r:id="rId4"/>
          </p:cNvPr>
          <p:cNvPicPr>
            <a:picLocks noChangeAspect="1" noChangeArrowheads="1"/>
          </p:cNvPicPr>
          <p:nvPr/>
        </p:nvPicPr>
        <p:blipFill>
          <a:blip r:embed="rId5"/>
          <a:srcRect/>
          <a:stretch>
            <a:fillRect/>
          </a:stretch>
        </p:blipFill>
        <p:spPr bwMode="auto">
          <a:xfrm>
            <a:off x="4876800" y="990600"/>
            <a:ext cx="3476625" cy="4162426"/>
          </a:xfrm>
          <a:prstGeom prst="rect">
            <a:avLst/>
          </a:prstGeom>
          <a:noFill/>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Principles of physiotherapy assessment</a:t>
            </a:r>
            <a:endParaRPr lang="en-IN" dirty="0"/>
          </a:p>
        </p:txBody>
      </p:sp>
      <p:sp>
        <p:nvSpPr>
          <p:cNvPr id="3" name="Content Placeholder 2"/>
          <p:cNvSpPr>
            <a:spLocks noGrp="1"/>
          </p:cNvSpPr>
          <p:nvPr>
            <p:ph idx="1"/>
          </p:nvPr>
        </p:nvSpPr>
        <p:spPr/>
        <p:txBody>
          <a:bodyPr/>
          <a:lstStyle/>
          <a:p>
            <a:r>
              <a:rPr lang="en-IN" dirty="0" smtClean="0"/>
              <a:t>Pain</a:t>
            </a:r>
          </a:p>
          <a:p>
            <a:r>
              <a:rPr lang="en-IN" dirty="0" smtClean="0"/>
              <a:t>Swelling </a:t>
            </a:r>
            <a:r>
              <a:rPr lang="en-IN" dirty="0" smtClean="0">
                <a:sym typeface="Wingdings" pitchFamily="2" charset="2"/>
              </a:rPr>
              <a:t> girth measurement</a:t>
            </a:r>
          </a:p>
          <a:p>
            <a:r>
              <a:rPr lang="en-IN" dirty="0" smtClean="0">
                <a:sym typeface="Wingdings" pitchFamily="2" charset="2"/>
              </a:rPr>
              <a:t>Spasm of quadriceps muscle</a:t>
            </a:r>
          </a:p>
          <a:p>
            <a:r>
              <a:rPr lang="en-IN" dirty="0" smtClean="0">
                <a:sym typeface="Wingdings" pitchFamily="2" charset="2"/>
              </a:rPr>
              <a:t>Tenderness</a:t>
            </a:r>
          </a:p>
          <a:p>
            <a:r>
              <a:rPr lang="en-IN" dirty="0" smtClean="0">
                <a:sym typeface="Wingdings" pitchFamily="2" charset="2"/>
              </a:rPr>
              <a:t>Knee ranges</a:t>
            </a:r>
          </a:p>
          <a:p>
            <a:r>
              <a:rPr lang="en-IN" dirty="0" err="1" smtClean="0">
                <a:sym typeface="Wingdings" pitchFamily="2" charset="2"/>
              </a:rPr>
              <a:t>Isometrical</a:t>
            </a:r>
            <a:r>
              <a:rPr lang="en-IN" dirty="0" smtClean="0">
                <a:sym typeface="Wingdings" pitchFamily="2" charset="2"/>
              </a:rPr>
              <a:t> muscle strength</a:t>
            </a:r>
            <a:endParaRPr lang="en-IN"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Principles of Rehabilitation </a:t>
            </a:r>
            <a:endParaRPr lang="en-IN" dirty="0"/>
          </a:p>
        </p:txBody>
      </p:sp>
      <p:sp>
        <p:nvSpPr>
          <p:cNvPr id="3" name="Content Placeholder 2"/>
          <p:cNvSpPr>
            <a:spLocks noGrp="1"/>
          </p:cNvSpPr>
          <p:nvPr>
            <p:ph idx="1"/>
          </p:nvPr>
        </p:nvSpPr>
        <p:spPr/>
        <p:txBody>
          <a:bodyPr/>
          <a:lstStyle/>
          <a:p>
            <a:r>
              <a:rPr lang="en-IN" b="1" u="sng" dirty="0" smtClean="0"/>
              <a:t>NON OPERATIVE </a:t>
            </a:r>
          </a:p>
          <a:p>
            <a:r>
              <a:rPr lang="en-IN" b="1" dirty="0" smtClean="0"/>
              <a:t>Weeks 0-6: </a:t>
            </a:r>
          </a:p>
          <a:p>
            <a:pPr>
              <a:buFont typeface="Wingdings" pitchFamily="2" charset="2"/>
              <a:buChar char="ü"/>
            </a:pPr>
            <a:r>
              <a:rPr lang="en-IN" dirty="0" smtClean="0"/>
              <a:t>Continue icing until joint effusion is resolves.</a:t>
            </a:r>
          </a:p>
          <a:p>
            <a:pPr>
              <a:buFont typeface="Wingdings" pitchFamily="2" charset="2"/>
              <a:buChar char="ü"/>
            </a:pPr>
            <a:r>
              <a:rPr lang="en-IN" dirty="0" smtClean="0"/>
              <a:t>Begin quadriceps, hamstrings, glutei sets</a:t>
            </a:r>
          </a:p>
          <a:p>
            <a:pPr>
              <a:buFont typeface="Wingdings" pitchFamily="2" charset="2"/>
              <a:buChar char="ü"/>
            </a:pPr>
            <a:r>
              <a:rPr lang="en-IN" dirty="0" smtClean="0"/>
              <a:t>SLR in standing and supine</a:t>
            </a:r>
          </a:p>
          <a:p>
            <a:pPr>
              <a:buFont typeface="Wingdings" pitchFamily="2" charset="2"/>
              <a:buChar char="ü"/>
            </a:pPr>
            <a:r>
              <a:rPr lang="en-IN" dirty="0" smtClean="0"/>
              <a:t>AROM to hip and ankle</a:t>
            </a:r>
          </a:p>
          <a:p>
            <a:pPr>
              <a:buFont typeface="Wingdings" pitchFamily="2" charset="2"/>
              <a:buChar char="ü"/>
            </a:pPr>
            <a:r>
              <a:rPr lang="en-IN" dirty="0" smtClean="0"/>
              <a:t>Strengthening exercises to hip and ankle</a:t>
            </a:r>
            <a:endParaRPr lang="en-IN"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19800"/>
          </a:xfrm>
        </p:spPr>
        <p:txBody>
          <a:bodyPr/>
          <a:lstStyle/>
          <a:p>
            <a:r>
              <a:rPr lang="en-IN" b="1" dirty="0" smtClean="0"/>
              <a:t>After 3-4 weeks:</a:t>
            </a:r>
          </a:p>
          <a:p>
            <a:pPr>
              <a:buFont typeface="Wingdings" pitchFamily="2" charset="2"/>
              <a:buChar char="ü"/>
            </a:pPr>
            <a:r>
              <a:rPr lang="en-IN" dirty="0" smtClean="0"/>
              <a:t> gentle patellar mobilization</a:t>
            </a:r>
          </a:p>
          <a:p>
            <a:pPr>
              <a:buNone/>
            </a:pPr>
            <a:endParaRPr lang="en-IN" dirty="0" smtClean="0"/>
          </a:p>
          <a:p>
            <a:r>
              <a:rPr lang="en-IN" b="1" dirty="0" smtClean="0"/>
              <a:t>By 6 weeks: </a:t>
            </a:r>
          </a:p>
          <a:p>
            <a:pPr>
              <a:buFont typeface="Wingdings" pitchFamily="2" charset="2"/>
              <a:buChar char="ü"/>
            </a:pPr>
            <a:r>
              <a:rPr lang="en-IN" dirty="0" smtClean="0"/>
              <a:t> begin stationary bicycle with seat elevated </a:t>
            </a:r>
          </a:p>
          <a:p>
            <a:pPr>
              <a:buFont typeface="Wingdings" pitchFamily="2" charset="2"/>
              <a:buChar char="ü"/>
            </a:pPr>
            <a:r>
              <a:rPr lang="en-IN" dirty="0" smtClean="0"/>
              <a:t>No resistance or strengthening applied to knee.</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lstStyle/>
          <a:p>
            <a:r>
              <a:rPr lang="en-IN" b="1" dirty="0" smtClean="0"/>
              <a:t>Weeks 6-12: </a:t>
            </a:r>
          </a:p>
          <a:p>
            <a:pPr>
              <a:buFont typeface="Wingdings" pitchFamily="2" charset="2"/>
              <a:buChar char="ü"/>
            </a:pPr>
            <a:r>
              <a:rPr lang="en-IN" dirty="0" smtClean="0"/>
              <a:t>Closed chain exercises should be begin </a:t>
            </a:r>
            <a:r>
              <a:rPr lang="en-IN" dirty="0" smtClean="0">
                <a:sym typeface="Wingdings" pitchFamily="2" charset="2"/>
              </a:rPr>
              <a:t> mini squat (</a:t>
            </a:r>
            <a:r>
              <a:rPr lang="en-IN" dirty="0" err="1" smtClean="0">
                <a:sym typeface="Wingdings" pitchFamily="2" charset="2"/>
              </a:rPr>
              <a:t>upto</a:t>
            </a:r>
            <a:r>
              <a:rPr lang="en-IN" dirty="0" smtClean="0">
                <a:sym typeface="Wingdings" pitchFamily="2" charset="2"/>
              </a:rPr>
              <a:t> 40</a:t>
            </a:r>
            <a:r>
              <a:rPr lang="en-IN" baseline="30000" dirty="0" smtClean="0">
                <a:sym typeface="Wingdings" pitchFamily="2" charset="2"/>
              </a:rPr>
              <a:t>0</a:t>
            </a:r>
            <a:r>
              <a:rPr lang="en-IN" dirty="0" smtClean="0">
                <a:sym typeface="Wingdings" pitchFamily="2" charset="2"/>
              </a:rPr>
              <a:t>)</a:t>
            </a:r>
            <a:endParaRPr lang="en-IN" dirty="0" smtClean="0"/>
          </a:p>
          <a:p>
            <a:pPr>
              <a:buNone/>
            </a:pPr>
            <a:endParaRPr lang="en-IN" dirty="0" smtClean="0"/>
          </a:p>
          <a:p>
            <a:pPr>
              <a:buFont typeface="Wingdings" pitchFamily="2" charset="2"/>
              <a:buChar char="ü"/>
            </a:pPr>
            <a:r>
              <a:rPr lang="en-IN" dirty="0" smtClean="0"/>
              <a:t> resisted hip exercises using weigh cuffs or </a:t>
            </a:r>
            <a:r>
              <a:rPr lang="en-IN" dirty="0" err="1" smtClean="0"/>
              <a:t>theraband</a:t>
            </a:r>
            <a:r>
              <a:rPr lang="en-IN" dirty="0" smtClean="0"/>
              <a:t>.</a:t>
            </a:r>
          </a:p>
          <a:p>
            <a:pPr>
              <a:buFont typeface="Wingdings" pitchFamily="2" charset="2"/>
              <a:buChar char="ü"/>
            </a:pPr>
            <a:r>
              <a:rPr lang="en-IN" dirty="0" smtClean="0"/>
              <a:t>Begin lunges by 8-10 weeks.</a:t>
            </a:r>
            <a:endParaRPr lang="en-IN"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lstStyle/>
          <a:p>
            <a:pPr>
              <a:buNone/>
            </a:pPr>
            <a:r>
              <a:rPr lang="en-IN" b="1" dirty="0" smtClean="0"/>
              <a:t>POSTOPERATIVE REHABILITATION</a:t>
            </a:r>
          </a:p>
          <a:p>
            <a:r>
              <a:rPr lang="en-IN" b="1" dirty="0" smtClean="0"/>
              <a:t>Postoperative Day 1-7:</a:t>
            </a:r>
          </a:p>
          <a:p>
            <a:pPr>
              <a:buFont typeface="Wingdings" pitchFamily="2" charset="2"/>
              <a:buChar char="ü"/>
            </a:pPr>
            <a:r>
              <a:rPr lang="en-IN" dirty="0" smtClean="0"/>
              <a:t>Ice application and limb in elevated position </a:t>
            </a:r>
            <a:r>
              <a:rPr lang="en-IN" dirty="0" smtClean="0">
                <a:sym typeface="Wingdings" pitchFamily="2" charset="2"/>
              </a:rPr>
              <a:t> to reduce swelling</a:t>
            </a:r>
          </a:p>
          <a:p>
            <a:pPr>
              <a:buFont typeface="Wingdings" pitchFamily="2" charset="2"/>
              <a:buChar char="ü"/>
            </a:pPr>
            <a:r>
              <a:rPr lang="en-IN" dirty="0" smtClean="0">
                <a:sym typeface="Wingdings" pitchFamily="2" charset="2"/>
              </a:rPr>
              <a:t>Static quadriceps</a:t>
            </a:r>
          </a:p>
          <a:p>
            <a:pPr>
              <a:buFont typeface="Wingdings" pitchFamily="2" charset="2"/>
              <a:buChar char="ü"/>
            </a:pPr>
            <a:r>
              <a:rPr lang="en-IN" dirty="0" smtClean="0">
                <a:sym typeface="Wingdings" pitchFamily="2" charset="2"/>
              </a:rPr>
              <a:t>Ankle pumping exercises to prevent DVT.</a:t>
            </a:r>
          </a:p>
          <a:p>
            <a:pPr>
              <a:buFont typeface="Wingdings" pitchFamily="2" charset="2"/>
              <a:buChar char="ü"/>
            </a:pPr>
            <a:r>
              <a:rPr lang="en-IN" dirty="0" smtClean="0">
                <a:sym typeface="Wingdings" pitchFamily="2" charset="2"/>
              </a:rPr>
              <a:t>Weight bearing as tolerated with the crutches and knee extended (0</a:t>
            </a:r>
            <a:r>
              <a:rPr lang="en-IN" baseline="30000" dirty="0" smtClean="0">
                <a:sym typeface="Wingdings" pitchFamily="2" charset="2"/>
              </a:rPr>
              <a:t>0</a:t>
            </a:r>
            <a:r>
              <a:rPr lang="en-IN" dirty="0" smtClean="0">
                <a:sym typeface="Wingdings" pitchFamily="2" charset="2"/>
              </a:rPr>
              <a:t>) in long cast or knee brace.</a:t>
            </a:r>
            <a:endParaRPr lang="en-IN" dirty="0" smtClean="0"/>
          </a:p>
          <a:p>
            <a:endParaRPr lang="en-IN" b="1"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172200"/>
          </a:xfrm>
        </p:spPr>
        <p:txBody>
          <a:bodyPr/>
          <a:lstStyle/>
          <a:p>
            <a:r>
              <a:rPr lang="en-IN" b="1" dirty="0" smtClean="0"/>
              <a:t>Weeks 2-6:</a:t>
            </a:r>
          </a:p>
          <a:p>
            <a:pPr>
              <a:buFont typeface="Wingdings" pitchFamily="2" charset="2"/>
              <a:buChar char="ü"/>
            </a:pPr>
            <a:r>
              <a:rPr lang="en-IN" dirty="0" smtClean="0"/>
              <a:t> begin gentle patellar mobilization exercises</a:t>
            </a:r>
          </a:p>
          <a:p>
            <a:pPr>
              <a:buFont typeface="Wingdings" pitchFamily="2" charset="2"/>
              <a:buChar char="ü"/>
            </a:pPr>
            <a:r>
              <a:rPr lang="en-IN" dirty="0" smtClean="0"/>
              <a:t>Electrical muscle stimulation for muscle </a:t>
            </a:r>
            <a:r>
              <a:rPr lang="en-IN" dirty="0" err="1" smtClean="0"/>
              <a:t>reeducation</a:t>
            </a:r>
            <a:r>
              <a:rPr lang="en-IN" dirty="0" smtClean="0"/>
              <a:t>.</a:t>
            </a:r>
          </a:p>
          <a:p>
            <a:pPr>
              <a:buFont typeface="Wingdings" pitchFamily="2" charset="2"/>
              <a:buChar char="ü"/>
            </a:pPr>
            <a:r>
              <a:rPr lang="en-IN" dirty="0" smtClean="0"/>
              <a:t>By 5-6 week begin stationary bicycling with eat elevated </a:t>
            </a:r>
            <a:r>
              <a:rPr lang="en-IN" u="sng" dirty="0" smtClean="0"/>
              <a:t>but no resistance</a:t>
            </a:r>
            <a:r>
              <a:rPr lang="en-IN" dirty="0" smtClean="0"/>
              <a:t>.</a:t>
            </a:r>
          </a:p>
          <a:p>
            <a:pPr>
              <a:buFont typeface="Wingdings" pitchFamily="2" charset="2"/>
              <a:buChar char="ü"/>
            </a:pPr>
            <a:endParaRPr lang="en-IN" dirty="0" smtClean="0"/>
          </a:p>
          <a:p>
            <a:r>
              <a:rPr lang="en-IN" b="1" dirty="0" smtClean="0"/>
              <a:t>Weeks 6:</a:t>
            </a:r>
          </a:p>
          <a:p>
            <a:pPr>
              <a:buFont typeface="Wingdings" pitchFamily="2" charset="2"/>
              <a:buChar char="ü"/>
            </a:pPr>
            <a:r>
              <a:rPr lang="en-IN" dirty="0" smtClean="0"/>
              <a:t>SLR with weight cuffs</a:t>
            </a:r>
          </a:p>
          <a:p>
            <a:pPr>
              <a:buFont typeface="Wingdings" pitchFamily="2" charset="2"/>
              <a:buChar char="ü"/>
            </a:pPr>
            <a:r>
              <a:rPr lang="en-IN" dirty="0" smtClean="0"/>
              <a:t>Begin gentle closed chain exercises </a:t>
            </a:r>
            <a:r>
              <a:rPr lang="en-IN" dirty="0" smtClean="0">
                <a:sym typeface="Wingdings" pitchFamily="2" charset="2"/>
              </a:rPr>
              <a:t> 30</a:t>
            </a:r>
            <a:r>
              <a:rPr lang="en-IN" baseline="30000" dirty="0" smtClean="0">
                <a:sym typeface="Wingdings" pitchFamily="2" charset="2"/>
              </a:rPr>
              <a:t>0 </a:t>
            </a:r>
            <a:r>
              <a:rPr lang="en-IN" dirty="0" smtClean="0">
                <a:sym typeface="Wingdings" pitchFamily="2" charset="2"/>
              </a:rPr>
              <a:t>mini squats, wall sits,</a:t>
            </a:r>
            <a:r>
              <a:rPr lang="en-IN" baseline="30000" dirty="0" smtClean="0">
                <a:sym typeface="Wingdings" pitchFamily="2" charset="2"/>
              </a:rPr>
              <a:t> </a:t>
            </a:r>
            <a:endParaRPr lang="en-IN" baseline="300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19800"/>
          </a:xfrm>
        </p:spPr>
        <p:txBody>
          <a:bodyPr/>
          <a:lstStyle/>
          <a:p>
            <a:pPr>
              <a:buFont typeface="Wingdings" pitchFamily="2" charset="2"/>
              <a:buChar char="ü"/>
            </a:pPr>
            <a:r>
              <a:rPr lang="en-IN" dirty="0" smtClean="0"/>
              <a:t>Hamstring curls with weight cuff at the ankle.</a:t>
            </a:r>
          </a:p>
          <a:p>
            <a:pPr>
              <a:buFont typeface="Wingdings" pitchFamily="2" charset="2"/>
              <a:buChar char="ü"/>
            </a:pPr>
            <a:r>
              <a:rPr lang="en-IN" dirty="0" smtClean="0"/>
              <a:t>Instruct patient to wear a hinge knee brace until 90</a:t>
            </a:r>
            <a:r>
              <a:rPr lang="en-IN" baseline="30000" dirty="0" smtClean="0"/>
              <a:t>0</a:t>
            </a:r>
            <a:r>
              <a:rPr lang="en-IN" dirty="0" smtClean="0"/>
              <a:t> of knee flexion is achieved and a good quadriceps control.</a:t>
            </a:r>
          </a:p>
          <a:p>
            <a:pPr>
              <a:buFont typeface="Wingdings" pitchFamily="2" charset="2"/>
              <a:buChar char="ü"/>
            </a:pPr>
            <a:endParaRPr lang="en-IN"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Evidence Based Learning</a:t>
            </a:r>
            <a:endParaRPr lang="en-IN" dirty="0"/>
          </a:p>
        </p:txBody>
      </p:sp>
      <p:sp>
        <p:nvSpPr>
          <p:cNvPr id="3" name="Content Placeholder 2"/>
          <p:cNvSpPr>
            <a:spLocks noGrp="1"/>
          </p:cNvSpPr>
          <p:nvPr>
            <p:ph idx="1"/>
          </p:nvPr>
        </p:nvSpPr>
        <p:spPr/>
        <p:txBody>
          <a:bodyPr/>
          <a:lstStyle/>
          <a:p>
            <a:r>
              <a:rPr lang="en-US" b="1" dirty="0" smtClean="0"/>
              <a:t>Randomized controlled trial of quadriceps training after proximal femoral fracture</a:t>
            </a:r>
            <a:endParaRPr lang="en-US" dirty="0" smtClean="0"/>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8229600" cy="1143000"/>
          </a:xfrm>
        </p:spPr>
        <p:txBody>
          <a:bodyPr/>
          <a:lstStyle/>
          <a:p>
            <a:r>
              <a:rPr lang="en-IN" b="1" dirty="0" smtClean="0"/>
              <a:t>FEMUR SHAFT FRACTURE</a:t>
            </a:r>
            <a:endParaRPr lang="en-IN" b="1" dirty="0"/>
          </a:p>
        </p:txBody>
      </p:sp>
      <p:pic>
        <p:nvPicPr>
          <p:cNvPr id="3" name="Picture 2" descr="https://encrypted-tbn3.gstatic.com/images?q=tbn:ANd9GcSYf5nqL5OucbpOphsAmeTYym1aU354uKFxxNVYikDO8Ck2bNRIAnJ9hf4">
            <a:hlinkClick r:id="rId2"/>
          </p:cNvPr>
          <p:cNvPicPr>
            <a:picLocks noChangeAspect="1" noChangeArrowheads="1"/>
          </p:cNvPicPr>
          <p:nvPr/>
        </p:nvPicPr>
        <p:blipFill>
          <a:blip r:embed="rId3"/>
          <a:srcRect/>
          <a:stretch>
            <a:fillRect/>
          </a:stretch>
        </p:blipFill>
        <p:spPr bwMode="auto">
          <a:xfrm>
            <a:off x="3048000" y="3124200"/>
            <a:ext cx="1962150" cy="3124200"/>
          </a:xfrm>
          <a:prstGeom prst="rect">
            <a:avLst/>
          </a:prstGeom>
          <a:noFill/>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304800"/>
          <a:ext cx="8229600" cy="4856480"/>
        </p:xfrm>
        <a:graphic>
          <a:graphicData uri="http://schemas.openxmlformats.org/drawingml/2006/table">
            <a:tbl>
              <a:tblPr firstRow="1" bandRow="1">
                <a:tableStyleId>{5C22544A-7EE6-4342-B048-85BDC9FD1C3A}</a:tableStyleId>
              </a:tblPr>
              <a:tblGrid>
                <a:gridCol w="4114800"/>
                <a:gridCol w="4114800"/>
              </a:tblGrid>
              <a:tr h="370840">
                <a:tc>
                  <a:txBody>
                    <a:bodyPr/>
                    <a:lstStyle/>
                    <a:p>
                      <a:endParaRPr lang="en-IN" dirty="0"/>
                    </a:p>
                  </a:txBody>
                  <a:tcPr/>
                </a:tc>
                <a:tc>
                  <a:txBody>
                    <a:bodyPr/>
                    <a:lstStyle/>
                    <a:p>
                      <a:endParaRPr lang="en-IN"/>
                    </a:p>
                  </a:txBody>
                  <a:tcPr/>
                </a:tc>
              </a:tr>
              <a:tr h="370840">
                <a:tc>
                  <a:txBody>
                    <a:bodyPr/>
                    <a:lstStyle/>
                    <a:p>
                      <a:r>
                        <a:rPr lang="en-US" dirty="0" smtClean="0"/>
                        <a:t>P</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Proximal</a:t>
                      </a:r>
                      <a:r>
                        <a:rPr lang="en-US" baseline="0" dirty="0" smtClean="0"/>
                        <a:t> Femoral Fractures</a:t>
                      </a:r>
                      <a:endParaRPr lang="en-US" dirty="0" smtClean="0"/>
                    </a:p>
                  </a:txBody>
                  <a:tcPr/>
                </a:tc>
              </a:tr>
              <a:tr h="370840">
                <a:tc>
                  <a:txBody>
                    <a:bodyPr/>
                    <a:lstStyle/>
                    <a:p>
                      <a:r>
                        <a:rPr lang="en-US" dirty="0" smtClean="0"/>
                        <a:t>I</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six weeks quadriceps training (40 patients) </a:t>
                      </a:r>
                      <a:endParaRPr lang="en-US" dirty="0" smtClean="0"/>
                    </a:p>
                  </a:txBody>
                  <a:tcPr/>
                </a:tc>
              </a:tr>
              <a:tr h="370840">
                <a:tc>
                  <a:txBody>
                    <a:bodyPr/>
                    <a:lstStyle/>
                    <a:p>
                      <a:r>
                        <a:rPr lang="en-US" dirty="0" smtClean="0"/>
                        <a:t>C</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standard physiotherapy alone (40 patients). </a:t>
                      </a:r>
                      <a:endParaRPr lang="en-US" dirty="0" smtClean="0"/>
                    </a:p>
                  </a:txBody>
                  <a:tcPr/>
                </a:tc>
              </a:tr>
              <a:tr h="370840">
                <a:tc>
                  <a:txBody>
                    <a:bodyPr/>
                    <a:lstStyle/>
                    <a:p>
                      <a:r>
                        <a:rPr lang="en-US" dirty="0" smtClean="0"/>
                        <a:t>O</a:t>
                      </a:r>
                      <a:endParaRPr lang="en-IN" dirty="0"/>
                    </a:p>
                  </a:txBody>
                  <a:tcPr/>
                </a:tc>
                <a:tc>
                  <a:txBody>
                    <a:bodyPr/>
                    <a:lstStyle/>
                    <a:p>
                      <a:r>
                        <a:rPr lang="en-US" sz="1800" kern="1200" dirty="0" smtClean="0">
                          <a:solidFill>
                            <a:schemeClr val="dk1"/>
                          </a:solidFill>
                          <a:latin typeface="+mn-lt"/>
                          <a:ea typeface="+mn-ea"/>
                          <a:cs typeface="+mn-cs"/>
                        </a:rPr>
                        <a:t>1. Measurements of leg extensor power (Nottingham Power Rig)</a:t>
                      </a:r>
                    </a:p>
                    <a:p>
                      <a:r>
                        <a:rPr lang="en-US" sz="1800" kern="1200" dirty="0" smtClean="0">
                          <a:solidFill>
                            <a:schemeClr val="dk1"/>
                          </a:solidFill>
                          <a:latin typeface="+mn-lt"/>
                          <a:ea typeface="+mn-ea"/>
                          <a:cs typeface="+mn-cs"/>
                        </a:rPr>
                        <a:t>2. Functional mobility (elderly mobility score)</a:t>
                      </a:r>
                    </a:p>
                    <a:p>
                      <a:r>
                        <a:rPr lang="en-US" sz="1800" kern="1200" dirty="0" smtClean="0">
                          <a:solidFill>
                            <a:schemeClr val="dk1"/>
                          </a:solidFill>
                          <a:latin typeface="+mn-lt"/>
                          <a:ea typeface="+mn-ea"/>
                          <a:cs typeface="+mn-cs"/>
                        </a:rPr>
                        <a:t>3. Disability (</a:t>
                      </a:r>
                      <a:r>
                        <a:rPr lang="en-US" sz="1800" kern="1200" dirty="0" err="1" smtClean="0">
                          <a:solidFill>
                            <a:schemeClr val="dk1"/>
                          </a:solidFill>
                          <a:latin typeface="+mn-lt"/>
                          <a:ea typeface="+mn-ea"/>
                          <a:cs typeface="+mn-cs"/>
                        </a:rPr>
                        <a:t>Barthel</a:t>
                      </a:r>
                      <a:r>
                        <a:rPr lang="en-US" sz="1800" kern="1200" dirty="0" smtClean="0">
                          <a:solidFill>
                            <a:schemeClr val="dk1"/>
                          </a:solidFill>
                          <a:latin typeface="+mn-lt"/>
                          <a:ea typeface="+mn-ea"/>
                          <a:cs typeface="+mn-cs"/>
                        </a:rPr>
                        <a:t> Index) </a:t>
                      </a:r>
                    </a:p>
                    <a:p>
                      <a:r>
                        <a:rPr lang="en-US" sz="1800" kern="1200" dirty="0" smtClean="0">
                          <a:solidFill>
                            <a:schemeClr val="dk1"/>
                          </a:solidFill>
                          <a:latin typeface="+mn-lt"/>
                          <a:ea typeface="+mn-ea"/>
                          <a:cs typeface="+mn-cs"/>
                        </a:rPr>
                        <a:t>4. Quality of life (Nottingham Health Profile) </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were made at baseline, after six weeks (at the end of the intervention) and at 16 weeks.</a:t>
                      </a:r>
                    </a:p>
                  </a:txBody>
                  <a:tcPr/>
                </a:tc>
              </a:tr>
            </a:tbl>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28600" y="381000"/>
          <a:ext cx="8763000" cy="6492240"/>
        </p:xfrm>
        <a:graphic>
          <a:graphicData uri="http://schemas.openxmlformats.org/drawingml/2006/table">
            <a:tbl>
              <a:tblPr firstRow="1" bandRow="1">
                <a:tableStyleId>{5C22544A-7EE6-4342-B048-85BDC9FD1C3A}</a:tableStyleId>
              </a:tblPr>
              <a:tblGrid>
                <a:gridCol w="1752600"/>
                <a:gridCol w="1249539"/>
                <a:gridCol w="1874661"/>
                <a:gridCol w="1752600"/>
                <a:gridCol w="2133600"/>
              </a:tblGrid>
              <a:tr h="370840">
                <a:tc>
                  <a:txBody>
                    <a:bodyPr/>
                    <a:lstStyle/>
                    <a:p>
                      <a:r>
                        <a:rPr lang="en-IN" dirty="0" smtClean="0"/>
                        <a:t>Journal &amp; Authors</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dirty="0" smtClean="0"/>
                        <a:t>Study</a:t>
                      </a:r>
                      <a:r>
                        <a:rPr lang="en-IN" sz="1800" baseline="0" dirty="0" smtClean="0"/>
                        <a:t> design  &amp; </a:t>
                      </a:r>
                      <a:r>
                        <a:rPr lang="en-IN" sz="1800" dirty="0" smtClean="0"/>
                        <a:t>Level evidence </a:t>
                      </a:r>
                      <a:endParaRPr lang="en-IN"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Aim of the review</a:t>
                      </a:r>
                      <a:endParaRPr lang="en-US" dirty="0" smtClean="0"/>
                    </a:p>
                  </a:txBody>
                  <a:tcPr/>
                </a:tc>
                <a:tc>
                  <a:txBody>
                    <a:bodyPr/>
                    <a:lstStyle/>
                    <a:p>
                      <a:r>
                        <a:rPr lang="en-US" dirty="0" smtClean="0"/>
                        <a:t>Methodology</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CONCLUSION</a:t>
                      </a:r>
                    </a:p>
                    <a:p>
                      <a:endParaRPr lang="en-US" dirty="0" smtClean="0"/>
                    </a:p>
                  </a:txBody>
                  <a:tcPr/>
                </a:tc>
              </a:tr>
              <a:tr h="370840">
                <a:tc>
                  <a:txBody>
                    <a:bodyPr/>
                    <a:lstStyle/>
                    <a:p>
                      <a:r>
                        <a:rPr lang="en-IN" b="1" dirty="0" smtClean="0"/>
                        <a:t>Clinical Rehab</a:t>
                      </a:r>
                    </a:p>
                    <a:p>
                      <a:r>
                        <a:rPr lang="en-IN" b="0" dirty="0" smtClean="0"/>
                        <a:t>Mitchell</a:t>
                      </a:r>
                      <a:r>
                        <a:rPr lang="en-IN" b="0" baseline="0" dirty="0" smtClean="0"/>
                        <a:t> ST et al</a:t>
                      </a:r>
                      <a:endParaRPr lang="en-IN" b="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RCT</a:t>
                      </a:r>
                      <a:endParaRPr lang="en-US" dirty="0" smtClean="0"/>
                    </a:p>
                    <a:p>
                      <a:r>
                        <a:rPr lang="en-IN" dirty="0" smtClean="0"/>
                        <a:t>1 b</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whether systematic progressive high-intensity quadriceps training increases leg extensor power and reduces disability in patients rehabilitating after proximal femoral fracture.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The training group exercised twice weekly, with six sets of 12 repetitions of knee extension (both legs), progressing up to 80% of their one-repetition maximum.</a:t>
                      </a:r>
                    </a:p>
                    <a:p>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Progressive high-intensity quadriceps training in elderly proximal femoral fracture patients increased leg extensor power and reduced disability. This was accompanied by an increase in energy as measured by the Nottingham Health Profile. This intervention may provide a simple practical way of improving outcome in these patients.</a:t>
                      </a:r>
                      <a:endParaRPr lang="en-US" dirty="0" smtClean="0"/>
                    </a:p>
                  </a:txBody>
                  <a:tcPr/>
                </a:tc>
              </a:tr>
            </a:tbl>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MCQs</a:t>
            </a:r>
            <a:endParaRPr lang="en-IN" dirty="0"/>
          </a:p>
        </p:txBody>
      </p:sp>
      <p:sp>
        <p:nvSpPr>
          <p:cNvPr id="3" name="Content Placeholder 2"/>
          <p:cNvSpPr>
            <a:spLocks noGrp="1"/>
          </p:cNvSpPr>
          <p:nvPr>
            <p:ph idx="1"/>
          </p:nvPr>
        </p:nvSpPr>
        <p:spPr>
          <a:xfrm>
            <a:off x="457200" y="1600200"/>
            <a:ext cx="8229600" cy="4876800"/>
          </a:xfrm>
        </p:spPr>
        <p:txBody>
          <a:bodyPr/>
          <a:lstStyle/>
          <a:p>
            <a:pPr>
              <a:buNone/>
            </a:pPr>
            <a:r>
              <a:rPr lang="en-IN" dirty="0" smtClean="0"/>
              <a:t>1. </a:t>
            </a:r>
            <a:r>
              <a:rPr lang="en-US" dirty="0" smtClean="0"/>
              <a:t>Sitting and transfer with legs hanging over the edge of the bed could be made self assisted by? </a:t>
            </a:r>
          </a:p>
          <a:p>
            <a:pPr marL="514350" indent="-514350">
              <a:buAutoNum type="alphaLcPeriod"/>
            </a:pPr>
            <a:r>
              <a:rPr lang="en-US" dirty="0" smtClean="0"/>
              <a:t>patient supporting the unaffected leg with affected leg.</a:t>
            </a:r>
          </a:p>
          <a:p>
            <a:pPr marL="514350" indent="-514350">
              <a:buFont typeface="Arial" pitchFamily="34" charset="0"/>
              <a:buAutoNum type="alphaLcPeriod"/>
            </a:pPr>
            <a:r>
              <a:rPr lang="en-US" dirty="0" smtClean="0"/>
              <a:t>patient supporting the affected leg with normal leg.</a:t>
            </a:r>
          </a:p>
          <a:p>
            <a:pPr marL="514350" indent="-514350">
              <a:buFont typeface="Arial" pitchFamily="34" charset="0"/>
              <a:buAutoNum type="alphaLcPeriod"/>
            </a:pPr>
            <a:r>
              <a:rPr lang="en-US" dirty="0" smtClean="0"/>
              <a:t>None of the above</a:t>
            </a:r>
          </a:p>
          <a:p>
            <a:pPr>
              <a:buNone/>
            </a:pPr>
            <a:endParaRPr lang="en-IN"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lstStyle/>
          <a:p>
            <a:pPr>
              <a:buNone/>
            </a:pPr>
            <a:r>
              <a:rPr lang="en-IN" dirty="0" smtClean="0"/>
              <a:t>2. Which of the following exercise is a </a:t>
            </a:r>
            <a:r>
              <a:rPr lang="en-US" dirty="0" smtClean="0"/>
              <a:t>progressive self assistive ROM of flexion?</a:t>
            </a:r>
          </a:p>
          <a:p>
            <a:pPr marL="514350" indent="-514350">
              <a:buAutoNum type="alphaLcPeriod"/>
            </a:pPr>
            <a:r>
              <a:rPr lang="en-US" dirty="0" smtClean="0"/>
              <a:t>Heel drags</a:t>
            </a:r>
          </a:p>
          <a:p>
            <a:pPr marL="514350" indent="-514350">
              <a:buAutoNum type="alphaLcPeriod"/>
            </a:pPr>
            <a:r>
              <a:rPr lang="en-US" dirty="0" smtClean="0"/>
              <a:t>Passive ROM</a:t>
            </a:r>
          </a:p>
          <a:p>
            <a:pPr marL="514350" indent="-514350">
              <a:buAutoNum type="alphaLcPeriod"/>
            </a:pPr>
            <a:r>
              <a:rPr lang="en-US" dirty="0" smtClean="0"/>
              <a:t>Walking </a:t>
            </a:r>
          </a:p>
          <a:p>
            <a:pPr marL="514350" indent="-514350">
              <a:buAutoNum type="alphaLcPeriod"/>
            </a:pPr>
            <a:endParaRPr lang="en-US" dirty="0" smtClean="0"/>
          </a:p>
          <a:p>
            <a:pPr marL="514350" indent="-514350">
              <a:buAutoNum type="alphaLcPeriod"/>
            </a:pPr>
            <a:endParaRPr lang="en-US" dirty="0" smtClean="0"/>
          </a:p>
          <a:p>
            <a:pPr marL="514350" indent="-514350">
              <a:buAutoNum type="alphaLcPeriod"/>
            </a:pPr>
            <a:endParaRPr lang="en-IN"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pPr>
              <a:buNone/>
            </a:pPr>
            <a:r>
              <a:rPr lang="en-IN" dirty="0" smtClean="0"/>
              <a:t>3. T</a:t>
            </a:r>
            <a:r>
              <a:rPr lang="en-US" dirty="0" smtClean="0"/>
              <a:t>o avoid post operative respiratory complications after femur shaft fracture in immobilization phase which exercises is to be given?</a:t>
            </a:r>
          </a:p>
          <a:p>
            <a:pPr>
              <a:buNone/>
            </a:pPr>
            <a:endParaRPr lang="en-US" dirty="0" smtClean="0"/>
          </a:p>
          <a:p>
            <a:pPr marL="514350" indent="-514350">
              <a:buAutoNum type="alphaLcPeriod"/>
            </a:pPr>
            <a:r>
              <a:rPr lang="en-US" dirty="0" smtClean="0"/>
              <a:t>Chest PT</a:t>
            </a:r>
          </a:p>
          <a:p>
            <a:pPr marL="514350" indent="-514350">
              <a:buAutoNum type="alphaLcPeriod"/>
            </a:pPr>
            <a:r>
              <a:rPr lang="en-US" dirty="0" smtClean="0"/>
              <a:t>Gait training</a:t>
            </a:r>
          </a:p>
          <a:p>
            <a:pPr marL="514350" indent="-514350">
              <a:buAutoNum type="alphaLcPeriod"/>
            </a:pPr>
            <a:r>
              <a:rPr lang="en-US" dirty="0" err="1" smtClean="0"/>
              <a:t>Ergocyclometer</a:t>
            </a:r>
            <a:endParaRPr lang="en-US" dirty="0" smtClean="0"/>
          </a:p>
          <a:p>
            <a:pPr marL="514350" indent="-514350">
              <a:buAutoNum type="alphaLcPeriod"/>
            </a:pPr>
            <a:r>
              <a:rPr lang="en-US" dirty="0" smtClean="0"/>
              <a:t>Non of the above</a:t>
            </a:r>
            <a:endParaRPr lang="en-IN"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pPr>
              <a:buNone/>
            </a:pPr>
            <a:r>
              <a:rPr lang="en-IN" dirty="0" smtClean="0"/>
              <a:t>4. In which of the following fracture, Tension band wiring is used to fix the fracture?</a:t>
            </a:r>
          </a:p>
          <a:p>
            <a:pPr marL="514350" indent="-514350">
              <a:buAutoNum type="alphaLcPeriod"/>
            </a:pPr>
            <a:r>
              <a:rPr lang="en-IN" dirty="0" smtClean="0"/>
              <a:t>Femur shaft fracture</a:t>
            </a:r>
          </a:p>
          <a:p>
            <a:pPr marL="514350" indent="-514350">
              <a:buAutoNum type="alphaLcPeriod"/>
            </a:pPr>
            <a:r>
              <a:rPr lang="en-IN" dirty="0" smtClean="0"/>
              <a:t>Patellar fracture</a:t>
            </a:r>
          </a:p>
          <a:p>
            <a:pPr marL="514350" indent="-514350">
              <a:buAutoNum type="alphaLcPeriod"/>
            </a:pPr>
            <a:r>
              <a:rPr lang="en-IN" dirty="0" err="1" smtClean="0"/>
              <a:t>Supracondylar</a:t>
            </a:r>
            <a:r>
              <a:rPr lang="en-IN" dirty="0" smtClean="0"/>
              <a:t> femur fracture</a:t>
            </a:r>
          </a:p>
          <a:p>
            <a:pPr marL="514350" indent="-514350">
              <a:buAutoNum type="alphaLcPeriod"/>
            </a:pPr>
            <a:r>
              <a:rPr lang="en-IN" dirty="0" err="1" smtClean="0"/>
              <a:t>Intertrochanteric</a:t>
            </a:r>
            <a:r>
              <a:rPr lang="en-IN" dirty="0" smtClean="0"/>
              <a:t> fracture  </a:t>
            </a:r>
            <a:endParaRPr lang="en-IN"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lstStyle/>
          <a:p>
            <a:pPr>
              <a:buNone/>
            </a:pPr>
            <a:r>
              <a:rPr lang="en-US" dirty="0" smtClean="0"/>
              <a:t>5. Which of the following therapeutic measures are applied to reduce knee joint effusion and improve knee ROM during immobilization phase of post op </a:t>
            </a:r>
            <a:r>
              <a:rPr lang="en-US" dirty="0" err="1" smtClean="0"/>
              <a:t>supracondylar</a:t>
            </a:r>
            <a:r>
              <a:rPr lang="en-US" dirty="0" smtClean="0"/>
              <a:t> femur fracture?</a:t>
            </a:r>
          </a:p>
          <a:p>
            <a:pPr marL="514350" indent="-514350">
              <a:buAutoNum type="alphaLcPeriod"/>
            </a:pPr>
            <a:r>
              <a:rPr lang="en-US" dirty="0" smtClean="0"/>
              <a:t>strong isometrics to quadriceps</a:t>
            </a:r>
          </a:p>
          <a:p>
            <a:pPr marL="514350" indent="-514350">
              <a:buFont typeface="Arial" pitchFamily="34" charset="0"/>
              <a:buAutoNum type="alphaLcPeriod"/>
            </a:pPr>
            <a:r>
              <a:rPr lang="en-US" dirty="0" smtClean="0"/>
              <a:t>strong </a:t>
            </a:r>
            <a:r>
              <a:rPr lang="en-US" dirty="0" err="1" smtClean="0"/>
              <a:t>isotonics</a:t>
            </a:r>
            <a:r>
              <a:rPr lang="en-US" dirty="0" smtClean="0"/>
              <a:t> to quadriceps</a:t>
            </a:r>
          </a:p>
          <a:p>
            <a:pPr marL="514350" indent="-514350">
              <a:buFont typeface="Arial" pitchFamily="34" charset="0"/>
              <a:buAutoNum type="alphaLcPeriod"/>
            </a:pPr>
            <a:r>
              <a:rPr lang="en-US" dirty="0" smtClean="0"/>
              <a:t>Stretching to hamstrings</a:t>
            </a:r>
          </a:p>
          <a:p>
            <a:pPr marL="514350" indent="-514350">
              <a:buFont typeface="Arial" pitchFamily="34" charset="0"/>
              <a:buAutoNum type="alphaLcPeriod"/>
            </a:pPr>
            <a:r>
              <a:rPr lang="en-US" dirty="0" smtClean="0"/>
              <a:t>Stretching to calf muscles</a:t>
            </a:r>
          </a:p>
          <a:p>
            <a:pPr marL="514350" indent="-514350">
              <a:buAutoNum type="alphaLcPeriod"/>
            </a:pPr>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Mechanism of injury</a:t>
            </a:r>
            <a:endParaRPr lang="en-IN" dirty="0"/>
          </a:p>
        </p:txBody>
      </p:sp>
      <p:sp>
        <p:nvSpPr>
          <p:cNvPr id="3" name="Content Placeholder 2"/>
          <p:cNvSpPr>
            <a:spLocks noGrp="1"/>
          </p:cNvSpPr>
          <p:nvPr>
            <p:ph idx="1"/>
          </p:nvPr>
        </p:nvSpPr>
        <p:spPr/>
        <p:txBody>
          <a:bodyPr/>
          <a:lstStyle/>
          <a:p>
            <a:r>
              <a:rPr lang="en-US" dirty="0" smtClean="0"/>
              <a:t>RTA</a:t>
            </a:r>
          </a:p>
          <a:p>
            <a:r>
              <a:rPr lang="en-US" dirty="0" smtClean="0"/>
              <a:t>Gunshot injury</a:t>
            </a:r>
          </a:p>
          <a:p>
            <a:r>
              <a:rPr lang="en-US" dirty="0" smtClean="0"/>
              <a:t>Fall from a height</a:t>
            </a:r>
          </a:p>
          <a:p>
            <a:r>
              <a:rPr lang="en-US" dirty="0" smtClean="0"/>
              <a:t>Pathological fractures commonly </a:t>
            </a:r>
            <a:r>
              <a:rPr lang="en-US" dirty="0" err="1" smtClean="0"/>
              <a:t>occuring</a:t>
            </a:r>
            <a:r>
              <a:rPr lang="en-US" dirty="0" smtClean="0"/>
              <a:t> at </a:t>
            </a:r>
            <a:r>
              <a:rPr lang="en-US" dirty="0" err="1" smtClean="0"/>
              <a:t>metaphyseal-diaphyseal</a:t>
            </a:r>
            <a:r>
              <a:rPr lang="en-US" dirty="0" smtClean="0"/>
              <a:t> </a:t>
            </a:r>
            <a:r>
              <a:rPr lang="en-US" dirty="0" err="1" smtClean="0"/>
              <a:t>jucntion</a:t>
            </a:r>
            <a:r>
              <a:rPr lang="en-US" dirty="0" smtClean="0"/>
              <a:t>.</a:t>
            </a:r>
          </a:p>
          <a:p>
            <a:r>
              <a:rPr lang="en-US" dirty="0" smtClean="0"/>
              <a:t>Stress fracture (military persons, runners)</a:t>
            </a: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marL="514350" indent="-514350">
              <a:buNone/>
            </a:pPr>
            <a:r>
              <a:rPr lang="en-US" dirty="0" smtClean="0"/>
              <a:t>Surgery </a:t>
            </a:r>
          </a:p>
          <a:p>
            <a:pPr marL="514350" indent="-514350">
              <a:buAutoNum type="arabicPeriod"/>
            </a:pPr>
            <a:r>
              <a:rPr lang="en-US" dirty="0" err="1" smtClean="0"/>
              <a:t>Intramedullary</a:t>
            </a:r>
            <a:r>
              <a:rPr lang="en-US" dirty="0" smtClean="0"/>
              <a:t> nailing: </a:t>
            </a:r>
            <a:r>
              <a:rPr lang="en-US" dirty="0" err="1" smtClean="0"/>
              <a:t>antegrade</a:t>
            </a:r>
            <a:r>
              <a:rPr lang="en-US" dirty="0" smtClean="0"/>
              <a:t> or retrograde inserted. </a:t>
            </a:r>
          </a:p>
          <a:p>
            <a:pPr marL="514350" indent="-514350">
              <a:buAutoNum type="arabicPeriod"/>
            </a:pPr>
            <a:endParaRPr lang="en-US" dirty="0" smtClean="0"/>
          </a:p>
          <a:p>
            <a:pPr marL="514350" indent="-514350">
              <a:buAutoNum type="arabicPeriod"/>
            </a:pPr>
            <a:r>
              <a:rPr lang="en-US" dirty="0" smtClean="0"/>
              <a:t>Plate and screws</a:t>
            </a:r>
            <a:endParaRPr lang="en-IN" dirty="0"/>
          </a:p>
        </p:txBody>
      </p:sp>
      <p:pic>
        <p:nvPicPr>
          <p:cNvPr id="1026" name="Picture 2" descr="http://img.medscape.com/article/mgmpre00/art-mos3024.kova.fig2.jpg">
            <a:hlinkClick r:id="rId2"/>
          </p:cNvPr>
          <p:cNvPicPr>
            <a:picLocks noChangeAspect="1" noChangeArrowheads="1"/>
          </p:cNvPicPr>
          <p:nvPr/>
        </p:nvPicPr>
        <p:blipFill>
          <a:blip r:embed="rId3"/>
          <a:srcRect/>
          <a:stretch>
            <a:fillRect/>
          </a:stretch>
        </p:blipFill>
        <p:spPr bwMode="auto">
          <a:xfrm>
            <a:off x="5867400" y="1905000"/>
            <a:ext cx="2800350" cy="4410076"/>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Principals of physiotherapy assessment</a:t>
            </a:r>
            <a:endParaRPr lang="en-IN" dirty="0"/>
          </a:p>
        </p:txBody>
      </p:sp>
      <p:sp>
        <p:nvSpPr>
          <p:cNvPr id="3" name="Content Placeholder 2"/>
          <p:cNvSpPr>
            <a:spLocks noGrp="1"/>
          </p:cNvSpPr>
          <p:nvPr>
            <p:ph idx="1"/>
          </p:nvPr>
        </p:nvSpPr>
        <p:spPr/>
        <p:txBody>
          <a:bodyPr>
            <a:normAutofit/>
          </a:bodyPr>
          <a:lstStyle/>
          <a:p>
            <a:r>
              <a:rPr lang="en-US" dirty="0" smtClean="0"/>
              <a:t>Pain</a:t>
            </a:r>
          </a:p>
          <a:p>
            <a:endParaRPr lang="en-US" dirty="0" smtClean="0"/>
          </a:p>
          <a:p>
            <a:r>
              <a:rPr lang="en-US" dirty="0" smtClean="0"/>
              <a:t>Swelling :</a:t>
            </a:r>
          </a:p>
          <a:p>
            <a:pPr>
              <a:buFont typeface="Wingdings" pitchFamily="2" charset="2"/>
              <a:buChar char="ü"/>
            </a:pPr>
            <a:r>
              <a:rPr lang="en-US" dirty="0" smtClean="0">
                <a:sym typeface="Wingdings" pitchFamily="2" charset="2"/>
              </a:rPr>
              <a:t>swelling on the thigh</a:t>
            </a:r>
          </a:p>
          <a:p>
            <a:pPr>
              <a:buFont typeface="Wingdings" pitchFamily="2" charset="2"/>
              <a:buChar char="ü"/>
            </a:pPr>
            <a:r>
              <a:rPr lang="en-US" dirty="0" smtClean="0">
                <a:sym typeface="Wingdings" pitchFamily="2" charset="2"/>
              </a:rPr>
              <a:t>Take girth measurement</a:t>
            </a:r>
            <a:endParaRPr lang="en-US" dirty="0" smtClean="0"/>
          </a:p>
          <a:p>
            <a:endParaRPr lang="en-US" dirty="0" smtClean="0"/>
          </a:p>
          <a:p>
            <a:r>
              <a:rPr lang="en-US" dirty="0" smtClean="0"/>
              <a:t>Gross deformity if any.</a:t>
            </a:r>
          </a:p>
          <a:p>
            <a:endParaRPr lang="en-US" dirty="0" smtClean="0"/>
          </a:p>
          <a:p>
            <a:endParaRPr lang="en-IN"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r>
              <a:rPr lang="en-US" dirty="0" smtClean="0"/>
              <a:t>Shortening of the affected limb:</a:t>
            </a:r>
          </a:p>
          <a:p>
            <a:pPr>
              <a:buFont typeface="Wingdings" pitchFamily="2" charset="2"/>
              <a:buChar char="ü"/>
            </a:pPr>
            <a:r>
              <a:rPr lang="en-IN" dirty="0" smtClean="0"/>
              <a:t>Limb length measurement</a:t>
            </a:r>
          </a:p>
          <a:p>
            <a:pPr>
              <a:buNone/>
            </a:pPr>
            <a:endParaRPr lang="en-IN" dirty="0" smtClean="0"/>
          </a:p>
          <a:p>
            <a:r>
              <a:rPr lang="en-IN" dirty="0" smtClean="0"/>
              <a:t>Assess hip and knee ranges. It may be impaired due to pain, swelling and spasm.</a:t>
            </a:r>
          </a:p>
          <a:p>
            <a:endParaRPr lang="en-IN" dirty="0" smtClean="0"/>
          </a:p>
          <a:p>
            <a:r>
              <a:rPr lang="en-IN" dirty="0" smtClean="0"/>
              <a:t>Isometric strength of the knee muscles will be reduced.</a:t>
            </a:r>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Rehabilitation goals</a:t>
            </a:r>
            <a:endParaRPr lang="en-IN" dirty="0"/>
          </a:p>
        </p:txBody>
      </p:sp>
      <p:sp>
        <p:nvSpPr>
          <p:cNvPr id="3" name="Content Placeholder 2"/>
          <p:cNvSpPr>
            <a:spLocks noGrp="1"/>
          </p:cNvSpPr>
          <p:nvPr>
            <p:ph idx="1"/>
          </p:nvPr>
        </p:nvSpPr>
        <p:spPr/>
        <p:txBody>
          <a:bodyPr/>
          <a:lstStyle/>
          <a:p>
            <a:r>
              <a:rPr lang="en-IN" dirty="0" smtClean="0"/>
              <a:t>To restore full ROM or at least functional range of both hip and knee joints</a:t>
            </a:r>
          </a:p>
          <a:p>
            <a:endParaRPr lang="en-IN" dirty="0" smtClean="0"/>
          </a:p>
          <a:p>
            <a:r>
              <a:rPr lang="en-IN" dirty="0" smtClean="0"/>
              <a:t>To improve the strength of quadriceps and hamstring muscle</a:t>
            </a:r>
          </a:p>
          <a:p>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262</TotalTime>
  <Words>1520</Words>
  <Application>Microsoft Office PowerPoint</Application>
  <PresentationFormat>On-screen Show (4:3)</PresentationFormat>
  <Paragraphs>236</Paragraphs>
  <Slides>46</Slides>
  <Notes>1</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Office Theme</vt:lpstr>
      <vt:lpstr>FEMUR SHAFT, SUPRACONDYLAR FEMUR, PATELLA FRACTURE </vt:lpstr>
      <vt:lpstr>Objectives </vt:lpstr>
      <vt:lpstr>Objectives contd…</vt:lpstr>
      <vt:lpstr>FEMUR SHAFT FRACTURE</vt:lpstr>
      <vt:lpstr>Mechanism of injury</vt:lpstr>
      <vt:lpstr>Slide 6</vt:lpstr>
      <vt:lpstr>Principals of physiotherapy assessment</vt:lpstr>
      <vt:lpstr>Slide 8</vt:lpstr>
      <vt:lpstr>Rehabilitation goals</vt:lpstr>
      <vt:lpstr>Functional goal</vt:lpstr>
      <vt:lpstr>Physiotherapy after surgery</vt:lpstr>
      <vt:lpstr>Slide 12</vt:lpstr>
      <vt:lpstr>Slide 13</vt:lpstr>
      <vt:lpstr>Slide 14</vt:lpstr>
      <vt:lpstr>Complications </vt:lpstr>
      <vt:lpstr>SUPRACONDYLAR FEMUR FRACTURE</vt:lpstr>
      <vt:lpstr>Mechanism of injury</vt:lpstr>
      <vt:lpstr>Slide 18</vt:lpstr>
      <vt:lpstr>Principles of physiotherapy assessment</vt:lpstr>
      <vt:lpstr>Slide 20</vt:lpstr>
      <vt:lpstr>Principles of physiotherapy</vt:lpstr>
      <vt:lpstr>Immobilization phase</vt:lpstr>
      <vt:lpstr>Mobilization phase</vt:lpstr>
      <vt:lpstr>Slide 24</vt:lpstr>
      <vt:lpstr>Slide 25</vt:lpstr>
      <vt:lpstr>Slide 26</vt:lpstr>
      <vt:lpstr>Complications </vt:lpstr>
      <vt:lpstr>PATELLAR FRACTURE</vt:lpstr>
      <vt:lpstr>Mechanism of injury</vt:lpstr>
      <vt:lpstr>Treatment </vt:lpstr>
      <vt:lpstr>Slide 31</vt:lpstr>
      <vt:lpstr>Principles of physiotherapy assessment</vt:lpstr>
      <vt:lpstr>Principles of Rehabilitation </vt:lpstr>
      <vt:lpstr>Slide 34</vt:lpstr>
      <vt:lpstr>Slide 35</vt:lpstr>
      <vt:lpstr>Slide 36</vt:lpstr>
      <vt:lpstr>Slide 37</vt:lpstr>
      <vt:lpstr>Slide 38</vt:lpstr>
      <vt:lpstr>Evidence Based Learning</vt:lpstr>
      <vt:lpstr>Slide 40</vt:lpstr>
      <vt:lpstr>Slide 41</vt:lpstr>
      <vt:lpstr>MCQs</vt:lpstr>
      <vt:lpstr>Slide 43</vt:lpstr>
      <vt:lpstr>Slide 44</vt:lpstr>
      <vt:lpstr>Slide 45</vt:lpstr>
      <vt:lpstr>Slide 46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FEMUR SHAFT, SUPRACONDYLAR FEMUR, PATELLA FRACTURE </dc:title>
  <dc:creator>Niketa Patel</dc:creator>
  <cp:lastModifiedBy>Windows User</cp:lastModifiedBy>
  <cp:revision>104</cp:revision>
  <dcterms:created xsi:type="dcterms:W3CDTF">2006-08-16T00:00:00Z</dcterms:created>
  <dcterms:modified xsi:type="dcterms:W3CDTF">2020-08-18T01:20:07Z</dcterms:modified>
</cp:coreProperties>
</file>