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3" r:id="rId4"/>
    <p:sldId id="258" r:id="rId5"/>
    <p:sldId id="284" r:id="rId6"/>
    <p:sldId id="259" r:id="rId7"/>
    <p:sldId id="285" r:id="rId8"/>
    <p:sldId id="260" r:id="rId9"/>
    <p:sldId id="261" r:id="rId10"/>
    <p:sldId id="286"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89" r:id="rId29"/>
    <p:sldId id="279" r:id="rId30"/>
    <p:sldId id="280" r:id="rId31"/>
    <p:sldId id="281" r:id="rId32"/>
    <p:sldId id="290" r:id="rId33"/>
    <p:sldId id="282" r:id="rId34"/>
    <p:sldId id="28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1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8/14/2020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5746" y="1481462"/>
            <a:ext cx="9443993" cy="2472743"/>
          </a:xfrm>
        </p:spPr>
        <p:txBody>
          <a:bodyPr>
            <a:normAutofit/>
          </a:bodyPr>
          <a:lstStyle/>
          <a:p>
            <a:pPr algn="ctr"/>
            <a:r>
              <a:rPr lang="en-US" sz="6600" b="1" dirty="0">
                <a:solidFill>
                  <a:srgbClr val="7030A0"/>
                </a:solidFill>
                <a:latin typeface="Times New Roman" panose="02020603050405020304" pitchFamily="18" charset="0"/>
                <a:cs typeface="Times New Roman" panose="02020603050405020304" pitchFamily="18" charset="0"/>
              </a:rPr>
              <a:t>ARTHROPODS AND RODENTS</a:t>
            </a:r>
          </a:p>
        </p:txBody>
      </p:sp>
      <p:sp>
        <p:nvSpPr>
          <p:cNvPr id="3" name="Subtitle 2"/>
          <p:cNvSpPr>
            <a:spLocks noGrp="1"/>
          </p:cNvSpPr>
          <p:nvPr>
            <p:ph type="subTitle" idx="1"/>
          </p:nvPr>
        </p:nvSpPr>
        <p:spPr>
          <a:xfrm>
            <a:off x="3759200" y="4130834"/>
            <a:ext cx="7777332" cy="1126283"/>
          </a:xfrm>
        </p:spPr>
        <p:txBody>
          <a:bodyPr>
            <a:noAutofit/>
          </a:bodyPr>
          <a:lstStyle/>
          <a:p>
            <a:pPr lvl="8"/>
            <a:r>
              <a:rPr lang="en-US" sz="2800" b="1" dirty="0">
                <a:solidFill>
                  <a:srgbClr val="FF0000"/>
                </a:solidFill>
                <a:latin typeface="Times New Roman" panose="02020603050405020304" pitchFamily="18" charset="0"/>
                <a:cs typeface="Times New Roman" panose="02020603050405020304" pitchFamily="18" charset="0"/>
              </a:rPr>
              <a:t>PREAPARED BY,</a:t>
            </a:r>
          </a:p>
          <a:p>
            <a:pPr lvl="8"/>
            <a:r>
              <a:rPr lang="en-US" sz="2800" b="1" dirty="0">
                <a:solidFill>
                  <a:srgbClr val="FF0000"/>
                </a:solidFill>
                <a:latin typeface="Times New Roman" panose="02020603050405020304" pitchFamily="18" charset="0"/>
                <a:cs typeface="Times New Roman" panose="02020603050405020304" pitchFamily="18" charset="0"/>
              </a:rPr>
              <a:t>Mr. Swamy PGN</a:t>
            </a:r>
          </a:p>
          <a:p>
            <a:pPr lvl="8"/>
            <a:r>
              <a:rPr lang="en-US" sz="2800" b="1" dirty="0">
                <a:solidFill>
                  <a:srgbClr val="FF0000"/>
                </a:solidFill>
                <a:latin typeface="Times New Roman" panose="02020603050405020304" pitchFamily="18" charset="0"/>
                <a:cs typeface="Times New Roman" panose="02020603050405020304" pitchFamily="18" charset="0"/>
              </a:rPr>
              <a:t>SNC</a:t>
            </a:r>
          </a:p>
        </p:txBody>
      </p:sp>
      <p:pic>
        <p:nvPicPr>
          <p:cNvPr id="7" name="Picture 6">
            <a:extLst>
              <a:ext uri="{FF2B5EF4-FFF2-40B4-BE49-F238E27FC236}">
                <a16:creationId xmlns:a16="http://schemas.microsoft.com/office/drawing/2014/main" id="{7BC09354-0AA0-42B1-8382-A72BF93C382E}"/>
              </a:ext>
            </a:extLst>
          </p:cNvPr>
          <p:cNvPicPr>
            <a:picLocks noChangeAspect="1"/>
          </p:cNvPicPr>
          <p:nvPr/>
        </p:nvPicPr>
        <p:blipFill>
          <a:blip r:embed="rId2"/>
          <a:stretch>
            <a:fillRect/>
          </a:stretch>
        </p:blipFill>
        <p:spPr>
          <a:xfrm>
            <a:off x="9436940" y="339536"/>
            <a:ext cx="1295400" cy="1295400"/>
          </a:xfrm>
          <a:prstGeom prst="rect">
            <a:avLst/>
          </a:prstGeom>
        </p:spPr>
      </p:pic>
      <p:pic>
        <p:nvPicPr>
          <p:cNvPr id="9" name="Picture 8">
            <a:extLst>
              <a:ext uri="{FF2B5EF4-FFF2-40B4-BE49-F238E27FC236}">
                <a16:creationId xmlns:a16="http://schemas.microsoft.com/office/drawing/2014/main" id="{490CF93C-11E7-4C3A-8228-80666F32C1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660" y="345781"/>
            <a:ext cx="1143000" cy="1217113"/>
          </a:xfrm>
          <a:prstGeom prst="rect">
            <a:avLst/>
          </a:prstGeom>
        </p:spPr>
      </p:pic>
    </p:spTree>
    <p:extLst>
      <p:ext uri="{BB962C8B-B14F-4D97-AF65-F5344CB8AC3E}">
        <p14:creationId xmlns:p14="http://schemas.microsoft.com/office/powerpoint/2010/main" val="3437971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3696" y="232229"/>
            <a:ext cx="4803929" cy="2724376"/>
          </a:xfrm>
          <a:prstGeom prst="rect">
            <a:avLst/>
          </a:prstGeom>
        </p:spPr>
      </p:pic>
      <p:pic>
        <p:nvPicPr>
          <p:cNvPr id="3" name="Picture 2"/>
          <p:cNvPicPr>
            <a:picLocks noChangeAspect="1"/>
          </p:cNvPicPr>
          <p:nvPr/>
        </p:nvPicPr>
        <p:blipFill>
          <a:blip r:embed="rId3"/>
          <a:stretch>
            <a:fillRect/>
          </a:stretch>
        </p:blipFill>
        <p:spPr>
          <a:xfrm>
            <a:off x="4470853" y="3936546"/>
            <a:ext cx="3714750" cy="2381250"/>
          </a:xfrm>
          <a:prstGeom prst="rect">
            <a:avLst/>
          </a:prstGeom>
        </p:spPr>
      </p:pic>
    </p:spTree>
    <p:extLst>
      <p:ext uri="{BB962C8B-B14F-4D97-AF65-F5344CB8AC3E}">
        <p14:creationId xmlns:p14="http://schemas.microsoft.com/office/powerpoint/2010/main" val="304512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7439" y="624110"/>
            <a:ext cx="8911687" cy="1280890"/>
          </a:xfrm>
        </p:spPr>
        <p:txBody>
          <a:bodyPr>
            <a:normAutofit fontScale="90000"/>
          </a:bodyPr>
          <a:lstStyle/>
          <a:p>
            <a:pPr marL="571500" indent="-5715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INSECTA</a:t>
            </a:r>
            <a:br>
              <a:rPr lang="en-US" dirty="0"/>
            </a:br>
            <a:br>
              <a:rPr lang="en-US" dirty="0"/>
            </a:br>
            <a:endParaRPr lang="en-US" dirty="0"/>
          </a:p>
        </p:txBody>
      </p:sp>
      <p:sp>
        <p:nvSpPr>
          <p:cNvPr id="3" name="Content Placeholder 2"/>
          <p:cNvSpPr>
            <a:spLocks noGrp="1"/>
          </p:cNvSpPr>
          <p:nvPr>
            <p:ph idx="1"/>
          </p:nvPr>
        </p:nvSpPr>
        <p:spPr>
          <a:xfrm>
            <a:off x="1901371" y="1712686"/>
            <a:ext cx="9617755" cy="4213050"/>
          </a:xfrm>
        </p:spPr>
        <p:txBody>
          <a:bodyPr/>
          <a:lstStyle/>
          <a:p>
            <a:pPr marL="914400" lvl="2" indent="0">
              <a:buNone/>
            </a:pPr>
            <a:br>
              <a:rPr lang="en-US" dirty="0"/>
            </a:br>
            <a:r>
              <a:rPr lang="en-US" sz="2800" b="1" dirty="0">
                <a:latin typeface="Times New Roman" panose="02020603050405020304" pitchFamily="18" charset="0"/>
                <a:cs typeface="Times New Roman" panose="02020603050405020304" pitchFamily="18" charset="0"/>
              </a:rPr>
              <a:t>MOSQUITOES</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FLIES</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HUMANLICE</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FLEAS</a:t>
            </a:r>
          </a:p>
        </p:txBody>
      </p:sp>
    </p:spTree>
    <p:extLst>
      <p:ext uri="{BB962C8B-B14F-4D97-AF65-F5344CB8AC3E}">
        <p14:creationId xmlns:p14="http://schemas.microsoft.com/office/powerpoint/2010/main" val="1777818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468" y="572952"/>
            <a:ext cx="8911687" cy="1280890"/>
          </a:xfrm>
        </p:spPr>
        <p:txBody>
          <a:bodyPr>
            <a:normAutofit fontScale="90000"/>
          </a:bodyPr>
          <a:lstStyle/>
          <a:p>
            <a:r>
              <a:rPr lang="en-US" b="1" dirty="0">
                <a:latin typeface="Times New Roman" panose="02020603050405020304" pitchFamily="18" charset="0"/>
                <a:cs typeface="Times New Roman" panose="02020603050405020304" pitchFamily="18" charset="0"/>
              </a:rPr>
              <a:t>ARACHINDA</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br>
            <a:endParaRPr lang="en-US" dirty="0"/>
          </a:p>
        </p:txBody>
      </p:sp>
      <p:sp>
        <p:nvSpPr>
          <p:cNvPr id="3" name="Content Placeholder 2"/>
          <p:cNvSpPr>
            <a:spLocks noGrp="1"/>
          </p:cNvSpPr>
          <p:nvPr>
            <p:ph idx="1"/>
          </p:nvPr>
        </p:nvSpPr>
        <p:spPr>
          <a:xfrm>
            <a:off x="2300821" y="1853841"/>
            <a:ext cx="8613922" cy="4387301"/>
          </a:xfrm>
        </p:spPr>
        <p:txBody>
          <a:bodyPr>
            <a:normAutofit/>
          </a:bodyPr>
          <a:lstStyle/>
          <a:p>
            <a:pPr marL="0" indent="0">
              <a:buNone/>
            </a:pPr>
            <a:r>
              <a:rPr lang="en-US" sz="3200" b="1" dirty="0">
                <a:latin typeface="Times New Roman" panose="02020603050405020304" pitchFamily="18" charset="0"/>
                <a:cs typeface="Times New Roman" panose="02020603050405020304" pitchFamily="18" charset="0"/>
              </a:rPr>
              <a:t>TICS</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MITES</a:t>
            </a:r>
          </a:p>
          <a:p>
            <a:pPr marL="0" indent="0">
              <a:buNone/>
            </a:pPr>
            <a:r>
              <a:rPr lang="en-US" sz="3200" b="1" dirty="0">
                <a:latin typeface="Times New Roman" panose="02020603050405020304" pitchFamily="18" charset="0"/>
                <a:cs typeface="Times New Roman" panose="02020603050405020304" pitchFamily="18" charset="0"/>
              </a:rPr>
              <a:t>        </a:t>
            </a:r>
          </a:p>
          <a:p>
            <a:pPr marL="0" indent="0">
              <a:buNone/>
            </a:pPr>
            <a:endParaRPr lang="en-US" sz="3200" b="1"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                         </a:t>
            </a:r>
          </a:p>
          <a:p>
            <a:pPr marL="0" indent="0">
              <a:buNone/>
            </a:pPr>
            <a:r>
              <a:rPr lang="en-US" sz="32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MITES</a:t>
            </a:r>
          </a:p>
          <a:p>
            <a:pPr marL="0" indent="0">
              <a:buNone/>
            </a:pPr>
            <a:endParaRPr lang="en-US" sz="24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096948" y="2366962"/>
            <a:ext cx="2152650" cy="2124075"/>
          </a:xfrm>
          <a:prstGeom prst="rect">
            <a:avLst/>
          </a:prstGeom>
        </p:spPr>
      </p:pic>
      <p:sp>
        <p:nvSpPr>
          <p:cNvPr id="5" name="Rectangle 4"/>
          <p:cNvSpPr/>
          <p:nvPr/>
        </p:nvSpPr>
        <p:spPr>
          <a:xfrm flipH="1">
            <a:off x="8834906" y="4224270"/>
            <a:ext cx="901521" cy="38221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TICS</a:t>
            </a:r>
            <a:endParaRPr lang="en-US" dirty="0"/>
          </a:p>
        </p:txBody>
      </p:sp>
      <p:pic>
        <p:nvPicPr>
          <p:cNvPr id="6" name="Picture 5"/>
          <p:cNvPicPr>
            <a:picLocks noChangeAspect="1"/>
          </p:cNvPicPr>
          <p:nvPr/>
        </p:nvPicPr>
        <p:blipFill>
          <a:blip r:embed="rId3"/>
          <a:stretch>
            <a:fillRect/>
          </a:stretch>
        </p:blipFill>
        <p:spPr>
          <a:xfrm flipV="1">
            <a:off x="8476486" y="2587935"/>
            <a:ext cx="1891006" cy="1258378"/>
          </a:xfrm>
          <a:prstGeom prst="rect">
            <a:avLst/>
          </a:prstGeom>
        </p:spPr>
      </p:pic>
    </p:spTree>
    <p:extLst>
      <p:ext uri="{BB962C8B-B14F-4D97-AF65-F5344CB8AC3E}">
        <p14:creationId xmlns:p14="http://schemas.microsoft.com/office/powerpoint/2010/main" val="2468544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CRUSTACEA</a:t>
            </a: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191657" y="1698171"/>
            <a:ext cx="5655354" cy="2981149"/>
          </a:xfrm>
        </p:spPr>
        <p:txBody>
          <a:bodyPr>
            <a:normAutofit/>
          </a:bodyPr>
          <a:lstStyle/>
          <a:p>
            <a:r>
              <a:rPr lang="en-US" sz="3200" b="1" dirty="0">
                <a:latin typeface="Times New Roman" panose="02020603050405020304" pitchFamily="18" charset="0"/>
                <a:cs typeface="Times New Roman" panose="02020603050405020304" pitchFamily="18" charset="0"/>
              </a:rPr>
              <a:t>CYCLOPS</a:t>
            </a:r>
          </a:p>
        </p:txBody>
      </p:sp>
    </p:spTree>
    <p:extLst>
      <p:ext uri="{BB962C8B-B14F-4D97-AF65-F5344CB8AC3E}">
        <p14:creationId xmlns:p14="http://schemas.microsoft.com/office/powerpoint/2010/main" val="1991045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2686" y="1654629"/>
            <a:ext cx="9448800" cy="3137397"/>
          </a:xfrm>
          <a:prstGeom prst="rect">
            <a:avLst/>
          </a:prstGeom>
        </p:spPr>
        <p:txBody>
          <a:bodyPr wrap="square">
            <a:spAutoFit/>
          </a:bodyPr>
          <a:lstStyle/>
          <a:p>
            <a:pPr>
              <a:lnSpc>
                <a:spcPct val="107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Arthropods and Classification </a:t>
            </a:r>
          </a:p>
          <a:p>
            <a:pPr>
              <a:lnSpc>
                <a:spcPct val="107000"/>
              </a:lnSpc>
              <a:spcAft>
                <a:spcPts val="80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Borrelt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recurrents</a:t>
            </a:r>
            <a:r>
              <a:rPr lang="en-US" sz="3200" b="1" dirty="0">
                <a:latin typeface="Times New Roman" panose="02020603050405020304" pitchFamily="18" charset="0"/>
                <a:ea typeface="Calibri" panose="020F0502020204030204" pitchFamily="34" charset="0"/>
                <a:cs typeface="Times New Roman" panose="02020603050405020304" pitchFamily="18" charset="0"/>
              </a:rPr>
              <a:t> - relapsing fever</a:t>
            </a:r>
          </a:p>
          <a:p>
            <a:pPr>
              <a:lnSpc>
                <a:spcPct val="107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Bartonella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guintana</a:t>
            </a:r>
            <a:r>
              <a:rPr lang="en-US" sz="3200" b="1" dirty="0">
                <a:latin typeface="Times New Roman" panose="02020603050405020304" pitchFamily="18" charset="0"/>
                <a:ea typeface="Calibri" panose="020F0502020204030204" pitchFamily="34" charset="0"/>
                <a:cs typeface="Times New Roman" panose="02020603050405020304" pitchFamily="18" charset="0"/>
              </a:rPr>
              <a:t> - Trench fever(five day fever )</a:t>
            </a:r>
          </a:p>
          <a:p>
            <a:pPr>
              <a:lnSpc>
                <a:spcPct val="107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 Rickettsia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Prowazekati</a:t>
            </a:r>
            <a:r>
              <a:rPr lang="en-US" sz="3200" b="1" dirty="0">
                <a:latin typeface="Times New Roman" panose="02020603050405020304" pitchFamily="18" charset="0"/>
                <a:ea typeface="Calibri" panose="020F0502020204030204" pitchFamily="34" charset="0"/>
                <a:cs typeface="Times New Roman" panose="02020603050405020304" pitchFamily="18" charset="0"/>
              </a:rPr>
              <a:t> - Epidemic typhus </a:t>
            </a:r>
          </a:p>
          <a:p>
            <a:pPr>
              <a:lnSpc>
                <a:spcPct val="107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In head, the lice causes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pediculosis</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637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543" y="101601"/>
            <a:ext cx="10464800" cy="9395329"/>
          </a:xfrm>
          <a:prstGeom prst="rect">
            <a:avLst/>
          </a:prstGeom>
        </p:spPr>
        <p:txBody>
          <a:bodyPr wrap="square">
            <a:spAutoFit/>
          </a:bodyPr>
          <a:lstStyle/>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4</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Fleas : </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Sand fleas • Tetanus and gas gangrene frequently occur due to secondary infection.. - typhus. </a:t>
            </a:r>
          </a:p>
          <a:p>
            <a:pPr>
              <a:lnSpc>
                <a:spcPct val="107000"/>
              </a:lnSpc>
              <a:spcAft>
                <a:spcPts val="8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Ral</a:t>
            </a:r>
            <a:r>
              <a:rPr lang="en-US" sz="2400" b="1" dirty="0">
                <a:latin typeface="Times New Roman" panose="02020603050405020304" pitchFamily="18" charset="0"/>
                <a:ea typeface="Calibri" panose="020F0502020204030204" pitchFamily="34" charset="0"/>
                <a:cs typeface="Times New Roman" panose="02020603050405020304" pitchFamily="18" charset="0"/>
              </a:rPr>
              <a:t> fleas : Bubonic plague,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hyrnenolepis</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diminua</a:t>
            </a:r>
            <a:r>
              <a:rPr lang="en-US" sz="2400" b="1" dirty="0">
                <a:latin typeface="Times New Roman" panose="02020603050405020304" pitchFamily="18" charset="0"/>
                <a:ea typeface="Calibri" panose="020F0502020204030204" pitchFamily="34" charset="0"/>
                <a:cs typeface="Times New Roman" panose="02020603050405020304" pitchFamily="18" charset="0"/>
              </a:rPr>
              <a:t>, endemic</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5.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Reduviid</a:t>
            </a:r>
            <a:r>
              <a:rPr lang="en-US" sz="2400" b="1" dirty="0">
                <a:latin typeface="Times New Roman" panose="02020603050405020304" pitchFamily="18" charset="0"/>
                <a:ea typeface="Calibri" panose="020F0502020204030204" pitchFamily="34" charset="0"/>
                <a:cs typeface="Times New Roman" panose="02020603050405020304" pitchFamily="18" charset="0"/>
              </a:rPr>
              <a:t> bugs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Chagas</a:t>
            </a:r>
            <a:r>
              <a:rPr lang="en-US" sz="2400" b="1" dirty="0">
                <a:latin typeface="Times New Roman" panose="02020603050405020304" pitchFamily="18" charset="0"/>
                <a:ea typeface="Calibri" panose="020F0502020204030204" pitchFamily="34" charset="0"/>
                <a:cs typeface="Times New Roman" panose="02020603050405020304" pitchFamily="18" charset="0"/>
              </a:rPr>
              <a:t> disease</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(b)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Arachinda</a:t>
            </a:r>
            <a:r>
              <a:rPr lang="en-US" sz="2400" b="1" dirty="0">
                <a:latin typeface="Times New Roman" panose="02020603050405020304" pitchFamily="18" charset="0"/>
                <a:ea typeface="Calibri" panose="020F0502020204030204" pitchFamily="34" charset="0"/>
                <a:cs typeface="Times New Roman" panose="02020603050405020304" pitchFamily="18" charset="0"/>
              </a:rPr>
              <a:t> : This class of arthropods have body to be divided into cephalothorax of this class have 4 and abdomen and in some cases there is no division. The arthropods  pairs of legs and there is no antennae and are found on land. It has main two categories i.e. ticks and mites. —</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Ticks - Hard ticks     . Soft ticks — </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Mites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Chikungunya</a:t>
            </a:r>
            <a:r>
              <a:rPr lang="en-US" sz="2400" b="1" dirty="0">
                <a:latin typeface="Times New Roman" panose="02020603050405020304" pitchFamily="18" charset="0"/>
                <a:ea typeface="Calibri" panose="020F0502020204030204" pitchFamily="34" charset="0"/>
                <a:cs typeface="Times New Roman" panose="02020603050405020304" pitchFamily="18" charset="0"/>
              </a:rPr>
              <a:t> fever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Itchmite</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Trombiculid</a:t>
            </a:r>
            <a:r>
              <a:rPr lang="en-US" sz="2400" b="1" dirty="0">
                <a:latin typeface="Times New Roman" panose="02020603050405020304" pitchFamily="18" charset="0"/>
                <a:ea typeface="Calibri" panose="020F0502020204030204" pitchFamily="34" charset="0"/>
                <a:cs typeface="Times New Roman" panose="02020603050405020304" pitchFamily="18" charset="0"/>
              </a:rPr>
              <a:t> Following are the types of diseases caused by this class of arthropods </a:t>
            </a:r>
          </a:p>
          <a:p>
            <a:pPr marL="342900" indent="-342900">
              <a:lnSpc>
                <a:spcPct val="107000"/>
              </a:lnSpc>
              <a:spcAft>
                <a:spcPts val="800"/>
              </a:spcAft>
              <a:buAutoNum type="arabicPeriod"/>
            </a:pPr>
            <a:r>
              <a:rPr lang="en-US" sz="2400" b="1" dirty="0">
                <a:latin typeface="Times New Roman" panose="02020603050405020304" pitchFamily="18" charset="0"/>
                <a:ea typeface="Calibri" panose="020F0502020204030204" pitchFamily="34" charset="0"/>
                <a:cs typeface="Times New Roman" panose="02020603050405020304" pitchFamily="18" charset="0"/>
              </a:rPr>
              <a:t>Ticks : Hard ticks :Viral encephalitis, tick typhus, viral fever, viral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haemorrhagic</a:t>
            </a:r>
            <a:r>
              <a:rPr lang="en-US" sz="2400" b="1" dirty="0">
                <a:latin typeface="Times New Roman" panose="02020603050405020304" pitchFamily="18" charset="0"/>
                <a:ea typeface="Calibri" panose="020F0502020204030204" pitchFamily="34" charset="0"/>
                <a:cs typeface="Times New Roman" panose="02020603050405020304" pitchFamily="18" charset="0"/>
              </a:rPr>
              <a:t> fever, tick paralysis etc.</a:t>
            </a:r>
          </a:p>
          <a:p>
            <a:pPr marL="342900" indent="-342900">
              <a:lnSpc>
                <a:spcPct val="107000"/>
              </a:lnSpc>
              <a:spcAft>
                <a:spcPts val="800"/>
              </a:spcAft>
              <a:buAutoNum type="arabicPeriod"/>
            </a:pPr>
            <a:r>
              <a:rPr lang="en-US" sz="2400" b="1" dirty="0">
                <a:latin typeface="Times New Roman" panose="02020603050405020304" pitchFamily="18" charset="0"/>
                <a:ea typeface="Calibri" panose="020F0502020204030204" pitchFamily="34" charset="0"/>
                <a:cs typeface="Times New Roman" panose="02020603050405020304" pitchFamily="18" charset="0"/>
              </a:rPr>
              <a:t> Soft ticks : Q fever, relapsing fever. </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8288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5617" y="90152"/>
            <a:ext cx="9272789" cy="7239611"/>
          </a:xfrm>
          <a:prstGeom prst="rect">
            <a:avLst/>
          </a:prstGeom>
        </p:spPr>
        <p:txBody>
          <a:bodyPr wrap="square">
            <a:spAutoFit/>
          </a:bodyPr>
          <a:lstStyle/>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2. Mites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Itchmite</a:t>
            </a:r>
            <a:r>
              <a:rPr lang="en-US" sz="2400" b="1" dirty="0">
                <a:latin typeface="Times New Roman" panose="02020603050405020304" pitchFamily="18" charset="0"/>
                <a:ea typeface="Calibri" panose="020F0502020204030204" pitchFamily="34" charset="0"/>
                <a:cs typeface="Times New Roman" panose="02020603050405020304" pitchFamily="18" charset="0"/>
              </a:rPr>
              <a:t> : Scabies</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Trombiculid</a:t>
            </a:r>
            <a:r>
              <a:rPr lang="en-US" sz="2400" b="1" dirty="0">
                <a:latin typeface="Times New Roman" panose="02020603050405020304" pitchFamily="18" charset="0"/>
                <a:ea typeface="Calibri" panose="020F0502020204030204" pitchFamily="34" charset="0"/>
                <a:cs typeface="Times New Roman" panose="02020603050405020304" pitchFamily="18" charset="0"/>
              </a:rPr>
              <a:t> mite : Scrub typhus,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Rickettsial</a:t>
            </a:r>
            <a:r>
              <a:rPr lang="en-US" sz="2400" b="1" dirty="0">
                <a:latin typeface="Times New Roman" panose="02020603050405020304" pitchFamily="18" charset="0"/>
                <a:ea typeface="Calibri" panose="020F0502020204030204" pitchFamily="34" charset="0"/>
                <a:cs typeface="Times New Roman" panose="02020603050405020304" pitchFamily="18" charset="0"/>
              </a:rPr>
              <a:t>-pox.</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(c)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Crustacea</a:t>
            </a:r>
            <a:r>
              <a:rPr lang="en-US" sz="2400" b="1" dirty="0">
                <a:latin typeface="Times New Roman" panose="02020603050405020304" pitchFamily="18" charset="0"/>
                <a:ea typeface="Calibri" panose="020F0502020204030204" pitchFamily="34" charset="0"/>
                <a:cs typeface="Times New Roman" panose="02020603050405020304" pitchFamily="18" charset="0"/>
              </a:rPr>
              <a:t> : This class of arthropods have 5 pairs of legs, 2 pairs of antennae and body is divided into cephalothorax and abdomen. Cyclops fall under this class. Diseases caused by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cyclops</a:t>
            </a:r>
            <a:r>
              <a:rPr lang="en-US" sz="2400" b="1" dirty="0">
                <a:latin typeface="Times New Roman" panose="02020603050405020304" pitchFamily="18" charset="0"/>
                <a:ea typeface="Calibri" panose="020F0502020204030204" pitchFamily="34" charset="0"/>
                <a:cs typeface="Times New Roman" panose="02020603050405020304" pitchFamily="18" charset="0"/>
              </a:rPr>
              <a:t> are : Guinea worm disease, fish tape worm.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Transmission : In spread of arthropods borne diseases, following types of transmission is involved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 Direct contact.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Mechanical transmission</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 Biological transmission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Direct contact : The diseases such as scabies and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pediculosis</a:t>
            </a:r>
            <a:r>
              <a:rPr lang="en-US" sz="2400" b="1" dirty="0">
                <a:latin typeface="Times New Roman" panose="02020603050405020304" pitchFamily="18" charset="0"/>
                <a:ea typeface="Calibri" panose="020F0502020204030204" pitchFamily="34" charset="0"/>
                <a:cs typeface="Times New Roman" panose="02020603050405020304" pitchFamily="18" charset="0"/>
              </a:rPr>
              <a:t> are transmitted by arthropods that are directly transferred from man to man through close contact.</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4249546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104" y="592429"/>
            <a:ext cx="8487178" cy="4498667"/>
          </a:xfrm>
          <a:prstGeom prst="rect">
            <a:avLst/>
          </a:prstGeom>
        </p:spPr>
        <p:txBody>
          <a:bodyPr wrap="square">
            <a:spAutoFit/>
          </a:bodyPr>
          <a:lstStyle/>
          <a:p>
            <a:pPr>
              <a:lnSpc>
                <a:spcPct val="107000"/>
              </a:lnSpc>
              <a:spcAft>
                <a:spcPts val="800"/>
              </a:spcAft>
            </a:pPr>
            <a:r>
              <a:rPr lang="en-US" sz="2800" b="1" u="sng" dirty="0">
                <a:latin typeface="Times New Roman" panose="02020603050405020304" pitchFamily="18" charset="0"/>
                <a:ea typeface="Calibri" panose="020F0502020204030204" pitchFamily="34" charset="0"/>
                <a:cs typeface="Times New Roman" panose="02020603050405020304" pitchFamily="18" charset="0"/>
              </a:rPr>
              <a:t>Transmission of Arthropod-Borne Disease </a:t>
            </a:r>
          </a:p>
          <a:p>
            <a:pPr>
              <a:lnSpc>
                <a:spcPct val="107000"/>
              </a:lnSpc>
              <a:spcAft>
                <a:spcPts val="800"/>
              </a:spcAft>
            </a:pPr>
            <a:endParaRPr lang="en-US" sz="2800" b="1" u="sng"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Direct contact </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Scabies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Pediculosis</a:t>
            </a:r>
            <a:r>
              <a:rPr lang="en-US" sz="2800" b="1" dirty="0">
                <a:latin typeface="Times New Roman" panose="02020603050405020304" pitchFamily="18" charset="0"/>
                <a:ea typeface="Calibri" panose="020F0502020204030204" pitchFamily="34" charset="0"/>
                <a:cs typeface="Times New Roman" panose="02020603050405020304" pitchFamily="18" charset="0"/>
              </a:rPr>
              <a:t> etc. </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Mechanical Contact </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Diarrhoea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Dysentry</a:t>
            </a:r>
            <a:r>
              <a:rPr lang="en-US" sz="2800" b="1" dirty="0">
                <a:latin typeface="Times New Roman" panose="02020603050405020304" pitchFamily="18" charset="0"/>
                <a:ea typeface="Calibri" panose="020F0502020204030204" pitchFamily="34" charset="0"/>
                <a:cs typeface="Times New Roman" panose="02020603050405020304" pitchFamily="18" charset="0"/>
              </a:rPr>
              <a:t> *Typhoid *Food poisoning etc. </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Biological Transmission</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*Plague *Malaria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Filaria</a:t>
            </a:r>
            <a:r>
              <a:rPr lang="en-US" sz="2800" b="1" dirty="0">
                <a:latin typeface="Times New Roman" panose="02020603050405020304" pitchFamily="18" charset="0"/>
                <a:ea typeface="Calibri" panose="020F0502020204030204" pitchFamily="34" charset="0"/>
                <a:cs typeface="Times New Roman" panose="02020603050405020304" pitchFamily="18" charset="0"/>
              </a:rPr>
              <a:t> *Guinea worm etc. </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533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7285" y="231821"/>
            <a:ext cx="9491729" cy="6225102"/>
          </a:xfrm>
          <a:prstGeom prst="rect">
            <a:avLst/>
          </a:prstGeom>
        </p:spPr>
        <p:txBody>
          <a:bodyPr wrap="square">
            <a:spAutoFit/>
          </a:bodyPr>
          <a:lstStyle/>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2) Mechanical Transmission : The diseases such as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diarrhoea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dysentry</a:t>
            </a:r>
            <a:r>
              <a:rPr lang="en-US" sz="2400" b="1" dirty="0">
                <a:latin typeface="Times New Roman" panose="02020603050405020304" pitchFamily="18" charset="0"/>
                <a:ea typeface="Calibri" panose="020F0502020204030204" pitchFamily="34" charset="0"/>
                <a:cs typeface="Times New Roman" panose="02020603050405020304" pitchFamily="18" charset="0"/>
              </a:rPr>
              <a:t>, trachoma, typhoid and paratyphoid caused by housefly are transmitted mechanically. In this, the transmission occurs by the mechanical transportation of infectious agents through soiled feet of flying arthropods and passage of organisms through its gastro-intestinal tract. There is no development of infectious agent on or within vector.</a:t>
            </a:r>
          </a:p>
          <a:p>
            <a:pPr algn="just">
              <a:lnSpc>
                <a:spcPct val="107000"/>
              </a:lnSpc>
              <a:spcAft>
                <a:spcPts val="800"/>
              </a:spcAft>
            </a:pP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(3) Biological Transmission In biological transmission, infectious agents under go replications/multiplication/development in the vector and the vector cannot transmit infection before completion of an incubation period. It is of three types : Propagative : E.g., plague, bacilli in rat fleas.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Cyclopropagative</a:t>
            </a:r>
            <a:r>
              <a:rPr lang="en-US" sz="2400" b="1" dirty="0">
                <a:latin typeface="Times New Roman" panose="02020603050405020304" pitchFamily="18" charset="0"/>
                <a:ea typeface="Calibri" panose="020F0502020204030204" pitchFamily="34" charset="0"/>
                <a:cs typeface="Times New Roman" panose="02020603050405020304" pitchFamily="18" charset="0"/>
              </a:rPr>
              <a:t> : E.g., malaria parasite in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anaphelese</a:t>
            </a:r>
            <a:r>
              <a:rPr lang="en-US" sz="2400" b="1" dirty="0">
                <a:latin typeface="Times New Roman" panose="02020603050405020304" pitchFamily="18" charset="0"/>
                <a:ea typeface="Calibri" panose="020F0502020204030204" pitchFamily="34" charset="0"/>
                <a:cs typeface="Times New Roman" panose="02020603050405020304" pitchFamily="18" charset="0"/>
              </a:rPr>
              <a:t> mosquito.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Cyclo</a:t>
            </a:r>
            <a:r>
              <a:rPr lang="en-US" sz="2400" b="1" dirty="0">
                <a:latin typeface="Times New Roman" panose="02020603050405020304" pitchFamily="18" charset="0"/>
                <a:ea typeface="Calibri" panose="020F0502020204030204" pitchFamily="34" charset="0"/>
                <a:cs typeface="Times New Roman" panose="02020603050405020304" pitchFamily="18" charset="0"/>
              </a:rPr>
              <a:t> development : E.g.,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filaria</a:t>
            </a:r>
            <a:r>
              <a:rPr lang="en-US" sz="2400" b="1" dirty="0">
                <a:latin typeface="Times New Roman" panose="02020603050405020304" pitchFamily="18" charset="0"/>
                <a:ea typeface="Calibri" panose="020F0502020204030204" pitchFamily="34" charset="0"/>
                <a:cs typeface="Times New Roman" panose="02020603050405020304" pitchFamily="18" charset="0"/>
              </a:rPr>
              <a:t> in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culex</a:t>
            </a:r>
            <a:r>
              <a:rPr lang="en-US" sz="2400" b="1" dirty="0">
                <a:latin typeface="Times New Roman" panose="02020603050405020304" pitchFamily="18" charset="0"/>
                <a:ea typeface="Calibri" panose="020F0502020204030204" pitchFamily="34" charset="0"/>
                <a:cs typeface="Times New Roman" panose="02020603050405020304" pitchFamily="18" charset="0"/>
              </a:rPr>
              <a:t>. Development changes occurring in three types of Biological transmission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7033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4710" y="412124"/>
            <a:ext cx="7199290" cy="1353832"/>
          </a:xfrm>
          <a:prstGeom prst="rect">
            <a:avLst/>
          </a:prstGeom>
        </p:spPr>
        <p:txBody>
          <a:bodyPr wrap="square">
            <a:spAutoFit/>
          </a:bodyPr>
          <a:lstStyle/>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Type of biological transmission </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Propagative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Cyclo</a:t>
            </a:r>
            <a:r>
              <a:rPr lang="en-US" sz="2400" b="1" dirty="0">
                <a:latin typeface="Times New Roman" panose="02020603050405020304" pitchFamily="18" charset="0"/>
                <a:ea typeface="Calibri" panose="020F0502020204030204" pitchFamily="34" charset="0"/>
                <a:cs typeface="Times New Roman" panose="02020603050405020304" pitchFamily="18" charset="0"/>
              </a:rPr>
              <a:t> propagative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Cyclo</a:t>
            </a:r>
            <a:r>
              <a:rPr lang="en-US" sz="2400" b="1" dirty="0">
                <a:latin typeface="Times New Roman" panose="02020603050405020304" pitchFamily="18" charset="0"/>
                <a:ea typeface="Calibri" panose="020F0502020204030204" pitchFamily="34" charset="0"/>
                <a:cs typeface="Times New Roman" panose="02020603050405020304" pitchFamily="18" charset="0"/>
              </a:rPr>
              <a:t> developmental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725769" y="1803042"/>
            <a:ext cx="7418231" cy="6120202"/>
          </a:xfrm>
          <a:prstGeom prst="rect">
            <a:avLst/>
          </a:prstGeom>
        </p:spPr>
        <p:txBody>
          <a:bodyPr wrap="square">
            <a:spAutoFit/>
          </a:bodyPr>
          <a:lstStyle/>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Control Arthropod borne diseases 1. Mosquitoes control measures : An integrated approach i.e. use of combined one or more methods to achieve optimum results with minimum inputs is used to control the mosquitoes borne disease. According to WHO, all airports and seaports are kept free from all kinds of mosquitoes for a distance of 400 meters. Following are the methods used to achieve a control over arthropod borne diseases due to mosquitoes.</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Aritilarval</a:t>
            </a:r>
            <a:r>
              <a:rPr lang="en-US" sz="2400" b="1" dirty="0">
                <a:latin typeface="Times New Roman" panose="02020603050405020304" pitchFamily="18" charset="0"/>
                <a:ea typeface="Calibri" panose="020F0502020204030204" pitchFamily="34" charset="0"/>
                <a:cs typeface="Times New Roman" panose="02020603050405020304" pitchFamily="18" charset="0"/>
              </a:rPr>
              <a:t> measures.</a:t>
            </a:r>
          </a:p>
          <a:p>
            <a:pPr marL="342900" indent="-342900">
              <a:lnSpc>
                <a:spcPct val="107000"/>
              </a:lnSpc>
              <a:spcAft>
                <a:spcPts val="800"/>
              </a:spcAft>
              <a:buFont typeface="Arial" panose="020B0604020202020204" pitchFamily="34" charset="0"/>
              <a:buChar char="•"/>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Antiadult</a:t>
            </a:r>
            <a:r>
              <a:rPr lang="en-US" sz="2400" b="1" dirty="0">
                <a:latin typeface="Times New Roman" panose="02020603050405020304" pitchFamily="18" charset="0"/>
                <a:ea typeface="Calibri" panose="020F0502020204030204" pitchFamily="34" charset="0"/>
                <a:cs typeface="Times New Roman" panose="02020603050405020304" pitchFamily="18" charset="0"/>
              </a:rPr>
              <a:t> measures.</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Protection against mosquito bites.</a:t>
            </a:r>
          </a:p>
          <a:p>
            <a:pPr>
              <a:lnSpc>
                <a:spcPct val="107000"/>
              </a:lnSpc>
              <a:spcAft>
                <a:spcPts val="800"/>
              </a:spcAft>
            </a:pP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07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6072" y="295835"/>
            <a:ext cx="9897034" cy="5022529"/>
          </a:xfrm>
          <a:prstGeom prst="rect">
            <a:avLst/>
          </a:prstGeom>
        </p:spPr>
        <p:txBody>
          <a:bodyPr wrap="square">
            <a:spAutoFit/>
          </a:bodyPr>
          <a:lstStyle/>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Arthropods : In India, diseases produced by arthropods constitute major health problem in rural and urban. Arthropods comprise varied living things in the surrounding of man.</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Arthropods</a:t>
            </a:r>
          </a:p>
          <a:p>
            <a:pPr marL="457200" indent="-457200">
              <a:lnSpc>
                <a:spcPct val="107000"/>
              </a:lnSpc>
              <a:spcAft>
                <a:spcPts val="800"/>
              </a:spcAft>
              <a:buFont typeface="Wingdings" panose="05000000000000000000" pitchFamily="2" charset="2"/>
              <a:buChar char="q"/>
            </a:pPr>
            <a:r>
              <a:rPr lang="en-US" sz="2800" b="1" dirty="0">
                <a:latin typeface="Times New Roman" panose="02020603050405020304" pitchFamily="18" charset="0"/>
                <a:ea typeface="Calibri" panose="020F0502020204030204" pitchFamily="34" charset="0"/>
                <a:cs typeface="Times New Roman" panose="02020603050405020304" pitchFamily="18" charset="0"/>
              </a:rPr>
              <a:t>Help to man  - *In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fertilisation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q"/>
            </a:pPr>
            <a:r>
              <a:rPr lang="en-US" sz="2800" b="1" dirty="0">
                <a:latin typeface="Times New Roman" panose="02020603050405020304" pitchFamily="18" charset="0"/>
                <a:ea typeface="Calibri" panose="020F0502020204030204" pitchFamily="34" charset="0"/>
                <a:cs typeface="Times New Roman" panose="02020603050405020304" pitchFamily="18" charset="0"/>
              </a:rPr>
              <a:t> No use to man</a:t>
            </a:r>
          </a:p>
          <a:p>
            <a:pPr marL="457200" indent="-457200">
              <a:buFont typeface="Wingdings" panose="05000000000000000000" pitchFamily="2" charset="2"/>
              <a:buChar char="q"/>
            </a:pPr>
            <a:r>
              <a:rPr lang="en-US" sz="2800" b="1" dirty="0">
                <a:latin typeface="Times New Roman" panose="02020603050405020304" pitchFamily="18" charset="0"/>
                <a:ea typeface="Calibri" panose="020F0502020204030204" pitchFamily="34" charset="0"/>
                <a:cs typeface="Times New Roman" panose="02020603050405020304" pitchFamily="18" charset="0"/>
              </a:rPr>
              <a:t> Harmful to man -   </a:t>
            </a:r>
          </a:p>
          <a:p>
            <a:pPr marL="457200" indent="-457200">
              <a:buFont typeface="Arial" panose="020B0604020202020204" pitchFamily="34" charset="0"/>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Destroy crops   </a:t>
            </a:r>
          </a:p>
          <a:p>
            <a:pPr marL="457200" indent="-457200">
              <a:buFont typeface="Arial" panose="020B0604020202020204" pitchFamily="34" charset="0"/>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 act as carrier of disease</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977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5617" y="231821"/>
            <a:ext cx="5714893" cy="461665"/>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Antilarval</a:t>
            </a:r>
            <a:r>
              <a:rPr lang="en-US" sz="2400" b="1" dirty="0">
                <a:latin typeface="Times New Roman" panose="02020603050405020304" pitchFamily="18" charset="0"/>
                <a:ea typeface="Calibri" panose="020F0502020204030204" pitchFamily="34" charset="0"/>
                <a:cs typeface="Times New Roman" panose="02020603050405020304" pitchFamily="18" charset="0"/>
              </a:rPr>
              <a:t> measures </a:t>
            </a:r>
            <a:endParaRPr lang="en-US"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635617" y="528034"/>
            <a:ext cx="10238704" cy="5639172"/>
          </a:xfrm>
          <a:prstGeom prst="rect">
            <a:avLst/>
          </a:prstGeom>
        </p:spPr>
        <p:txBody>
          <a:bodyPr wrap="square">
            <a:spAutoFit/>
          </a:bodyPr>
          <a:lstStyle/>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A)Environmental control:</a:t>
            </a:r>
          </a:p>
          <a:p>
            <a:pPr marL="342900" indent="-342900" algn="just">
              <a:lnSpc>
                <a:spcPct val="107000"/>
              </a:lnSpc>
              <a:spcAft>
                <a:spcPts val="800"/>
              </a:spcAft>
              <a:buFontTx/>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By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enginnering</a:t>
            </a:r>
            <a:r>
              <a:rPr lang="en-US" sz="2400" b="1" dirty="0">
                <a:latin typeface="Times New Roman" panose="02020603050405020304" pitchFamily="18" charset="0"/>
                <a:ea typeface="Calibri" panose="020F0502020204030204" pitchFamily="34" charset="0"/>
                <a:cs typeface="Times New Roman" panose="02020603050405020304" pitchFamily="18" charset="0"/>
              </a:rPr>
              <a:t> measures : Such as filling, levelling and drainage of breeding places.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 By water management • Such as intermittent irrigation; making water unsuitable for mosquitoes by changing the salinity of water.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Adequate and proper collection, removal and disposal of sewage and waste water. Environmental control is the most important in reducing the number of mosquitoes at the source point.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(B) Chemical control : The commonly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larvicides</a:t>
            </a:r>
            <a:r>
              <a:rPr lang="en-US" sz="2400" b="1" dirty="0">
                <a:latin typeface="Times New Roman" panose="02020603050405020304" pitchFamily="18" charset="0"/>
                <a:ea typeface="Calibri" panose="020F0502020204030204" pitchFamily="34" charset="0"/>
                <a:cs typeface="Times New Roman" panose="02020603050405020304" pitchFamily="18" charset="0"/>
              </a:rPr>
              <a:t> (to kill  larvae)</a:t>
            </a: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 Mineral oils : Mineral oils such as diesel oil, fuel oil, kerosene etc. is spread over applied on water to form a thin film. This film of oil cuts off the air supply for larvae and pupae. Oil also has a specific toxic action. It is applied once a week on all breeding places</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8476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8192" y="360608"/>
            <a:ext cx="10174309" cy="5244769"/>
          </a:xfrm>
          <a:prstGeom prst="rect">
            <a:avLst/>
          </a:prstGeom>
        </p:spPr>
        <p:txBody>
          <a:bodyPr wrap="square">
            <a:spAutoFit/>
          </a:bodyPr>
          <a:lstStyle/>
          <a:p>
            <a:pPr algn="just">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Requirements : 40-90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litres</a:t>
            </a:r>
            <a:r>
              <a:rPr lang="en-US" sz="2400" b="1" dirty="0">
                <a:latin typeface="Times New Roman" panose="02020603050405020304" pitchFamily="18" charset="0"/>
                <a:ea typeface="Calibri" panose="020F0502020204030204" pitchFamily="34" charset="0"/>
                <a:cs typeface="Times New Roman" panose="02020603050405020304" pitchFamily="18" charset="0"/>
              </a:rPr>
              <a:t> per hectare. The main disadvantage associated with application of mineral oil is that it makes the water unfit for drinking purposes.</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 Paris green : Paris green is prepared by mixing 2 kg of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paris</a:t>
            </a:r>
            <a:r>
              <a:rPr lang="en-US" sz="2400" b="1" dirty="0">
                <a:latin typeface="Times New Roman" panose="02020603050405020304" pitchFamily="18" charset="0"/>
                <a:ea typeface="Calibri" panose="020F0502020204030204" pitchFamily="34" charset="0"/>
                <a:cs typeface="Times New Roman" panose="02020603050405020304" pitchFamily="18" charset="0"/>
              </a:rPr>
              <a:t> green and 98 kg of soapstone powder or slaked lime. It is mixed in a rotary mixer. In this way, the prepared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paris</a:t>
            </a:r>
            <a:r>
              <a:rPr lang="en-US" sz="2400" b="1" dirty="0">
                <a:latin typeface="Times New Roman" panose="02020603050405020304" pitchFamily="18" charset="0"/>
                <a:ea typeface="Calibri" panose="020F0502020204030204" pitchFamily="34" charset="0"/>
                <a:cs typeface="Times New Roman" panose="02020603050405020304" pitchFamily="18" charset="0"/>
              </a:rPr>
              <a:t> green is 2 percent and is applied as dust. The dusting is achieved by hand blowers or rotary blowers</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Requirement : 1 kg of actual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paris</a:t>
            </a:r>
            <a:r>
              <a:rPr lang="en-US" sz="2400" b="1" dirty="0">
                <a:latin typeface="Times New Roman" panose="02020603050405020304" pitchFamily="18" charset="0"/>
                <a:ea typeface="Calibri" panose="020F0502020204030204" pitchFamily="34" charset="0"/>
                <a:cs typeface="Times New Roman" panose="02020603050405020304" pitchFamily="18" charset="0"/>
              </a:rPr>
              <a:t> green per hectare of water surface. Paris green has not any harmful effect to man, domestic animals or fish.</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 Synthetic insecticides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Organo</a:t>
            </a:r>
            <a:r>
              <a:rPr lang="en-US" sz="2400" b="1" dirty="0">
                <a:latin typeface="Times New Roman" panose="02020603050405020304" pitchFamily="18" charset="0"/>
                <a:ea typeface="Calibri" panose="020F0502020204030204" pitchFamily="34" charset="0"/>
                <a:cs typeface="Times New Roman" panose="02020603050405020304" pitchFamily="18" charset="0"/>
              </a:rPr>
              <a:t> phosphorous compounds such as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fenthion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abate,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malathion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etc. are used as these quickly dissolve in water.</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9852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0163" y="463640"/>
            <a:ext cx="9156880" cy="5793445"/>
          </a:xfrm>
          <a:prstGeom prst="rect">
            <a:avLst/>
          </a:prstGeom>
        </p:spPr>
        <p:txBody>
          <a:bodyPr wrap="square">
            <a:spAutoFit/>
          </a:bodyPr>
          <a:lstStyle/>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Requirement</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Fenthion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- 22-112 g/hectare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Abate - 56 - 112 g/hectare</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Malathion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- 224 - 672 g/hectare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Organo</a:t>
            </a:r>
            <a:r>
              <a:rPr lang="en-US" sz="2400" b="1" dirty="0">
                <a:latin typeface="Times New Roman" panose="02020603050405020304" pitchFamily="18" charset="0"/>
                <a:ea typeface="Calibri" panose="020F0502020204030204" pitchFamily="34" charset="0"/>
                <a:cs typeface="Times New Roman" panose="02020603050405020304" pitchFamily="18" charset="0"/>
              </a:rPr>
              <a:t> chlorine compounds such as PDT etc. are not used because of risk of water contamination.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(C) Biological control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Gambusia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affinis</a:t>
            </a:r>
            <a:r>
              <a:rPr lang="en-US" sz="2400" b="1" dirty="0">
                <a:latin typeface="Times New Roman" panose="02020603050405020304" pitchFamily="18" charset="0"/>
                <a:ea typeface="Calibri" panose="020F0502020204030204" pitchFamily="34" charset="0"/>
                <a:cs typeface="Times New Roman" panose="02020603050405020304" pitchFamily="18" charset="0"/>
              </a:rPr>
              <a:t> and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lebister</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reticulatus</a:t>
            </a:r>
            <a:r>
              <a:rPr lang="en-US" sz="2400" b="1" dirty="0">
                <a:latin typeface="Times New Roman" panose="02020603050405020304" pitchFamily="18" charset="0"/>
                <a:ea typeface="Calibri" panose="020F0502020204030204" pitchFamily="34" charset="0"/>
                <a:cs typeface="Times New Roman" panose="02020603050405020304" pitchFamily="18" charset="0"/>
              </a:rPr>
              <a:t> feed on and therefore used as biological control measures. mosquito larvae The fish is used in pits as to eat all the mosquitoes larvae borne in water. 'ponds cisterns so</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(2) Anti adult measures ; Anti adult measures used to control the mosquitoes are also considered as an effective mean of control. </a:t>
            </a: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 A) Residual sprays - DDT,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malathion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Linclane</a:t>
            </a:r>
            <a:r>
              <a:rPr lang="en-US" sz="2400" b="1" dirty="0">
                <a:latin typeface="Times New Roman" panose="02020603050405020304" pitchFamily="18" charset="0"/>
                <a:ea typeface="Calibri" panose="020F0502020204030204" pitchFamily="34" charset="0"/>
                <a:cs typeface="Times New Roman" panose="02020603050405020304" pitchFamily="18" charset="0"/>
              </a:rPr>
              <a:t> and CMS - 33 are most commonly used widespread</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431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6677" y="90152"/>
            <a:ext cx="10290220" cy="7095476"/>
          </a:xfrm>
          <a:prstGeom prst="rect">
            <a:avLst/>
          </a:prstGeom>
        </p:spPr>
        <p:txBody>
          <a:bodyPr wrap="square">
            <a:spAutoFit/>
          </a:bodyPr>
          <a:lstStyle/>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Requirements : DDT : 1-2 g/m2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Lindane</a:t>
            </a:r>
            <a:r>
              <a:rPr lang="en-US" sz="2400" b="1" dirty="0">
                <a:latin typeface="Times New Roman" panose="02020603050405020304" pitchFamily="18" charset="0"/>
                <a:ea typeface="Calibri" panose="020F0502020204030204" pitchFamily="34" charset="0"/>
                <a:cs typeface="Times New Roman" panose="02020603050405020304" pitchFamily="18" charset="0"/>
              </a:rPr>
              <a:t> : 0.5 g/m2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Malathion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 2 g/m2 OMS —33 : 2 g/m2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Average duration of effectiveness of DDT is 6 to 12 months and for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lindane</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malathion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and OMS - 33 is 3 months.</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B) Space sprays : The space sprays used are : — Pyrethrum extract Residual insecticide Pyrethrum is sprayed and doors and windows are kept closed for half an hour. At small scale i.e. for houses handgun with five nozzle is used and on a large scale — power sprayers are used.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Requirement : One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oz</a:t>
            </a:r>
            <a:r>
              <a:rPr lang="en-US" sz="2400" b="1" dirty="0">
                <a:latin typeface="Times New Roman" panose="02020603050405020304" pitchFamily="18" charset="0"/>
                <a:ea typeface="Calibri" panose="020F0502020204030204" pitchFamily="34" charset="0"/>
                <a:cs typeface="Times New Roman" panose="02020603050405020304" pitchFamily="18" charset="0"/>
              </a:rPr>
              <a:t> of spray solution per 1000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c.ft</a:t>
            </a:r>
            <a:r>
              <a:rPr lang="en-US" sz="2400" b="1" dirty="0">
                <a:latin typeface="Times New Roman" panose="02020603050405020304" pitchFamily="18" charset="0"/>
                <a:ea typeface="Calibri" panose="020F0502020204030204" pitchFamily="34" charset="0"/>
                <a:cs typeface="Times New Roman" panose="02020603050405020304" pitchFamily="18" charset="0"/>
              </a:rPr>
              <a:t> of space. Residual insecticides such as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malathion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and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fenitrothion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for fogging is used as insecticides.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(C) Genetic control : Genetic control measures given below can be used to achieve genetic control. — Male sterile technique — Cytoplasmic incompatibility — Chromosomal translocations 110 — Sex distortion — Gene replacement</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(3) Protection against mosquito bites :— • Nets</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1642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4101" y="425003"/>
            <a:ext cx="9581882" cy="6224974"/>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CONTROL OF SANDFLIES</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lphaUcParenR"/>
            </a:pPr>
            <a:r>
              <a:rPr lang="en-US" sz="2800" b="1" dirty="0">
                <a:latin typeface="Times New Roman" panose="02020603050405020304" pitchFamily="18" charset="0"/>
                <a:ea typeface="Calibri" panose="020F0502020204030204" pitchFamily="34" charset="0"/>
                <a:cs typeface="Times New Roman" panose="02020603050405020304" pitchFamily="18" charset="0"/>
              </a:rPr>
              <a:t>Environmental control - Sanitary measures such as removal of shrubs and vegetation within 50 yards of human residential area. - Engineering measures such as filling crackers, crevices in walls, floors and doors. - Location of poultry houses or cattle sheds far away from human living places.</a:t>
            </a:r>
          </a:p>
          <a:p>
            <a:pPr marR="0" lvl="0">
              <a:lnSpc>
                <a:spcPct val="107000"/>
              </a:lnSpc>
              <a:spcBef>
                <a:spcPts val="0"/>
              </a:spcBef>
              <a:spcAft>
                <a:spcPts val="0"/>
              </a:spcAft>
            </a:pP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arenR"/>
            </a:pPr>
            <a:r>
              <a:rPr lang="en-US" sz="2800" b="1" dirty="0">
                <a:latin typeface="Times New Roman" panose="02020603050405020304" pitchFamily="18" charset="0"/>
                <a:ea typeface="Calibri" panose="020F0502020204030204" pitchFamily="34" charset="0"/>
                <a:cs typeface="Times New Roman" panose="02020603050405020304" pitchFamily="18" charset="0"/>
              </a:rPr>
              <a:t>  Chemical control : - </a:t>
            </a:r>
          </a:p>
          <a:p>
            <a:pPr marR="0" lvl="0">
              <a:lnSpc>
                <a:spcPct val="107000"/>
              </a:lnSpc>
              <a:spcBef>
                <a:spcPts val="0"/>
              </a:spcBef>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Insecticides : Insecticides such as DDT is found to be effective for a period of 1-2 year if applied at a rate of 1-2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gm</a:t>
            </a:r>
            <a:r>
              <a:rPr lang="en-US" sz="2800" b="1" dirty="0">
                <a:latin typeface="Times New Roman" panose="02020603050405020304" pitchFamily="18" charset="0"/>
                <a:ea typeface="Calibri" panose="020F0502020204030204" pitchFamily="34" charset="0"/>
                <a:cs typeface="Times New Roman" panose="02020603050405020304" pitchFamily="18" charset="0"/>
              </a:rPr>
              <a:t>/m2.</a:t>
            </a:r>
          </a:p>
          <a:p>
            <a:pPr marL="457200" marR="0">
              <a:lnSpc>
                <a:spcPct val="107000"/>
              </a:lnSpc>
              <a:spcBef>
                <a:spcPts val="0"/>
              </a:spcBef>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3263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3347" y="553792"/>
            <a:ext cx="8384146" cy="5779146"/>
          </a:xfrm>
          <a:prstGeom prst="rect">
            <a:avLst/>
          </a:prstGeom>
        </p:spPr>
        <p:txBody>
          <a:bodyPr wrap="square">
            <a:spAutoFit/>
          </a:bodyPr>
          <a:lstStyle/>
          <a:p>
            <a:pPr marL="457200" marR="0" algn="just">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CONTROL OF TSETSE FLIES </a:t>
            </a:r>
          </a:p>
          <a:p>
            <a:pPr algn="just">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a:p>
            <a:pPr marL="514350" indent="-514350" algn="just">
              <a:lnSpc>
                <a:spcPct val="107000"/>
              </a:lnSpc>
              <a:spcAft>
                <a:spcPts val="800"/>
              </a:spcAft>
              <a:buAutoNum type="alphaUcParenR"/>
            </a:pPr>
            <a:r>
              <a:rPr lang="en-US" sz="2800" b="1" dirty="0">
                <a:latin typeface="Times New Roman" panose="02020603050405020304" pitchFamily="18" charset="0"/>
                <a:ea typeface="Calibri" panose="020F0502020204030204" pitchFamily="34" charset="0"/>
                <a:cs typeface="Times New Roman" panose="02020603050405020304" pitchFamily="18" charset="0"/>
              </a:rPr>
              <a:t>Environmental control Environmental measures include : - Cleaning of vegetation places where tsetse flies live and breed.</a:t>
            </a:r>
          </a:p>
          <a:p>
            <a:pPr marL="514350" indent="-514350" algn="just">
              <a:lnSpc>
                <a:spcPct val="107000"/>
              </a:lnSpc>
              <a:spcAft>
                <a:spcPts val="800"/>
              </a:spcAft>
              <a:buAutoNum type="alphaUcParenR"/>
            </a:pP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B) Chemical control : Twenty five percent of DDT is most commonly used pesticide.</a:t>
            </a:r>
          </a:p>
          <a:p>
            <a:pPr algn="just">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C) Genetic control : Genetic control of tsetse fly can be achieved by - Male sterile technique</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5141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2135" y="425002"/>
            <a:ext cx="9581882" cy="6259278"/>
          </a:xfrm>
          <a:prstGeom prst="rect">
            <a:avLst/>
          </a:prstGeom>
        </p:spPr>
        <p:txBody>
          <a:bodyPr wrap="square">
            <a:spAutoFit/>
          </a:bodyPr>
          <a:lstStyle/>
          <a:p>
            <a:pPr>
              <a:lnSpc>
                <a:spcPct val="107000"/>
              </a:lnSpc>
              <a:spcAft>
                <a:spcPts val="800"/>
              </a:spcAft>
            </a:pPr>
            <a:r>
              <a:rPr lang="en-US" b="1" u="sng" dirty="0">
                <a:latin typeface="Times New Roman" panose="02020603050405020304" pitchFamily="18" charset="0"/>
                <a:ea typeface="Calibri" panose="020F0502020204030204" pitchFamily="34" charset="0"/>
                <a:cs typeface="Times New Roman" panose="02020603050405020304" pitchFamily="18" charset="0"/>
              </a:rPr>
              <a:t>HUMAN LICE CONTROL MEASURES </a:t>
            </a:r>
          </a:p>
          <a:p>
            <a:pPr algn="just">
              <a:lnSpc>
                <a:spcPct val="107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Personal hygiene</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 Chemical control </a:t>
            </a:r>
          </a:p>
          <a:p>
            <a:pPr marL="342900" indent="-342900" algn="just">
              <a:lnSpc>
                <a:spcPct val="107000"/>
              </a:lnSpc>
              <a:spcAft>
                <a:spcPts val="800"/>
              </a:spcAft>
              <a:buFont typeface="Arial" panose="020B0604020202020204" pitchFamily="34" charset="0"/>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Personal Hygiene : An improvement in personal occurrence of lice on body or hairs.</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 Daily bath with soap and water</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 Frequent washing of long hairs.</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 Change and launder clothes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Autoclaving of clothes and bedding in case of body lice.</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 Improving living standards.</a:t>
            </a:r>
          </a:p>
          <a:p>
            <a:pPr marL="342900" indent="-342900" algn="just">
              <a:lnSpc>
                <a:spcPct val="107000"/>
              </a:lnSpc>
              <a:spcAft>
                <a:spcPts val="800"/>
              </a:spcAft>
              <a:buFont typeface="Arial" panose="020B0604020202020204" pitchFamily="34" charset="0"/>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 Chemical control : Insecticides are also used to control the lice.  </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Head lice used to control the lice.</a:t>
            </a:r>
          </a:p>
          <a:p>
            <a:pPr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5845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2135" y="1635616"/>
            <a:ext cx="8834907" cy="3046988"/>
          </a:xfrm>
          <a:prstGeom prst="rect">
            <a:avLst/>
          </a:prstGeom>
        </p:spPr>
        <p:txBody>
          <a:bodyPr wrap="square">
            <a:spAutoFit/>
          </a:bodyPr>
          <a:lstStyle/>
          <a:p>
            <a:pPr lvl="1"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hairs are washed,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melathion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kills the nits and lice.</a:t>
            </a:r>
          </a:p>
          <a:p>
            <a:pPr algn="just"/>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 Body lice : One percent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melathion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is applied in powder form to the inner surface of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clothings</a:t>
            </a:r>
            <a:r>
              <a:rPr lang="en-US" sz="2400" b="1" dirty="0">
                <a:latin typeface="Times New Roman" panose="02020603050405020304" pitchFamily="18" charset="0"/>
                <a:ea typeface="Calibri" panose="020F0502020204030204" pitchFamily="34" charset="0"/>
                <a:cs typeface="Times New Roman" panose="02020603050405020304" pitchFamily="18" charset="0"/>
              </a:rPr>
              <a:t>. One application of 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malathion</a:t>
            </a:r>
            <a:r>
              <a:rPr lang="en-US" sz="2400" b="1" dirty="0">
                <a:latin typeface="Times New Roman" panose="02020603050405020304" pitchFamily="18" charset="0"/>
                <a:ea typeface="Calibri" panose="020F0502020204030204" pitchFamily="34" charset="0"/>
                <a:cs typeface="Times New Roman" panose="02020603050405020304" pitchFamily="18" charset="0"/>
              </a:rPr>
              <a:t> is enough to eradicate infestations but a second application is required after 7 days. The required amount is about 50g (2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ozs</a:t>
            </a:r>
            <a:r>
              <a:rPr lang="en-US" sz="2400" b="1" dirty="0">
                <a:latin typeface="Times New Roman" panose="02020603050405020304" pitchFamily="18" charset="0"/>
                <a:ea typeface="Calibri" panose="020F0502020204030204" pitchFamily="34" charset="0"/>
                <a:cs typeface="Times New Roman" panose="02020603050405020304" pitchFamily="18" charset="0"/>
              </a:rPr>
              <a:t>.) of insecticidal powder</a:t>
            </a:r>
            <a:endParaRPr lang="en-US"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112135" y="927279"/>
            <a:ext cx="6993228" cy="830997"/>
          </a:xfrm>
          <a:prstGeom prst="rect">
            <a:avLst/>
          </a:prstGeom>
        </p:spPr>
        <p:txBody>
          <a:bodyPr wrap="square">
            <a:spAutoFit/>
          </a:bodyPr>
          <a:lstStyle/>
          <a:p>
            <a:pPr lvl="1"/>
            <a:r>
              <a:rPr lang="en-US" sz="2400" b="1" dirty="0">
                <a:latin typeface="Times New Roman" panose="02020603050405020304" pitchFamily="18" charset="0"/>
                <a:ea typeface="Calibri" panose="020F0502020204030204" pitchFamily="34" charset="0"/>
                <a:cs typeface="Times New Roman" panose="02020603050405020304" pitchFamily="18" charset="0"/>
              </a:rPr>
              <a:t>Melathion solution (0.5%) is used and kept for 12-24 hours after that the</a:t>
            </a:r>
            <a:endParaRPr lang="en-US" sz="2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2112135" y="540913"/>
            <a:ext cx="5624699" cy="460895"/>
          </a:xfrm>
          <a:prstGeom prst="rect">
            <a:avLst/>
          </a:prstGeom>
        </p:spPr>
        <p:txBody>
          <a:bodyPr wrap="square">
            <a:spAutoFit/>
          </a:bodyPr>
          <a:lstStyle/>
          <a:p>
            <a:pPr lvl="1" algn="just">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Head lice used to control the lice.</a:t>
            </a:r>
          </a:p>
        </p:txBody>
      </p:sp>
    </p:spTree>
    <p:extLst>
      <p:ext uri="{BB962C8B-B14F-4D97-AF65-F5344CB8AC3E}">
        <p14:creationId xmlns:p14="http://schemas.microsoft.com/office/powerpoint/2010/main" val="433605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44711" y="104858"/>
            <a:ext cx="8989452" cy="6360335"/>
          </a:xfrm>
          <a:prstGeom prst="rect">
            <a:avLst/>
          </a:prstGeom>
        </p:spPr>
      </p:pic>
    </p:spTree>
    <p:extLst>
      <p:ext uri="{BB962C8B-B14F-4D97-AF65-F5344CB8AC3E}">
        <p14:creationId xmlns:p14="http://schemas.microsoft.com/office/powerpoint/2010/main" val="116801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4558" y="1352282"/>
            <a:ext cx="9427335" cy="2707280"/>
          </a:xfrm>
          <a:prstGeom prst="rect">
            <a:avLst/>
          </a:prstGeom>
        </p:spPr>
        <p:txBody>
          <a:bodyPr wrap="square">
            <a:spAutoFit/>
          </a:bodyPr>
          <a:lstStyle/>
          <a:p>
            <a:pPr algn="just">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Rodents live in close proximity to man and form a part of man's environment. The rodents act as reservoirs for certain diseases such as plague and typhus. Thus, they are responsible for causing health hazards in human beings so there is need to achieve control by damaging buildings. over rodents. These not only cause health hazards but also cause substantial economic loss by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demaging</a:t>
            </a:r>
            <a:r>
              <a:rPr lang="en-US" sz="2400" b="1" dirty="0">
                <a:latin typeface="Times New Roman" panose="02020603050405020304" pitchFamily="18" charset="0"/>
                <a:ea typeface="Calibri" panose="020F0502020204030204" pitchFamily="34" charset="0"/>
                <a:cs typeface="Times New Roman" panose="02020603050405020304" pitchFamily="18" charset="0"/>
              </a:rPr>
              <a:t> building. </a:t>
            </a:r>
            <a:endParaRPr lang="en-US"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3696237" y="334851"/>
            <a:ext cx="2901439" cy="769441"/>
          </a:xfrm>
          <a:prstGeom prst="rect">
            <a:avLst/>
          </a:prstGeom>
        </p:spPr>
        <p:txBody>
          <a:bodyPr wrap="square">
            <a:spAutoFit/>
          </a:bodyPr>
          <a:lstStyle/>
          <a:p>
            <a:r>
              <a:rPr lang="en-US" sz="4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Rodents :</a:t>
            </a:r>
            <a:endParaRPr lang="en-US" sz="4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180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8377" y="130629"/>
            <a:ext cx="10030395" cy="6415315"/>
          </a:xfrm>
          <a:prstGeom prst="rect">
            <a:avLst/>
          </a:prstGeom>
        </p:spPr>
      </p:pic>
    </p:spTree>
    <p:extLst>
      <p:ext uri="{BB962C8B-B14F-4D97-AF65-F5344CB8AC3E}">
        <p14:creationId xmlns:p14="http://schemas.microsoft.com/office/powerpoint/2010/main" val="2653491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0315" y="656823"/>
            <a:ext cx="7263685" cy="2111475"/>
          </a:xfrm>
          <a:prstGeom prst="rect">
            <a:avLst/>
          </a:prstGeom>
        </p:spPr>
        <p:txBody>
          <a:bodyPr wrap="square">
            <a:spAutoFit/>
          </a:bodyPr>
          <a:lstStyle/>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Classification :- Rodents are classified into two groups</a:t>
            </a:r>
          </a:p>
          <a:p>
            <a:pPr marL="342900" indent="-342900">
              <a:lnSpc>
                <a:spcPct val="107000"/>
              </a:lnSpc>
              <a:spcAft>
                <a:spcPts val="800"/>
              </a:spcAft>
              <a:buFont typeface="Arial" panose="020B0604020202020204" pitchFamily="34" charset="0"/>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 Domestic Rodents </a:t>
            </a:r>
          </a:p>
          <a:p>
            <a:r>
              <a:rPr lang="en-US" sz="2800" b="1" dirty="0">
                <a:latin typeface="Times New Roman" panose="02020603050405020304" pitchFamily="18" charset="0"/>
                <a:ea typeface="Calibri" panose="020F0502020204030204" pitchFamily="34" charset="0"/>
                <a:cs typeface="Times New Roman" panose="02020603050405020304" pitchFamily="18" charset="0"/>
              </a:rPr>
              <a:t>•     Wild Rodent</a:t>
            </a:r>
            <a:endParaRPr lang="en-US"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777284" y="3322749"/>
            <a:ext cx="7933385" cy="1200329"/>
          </a:xfrm>
          <a:prstGeom prst="rect">
            <a:avLst/>
          </a:prstGeom>
        </p:spPr>
        <p:txBody>
          <a:bodyPr wrap="square">
            <a:spAutoFit/>
          </a:bodyPr>
          <a:lstStyle/>
          <a:p>
            <a:pPr algn="just"/>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Domestic Rodents: Domestic rodents such as black rat and house mouse are of chief public concern as these rodents live in close association with man</a:t>
            </a:r>
            <a:endParaRPr lang="en-US" sz="2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777285" y="4610637"/>
            <a:ext cx="8384146" cy="1277850"/>
          </a:xfrm>
          <a:prstGeom prst="rect">
            <a:avLst/>
          </a:prstGeom>
        </p:spPr>
        <p:txBody>
          <a:bodyPr wrap="square">
            <a:spAutoFit/>
          </a:bodyPr>
          <a:lstStyle/>
          <a:p>
            <a:pPr algn="just">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Wild Rodents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Tatera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indica</a:t>
            </a:r>
            <a:r>
              <a:rPr lang="en-US" sz="2400" b="1" dirty="0">
                <a:latin typeface="Times New Roman" panose="02020603050405020304" pitchFamily="18" charset="0"/>
                <a:ea typeface="Calibri" panose="020F0502020204030204" pitchFamily="34" charset="0"/>
                <a:cs typeface="Times New Roman" panose="02020603050405020304" pitchFamily="18" charset="0"/>
              </a:rPr>
              <a:t> and B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Indica</a:t>
            </a:r>
            <a:r>
              <a:rPr lang="en-US" sz="2400" b="1" dirty="0">
                <a:latin typeface="Times New Roman" panose="02020603050405020304" pitchFamily="18" charset="0"/>
                <a:ea typeface="Calibri" panose="020F0502020204030204" pitchFamily="34" charset="0"/>
                <a:cs typeface="Times New Roman" panose="02020603050405020304" pitchFamily="18" charset="0"/>
              </a:rPr>
              <a:t> are common wild rodents fours Rodents transmitted disease  in India.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Tatera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indica</a:t>
            </a:r>
            <a:r>
              <a:rPr lang="en-US" sz="2400" b="1" dirty="0">
                <a:latin typeface="Times New Roman" panose="02020603050405020304" pitchFamily="18" charset="0"/>
                <a:cs typeface="Times New Roman" panose="02020603050405020304" pitchFamily="18" charset="0"/>
              </a:rPr>
              <a:t> is the natural reservoir of plague.</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6916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7436" y="367012"/>
            <a:ext cx="7328079" cy="1085875"/>
          </a:xfrm>
          <a:prstGeom prst="rect">
            <a:avLst/>
          </a:prstGeom>
        </p:spPr>
        <p:txBody>
          <a:bodyPr wrap="square">
            <a:spAutoFit/>
          </a:bodyPr>
          <a:lstStyle/>
          <a:p>
            <a:pPr>
              <a:lnSpc>
                <a:spcPct val="107000"/>
              </a:lnSpc>
              <a:spcAft>
                <a:spcPts val="800"/>
              </a:spcAft>
            </a:pPr>
            <a:r>
              <a:rPr lang="en-US" sz="2800" b="1" u="sng" dirty="0">
                <a:latin typeface="Times New Roman" panose="02020603050405020304" pitchFamily="18" charset="0"/>
                <a:ea typeface="Calibri" panose="020F0502020204030204" pitchFamily="34" charset="0"/>
                <a:cs typeface="Times New Roman" panose="02020603050405020304" pitchFamily="18" charset="0"/>
              </a:rPr>
              <a:t>Rodents transmitted disease  in India.</a:t>
            </a:r>
          </a:p>
          <a:p>
            <a:pPr>
              <a:lnSpc>
                <a:spcPct val="107000"/>
              </a:lnSpc>
              <a:spcAft>
                <a:spcPts val="800"/>
              </a:spcAft>
            </a:pPr>
            <a:endParaRPr lang="en-US" sz="2800" b="1"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815921" y="1352282"/>
            <a:ext cx="9556124" cy="5324535"/>
          </a:xfrm>
          <a:prstGeom prst="rect">
            <a:avLst/>
          </a:prstGeom>
        </p:spPr>
        <p:txBody>
          <a:bodyPr wrap="square">
            <a:spAutoFit/>
          </a:bodyPr>
          <a:lstStyle/>
          <a:p>
            <a:pPr algn="just"/>
            <a:r>
              <a:rPr lang="en-US" sz="2000" b="1" dirty="0">
                <a:latin typeface="Calibri" panose="020F0502020204030204" pitchFamily="34" charset="0"/>
                <a:ea typeface="Calibri" panose="020F0502020204030204" pitchFamily="34" charset="0"/>
                <a:cs typeface="Times New Roman" panose="02020603050405020304" pitchFamily="18" charset="0"/>
              </a:rPr>
              <a:t>  (1)    </a:t>
            </a:r>
            <a:r>
              <a:rPr lang="en-US" sz="2400" b="1" dirty="0">
                <a:latin typeface="Times New Roman" panose="02020603050405020304" pitchFamily="18" charset="0"/>
                <a:ea typeface="Calibri" panose="020F0502020204030204" pitchFamily="34" charset="0"/>
                <a:cs typeface="Times New Roman" panose="02020603050405020304" pitchFamily="18" charset="0"/>
              </a:rPr>
              <a:t>Bacterial</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 Salmonellosis,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tularaemia</a:t>
            </a:r>
            <a:r>
              <a:rPr lang="en-US" sz="2400" b="1" dirty="0">
                <a:latin typeface="Times New Roman" panose="02020603050405020304" pitchFamily="18" charset="0"/>
                <a:ea typeface="Calibri" panose="020F0502020204030204" pitchFamily="34" charset="0"/>
                <a:cs typeface="Times New Roman" panose="02020603050405020304" pitchFamily="18" charset="0"/>
              </a:rPr>
              <a:t>, plague</a:t>
            </a: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 (2)   Viral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Haemorrhagic</a:t>
            </a:r>
            <a:r>
              <a:rPr lang="en-US" sz="2400" b="1" dirty="0">
                <a:latin typeface="Times New Roman" panose="02020603050405020304" pitchFamily="18" charset="0"/>
                <a:ea typeface="Calibri" panose="020F0502020204030204" pitchFamily="34" charset="0"/>
                <a:cs typeface="Times New Roman" panose="02020603050405020304" pitchFamily="18" charset="0"/>
              </a:rPr>
              <a:t> fever, encephalitis</a:t>
            </a: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 (3)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Rickettsial</a:t>
            </a:r>
            <a:r>
              <a:rPr lang="en-US" sz="2400" b="1" dirty="0">
                <a:latin typeface="Times New Roman" panose="02020603050405020304" pitchFamily="18" charset="0"/>
                <a:ea typeface="Calibri" panose="020F0502020204030204" pitchFamily="34" charset="0"/>
                <a:cs typeface="Times New Roman" panose="02020603050405020304" pitchFamily="18" charset="0"/>
              </a:rPr>
              <a:t> : Murine typhus,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rickettsial</a:t>
            </a:r>
            <a:r>
              <a:rPr lang="en-US" sz="2400" b="1" dirty="0">
                <a:latin typeface="Times New Roman" panose="02020603050405020304" pitchFamily="18" charset="0"/>
                <a:ea typeface="Calibri" panose="020F0502020204030204" pitchFamily="34" charset="0"/>
                <a:cs typeface="Times New Roman" panose="02020603050405020304" pitchFamily="18" charset="0"/>
              </a:rPr>
              <a:t> pox and scrub typhus.</a:t>
            </a: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 (4)  Parasitic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Leishmaniasis</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arnoebiasis</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chagas</a:t>
            </a:r>
            <a:r>
              <a:rPr lang="en-US" sz="2400" b="1" dirty="0">
                <a:latin typeface="Times New Roman" panose="02020603050405020304" pitchFamily="18" charset="0"/>
                <a:ea typeface="Calibri" panose="020F0502020204030204" pitchFamily="34" charset="0"/>
                <a:cs typeface="Times New Roman" panose="02020603050405020304" pitchFamily="18" charset="0"/>
              </a:rPr>
              <a:t> disease, trichinosis &amp;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hymenolepsis</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diminuata</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 (5) Others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Histoplasmosis</a:t>
            </a:r>
            <a:r>
              <a:rPr lang="en-US" sz="2400" b="1" dirty="0">
                <a:latin typeface="Times New Roman" panose="02020603050405020304" pitchFamily="18" charset="0"/>
                <a:ea typeface="Calibri" panose="020F0502020204030204" pitchFamily="34" charset="0"/>
                <a:cs typeface="Times New Roman" panose="02020603050405020304" pitchFamily="18" charset="0"/>
              </a:rPr>
              <a:t>, ring worm and leptospirosis.(by infected animal urine )</a:t>
            </a:r>
          </a:p>
          <a:p>
            <a:pPr algn="just"/>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a:latin typeface="Times New Roman" panose="02020603050405020304" pitchFamily="18" charset="0"/>
                <a:ea typeface="Calibri" panose="020F0502020204030204" pitchFamily="34" charset="0"/>
                <a:cs typeface="Times New Roman" panose="02020603050405020304" pitchFamily="18" charset="0"/>
              </a:rPr>
              <a:t>Transmission of rodent borne diseases</a:t>
            </a: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 Direct contact : By rat bite such as rat bite fever. </a:t>
            </a: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 Mechanical transmission :</a:t>
            </a: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 a) Through contaminated water and food such as salmonellosis and leptospirosis </a:t>
            </a:r>
          </a:p>
          <a:p>
            <a:pPr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b) Through rat fleas such as plague and typhus</a:t>
            </a:r>
            <a:r>
              <a:rPr lang="en-US" sz="2000" b="1" dirty="0">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472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6035" y="248437"/>
            <a:ext cx="2682332" cy="2844386"/>
          </a:xfrm>
          <a:prstGeom prst="rect">
            <a:avLst/>
          </a:prstGeom>
        </p:spPr>
      </p:pic>
      <p:sp>
        <p:nvSpPr>
          <p:cNvPr id="3" name="Rectangle 2"/>
          <p:cNvSpPr/>
          <p:nvPr/>
        </p:nvSpPr>
        <p:spPr>
          <a:xfrm>
            <a:off x="2891118" y="3307976"/>
            <a:ext cx="3996124" cy="461665"/>
          </a:xfrm>
          <a:prstGeom prst="rect">
            <a:avLst/>
          </a:prstGeom>
        </p:spPr>
        <p:txBody>
          <a:bodyPr wrap="square">
            <a:spAutoFit/>
          </a:bodyPr>
          <a:lstStyle/>
          <a:p>
            <a:r>
              <a:rPr lang="en-US" sz="2400" b="1" dirty="0" err="1">
                <a:latin typeface="Times New Roman" panose="02020603050405020304" pitchFamily="18" charset="0"/>
                <a:ea typeface="Calibri" panose="020F0502020204030204" pitchFamily="34" charset="0"/>
                <a:cs typeface="Times New Roman" panose="02020603050405020304" pitchFamily="18" charset="0"/>
              </a:rPr>
              <a:t>Leishmaniasis</a:t>
            </a:r>
            <a:endParaRPr lang="en-US" sz="2400" dirty="0"/>
          </a:p>
        </p:txBody>
      </p:sp>
    </p:spTree>
    <p:extLst>
      <p:ext uri="{BB962C8B-B14F-4D97-AF65-F5344CB8AC3E}">
        <p14:creationId xmlns:p14="http://schemas.microsoft.com/office/powerpoint/2010/main" val="2157390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4405" y="798490"/>
            <a:ext cx="10290219" cy="6096541"/>
          </a:xfrm>
          <a:prstGeom prst="rect">
            <a:avLst/>
          </a:prstGeom>
        </p:spPr>
        <p:txBody>
          <a:bodyPr wrap="square">
            <a:spAutoFit/>
          </a:bodyPr>
          <a:lstStyle/>
          <a:p>
            <a:pPr marR="0" lvl="0">
              <a:lnSpc>
                <a:spcPct val="107000"/>
              </a:lnSpc>
              <a:spcBef>
                <a:spcPts val="0"/>
              </a:spcBef>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Rodent control measures </a:t>
            </a:r>
          </a:p>
          <a:p>
            <a:pPr marR="0" lvl="0">
              <a:lnSpc>
                <a:spcPct val="107000"/>
              </a:lnSpc>
              <a:spcBef>
                <a:spcPts val="0"/>
              </a:spcBef>
              <a:spcAft>
                <a:spcPts val="0"/>
              </a:spcAft>
            </a:pPr>
            <a:endParaRPr lang="en-US" sz="2800" b="1" u="sng" dirty="0">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Environmental control :</a:t>
            </a:r>
          </a:p>
          <a:p>
            <a:pPr marR="0" lvl="0">
              <a:lnSpc>
                <a:spcPct val="107000"/>
              </a:lnSpc>
              <a:spcBef>
                <a:spcPts val="0"/>
              </a:spcBef>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In environmental control measure, sanitary measures are the most important weapon in controlling the rodents. There are three things which are basically required such as food, shelter and water. With the decrease in these things to rodents, reduction will naturally occur among rodent borne diseases. These environmental measures comprise :- </a:t>
            </a:r>
          </a:p>
          <a:p>
            <a:pPr marR="0" lvl="0">
              <a:lnSpc>
                <a:spcPct val="107000"/>
              </a:lnSpc>
              <a:spcBef>
                <a:spcPts val="0"/>
              </a:spcBef>
              <a:spcAft>
                <a:spcPts val="0"/>
              </a:spcAft>
            </a:pP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 Proper storage of food and food stuff.</a:t>
            </a:r>
          </a:p>
          <a:p>
            <a:pPr marL="457200" marR="0">
              <a:lnSpc>
                <a:spcPct val="107000"/>
              </a:lnSpc>
              <a:spcBef>
                <a:spcPts val="0"/>
              </a:spcBef>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b) Disposing left over food stuff appropriately.</a:t>
            </a:r>
          </a:p>
          <a:p>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3275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3042" y="669701"/>
            <a:ext cx="8847786" cy="5693866"/>
          </a:xfrm>
          <a:prstGeom prst="rect">
            <a:avLst/>
          </a:prstGeom>
        </p:spPr>
        <p:txBody>
          <a:bodyPr wrap="square">
            <a:spAutoFit/>
          </a:bodyPr>
          <a:lstStyle/>
          <a:p>
            <a:pPr algn="just"/>
            <a:r>
              <a:rPr lang="en-US" sz="2800" b="1" dirty="0">
                <a:latin typeface="Times New Roman" panose="02020603050405020304" pitchFamily="18" charset="0"/>
                <a:ea typeface="Calibri" panose="020F0502020204030204" pitchFamily="34" charset="0"/>
                <a:cs typeface="Times New Roman" panose="02020603050405020304" pitchFamily="18" charset="0"/>
              </a:rPr>
              <a:t>c) Collection and storage of garbage in a proper way.</a:t>
            </a:r>
          </a:p>
          <a:p>
            <a:pPr algn="just"/>
            <a:r>
              <a:rPr lang="en-US" sz="2800" b="1" dirty="0">
                <a:latin typeface="Times New Roman" panose="02020603050405020304" pitchFamily="18" charset="0"/>
                <a:ea typeface="Calibri" panose="020F0502020204030204" pitchFamily="34" charset="0"/>
                <a:cs typeface="Times New Roman" panose="02020603050405020304" pitchFamily="18" charset="0"/>
              </a:rPr>
              <a:t>d)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Utilising</a:t>
            </a:r>
            <a:r>
              <a:rPr lang="en-US" sz="2800" b="1" dirty="0">
                <a:latin typeface="Times New Roman" panose="02020603050405020304" pitchFamily="18" charset="0"/>
                <a:ea typeface="Calibri" panose="020F0502020204030204" pitchFamily="34" charset="0"/>
                <a:cs typeface="Times New Roman" panose="02020603050405020304" pitchFamily="18" charset="0"/>
              </a:rPr>
              <a:t> good engineering measures such as constructing rat proof buildings and blocking of rat burrow with concrete. </a:t>
            </a:r>
          </a:p>
          <a:p>
            <a:pPr algn="just"/>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a:latin typeface="Times New Roman" panose="02020603050405020304" pitchFamily="18" charset="0"/>
                <a:ea typeface="Calibri" panose="020F0502020204030204" pitchFamily="34" charset="0"/>
                <a:cs typeface="Times New Roman" panose="02020603050405020304" pitchFamily="18" charset="0"/>
              </a:rPr>
              <a:t>• Chemical control : Rodenticides are used to kill the rodents. These are two types :-</a:t>
            </a:r>
          </a:p>
          <a:p>
            <a:pPr algn="just"/>
            <a:r>
              <a:rPr lang="en-US" sz="2800" b="1" dirty="0">
                <a:latin typeface="Times New Roman" panose="02020603050405020304" pitchFamily="18" charset="0"/>
                <a:ea typeface="Calibri" panose="020F0502020204030204" pitchFamily="34" charset="0"/>
                <a:cs typeface="Times New Roman" panose="02020603050405020304" pitchFamily="18" charset="0"/>
              </a:rPr>
              <a:t> • Single dose rodenticides</a:t>
            </a:r>
          </a:p>
          <a:p>
            <a:pPr algn="just"/>
            <a:r>
              <a:rPr lang="en-US" sz="2800" b="1" dirty="0">
                <a:latin typeface="Times New Roman" panose="02020603050405020304" pitchFamily="18" charset="0"/>
                <a:ea typeface="Calibri" panose="020F0502020204030204" pitchFamily="34" charset="0"/>
                <a:cs typeface="Times New Roman" panose="02020603050405020304" pitchFamily="18" charset="0"/>
              </a:rPr>
              <a:t> • Multiple dose rodenticides </a:t>
            </a:r>
          </a:p>
          <a:p>
            <a:pPr algn="just"/>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a:latin typeface="Times New Roman" panose="02020603050405020304" pitchFamily="18" charset="0"/>
                <a:ea typeface="Calibri" panose="020F0502020204030204" pitchFamily="34" charset="0"/>
                <a:cs typeface="Times New Roman" panose="02020603050405020304" pitchFamily="18" charset="0"/>
              </a:rPr>
              <a:t>a) Single dose rodenticides :- These rodenticides have been grouped as 'acute' rodenticides and have lethal effect in one single dose.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599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914" y="-91999"/>
            <a:ext cx="11263086" cy="7867915"/>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Arthropods have distinctive features such as body, legs, antennae &amp; wings. Body is divided into head, thorax and abdomen and having 3 pairs, 4 pairs or 5 pairs of legs.' Depending upon these distinctive features, arthropods are classified into three classes.</a:t>
            </a:r>
          </a:p>
          <a:p>
            <a:pPr marL="285750" indent="-285750">
              <a:lnSpc>
                <a:spcPct val="107000"/>
              </a:lnSpc>
              <a:spcAft>
                <a:spcPts val="800"/>
              </a:spcAft>
              <a:buFont typeface="Arial" panose="020B0604020202020204" pitchFamily="34" charset="0"/>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Insecta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Arachinda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Crustacea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Insecta</a:t>
            </a:r>
            <a:r>
              <a:rPr lang="en-US" sz="2800" b="1" dirty="0">
                <a:latin typeface="Times New Roman" panose="02020603050405020304" pitchFamily="18" charset="0"/>
                <a:ea typeface="Calibri" panose="020F0502020204030204" pitchFamily="34" charset="0"/>
                <a:cs typeface="Times New Roman" panose="02020603050405020304" pitchFamily="18" charset="0"/>
              </a:rPr>
              <a:t>: This class of arthropods have body divided into three parts. Head, thorax and abdomen with 1 pair of antennae, 3 pairs of legs and are found on land. This class is  comprised of following categories with examples:- </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Mosquitoes </a:t>
            </a:r>
          </a:p>
          <a:p>
            <a:pPr marL="342900" marR="0" lvl="0" indent="-342900">
              <a:lnSpc>
                <a:spcPct val="107000"/>
              </a:lnSpc>
              <a:spcBef>
                <a:spcPts val="0"/>
              </a:spcBef>
              <a:spcAft>
                <a:spcPts val="0"/>
              </a:spcAft>
              <a:buFont typeface="Calibri" panose="020F0502020204030204" pitchFamily="34" charset="0"/>
              <a:buChar char="-"/>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Anapheles</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Calibri" panose="020F0502020204030204" pitchFamily="34" charset="0"/>
              <a:buChar char="-"/>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Culicines</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AutoShape 2" descr="Image result for ANTENNA INSECT"/>
          <p:cNvSpPr>
            <a:spLocks noChangeAspect="1" noChangeArrowheads="1"/>
          </p:cNvSpPr>
          <p:nvPr/>
        </p:nvSpPr>
        <p:spPr bwMode="auto">
          <a:xfrm>
            <a:off x="155575" y="-10583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6349284" y="1777285"/>
            <a:ext cx="2498502" cy="1609859"/>
          </a:xfrm>
          <a:prstGeom prst="rect">
            <a:avLst/>
          </a:prstGeom>
        </p:spPr>
      </p:pic>
    </p:spTree>
    <p:extLst>
      <p:ext uri="{BB962C8B-B14F-4D97-AF65-F5344CB8AC3E}">
        <p14:creationId xmlns:p14="http://schemas.microsoft.com/office/powerpoint/2010/main" val="988162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mosquito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3721995" y="136606"/>
            <a:ext cx="3574156" cy="2635623"/>
          </a:xfrm>
          <a:prstGeom prst="rect">
            <a:avLst/>
          </a:prstGeom>
        </p:spPr>
      </p:pic>
      <p:sp>
        <p:nvSpPr>
          <p:cNvPr id="6" name="Rectangle 5"/>
          <p:cNvSpPr/>
          <p:nvPr/>
        </p:nvSpPr>
        <p:spPr>
          <a:xfrm>
            <a:off x="1880315" y="2112135"/>
            <a:ext cx="5104330" cy="487506"/>
          </a:xfrm>
          <a:prstGeom prst="rect">
            <a:avLst/>
          </a:prstGeom>
        </p:spPr>
        <p:txBody>
          <a:bodyPr wrap="square">
            <a:spAutoFit/>
          </a:bodyPr>
          <a:lstStyle/>
          <a:p>
            <a:pPr>
              <a:lnSpc>
                <a:spcPct val="107000"/>
              </a:lnSpc>
              <a:spcAft>
                <a:spcPts val="8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Mosquitoe</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Rectangle 6"/>
          <p:cNvSpPr/>
          <p:nvPr/>
        </p:nvSpPr>
        <p:spPr>
          <a:xfrm>
            <a:off x="5410556" y="3234652"/>
            <a:ext cx="184731" cy="368755"/>
          </a:xfrm>
          <a:prstGeom prst="rect">
            <a:avLst/>
          </a:prstGeom>
        </p:spPr>
        <p:txBody>
          <a:bodyPr wrap="none">
            <a:spAutoFit/>
          </a:bodyPr>
          <a:lstStyle/>
          <a:p>
            <a:pPr>
              <a:lnSpc>
                <a:spcPct val="107000"/>
              </a:lnSpc>
              <a:spcAft>
                <a:spcPts val="800"/>
              </a:spcAft>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412901" y="3590528"/>
            <a:ext cx="4864324" cy="2823151"/>
          </a:xfrm>
          <a:prstGeom prst="rect">
            <a:avLst/>
          </a:prstGeom>
        </p:spPr>
      </p:pic>
      <p:sp>
        <p:nvSpPr>
          <p:cNvPr id="5" name="Rectangle 4"/>
          <p:cNvSpPr/>
          <p:nvPr/>
        </p:nvSpPr>
        <p:spPr>
          <a:xfrm>
            <a:off x="1622739" y="5989516"/>
            <a:ext cx="5200222" cy="460895"/>
          </a:xfrm>
          <a:prstGeom prst="rect">
            <a:avLst/>
          </a:prstGeom>
        </p:spPr>
        <p:txBody>
          <a:bodyPr wrap="square">
            <a:spAutoFit/>
          </a:bodyPr>
          <a:lstStyle/>
          <a:p>
            <a:pPr>
              <a:lnSpc>
                <a:spcPct val="107000"/>
              </a:lnSpc>
              <a:spcAft>
                <a:spcPts val="8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Crustacea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64985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2541" y="1296580"/>
            <a:ext cx="6096000" cy="375552"/>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799771" y="-145143"/>
            <a:ext cx="9419772" cy="6807633"/>
          </a:xfrm>
          <a:prstGeom prst="rect">
            <a:avLst/>
          </a:prstGeom>
        </p:spPr>
        <p:txBody>
          <a:bodyPr wrap="square">
            <a:spAutoFit/>
          </a:bodyPr>
          <a:lstStyle/>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v"/>
            </a:pPr>
            <a:r>
              <a:rPr lang="en-US" sz="2800" b="1" dirty="0">
                <a:latin typeface="Times New Roman" panose="02020603050405020304" pitchFamily="18" charset="0"/>
                <a:ea typeface="Calibri" panose="020F0502020204030204" pitchFamily="34" charset="0"/>
                <a:cs typeface="Times New Roman" panose="02020603050405020304" pitchFamily="18" charset="0"/>
              </a:rPr>
              <a:t>Flies:</a:t>
            </a:r>
          </a:p>
          <a:p>
            <a:pPr marL="342900" indent="-342900">
              <a:lnSpc>
                <a:spcPct val="107000"/>
              </a:lnSpc>
              <a:spcAft>
                <a:spcPts val="800"/>
              </a:spcAft>
              <a:buFontTx/>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House fly</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 sand fly   </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 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setse</a:t>
            </a:r>
            <a:r>
              <a:rPr lang="en-US" sz="2800" b="1" dirty="0">
                <a:latin typeface="Times New Roman" panose="02020603050405020304" pitchFamily="18" charset="0"/>
                <a:ea typeface="Calibri" panose="020F0502020204030204" pitchFamily="34" charset="0"/>
                <a:cs typeface="Times New Roman" panose="02020603050405020304" pitchFamily="18" charset="0"/>
              </a:rPr>
              <a:t> fly</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TIK- TIK FLIES)</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 black fly</a:t>
            </a:r>
          </a:p>
          <a:p>
            <a:pPr marL="342900" indent="-342900">
              <a:lnSpc>
                <a:spcPct val="107000"/>
              </a:lnSpc>
              <a:spcAft>
                <a:spcPts val="800"/>
              </a:spcAft>
              <a:buFont typeface="Wingdings" panose="05000000000000000000" pitchFamily="2" charset="2"/>
              <a:buChar char="v"/>
            </a:pPr>
            <a:r>
              <a:rPr lang="en-US" sz="2800" b="1" dirty="0">
                <a:latin typeface="Times New Roman" panose="02020603050405020304" pitchFamily="18" charset="0"/>
                <a:ea typeface="Calibri" panose="020F0502020204030204" pitchFamily="34" charset="0"/>
                <a:cs typeface="Times New Roman" panose="02020603050405020304" pitchFamily="18" charset="0"/>
              </a:rPr>
              <a:t>Human head lice</a:t>
            </a:r>
          </a:p>
          <a:p>
            <a:pPr marL="342900" marR="0" lvl="0" indent="-342900">
              <a:lnSpc>
                <a:spcPct val="107000"/>
              </a:lnSpc>
              <a:spcBef>
                <a:spcPts val="0"/>
              </a:spcBef>
              <a:spcAft>
                <a:spcPts val="0"/>
              </a:spcAft>
              <a:buFont typeface="Calibri" panose="020F0502020204030204" pitchFamily="34" charset="0"/>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Human body lice</a:t>
            </a:r>
          </a:p>
          <a:p>
            <a:pPr marL="342900" marR="0" lvl="0" indent="-342900">
              <a:lnSpc>
                <a:spcPct val="107000"/>
              </a:lnSpc>
              <a:spcBef>
                <a:spcPts val="0"/>
              </a:spcBef>
              <a:spcAft>
                <a:spcPts val="0"/>
              </a:spcAft>
              <a:buFont typeface="Calibri" panose="020F0502020204030204" pitchFamily="34" charset="0"/>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Crab lice</a:t>
            </a:r>
          </a:p>
          <a:p>
            <a:pPr marL="342900" marR="0" lvl="0" indent="-342900">
              <a:lnSpc>
                <a:spcPct val="107000"/>
              </a:lnSpc>
              <a:spcBef>
                <a:spcPts val="0"/>
              </a:spcBef>
              <a:spcAft>
                <a:spcPts val="0"/>
              </a:spcAft>
              <a:buFont typeface="Wingdings" panose="05000000000000000000" pitchFamily="2" charset="2"/>
              <a:buChar char="v"/>
            </a:pPr>
            <a:r>
              <a:rPr lang="en-US" sz="2800" b="1" dirty="0">
                <a:latin typeface="Times New Roman" panose="02020603050405020304" pitchFamily="18" charset="0"/>
                <a:ea typeface="Calibri" panose="020F0502020204030204" pitchFamily="34" charset="0"/>
                <a:cs typeface="Times New Roman" panose="02020603050405020304" pitchFamily="18" charset="0"/>
              </a:rPr>
              <a:t>Fleas</a:t>
            </a:r>
          </a:p>
          <a:p>
            <a:pPr marL="342900" marR="0" lvl="0" indent="-342900">
              <a:lnSpc>
                <a:spcPct val="107000"/>
              </a:lnSpc>
              <a:spcBef>
                <a:spcPts val="0"/>
              </a:spcBef>
              <a:spcAft>
                <a:spcPts val="0"/>
              </a:spcAft>
              <a:buFont typeface="Calibri" panose="020F0502020204030204" pitchFamily="34" charset="0"/>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Rat fleas</a:t>
            </a:r>
          </a:p>
          <a:p>
            <a:pPr marL="342900" marR="0" lvl="0" indent="-342900">
              <a:lnSpc>
                <a:spcPct val="107000"/>
              </a:lnSpc>
              <a:spcBef>
                <a:spcPts val="0"/>
              </a:spcBef>
              <a:spcAft>
                <a:spcPts val="800"/>
              </a:spcAft>
              <a:buFont typeface="Calibri" panose="020F0502020204030204" pitchFamily="34" charset="0"/>
              <a:buChar char="-"/>
            </a:pPr>
            <a:r>
              <a:rPr lang="en-US" sz="3200" b="1" dirty="0">
                <a:latin typeface="Times New Roman" panose="02020603050405020304" pitchFamily="18" charset="0"/>
                <a:ea typeface="Calibri" panose="020F0502020204030204" pitchFamily="34" charset="0"/>
                <a:cs typeface="Times New Roman" panose="02020603050405020304" pitchFamily="18" charset="0"/>
              </a:rPr>
              <a:t>Sand fleas </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156101" y="430581"/>
            <a:ext cx="3902299" cy="3072473"/>
          </a:xfrm>
          <a:prstGeom prst="rect">
            <a:avLst/>
          </a:prstGeom>
        </p:spPr>
      </p:pic>
      <p:pic>
        <p:nvPicPr>
          <p:cNvPr id="1028" name="Picture 4" descr="Image result for CRAB L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500" y="3855107"/>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799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114" y="264887"/>
            <a:ext cx="3352347" cy="2456682"/>
          </a:xfrm>
          <a:prstGeom prst="rect">
            <a:avLst/>
          </a:prstGeom>
        </p:spPr>
      </p:pic>
      <p:pic>
        <p:nvPicPr>
          <p:cNvPr id="3" name="Picture 2"/>
          <p:cNvPicPr>
            <a:picLocks noChangeAspect="1"/>
          </p:cNvPicPr>
          <p:nvPr/>
        </p:nvPicPr>
        <p:blipFill>
          <a:blip r:embed="rId3"/>
          <a:stretch>
            <a:fillRect/>
          </a:stretch>
        </p:blipFill>
        <p:spPr>
          <a:xfrm>
            <a:off x="1513085" y="3451129"/>
            <a:ext cx="4533929" cy="3280229"/>
          </a:xfrm>
          <a:prstGeom prst="rect">
            <a:avLst/>
          </a:prstGeom>
        </p:spPr>
      </p:pic>
      <p:sp>
        <p:nvSpPr>
          <p:cNvPr id="5" name="Rectangle 4"/>
          <p:cNvSpPr/>
          <p:nvPr/>
        </p:nvSpPr>
        <p:spPr>
          <a:xfrm>
            <a:off x="3954094" y="2566633"/>
            <a:ext cx="1893467" cy="1013675"/>
          </a:xfrm>
          <a:prstGeom prst="rect">
            <a:avLst/>
          </a:prstGeom>
        </p:spPr>
        <p:txBody>
          <a:bodyPr wrap="none">
            <a:spAutoFit/>
          </a:bodyPr>
          <a:lstStyle/>
          <a:p>
            <a:pPr marR="0" lvl="0">
              <a:lnSpc>
                <a:spcPct val="107000"/>
              </a:lnSpc>
              <a:spcBef>
                <a:spcPts val="0"/>
              </a:spcBef>
              <a:spcAft>
                <a:spcPts val="0"/>
              </a:spcAft>
            </a:pPr>
            <a:r>
              <a:rPr lang="en-US" sz="6000" b="1" dirty="0">
                <a:latin typeface="Times New Roman" panose="02020603050405020304" pitchFamily="18" charset="0"/>
                <a:ea typeface="Calibri" panose="020F0502020204030204" pitchFamily="34" charset="0"/>
                <a:cs typeface="Times New Roman" panose="02020603050405020304" pitchFamily="18" charset="0"/>
              </a:rPr>
              <a:t>Fleas</a:t>
            </a:r>
          </a:p>
        </p:txBody>
      </p:sp>
      <p:pic>
        <p:nvPicPr>
          <p:cNvPr id="4" name="Picture 3"/>
          <p:cNvPicPr>
            <a:picLocks noChangeAspect="1"/>
          </p:cNvPicPr>
          <p:nvPr/>
        </p:nvPicPr>
        <p:blipFill>
          <a:blip r:embed="rId4"/>
          <a:stretch>
            <a:fillRect/>
          </a:stretch>
        </p:blipFill>
        <p:spPr>
          <a:xfrm>
            <a:off x="6800045" y="2073500"/>
            <a:ext cx="3206840" cy="2265138"/>
          </a:xfrm>
          <a:prstGeom prst="rect">
            <a:avLst/>
          </a:prstGeom>
        </p:spPr>
      </p:pic>
      <p:sp>
        <p:nvSpPr>
          <p:cNvPr id="6" name="Rectangle 5"/>
          <p:cNvSpPr/>
          <p:nvPr/>
        </p:nvSpPr>
        <p:spPr>
          <a:xfrm>
            <a:off x="6999497" y="4338638"/>
            <a:ext cx="2363444" cy="583750"/>
          </a:xfrm>
          <a:prstGeom prst="rect">
            <a:avLst/>
          </a:prstGeom>
        </p:spPr>
        <p:txBody>
          <a:bodyPr wrap="square">
            <a:spAutoFit/>
          </a:bodyPr>
          <a:lstStyle/>
          <a:p>
            <a:pPr>
              <a:lnSpc>
                <a:spcPct val="107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setse</a:t>
            </a:r>
            <a:r>
              <a:rPr lang="en-US" sz="3200" b="1" dirty="0">
                <a:latin typeface="Times New Roman" panose="02020603050405020304" pitchFamily="18" charset="0"/>
                <a:ea typeface="Calibri" panose="020F0502020204030204" pitchFamily="34" charset="0"/>
                <a:cs typeface="Times New Roman" panose="02020603050405020304" pitchFamily="18" charset="0"/>
              </a:rPr>
              <a:t> fly</a:t>
            </a:r>
          </a:p>
        </p:txBody>
      </p:sp>
    </p:spTree>
    <p:extLst>
      <p:ext uri="{BB962C8B-B14F-4D97-AF65-F5344CB8AC3E}">
        <p14:creationId xmlns:p14="http://schemas.microsoft.com/office/powerpoint/2010/main" val="1471635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144" y="261258"/>
            <a:ext cx="7279942" cy="954107"/>
          </a:xfrm>
          <a:prstGeom prst="rect">
            <a:avLst/>
          </a:prstGeom>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Diseases caused by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insecta</a:t>
            </a:r>
            <a:r>
              <a:rPr lang="en-US" sz="2800" b="1" dirty="0">
                <a:latin typeface="Times New Roman" panose="02020603050405020304" pitchFamily="18" charset="0"/>
                <a:ea typeface="Calibri" panose="020F0502020204030204" pitchFamily="34" charset="0"/>
                <a:cs typeface="Times New Roman" panose="02020603050405020304" pitchFamily="18" charset="0"/>
              </a:rPr>
              <a:t> class of arthropods have been discussed below: </a:t>
            </a:r>
            <a:endParaRPr lang="en-US"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886857" y="1654629"/>
            <a:ext cx="8548914" cy="5259966"/>
          </a:xfrm>
          <a:prstGeom prst="rect">
            <a:avLst/>
          </a:prstGeom>
        </p:spPr>
        <p:txBody>
          <a:bodyPr wrap="square">
            <a:spAutoFit/>
          </a:bodyPr>
          <a:lstStyle/>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Mosquito : </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Anopheles : Malaria </a:t>
            </a:r>
          </a:p>
          <a:p>
            <a:pPr>
              <a:lnSpc>
                <a:spcPct val="107000"/>
              </a:lnSpc>
              <a:spcAft>
                <a:spcPts val="8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Culex</a:t>
            </a:r>
            <a:r>
              <a:rPr lang="en-US" sz="2400" b="1" dirty="0">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Filaria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Arial" panose="020B0604020202020204" pitchFamily="34" charset="0"/>
              <a:buChar char="•"/>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Aedes</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Aegpyti</a:t>
            </a:r>
            <a:r>
              <a:rPr lang="en-US" sz="2400" b="1" dirty="0">
                <a:latin typeface="Times New Roman" panose="02020603050405020304" pitchFamily="18" charset="0"/>
                <a:ea typeface="Calibri" panose="020F0502020204030204" pitchFamily="34" charset="0"/>
                <a:cs typeface="Times New Roman" panose="02020603050405020304" pitchFamily="18" charset="0"/>
              </a:rPr>
              <a:t> : Yellow fever</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Dengue </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haemorrhagic</a:t>
            </a:r>
            <a:r>
              <a:rPr lang="en-US" sz="2400" b="1" dirty="0">
                <a:latin typeface="Times New Roman" panose="02020603050405020304" pitchFamily="18" charset="0"/>
                <a:ea typeface="Calibri" panose="020F0502020204030204" pitchFamily="34" charset="0"/>
                <a:cs typeface="Times New Roman" panose="02020603050405020304" pitchFamily="18" charset="0"/>
              </a:rPr>
              <a:t> fever</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Mansonoides</a:t>
            </a:r>
            <a:r>
              <a:rPr lang="en-US" sz="2400" b="1" dirty="0">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Chikungunya</a:t>
            </a:r>
            <a:r>
              <a:rPr lang="en-US" sz="2400" b="1" dirty="0">
                <a:latin typeface="Times New Roman" panose="02020603050405020304" pitchFamily="18" charset="0"/>
                <a:ea typeface="Calibri" panose="020F0502020204030204" pitchFamily="34" charset="0"/>
                <a:cs typeface="Times New Roman" panose="02020603050405020304" pitchFamily="18" charset="0"/>
              </a:rPr>
              <a:t> fever </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2. Flies :</a:t>
            </a:r>
          </a:p>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Housefly </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Diarrhoea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dysentry</a:t>
            </a:r>
            <a:r>
              <a:rPr lang="en-US" sz="2400" b="1" dirty="0">
                <a:latin typeface="Times New Roman" panose="02020603050405020304" pitchFamily="18" charset="0"/>
                <a:cs typeface="Times New Roman" panose="02020603050405020304" pitchFamily="18" charset="0"/>
              </a:rPr>
              <a:t>, typhoid, paratyphoid gastro enteritis, cholera, poliomyelitis, </a:t>
            </a:r>
            <a:r>
              <a:rPr lang="en-US" sz="2400" b="1" dirty="0" err="1">
                <a:latin typeface="Times New Roman" panose="02020603050405020304" pitchFamily="18" charset="0"/>
                <a:cs typeface="Times New Roman" panose="02020603050405020304" pitchFamily="18" charset="0"/>
              </a:rPr>
              <a:t>conjuctivitis</a:t>
            </a:r>
            <a:r>
              <a:rPr lang="en-US" sz="2400" b="1" dirty="0">
                <a:latin typeface="Times New Roman" panose="02020603050405020304" pitchFamily="18" charset="0"/>
                <a:cs typeface="Times New Roman" panose="02020603050405020304" pitchFamily="18" charset="0"/>
              </a:rPr>
              <a:t>, trachoma, jaws, anthrax, </a:t>
            </a:r>
            <a:r>
              <a:rPr lang="en-US" sz="2400" b="1" dirty="0" err="1">
                <a:latin typeface="Times New Roman" panose="02020603050405020304" pitchFamily="18" charset="0"/>
                <a:cs typeface="Times New Roman" panose="02020603050405020304" pitchFamily="18" charset="0"/>
              </a:rPr>
              <a:t>amoebiasis</a:t>
            </a:r>
            <a:r>
              <a:rPr lang="en-US" sz="2400" b="1" dirty="0">
                <a:latin typeface="Times New Roman" panose="02020603050405020304" pitchFamily="18" charset="0"/>
                <a:cs typeface="Times New Roman" panose="02020603050405020304" pitchFamily="18" charset="0"/>
              </a:rPr>
              <a:t> etc.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7123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1071" y="147797"/>
            <a:ext cx="4881094" cy="1354217"/>
          </a:xfrm>
          <a:prstGeom prst="rect">
            <a:avLst/>
          </a:prstGeom>
        </p:spPr>
        <p:txBody>
          <a:bodyPr wrap="square">
            <a:spAutoFit/>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2800" b="1" dirty="0">
                <a:latin typeface="Times New Roman" panose="02020603050405020304" pitchFamily="18" charset="0"/>
                <a:ea typeface="Calibri" panose="020F0502020204030204" pitchFamily="34" charset="0"/>
                <a:cs typeface="Times New Roman" panose="02020603050405020304" pitchFamily="18" charset="0"/>
              </a:rPr>
              <a:t>Sand flies </a:t>
            </a:r>
            <a:endParaRPr lang="en-US"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562895" y="978794"/>
            <a:ext cx="7553562" cy="954107"/>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  </a:t>
            </a:r>
            <a:r>
              <a:rPr lang="en-US" sz="2800"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Oriental sore,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oraya</a:t>
            </a:r>
            <a:r>
              <a:rPr lang="en-US" sz="2800" b="1" dirty="0">
                <a:latin typeface="Times New Roman" panose="02020603050405020304" pitchFamily="18" charset="0"/>
                <a:ea typeface="Calibri" panose="020F0502020204030204" pitchFamily="34" charset="0"/>
                <a:cs typeface="Times New Roman" panose="02020603050405020304" pitchFamily="18" charset="0"/>
              </a:rPr>
              <a:t> fever, sand fly fever,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kala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azar</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103086" y="2271456"/>
            <a:ext cx="5619431" cy="830997"/>
          </a:xfrm>
          <a:prstGeom prst="rect">
            <a:avLst/>
          </a:prstGeom>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Tsetse flies </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Sleeping sickness </a:t>
            </a:r>
          </a:p>
          <a:p>
            <a:endParaRPr lang="en-US" sz="2000" dirty="0">
              <a:latin typeface="Times New Roman" panose="02020603050405020304" pitchFamily="18" charset="0"/>
              <a:cs typeface="Times New Roman" panose="02020603050405020304" pitchFamily="18" charset="0"/>
            </a:endParaRPr>
          </a:p>
        </p:txBody>
      </p:sp>
      <p:sp>
        <p:nvSpPr>
          <p:cNvPr id="5" name="Rectangle 4"/>
          <p:cNvSpPr/>
          <p:nvPr/>
        </p:nvSpPr>
        <p:spPr>
          <a:xfrm>
            <a:off x="1248229" y="3236686"/>
            <a:ext cx="5429021" cy="3272691"/>
          </a:xfrm>
          <a:prstGeom prst="rect">
            <a:avLst/>
          </a:prstGeom>
        </p:spPr>
        <p:txBody>
          <a:bodyPr wrap="square">
            <a:spAutoFit/>
          </a:bodyPr>
          <a:lstStyle/>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Black flies</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Onchocerciasis</a:t>
            </a:r>
            <a:endParaRPr lang="en-US" sz="2800" b="1" dirty="0">
              <a:latin typeface="Times New Roman" panose="02020603050405020304" pitchFamily="18" charset="0"/>
              <a:cs typeface="Times New Roman" panose="02020603050405020304" pitchFamily="18" charset="0"/>
            </a:endParaRPr>
          </a:p>
          <a:p>
            <a:pPr>
              <a:lnSpc>
                <a:spcPct val="107000"/>
              </a:lnSpc>
              <a:spcAft>
                <a:spcPts val="800"/>
              </a:spcAft>
            </a:pPr>
            <a:endParaRPr lang="en-US" b="1" dirty="0">
              <a:latin typeface="Times New Roman" panose="02020603050405020304" pitchFamily="18" charset="0"/>
              <a:cs typeface="Times New Roman" panose="02020603050405020304" pitchFamily="18" charset="0"/>
            </a:endParaRPr>
          </a:p>
          <a:p>
            <a:pPr>
              <a:lnSpc>
                <a:spcPct val="107000"/>
              </a:lnSpc>
              <a:spcAft>
                <a:spcPts val="800"/>
              </a:spcAft>
            </a:pPr>
            <a:r>
              <a:rPr lang="en-US"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3.Human lies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CLASS : INSECTA</a:t>
            </a:r>
          </a:p>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CLASS:ARCHIONDA</a:t>
            </a:r>
          </a:p>
          <a:p>
            <a:pPr>
              <a:lnSpc>
                <a:spcPct val="107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CLASS:CRUSTACEA</a:t>
            </a:r>
          </a:p>
        </p:txBody>
      </p:sp>
      <p:pic>
        <p:nvPicPr>
          <p:cNvPr id="6" name="Picture 5"/>
          <p:cNvPicPr>
            <a:picLocks noChangeAspect="1"/>
          </p:cNvPicPr>
          <p:nvPr/>
        </p:nvPicPr>
        <p:blipFill>
          <a:blip r:embed="rId2"/>
          <a:stretch>
            <a:fillRect/>
          </a:stretch>
        </p:blipFill>
        <p:spPr>
          <a:xfrm>
            <a:off x="8202612" y="1455847"/>
            <a:ext cx="3827689" cy="2337600"/>
          </a:xfrm>
          <a:prstGeom prst="rect">
            <a:avLst/>
          </a:prstGeom>
        </p:spPr>
      </p:pic>
      <p:pic>
        <p:nvPicPr>
          <p:cNvPr id="7" name="Picture 6"/>
          <p:cNvPicPr>
            <a:picLocks noChangeAspect="1"/>
          </p:cNvPicPr>
          <p:nvPr/>
        </p:nvPicPr>
        <p:blipFill>
          <a:blip r:embed="rId3"/>
          <a:stretch>
            <a:fillRect/>
          </a:stretch>
        </p:blipFill>
        <p:spPr>
          <a:xfrm>
            <a:off x="8631691" y="4000500"/>
            <a:ext cx="1895475" cy="2857500"/>
          </a:xfrm>
          <a:prstGeom prst="rect">
            <a:avLst/>
          </a:prstGeom>
        </p:spPr>
      </p:pic>
    </p:spTree>
    <p:extLst>
      <p:ext uri="{BB962C8B-B14F-4D97-AF65-F5344CB8AC3E}">
        <p14:creationId xmlns:p14="http://schemas.microsoft.com/office/powerpoint/2010/main" val="363432377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540</TotalTime>
  <Words>2354</Words>
  <Application>Microsoft Office PowerPoint</Application>
  <PresentationFormat>Widescreen</PresentationFormat>
  <Paragraphs>212</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Century Gothic</vt:lpstr>
      <vt:lpstr>Times New Roman</vt:lpstr>
      <vt:lpstr>Wingdings</vt:lpstr>
      <vt:lpstr>Wingdings 3</vt:lpstr>
      <vt:lpstr>Wisp</vt:lpstr>
      <vt:lpstr>ARTHROPODS AND RODENTS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INSECTA  </vt:lpstr>
      <vt:lpstr>ARACHINDA   </vt:lpstr>
      <vt:lpstr>CRUSTACEA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ARTHROPODS AND RODENTS</dc:title>
  <dc:creator>MILU</dc:creator>
  <cp:lastModifiedBy>nileshhimani309@outlook.com</cp:lastModifiedBy>
  <cp:revision>91</cp:revision>
  <dcterms:created xsi:type="dcterms:W3CDTF">2019-04-15T14:20:30Z</dcterms:created>
  <dcterms:modified xsi:type="dcterms:W3CDTF">2020-08-14T08:27:41Z</dcterms:modified>
</cp:coreProperties>
</file>