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5" r:id="rId3"/>
    <p:sldId id="306" r:id="rId4"/>
    <p:sldId id="310" r:id="rId5"/>
    <p:sldId id="311" r:id="rId6"/>
    <p:sldId id="313" r:id="rId7"/>
    <p:sldId id="309" r:id="rId8"/>
    <p:sldId id="314" r:id="rId9"/>
    <p:sldId id="258" r:id="rId10"/>
    <p:sldId id="263" r:id="rId11"/>
    <p:sldId id="264" r:id="rId12"/>
    <p:sldId id="301" r:id="rId13"/>
    <p:sldId id="267" r:id="rId14"/>
    <p:sldId id="268" r:id="rId15"/>
    <p:sldId id="269" r:id="rId16"/>
    <p:sldId id="270" r:id="rId17"/>
    <p:sldId id="271" r:id="rId18"/>
    <p:sldId id="303" r:id="rId19"/>
    <p:sldId id="304" r:id="rId20"/>
    <p:sldId id="272" r:id="rId21"/>
    <p:sldId id="273" r:id="rId22"/>
    <p:sldId id="298" r:id="rId23"/>
    <p:sldId id="299" r:id="rId24"/>
    <p:sldId id="302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96" r:id="rId41"/>
    <p:sldId id="290" r:id="rId42"/>
    <p:sldId id="291" r:id="rId43"/>
    <p:sldId id="292" r:id="rId44"/>
    <p:sldId id="293" r:id="rId45"/>
    <p:sldId id="294" r:id="rId46"/>
    <p:sldId id="295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5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Femur Neck Fracture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rgbClr val="0000FF"/>
                </a:solidFill>
              </a:rPr>
              <a:t>PRINCIPLES OF ASSESSMENT AND PHYSIOTHERAPY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IN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Niketa Patel</a:t>
            </a:r>
          </a:p>
          <a:p>
            <a:r>
              <a:rPr lang="en-US" dirty="0" smtClean="0"/>
              <a:t>6/8/2015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Impaired joint mobility, ROM, muscle performance, and balance are the most </a:t>
            </a:r>
            <a:r>
              <a:rPr lang="en-US" u="sng" dirty="0" smtClean="0"/>
              <a:t>common impairments </a:t>
            </a:r>
            <a:r>
              <a:rPr lang="en-US" dirty="0" smtClean="0"/>
              <a:t>after open reduction and internal fixation (ORIF) of hip fracture.</a:t>
            </a:r>
          </a:p>
          <a:p>
            <a:endParaRPr lang="en-US" dirty="0" smtClean="0"/>
          </a:p>
          <a:p>
            <a:r>
              <a:rPr lang="en-US" dirty="0" smtClean="0"/>
              <a:t>Hip and even knee motions are quite painful.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 tissue healing (approximately 6 weeks) and bone healing (10 to 16 weeks).</a:t>
            </a:r>
          </a:p>
          <a:p>
            <a:endParaRPr lang="en-US" dirty="0" smtClean="0"/>
          </a:p>
          <a:p>
            <a:r>
              <a:rPr lang="en-US" dirty="0" smtClean="0"/>
              <a:t>Exercises begin on the 1</a:t>
            </a:r>
            <a:r>
              <a:rPr lang="en-US" baseline="30000" dirty="0" smtClean="0"/>
              <a:t>st</a:t>
            </a:r>
            <a:r>
              <a:rPr lang="en-US" dirty="0" smtClean="0"/>
              <a:t> postoperative day (patient’s level of comfort)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prevent postoperative complications.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	</a:t>
            </a:r>
            <a:r>
              <a:rPr lang="en-US" b="1" dirty="0" smtClean="0"/>
              <a:t>Goals and exercise-related interventions for the initial phase of postoperative rehabilitation</a:t>
            </a:r>
            <a:endParaRPr lang="en-IN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1. Prevent vascular and pulmonary complications:</a:t>
            </a:r>
          </a:p>
          <a:p>
            <a:endParaRPr lang="en-US" dirty="0" smtClean="0"/>
          </a:p>
          <a:p>
            <a:r>
              <a:rPr lang="en-US" dirty="0" smtClean="0"/>
              <a:t>Active ankle pumping </a:t>
            </a:r>
            <a:r>
              <a:rPr lang="en-US" dirty="0" err="1" smtClean="0"/>
              <a:t>exercises</a:t>
            </a:r>
            <a:r>
              <a:rPr lang="en-US" dirty="0" err="1" smtClean="0">
                <a:sym typeface="Wingdings" pitchFamily="2" charset="2"/>
              </a:rPr>
              <a:t></a:t>
            </a:r>
            <a:r>
              <a:rPr lang="en-US" dirty="0" err="1" smtClean="0"/>
              <a:t>to</a:t>
            </a:r>
            <a:r>
              <a:rPr lang="en-US" dirty="0" smtClean="0"/>
              <a:t> maintain circulation and reduce the risk of DVTs and </a:t>
            </a:r>
            <a:r>
              <a:rPr lang="en-US" dirty="0" err="1" smtClean="0"/>
              <a:t>thromboemboli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Deep breathing exercises and airway clearance to prevent pulmonary complications.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2. Improve strength in the upper and sound lower extremities.</a:t>
            </a:r>
          </a:p>
          <a:p>
            <a:pPr>
              <a:buNone/>
            </a:pPr>
            <a:r>
              <a:rPr lang="en-US" dirty="0" smtClean="0"/>
              <a:t>• Crutch muscle strengthening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to lift body weight during bed mobility, standing transfers, and ambulation with assistive devices.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Sound lower limb strengthening exercises.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3. Prevent postoperative reflex inhibition of hip and knee musculature.</a:t>
            </a:r>
          </a:p>
          <a:p>
            <a:r>
              <a:rPr lang="en-US" dirty="0" smtClean="0"/>
              <a:t>Low-intensity isometric (setting) exercises of the hip and knee musculature of the operated extremity.</a:t>
            </a:r>
          </a:p>
          <a:p>
            <a:endParaRPr lang="en-US" dirty="0" smtClean="0"/>
          </a:p>
          <a:p>
            <a:r>
              <a:rPr lang="en-US" dirty="0" smtClean="0"/>
              <a:t>Depending on the fracture site and its stability, perform </a:t>
            </a:r>
            <a:r>
              <a:rPr lang="en-US" dirty="0" err="1" smtClean="0"/>
              <a:t>gluteal</a:t>
            </a:r>
            <a:r>
              <a:rPr lang="en-US" dirty="0" smtClean="0"/>
              <a:t>, abductor, quadriceps and hamstring setting exercises.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4. Restore active mobility and dynamic control of the involved hip and adjacent joints.</a:t>
            </a:r>
          </a:p>
          <a:p>
            <a:endParaRPr lang="en-US" dirty="0" smtClean="0"/>
          </a:p>
          <a:p>
            <a:r>
              <a:rPr lang="en-US" dirty="0" smtClean="0"/>
              <a:t>Assisted, progressing to active ROM of the involved hip and knee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progress as pain and fracture healing permit.</a:t>
            </a:r>
          </a:p>
          <a:p>
            <a:endParaRPr lang="en-US" dirty="0" smtClean="0"/>
          </a:p>
          <a:p>
            <a:r>
              <a:rPr lang="en-US" dirty="0" smtClean="0"/>
              <a:t>For example, in the supine position, perform heel slides before straight leg raises (SLRs). The shorter moment arm when the knee is flexed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lower rotational loads on the fracture site than a long moment arm.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Unassisted SLRs (flexion, abduction, extension) </a:t>
            </a:r>
            <a:r>
              <a:rPr lang="en-US" i="1" dirty="0" smtClean="0"/>
              <a:t>while standing on the sound leg and holding onto a stable </a:t>
            </a:r>
            <a:r>
              <a:rPr lang="en-US" dirty="0" smtClean="0"/>
              <a:t>surface for balance before progressing to SLRs in a horizontal position.</a:t>
            </a:r>
          </a:p>
          <a:p>
            <a:endParaRPr lang="en-US" dirty="0" smtClean="0"/>
          </a:p>
          <a:p>
            <a:r>
              <a:rPr lang="en-US" dirty="0" smtClean="0"/>
              <a:t>Pelvic tilts and knee-to-chest movements with the </a:t>
            </a:r>
            <a:r>
              <a:rPr lang="en-US" i="1" dirty="0" smtClean="0"/>
              <a:t>uninvolved leg to prevent stiffness in the low back </a:t>
            </a:r>
            <a:r>
              <a:rPr lang="en-US" dirty="0" smtClean="0"/>
              <a:t>region.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2 to 4 weeks postoperatively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achieve 80 to 90 of active hip flexion </a:t>
            </a:r>
            <a:r>
              <a:rPr lang="en-US" u="sng" dirty="0" smtClean="0"/>
              <a:t>with the knee flexed.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Low-intensity resistance exercises of the operated hip often are delayed until </a:t>
            </a:r>
            <a:r>
              <a:rPr lang="en-US" u="sng" dirty="0" smtClean="0"/>
              <a:t>4 to 6 weeks</a:t>
            </a:r>
            <a:r>
              <a:rPr lang="en-US" dirty="0" smtClean="0"/>
              <a:t> postoperatively to allow time for the hip muscles incised during surgery to heal.</a:t>
            </a:r>
          </a:p>
          <a:p>
            <a:endParaRPr lang="en-US" dirty="0" smtClean="0"/>
          </a:p>
          <a:p>
            <a:r>
              <a:rPr lang="en-US" dirty="0" smtClean="0"/>
              <a:t>Resistance exercises of knee and ankle musculature may be initiated sooner.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Objectives 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After completion of this lecture, you will able to:</a:t>
            </a:r>
          </a:p>
          <a:p>
            <a:endParaRPr lang="en-US" sz="2400" dirty="0" smtClean="0"/>
          </a:p>
          <a:p>
            <a:r>
              <a:rPr lang="en-US" sz="2400" dirty="0" smtClean="0"/>
              <a:t>Explain principles </a:t>
            </a:r>
            <a:r>
              <a:rPr lang="en-US" sz="2400" dirty="0" smtClean="0"/>
              <a:t>of physiotherapy assessment </a:t>
            </a:r>
          </a:p>
          <a:p>
            <a:endParaRPr lang="en-US" sz="2400" dirty="0" smtClean="0"/>
          </a:p>
          <a:p>
            <a:r>
              <a:rPr lang="en-US" sz="2400" dirty="0" smtClean="0"/>
              <a:t>Discuss principles </a:t>
            </a:r>
            <a:r>
              <a:rPr lang="en-US" sz="2400" dirty="0" smtClean="0"/>
              <a:t>of physiotherapy management</a:t>
            </a:r>
          </a:p>
          <a:p>
            <a:endParaRPr lang="en-US" sz="2400" dirty="0" smtClean="0"/>
          </a:p>
          <a:p>
            <a:r>
              <a:rPr lang="en-US" sz="2400" dirty="0" smtClean="0"/>
              <a:t>Apply evidence </a:t>
            </a:r>
            <a:r>
              <a:rPr lang="en-US" sz="2400" dirty="0" smtClean="0"/>
              <a:t>based Physiotherapy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By 6 weeks soft tissues are healed; and by 8 to 12 weeks, depending on the age and health of the patient, some degree of bone healing has occurred.</a:t>
            </a:r>
          </a:p>
          <a:p>
            <a:endParaRPr lang="en-US" dirty="0" smtClean="0"/>
          </a:p>
          <a:p>
            <a:r>
              <a:rPr lang="en-US" dirty="0" smtClean="0"/>
              <a:t>By the sixth week of rehabilitation, except in unusual situations, at least partial weight bearing or full weight bearing as tolerated, if not initiated previously, now is permissible.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8 to 12 weeks, although a patient gradually can be weaned from use of an assistive device during ambulation, most continue to use at least a cane well beyond this time frame.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Weight bearing considerations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amount of weight bearing permissible during early ambulation and transfers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surgeon.</a:t>
            </a:r>
          </a:p>
          <a:p>
            <a:endParaRPr lang="en-US" dirty="0" smtClean="0"/>
          </a:p>
          <a:p>
            <a:r>
              <a:rPr lang="en-US" dirty="0" smtClean="0"/>
              <a:t>Factors that influence the decision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patient’s age and bone quality, the fracture location and pattern, the type of fixation used to stabilize the fracture site, and the degree of </a:t>
            </a:r>
            <a:r>
              <a:rPr lang="en-US" dirty="0" err="1" smtClean="0"/>
              <a:t>intraoperative</a:t>
            </a:r>
            <a:r>
              <a:rPr lang="en-US" dirty="0" smtClean="0"/>
              <a:t> stability achieved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Recommendations range from non-weight-bearing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toe-touch, or touch-down weight </a:t>
            </a:r>
            <a:r>
              <a:rPr lang="en-US" dirty="0" err="1" smtClean="0"/>
              <a:t>bearing</a:t>
            </a:r>
            <a:r>
              <a:rPr lang="en-US" dirty="0" err="1" smtClean="0">
                <a:sym typeface="Wingdings" pitchFamily="2" charset="2"/>
              </a:rPr>
              <a:t></a:t>
            </a:r>
            <a:r>
              <a:rPr lang="en-US" dirty="0" err="1" smtClean="0"/>
              <a:t>weight</a:t>
            </a:r>
            <a:r>
              <a:rPr lang="en-US" dirty="0" smtClean="0"/>
              <a:t> bearing as tolerated.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Intermediate and Functional phase</a:t>
            </a:r>
            <a:endParaRPr lang="en-IN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GOALS: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Increasing strength and functional control of the involved lower extremity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Gradually increase the patient’s level of functional activities.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During the past few years the findings of several studies have demonstrated that after a standard course of postoperative rehabilitation and with clearance from the patient’s surgeon, an extended program of properly supervised, carefully progressed resistance exercises for strength training, begun 6 to 19 weeks postoperatively, is safe and effective.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r>
              <a:rPr lang="en-US" dirty="0" smtClean="0"/>
              <a:t>The equipment used for resistance training can ranged from elastic resistance products to weight machines.</a:t>
            </a:r>
          </a:p>
          <a:p>
            <a:endParaRPr lang="en-US" dirty="0" smtClean="0"/>
          </a:p>
          <a:p>
            <a:r>
              <a:rPr lang="en-US" u="sng" dirty="0" smtClean="0"/>
              <a:t>The following goals and exercises are  appropriate during the intermediate</a:t>
            </a:r>
          </a:p>
          <a:p>
            <a:pPr>
              <a:buNone/>
            </a:pPr>
            <a:r>
              <a:rPr lang="en-US" u="sng" dirty="0" smtClean="0"/>
              <a:t>   and advanced phases of rehabilitation.</a:t>
            </a:r>
            <a:endParaRPr lang="en-US" u="sng" dirty="0"/>
          </a:p>
        </p:txBody>
      </p:sp>
      <p:pic>
        <p:nvPicPr>
          <p:cNvPr id="7170" name="Picture 2" descr="https://encrypted-tbn1.gstatic.com/images?q=tbn:ANd9GcSD3HvMkE6msEHQnP9GdPsuFb7GtI0CJNH5WoyMPPwErR_o3U2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25908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b="1" i="1" dirty="0" smtClean="0"/>
          </a:p>
          <a:p>
            <a:pPr marL="514350" indent="-514350">
              <a:buAutoNum type="arabicPeriod"/>
            </a:pPr>
            <a:r>
              <a:rPr lang="en-US" b="1" i="1" dirty="0" smtClean="0"/>
              <a:t>Increase flexibility of any chronically shortened muscles.</a:t>
            </a:r>
          </a:p>
          <a:p>
            <a:r>
              <a:rPr lang="en-US" dirty="0" smtClean="0"/>
              <a:t>Muscles typically involved include the ankle plantar flexors, hip flexors and hamstrings.</a:t>
            </a:r>
          </a:p>
          <a:p>
            <a:endParaRPr lang="en-US" dirty="0" smtClean="0"/>
          </a:p>
          <a:p>
            <a:r>
              <a:rPr lang="en-US" dirty="0" smtClean="0"/>
              <a:t>Stretching techniques include:</a:t>
            </a:r>
          </a:p>
          <a:p>
            <a:pPr>
              <a:buNone/>
            </a:pPr>
            <a:r>
              <a:rPr lang="en-US" dirty="0" smtClean="0"/>
              <a:t>a. Heel cord stretching with a towel while sitting on a bed with the knee straight.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b. Hip flexor stretching in the supine/Thomas test position.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http://www.sportsinjuryclinic.net/image.php/httpwwwyoutubecomvq0xiuq9tj2w?file=http://img.youtube.com/vi/Q0XiUq9TJ2w/hqdefault.jpg&amp;width=440&amp;height=2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200400"/>
            <a:ext cx="4191000" cy="2457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r>
              <a:rPr lang="en-IN" dirty="0" smtClean="0"/>
              <a:t>Principles of Assessment 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c. Hamstring stretching by sitting on the edge of a table with one leg supported in hip flexion and knee extension and the other in extension over the side of the support surface.</a:t>
            </a:r>
          </a:p>
          <a:p>
            <a:endParaRPr lang="en-US" dirty="0"/>
          </a:p>
        </p:txBody>
      </p:sp>
      <p:pic>
        <p:nvPicPr>
          <p:cNvPr id="83970" name="Picture 2" descr="http://yaletownrmt.ca/wp-content/uploads/2012/11/hamstr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81400"/>
            <a:ext cx="3333750" cy="2933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2. Improve strength and muscular endurance in the lower extremities for functional activities.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mini-squats and heel raises using a </a:t>
            </a:r>
          </a:p>
          <a:p>
            <a:pPr marL="514350" indent="-514350">
              <a:buNone/>
            </a:pPr>
            <a:r>
              <a:rPr lang="en-US" dirty="0" smtClean="0"/>
              <a:t>	table or walker for support and </a:t>
            </a:r>
          </a:p>
          <a:p>
            <a:pPr marL="514350" indent="-514350">
              <a:buNone/>
            </a:pPr>
            <a:r>
              <a:rPr lang="en-US" dirty="0" smtClean="0"/>
              <a:t>	balance and body weight as the </a:t>
            </a:r>
          </a:p>
          <a:p>
            <a:pPr marL="514350" indent="-514350">
              <a:buNone/>
            </a:pPr>
            <a:r>
              <a:rPr lang="en-US" dirty="0" smtClean="0"/>
              <a:t>	of resistance as soon as partial-</a:t>
            </a:r>
          </a:p>
          <a:p>
            <a:pPr marL="514350" indent="-514350">
              <a:buNone/>
            </a:pPr>
            <a:r>
              <a:rPr lang="en-US" dirty="0" smtClean="0"/>
              <a:t>	weight bearing on the operated </a:t>
            </a:r>
          </a:p>
          <a:p>
            <a:pPr marL="514350" indent="-514350">
              <a:buNone/>
            </a:pPr>
            <a:r>
              <a:rPr lang="en-US" dirty="0" smtClean="0"/>
              <a:t>	lower extremity is permissible.</a:t>
            </a:r>
            <a:endParaRPr lang="en-US" dirty="0"/>
          </a:p>
        </p:txBody>
      </p:sp>
      <p:pic>
        <p:nvPicPr>
          <p:cNvPr id="4098" name="Picture 2" descr="http://www.mskcc.org/sites/www.mskcc.org/files/imagecache/small/node/%5Bnid%5D/images/BMT%20level%203%20mini%20squ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895600"/>
            <a:ext cx="2095500" cy="2581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b. Lunges and forward and lateral step-ups.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076" name="Picture 4" descr="http://3.bp.blogspot.com/-Mgdx9IeDWf4/UHrCTpJ9jJI/AAAAAAAAAX8/xeDOQENXw2U/s1600/askelkyyk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200400"/>
            <a:ext cx="3429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c. Open-chain hip and knee exercises initially against light to moderate resistance with elastic resistance or cuff weights. Emphasize </a:t>
            </a:r>
            <a:r>
              <a:rPr lang="en-US" u="sng" dirty="0" smtClean="0"/>
              <a:t>hip</a:t>
            </a:r>
            <a:r>
              <a:rPr lang="en-US" dirty="0" smtClean="0"/>
              <a:t> </a:t>
            </a:r>
            <a:r>
              <a:rPr lang="en-US" u="sng" dirty="0" smtClean="0"/>
              <a:t>extension</a:t>
            </a:r>
            <a:r>
              <a:rPr lang="en-US" dirty="0" smtClean="0"/>
              <a:t> and </a:t>
            </a:r>
            <a:r>
              <a:rPr lang="en-US" u="sng" dirty="0" smtClean="0"/>
              <a:t>abduction</a:t>
            </a:r>
            <a:r>
              <a:rPr lang="en-US" dirty="0" smtClean="0"/>
              <a:t> for a positive impact on ambulation.</a:t>
            </a:r>
            <a:endParaRPr lang="en-US" dirty="0"/>
          </a:p>
        </p:txBody>
      </p:sp>
      <p:pic>
        <p:nvPicPr>
          <p:cNvPr id="4" name="Picture 2" descr="https://encrypted-tbn1.gstatic.com/images?q=tbn:ANd9GcSD3HvMkE6msEHQnP9GdPsuFb7GtI0CJNH5WoyMPPwErR_o3U2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1910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d. Task-specific training, such as stair-climbing or carrying small loads while ambulating.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3. Improve postural stability and standing balance.</a:t>
            </a:r>
          </a:p>
          <a:p>
            <a:pPr>
              <a:buNone/>
            </a:pPr>
            <a:r>
              <a:rPr lang="en-US" dirty="0" smtClean="0"/>
              <a:t>a. Progression of balance activities appropriate for the patient’s age and desired activity level.</a:t>
            </a:r>
          </a:p>
          <a:p>
            <a:endParaRPr lang="en-US" dirty="0"/>
          </a:p>
        </p:txBody>
      </p:sp>
      <p:pic>
        <p:nvPicPr>
          <p:cNvPr id="4" name="Picture 2" descr="http://www.acefitness.org/images/webcontent/certifiednews/BalanceEx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86200"/>
            <a:ext cx="4800600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b. Progressive ambulation on various surfaces.</a:t>
            </a:r>
          </a:p>
          <a:p>
            <a:endParaRPr lang="en-US" dirty="0"/>
          </a:p>
        </p:txBody>
      </p:sp>
      <p:pic>
        <p:nvPicPr>
          <p:cNvPr id="86018" name="Picture 2" descr="http://forum.belmont.edu/health/CHSimages/Guatemala2011-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133600"/>
            <a:ext cx="3657600" cy="4572000"/>
          </a:xfrm>
          <a:prstGeom prst="rect">
            <a:avLst/>
          </a:prstGeom>
          <a:noFill/>
        </p:spPr>
      </p:pic>
      <p:pic>
        <p:nvPicPr>
          <p:cNvPr id="86020" name="Picture 4" descr="http://3.imimg.com/data3/KI/XN/MY-641845/curbs-ramp-250x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0"/>
            <a:ext cx="260985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b="1" i="1" dirty="0" smtClean="0"/>
              <a:t>Increase aerobic capacity/cardiopulmonary endurance.</a:t>
            </a:r>
          </a:p>
          <a:p>
            <a:pPr>
              <a:buNone/>
            </a:pPr>
            <a:r>
              <a:rPr lang="en-US" dirty="0" smtClean="0"/>
              <a:t>a. Stationary bicycling, upper body </a:t>
            </a:r>
            <a:r>
              <a:rPr lang="en-US" dirty="0" err="1" smtClean="0"/>
              <a:t>ergometry</a:t>
            </a:r>
            <a:r>
              <a:rPr lang="en-US" dirty="0" smtClean="0"/>
              <a:t>, or treadmill walking.</a:t>
            </a:r>
            <a:endParaRPr lang="en-US" dirty="0"/>
          </a:p>
        </p:txBody>
      </p:sp>
      <p:pic>
        <p:nvPicPr>
          <p:cNvPr id="1026" name="Picture 2" descr="http://64.122.165.221/img/cardio-ube-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429000"/>
            <a:ext cx="3200400" cy="2838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BASED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</a:p>
          <a:p>
            <a:pPr>
              <a:buNone/>
            </a:pPr>
            <a:r>
              <a:rPr lang="en-US" b="1" dirty="0" smtClean="0"/>
              <a:t>    Effects of Resistance Training on Lower-Extremity Impairments in Older People With Hip Fracture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format of the title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60- to 85-year-old community-dwelling men and women 0.5 to 7.0 years after hip fracture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Twelve-week intensive progressive strength power training (n24)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intervention (n22)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Isometric knee extension torque (KET)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 extension power (LEP) measured in    the weaker and stronger leg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asymmetric deficit ([weak/sum both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legs]  100%),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10-m walking speed,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dynamic balance test,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self-reported outdoor mobility.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Mechanism of injury </a:t>
            </a:r>
            <a:r>
              <a:rPr lang="en-IN" dirty="0" smtClean="0">
                <a:sym typeface="Wingdings" pitchFamily="2" charset="2"/>
              </a:rPr>
              <a:t> </a:t>
            </a:r>
            <a:r>
              <a:rPr lang="en-IN" dirty="0" smtClean="0"/>
              <a:t> </a:t>
            </a:r>
          </a:p>
          <a:p>
            <a:r>
              <a:rPr lang="en-IN" dirty="0" smtClean="0"/>
              <a:t>Patient was able to move limb?</a:t>
            </a:r>
          </a:p>
          <a:p>
            <a:r>
              <a:rPr lang="en-IN" dirty="0" smtClean="0"/>
              <a:t>Patient was able to bear weight on the injured limb?</a:t>
            </a:r>
          </a:p>
          <a:p>
            <a:r>
              <a:rPr lang="en-IN" dirty="0" smtClean="0"/>
              <a:t>Position of limb after trauma</a:t>
            </a:r>
          </a:p>
          <a:p>
            <a:r>
              <a:rPr lang="en-IN" dirty="0" smtClean="0"/>
              <a:t>swelling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Based Practice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8686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Journal &amp; Authors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Study</a:t>
                      </a:r>
                      <a:r>
                        <a:rPr lang="en-IN" baseline="0" dirty="0" smtClean="0"/>
                        <a:t> Design &amp; Level of Evidence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AIMS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METHODOLOGY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CONCLUSION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 Phys Med </a:t>
                      </a:r>
                      <a:r>
                        <a:rPr lang="en-IN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Rehabil</a:t>
                      </a:r>
                      <a:endParaRPr lang="en-IN" sz="18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Erja</a:t>
                      </a:r>
                      <a:r>
                        <a:rPr lang="en-IN" sz="18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Randomized Control Trial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IN" dirty="0" smtClean="0"/>
                        <a:t>1b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study the effects of resistance training on muscle strength parameters, mobility, and balance.</a:t>
                      </a:r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the 25 men and 54 women participating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the baseline assessments, were randomized into the training group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(Twelve-week intensive progressive strength power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Training) and control group (no intervention)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Intensive resistance training is feasible for people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 a hip fracture and improved muscle strength and power.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intensive training especially for the weaker leg may be needed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obtain more marked effects on asymmetric deficit, mobility, and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balance. Also, the timing and duration of training program should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considered.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Campbells</a:t>
            </a:r>
            <a:r>
              <a:rPr lang="en-US" dirty="0" smtClean="0"/>
              <a:t> Operative Orthopedics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Turek’s</a:t>
            </a:r>
            <a:r>
              <a:rPr lang="en-US" dirty="0" smtClean="0"/>
              <a:t> Orthopedics </a:t>
            </a:r>
            <a:r>
              <a:rPr lang="en-US" sz="2800" dirty="0" smtClean="0"/>
              <a:t>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</a:t>
            </a:r>
          </a:p>
          <a:p>
            <a:pPr>
              <a:buNone/>
            </a:pPr>
            <a:r>
              <a:rPr lang="en-US" dirty="0" smtClean="0"/>
              <a:t>3. Therapeutic Exercise by Carolyn </a:t>
            </a:r>
            <a:r>
              <a:rPr lang="en-US" dirty="0" err="1" smtClean="0"/>
              <a:t>kisner</a:t>
            </a:r>
            <a:r>
              <a:rPr lang="en-US" dirty="0" smtClean="0"/>
              <a:t>. </a:t>
            </a:r>
            <a:r>
              <a:rPr lang="en-US" sz="2800" dirty="0" smtClean="0"/>
              <a:t>5th Edition</a:t>
            </a:r>
            <a:endParaRPr lang="en-US" sz="2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It is reasonable to expect to achieve 80</a:t>
            </a:r>
            <a:r>
              <a:rPr lang="en-US" baseline="30000" dirty="0" smtClean="0"/>
              <a:t>0</a:t>
            </a:r>
            <a:r>
              <a:rPr lang="en-US" dirty="0" smtClean="0"/>
              <a:t> to 90</a:t>
            </a:r>
            <a:r>
              <a:rPr lang="en-US" baseline="30000" dirty="0" smtClean="0"/>
              <a:t>o</a:t>
            </a:r>
            <a:r>
              <a:rPr lang="en-US" dirty="0" smtClean="0"/>
              <a:t> of active hip flexion ______________by 2 to 4 weeks postoperatively.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Along with SLR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With knee flexion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of the above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To prevent postoperative reflex inhibition of hip and knee musculature which exercise is given?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Isometrics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High resistive exercises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Running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Aerobics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Thomas test position can be used for stretching?</a:t>
            </a:r>
          </a:p>
          <a:p>
            <a:pPr marL="514350" indent="-514350">
              <a:buAutoNum type="alphaLcPeriod"/>
            </a:pPr>
            <a:r>
              <a:rPr lang="en-US" dirty="0" smtClean="0"/>
              <a:t>Hip flexors</a:t>
            </a:r>
          </a:p>
          <a:p>
            <a:pPr marL="514350" indent="-514350">
              <a:buAutoNum type="alphaLcPeriod"/>
            </a:pPr>
            <a:r>
              <a:rPr lang="en-US" dirty="0" smtClean="0"/>
              <a:t>Knee flexors</a:t>
            </a:r>
          </a:p>
          <a:p>
            <a:pPr marL="514350" indent="-514350">
              <a:buAutoNum type="alphaLcPeriod"/>
            </a:pPr>
            <a:r>
              <a:rPr lang="en-US" dirty="0" smtClean="0"/>
              <a:t>Knee extensors</a:t>
            </a:r>
          </a:p>
          <a:p>
            <a:pPr marL="514350" indent="-514350">
              <a:buAutoNum type="alphaL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Prevent stiffness in the low back which exercises are to be given?</a:t>
            </a:r>
          </a:p>
          <a:p>
            <a:pPr marL="514350" indent="-514350">
              <a:buAutoNum type="alphaLcPeriod"/>
            </a:pPr>
            <a:r>
              <a:rPr lang="en-US" dirty="0" smtClean="0"/>
              <a:t>knee-to-chest</a:t>
            </a:r>
          </a:p>
          <a:p>
            <a:pPr marL="514350" indent="-514350">
              <a:buAutoNum type="alphaLcPeriod"/>
            </a:pPr>
            <a:r>
              <a:rPr lang="en-US" dirty="0" smtClean="0"/>
              <a:t>Pelvic tilts</a:t>
            </a:r>
          </a:p>
          <a:p>
            <a:pPr marL="514350" indent="-514350">
              <a:buAutoNum type="alphaLcPeriod"/>
            </a:pPr>
            <a:r>
              <a:rPr lang="en-US" dirty="0" smtClean="0"/>
              <a:t>Both  a and b </a:t>
            </a:r>
          </a:p>
          <a:p>
            <a:pPr marL="514350" indent="-514350">
              <a:buAutoNum type="alphaL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To increase aerobic capacity/cardiopulmonary endurance which exercises are to be given?</a:t>
            </a:r>
          </a:p>
          <a:p>
            <a:pPr marL="514350" indent="-514350">
              <a:buAutoNum type="alphaLcPeriod"/>
            </a:pPr>
            <a:r>
              <a:rPr lang="en-US" dirty="0" smtClean="0"/>
              <a:t>Stationary bicycling</a:t>
            </a:r>
          </a:p>
          <a:p>
            <a:pPr marL="514350" indent="-514350">
              <a:buAutoNum type="alphaLcPeriod"/>
            </a:pPr>
            <a:r>
              <a:rPr lang="en-US" dirty="0" smtClean="0"/>
              <a:t>Upper body </a:t>
            </a:r>
            <a:r>
              <a:rPr lang="en-US" dirty="0" err="1" smtClean="0"/>
              <a:t>ergometry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Treadmill walking </a:t>
            </a:r>
          </a:p>
          <a:p>
            <a:pPr marL="514350" indent="-514350">
              <a:buAutoNum type="alphaL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On observation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Affected extremity: shortened &amp; externally rotated (displaced)</a:t>
            </a:r>
          </a:p>
          <a:p>
            <a:endParaRPr lang="en-IN" dirty="0" smtClean="0"/>
          </a:p>
          <a:p>
            <a:r>
              <a:rPr lang="en-IN" dirty="0" smtClean="0"/>
              <a:t>Swelling: at the </a:t>
            </a:r>
            <a:r>
              <a:rPr lang="en-IN" dirty="0" err="1" smtClean="0"/>
              <a:t>gluteal</a:t>
            </a:r>
            <a:r>
              <a:rPr lang="en-IN" dirty="0" smtClean="0"/>
              <a:t> and proximal thigh region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Gait: patient wont be able bear weight on the affected limb.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On examination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u="sng" dirty="0" smtClean="0"/>
              <a:t>Pain examination:</a:t>
            </a:r>
          </a:p>
          <a:p>
            <a:r>
              <a:rPr lang="en-IN" dirty="0" smtClean="0"/>
              <a:t>Site: hip joint, groin area</a:t>
            </a:r>
          </a:p>
          <a:p>
            <a:r>
              <a:rPr lang="en-IN" dirty="0" smtClean="0"/>
              <a:t>Type: dull aching</a:t>
            </a:r>
          </a:p>
          <a:p>
            <a:r>
              <a:rPr lang="en-IN" dirty="0" smtClean="0"/>
              <a:t>Frequency: continuous</a:t>
            </a:r>
          </a:p>
          <a:p>
            <a:r>
              <a:rPr lang="en-IN" dirty="0" smtClean="0"/>
              <a:t>A/F: Movement</a:t>
            </a:r>
          </a:p>
          <a:p>
            <a:r>
              <a:rPr lang="en-IN" dirty="0" smtClean="0"/>
              <a:t>R/F: medications and rest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Active range of motion of affected hip will  be affected due to pain.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Groin tenderness </a:t>
            </a:r>
          </a:p>
          <a:p>
            <a:endParaRPr lang="en-IN" dirty="0" smtClean="0"/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3600" b="1" dirty="0" smtClean="0"/>
              <a:t>Principles of physiotherapy management</a:t>
            </a:r>
            <a:endParaRPr lang="en-IN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The ultimate goal of surgical intervention and postoperative care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to return a patient to his or her pre-injury level of function.</a:t>
            </a:r>
          </a:p>
          <a:p>
            <a:endParaRPr lang="en-US" dirty="0" smtClean="0"/>
          </a:p>
          <a:p>
            <a:r>
              <a:rPr lang="en-US" dirty="0" smtClean="0"/>
              <a:t>During the initial phase of postoperative rehabilitation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to prevent or minimize the adverse effects of prolonged bed rest, including thromboemboli and pulmonary complications.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1496</Words>
  <Application>Microsoft Office PowerPoint</Application>
  <PresentationFormat>On-screen Show (4:3)</PresentationFormat>
  <Paragraphs>188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Femur Neck Fracture PRINCIPLES OF ASSESSMENT AND PHYSIOTHERAPY </vt:lpstr>
      <vt:lpstr>Objectives </vt:lpstr>
      <vt:lpstr>Principles of Assessment </vt:lpstr>
      <vt:lpstr>History</vt:lpstr>
      <vt:lpstr>On observation</vt:lpstr>
      <vt:lpstr>On examination</vt:lpstr>
      <vt:lpstr>Slide 7</vt:lpstr>
      <vt:lpstr>Slide 8</vt:lpstr>
      <vt:lpstr>Slide 9</vt:lpstr>
      <vt:lpstr>Slide 10</vt:lpstr>
      <vt:lpstr>Slide 11</vt:lpstr>
      <vt:lpstr>Slide 12</vt:lpstr>
      <vt:lpstr>Slide 13</vt:lpstr>
      <vt:lpstr>Exercises (contd…)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Weight bearing considerations</vt:lpstr>
      <vt:lpstr>Slide 23</vt:lpstr>
      <vt:lpstr>Intermediate and Functional phase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EVIDENCE BASED PRACTICE</vt:lpstr>
      <vt:lpstr>PICO format of the title</vt:lpstr>
      <vt:lpstr>Evidence Based Practice</vt:lpstr>
      <vt:lpstr>References</vt:lpstr>
      <vt:lpstr>MCQ (contd…)</vt:lpstr>
      <vt:lpstr>MCQ (contd…)</vt:lpstr>
      <vt:lpstr>MCQ (contd…)</vt:lpstr>
      <vt:lpstr>MCQ (contd…)</vt:lpstr>
      <vt:lpstr>MCQ (contd…)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Femur Neck Fracture</dc:title>
  <dc:creator>admin</dc:creator>
  <cp:lastModifiedBy>Windows User</cp:lastModifiedBy>
  <cp:revision>85</cp:revision>
  <dcterms:created xsi:type="dcterms:W3CDTF">2006-08-16T00:00:00Z</dcterms:created>
  <dcterms:modified xsi:type="dcterms:W3CDTF">2020-08-18T01:20:32Z</dcterms:modified>
</cp:coreProperties>
</file>