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67" r:id="rId9"/>
    <p:sldId id="301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49" y="394842"/>
            <a:ext cx="80709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82954"/>
            <a:ext cx="7830184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2" name="object 12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3D9E51-C29D-4B02-8469-F890E17E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49407"/>
            <a:ext cx="1295400" cy="1295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600E53-EB2A-422C-AD33-2DD6FE578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0" y="132898"/>
            <a:ext cx="1143000" cy="12171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51701DD-442C-4490-BB0D-AAB816E897BD}"/>
              </a:ext>
            </a:extLst>
          </p:cNvPr>
          <p:cNvSpPr txBox="1"/>
          <p:nvPr/>
        </p:nvSpPr>
        <p:spPr>
          <a:xfrm>
            <a:off x="2097175" y="2157664"/>
            <a:ext cx="568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solidFill>
                  <a:srgbClr val="0070C0"/>
                </a:solidFill>
                <a:latin typeface="Algerian" panose="04020705040A02060702" pitchFamily="82" charset="0"/>
              </a:rPr>
              <a:t>Code of ethics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0A6A7-2297-42C5-8E80-23017D3985A2}"/>
              </a:ext>
            </a:extLst>
          </p:cNvPr>
          <p:cNvSpPr txBox="1"/>
          <p:nvPr/>
        </p:nvSpPr>
        <p:spPr>
          <a:xfrm>
            <a:off x="4724400" y="3733800"/>
            <a:ext cx="3278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Prepared By, </a:t>
            </a:r>
          </a:p>
          <a:p>
            <a:r>
              <a:rPr lang="en-IN" sz="2800" dirty="0"/>
              <a:t>Mr. Swamy PGN</a:t>
            </a:r>
          </a:p>
          <a:p>
            <a:r>
              <a:rPr lang="en-IN" sz="2800" dirty="0"/>
              <a:t>SNC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0"/>
            <a:ext cx="2723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95" dirty="0">
                <a:latin typeface="Times New Roman"/>
                <a:cs typeface="Times New Roman"/>
              </a:rPr>
              <a:t>DEFI</a:t>
            </a:r>
            <a:r>
              <a:rPr sz="4400" b="0" spc="-370" dirty="0">
                <a:latin typeface="Times New Roman"/>
                <a:cs typeface="Times New Roman"/>
              </a:rPr>
              <a:t>N</a:t>
            </a:r>
            <a:r>
              <a:rPr sz="4400" b="0" spc="-180" dirty="0">
                <a:latin typeface="Times New Roman"/>
                <a:cs typeface="Times New Roman"/>
              </a:rPr>
              <a:t>ITON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821650"/>
            <a:ext cx="8534400" cy="4673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0">
              <a:lnSpc>
                <a:spcPct val="150100"/>
              </a:lnSpc>
              <a:spcBef>
                <a:spcPts val="10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lang="en-US" sz="2400" u="heavy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Ethics</a:t>
            </a:r>
            <a:r>
              <a:rPr lang="en-US" sz="2400" spc="-75" dirty="0">
                <a:latin typeface="Georgia"/>
                <a:cs typeface="Georgia"/>
              </a:rPr>
              <a:t> </a:t>
            </a:r>
            <a:r>
              <a:rPr lang="en-US" sz="2400" spc="-10" dirty="0">
                <a:latin typeface="Georgia"/>
                <a:cs typeface="Georgia"/>
              </a:rPr>
              <a:t>refers </a:t>
            </a:r>
            <a:r>
              <a:rPr lang="en-US" sz="2400" spc="-25" dirty="0">
                <a:latin typeface="Georgia"/>
                <a:cs typeface="Georgia"/>
              </a:rPr>
              <a:t>to </a:t>
            </a:r>
            <a:r>
              <a:rPr lang="en-US" sz="2400" spc="-40" dirty="0">
                <a:latin typeface="Georgia"/>
                <a:cs typeface="Georgia"/>
              </a:rPr>
              <a:t>the </a:t>
            </a:r>
            <a:r>
              <a:rPr lang="en-US" sz="2400" spc="-55" dirty="0">
                <a:latin typeface="Georgia"/>
                <a:cs typeface="Georgia"/>
              </a:rPr>
              <a:t>moral </a:t>
            </a:r>
            <a:r>
              <a:rPr lang="en-US" sz="2400" spc="-30" dirty="0">
                <a:latin typeface="Georgia"/>
                <a:cs typeface="Georgia"/>
              </a:rPr>
              <a:t>code </a:t>
            </a:r>
            <a:r>
              <a:rPr lang="en-US" sz="2400" spc="-45" dirty="0">
                <a:latin typeface="Georgia"/>
                <a:cs typeface="Georgia"/>
              </a:rPr>
              <a:t>of </a:t>
            </a:r>
            <a:r>
              <a:rPr lang="en-US" sz="2400" spc="-50" dirty="0">
                <a:latin typeface="Georgia"/>
                <a:cs typeface="Georgia"/>
              </a:rPr>
              <a:t>nursing </a:t>
            </a:r>
            <a:r>
              <a:rPr lang="en-US" sz="2400" spc="-70" dirty="0">
                <a:latin typeface="Georgia"/>
                <a:cs typeface="Georgia"/>
              </a:rPr>
              <a:t>&amp; </a:t>
            </a:r>
            <a:r>
              <a:rPr lang="en-US" sz="2400" spc="-25" dirty="0">
                <a:latin typeface="Georgia"/>
                <a:cs typeface="Georgia"/>
              </a:rPr>
              <a:t>is </a:t>
            </a:r>
            <a:r>
              <a:rPr lang="en-US" sz="2400" spc="-30" dirty="0">
                <a:latin typeface="Georgia"/>
                <a:cs typeface="Georgia"/>
              </a:rPr>
              <a:t>based </a:t>
            </a:r>
            <a:r>
              <a:rPr lang="en-US" sz="2400" spc="-60" dirty="0">
                <a:latin typeface="Georgia"/>
                <a:cs typeface="Georgia"/>
              </a:rPr>
              <a:t>on </a:t>
            </a:r>
            <a:r>
              <a:rPr lang="en-US" sz="2400" spc="-45" dirty="0">
                <a:latin typeface="Georgia"/>
                <a:cs typeface="Georgia"/>
              </a:rPr>
              <a:t>obligation</a:t>
            </a:r>
            <a:r>
              <a:rPr lang="en-US" sz="2400" spc="-229" dirty="0">
                <a:latin typeface="Georgia"/>
                <a:cs typeface="Georgia"/>
              </a:rPr>
              <a:t> </a:t>
            </a:r>
            <a:r>
              <a:rPr lang="en-US" sz="2400" spc="-30" dirty="0">
                <a:latin typeface="Georgia"/>
                <a:cs typeface="Georgia"/>
              </a:rPr>
              <a:t>to  </a:t>
            </a:r>
            <a:r>
              <a:rPr lang="en-US" sz="2400" spc="-10" dirty="0">
                <a:latin typeface="Georgia"/>
                <a:cs typeface="Georgia"/>
              </a:rPr>
              <a:t>service </a:t>
            </a:r>
            <a:r>
              <a:rPr lang="en-US" sz="2400" spc="-70" dirty="0">
                <a:latin typeface="Georgia"/>
                <a:cs typeface="Georgia"/>
              </a:rPr>
              <a:t>&amp; </a:t>
            </a:r>
            <a:r>
              <a:rPr lang="en-US" sz="2400" spc="-15" dirty="0">
                <a:latin typeface="Georgia"/>
                <a:cs typeface="Georgia"/>
              </a:rPr>
              <a:t>respect </a:t>
            </a:r>
            <a:r>
              <a:rPr lang="en-US" sz="2400" spc="-30" dirty="0">
                <a:latin typeface="Georgia"/>
                <a:cs typeface="Georgia"/>
              </a:rPr>
              <a:t>for </a:t>
            </a:r>
            <a:r>
              <a:rPr lang="en-US" sz="2400" spc="-90" dirty="0">
                <a:latin typeface="Georgia"/>
                <a:cs typeface="Georgia"/>
              </a:rPr>
              <a:t>human</a:t>
            </a:r>
            <a:r>
              <a:rPr lang="en-US" sz="2400" spc="-180" dirty="0">
                <a:latin typeface="Georgia"/>
                <a:cs typeface="Georgia"/>
              </a:rPr>
              <a:t> </a:t>
            </a:r>
            <a:r>
              <a:rPr lang="en-US" sz="2400" spc="-40" dirty="0">
                <a:latin typeface="Georgia"/>
                <a:cs typeface="Georgia"/>
              </a:rPr>
              <a:t>life</a:t>
            </a:r>
            <a:endParaRPr lang="en-US" sz="2400" dirty="0">
              <a:latin typeface="Georgia"/>
              <a:cs typeface="Georgia"/>
            </a:endParaRPr>
          </a:p>
          <a:p>
            <a:pPr marL="4585335">
              <a:lnSpc>
                <a:spcPct val="100000"/>
              </a:lnSpc>
              <a:spcBef>
                <a:spcPts val="1680"/>
              </a:spcBef>
            </a:pPr>
            <a:r>
              <a:rPr lang="en-US" sz="2400" spc="-80" dirty="0">
                <a:latin typeface="Georgia"/>
                <a:cs typeface="Georgia"/>
              </a:rPr>
              <a:t>              Melanie </a:t>
            </a:r>
            <a:r>
              <a:rPr lang="en-US" sz="2400" spc="-70" dirty="0">
                <a:latin typeface="Georgia"/>
                <a:cs typeface="Georgia"/>
              </a:rPr>
              <a:t>&amp;</a:t>
            </a:r>
            <a:r>
              <a:rPr lang="en-US" sz="2400" spc="-45" dirty="0">
                <a:latin typeface="Georgia"/>
                <a:cs typeface="Georgia"/>
              </a:rPr>
              <a:t> </a:t>
            </a:r>
            <a:r>
              <a:rPr lang="en-US" sz="2400" spc="-55" dirty="0">
                <a:latin typeface="Georgia"/>
                <a:cs typeface="Georgia"/>
              </a:rPr>
              <a:t>Evelyn</a:t>
            </a:r>
            <a:endParaRPr lang="en-US" sz="2400" dirty="0">
              <a:latin typeface="Georgia"/>
              <a:cs typeface="Georgia"/>
            </a:endParaRPr>
          </a:p>
          <a:p>
            <a:pPr marL="12700" marR="455930">
              <a:lnSpc>
                <a:spcPts val="5040"/>
              </a:lnSpc>
              <a:spcBef>
                <a:spcPts val="445"/>
              </a:spcBef>
              <a:buSzPct val="96428"/>
              <a:buFont typeface="Arial"/>
              <a:buChar char="•"/>
              <a:tabLst>
                <a:tab pos="137795" algn="l"/>
                <a:tab pos="9512935" algn="l"/>
              </a:tabLst>
            </a:pPr>
            <a:r>
              <a:rPr lang="en-US" sz="2400" spc="-135" dirty="0">
                <a:latin typeface="Georgia"/>
                <a:cs typeface="Georgia"/>
              </a:rPr>
              <a:t>A </a:t>
            </a:r>
            <a:r>
              <a:rPr lang="en-US"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code </a:t>
            </a:r>
            <a:r>
              <a:rPr lang="en-US"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of </a:t>
            </a:r>
            <a:r>
              <a:rPr lang="en-US"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ethics</a:t>
            </a:r>
            <a:r>
              <a:rPr lang="en-US" sz="2400" spc="-30" dirty="0">
                <a:latin typeface="Georgia"/>
                <a:cs typeface="Georgia"/>
              </a:rPr>
              <a:t> is </a:t>
            </a:r>
            <a:r>
              <a:rPr lang="en-US" sz="2400" spc="-45" dirty="0">
                <a:latin typeface="Georgia"/>
                <a:cs typeface="Georgia"/>
              </a:rPr>
              <a:t>a </a:t>
            </a:r>
            <a:r>
              <a:rPr lang="en-US" sz="2400" spc="-10" dirty="0">
                <a:latin typeface="Georgia"/>
                <a:cs typeface="Georgia"/>
              </a:rPr>
              <a:t>set </a:t>
            </a:r>
            <a:r>
              <a:rPr lang="en-US" sz="2400" spc="-45" dirty="0">
                <a:latin typeface="Georgia"/>
                <a:cs typeface="Georgia"/>
              </a:rPr>
              <a:t>of </a:t>
            </a:r>
            <a:r>
              <a:rPr lang="en-US" sz="2400" spc="-40" dirty="0">
                <a:latin typeface="Georgia"/>
                <a:cs typeface="Georgia"/>
              </a:rPr>
              <a:t>ethical principles </a:t>
            </a:r>
            <a:r>
              <a:rPr lang="en-US" sz="2400" spc="-50" dirty="0">
                <a:latin typeface="Georgia"/>
                <a:cs typeface="Georgia"/>
              </a:rPr>
              <a:t>that</a:t>
            </a:r>
            <a:r>
              <a:rPr lang="en-US" sz="2400" spc="-125" dirty="0">
                <a:latin typeface="Georgia"/>
                <a:cs typeface="Georgia"/>
              </a:rPr>
              <a:t> </a:t>
            </a:r>
            <a:r>
              <a:rPr lang="en-US" sz="2400" spc="-15" dirty="0">
                <a:latin typeface="Georgia"/>
                <a:cs typeface="Georgia"/>
              </a:rPr>
              <a:t>are</a:t>
            </a:r>
            <a:r>
              <a:rPr lang="en-US" sz="2400" spc="-60" dirty="0">
                <a:latin typeface="Georgia"/>
                <a:cs typeface="Georgia"/>
              </a:rPr>
              <a:t> </a:t>
            </a:r>
            <a:r>
              <a:rPr lang="en-US" sz="2400" spc="-30" dirty="0">
                <a:latin typeface="Georgia"/>
                <a:cs typeface="Georgia"/>
              </a:rPr>
              <a:t>accepted </a:t>
            </a:r>
            <a:r>
              <a:rPr lang="en-US" sz="2400" spc="-5" dirty="0">
                <a:latin typeface="Georgia"/>
                <a:cs typeface="Georgia"/>
              </a:rPr>
              <a:t>by</a:t>
            </a:r>
            <a:r>
              <a:rPr lang="en-US" sz="2400" spc="-155" dirty="0">
                <a:latin typeface="Georgia"/>
                <a:cs typeface="Georgia"/>
              </a:rPr>
              <a:t> </a:t>
            </a:r>
            <a:r>
              <a:rPr lang="en-US" sz="2400" spc="-50" dirty="0">
                <a:latin typeface="Georgia"/>
                <a:cs typeface="Georgia"/>
              </a:rPr>
              <a:t>all  </a:t>
            </a:r>
            <a:r>
              <a:rPr lang="en-US" sz="2400" spc="-45" dirty="0">
                <a:latin typeface="Georgia"/>
                <a:cs typeface="Georgia"/>
              </a:rPr>
              <a:t>members of </a:t>
            </a:r>
            <a:r>
              <a:rPr lang="en-US" sz="2400" spc="-50" dirty="0">
                <a:latin typeface="Georgia"/>
                <a:cs typeface="Georgia"/>
              </a:rPr>
              <a:t>a</a:t>
            </a:r>
            <a:r>
              <a:rPr lang="en-US" sz="2400" spc="-114" dirty="0">
                <a:latin typeface="Georgia"/>
                <a:cs typeface="Georgia"/>
              </a:rPr>
              <a:t> </a:t>
            </a:r>
            <a:r>
              <a:rPr lang="en-US" sz="2400" spc="-45" dirty="0">
                <a:latin typeface="Georgia"/>
                <a:cs typeface="Georgia"/>
              </a:rPr>
              <a:t>profession.</a:t>
            </a:r>
            <a:endParaRPr lang="en-US" sz="2400" dirty="0">
              <a:latin typeface="Georgia"/>
              <a:cs typeface="Georgia"/>
            </a:endParaRPr>
          </a:p>
          <a:p>
            <a:pPr marL="4585335">
              <a:lnSpc>
                <a:spcPct val="100000"/>
              </a:lnSpc>
              <a:spcBef>
                <a:spcPts val="1235"/>
              </a:spcBef>
            </a:pPr>
            <a:r>
              <a:rPr lang="en-US" sz="2400" spc="-30" dirty="0">
                <a:latin typeface="Georgia"/>
                <a:cs typeface="Georgia"/>
              </a:rPr>
              <a:t>                  Potter </a:t>
            </a:r>
            <a:r>
              <a:rPr lang="en-US" sz="2400" spc="-70" dirty="0">
                <a:latin typeface="Georgia"/>
                <a:cs typeface="Georgia"/>
              </a:rPr>
              <a:t>&amp;</a:t>
            </a:r>
            <a:r>
              <a:rPr lang="en-US" sz="2400" spc="-95" dirty="0">
                <a:latin typeface="Georgia"/>
                <a:cs typeface="Georgia"/>
              </a:rPr>
              <a:t> </a:t>
            </a:r>
            <a:r>
              <a:rPr lang="en-US" sz="2400" spc="-15" dirty="0">
                <a:latin typeface="Georgia"/>
                <a:cs typeface="Georgia"/>
              </a:rPr>
              <a:t>Perry</a:t>
            </a:r>
            <a:endParaRPr lang="en-US" sz="2400" dirty="0">
              <a:latin typeface="Georgia"/>
              <a:cs typeface="Georgi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0200" algn="l"/>
                <a:tab pos="5180965" algn="l"/>
              </a:tabLst>
            </a:pPr>
            <a:r>
              <a:rPr lang="en-US" sz="2400" spc="-75" dirty="0">
                <a:latin typeface="Georgia"/>
                <a:cs typeface="Georgia"/>
              </a:rPr>
              <a:t>Code </a:t>
            </a:r>
            <a:r>
              <a:rPr lang="en-US" sz="2400" spc="-45" dirty="0">
                <a:latin typeface="Georgia"/>
                <a:cs typeface="Georgia"/>
              </a:rPr>
              <a:t>of </a:t>
            </a:r>
            <a:r>
              <a:rPr lang="en-US" sz="2400" spc="-30" dirty="0">
                <a:latin typeface="Georgia"/>
                <a:cs typeface="Georgia"/>
              </a:rPr>
              <a:t>ethics is </a:t>
            </a:r>
            <a:r>
              <a:rPr lang="en-US" sz="2400" spc="-50" dirty="0">
                <a:latin typeface="Georgia"/>
                <a:cs typeface="Georgia"/>
              </a:rPr>
              <a:t>a</a:t>
            </a:r>
            <a:r>
              <a:rPr lang="en-US" sz="2400" spc="-95" dirty="0">
                <a:latin typeface="Georgia"/>
                <a:cs typeface="Georgia"/>
              </a:rPr>
              <a:t> </a:t>
            </a:r>
            <a:r>
              <a:rPr lang="en-US" sz="2400" spc="-50" dirty="0">
                <a:latin typeface="Georgia"/>
                <a:cs typeface="Georgia"/>
              </a:rPr>
              <a:t>guideline</a:t>
            </a:r>
            <a:r>
              <a:rPr lang="en-US" sz="2400" spc="-55" dirty="0">
                <a:latin typeface="Georgia"/>
                <a:cs typeface="Georgia"/>
              </a:rPr>
              <a:t> </a:t>
            </a:r>
            <a:r>
              <a:rPr lang="en-US" sz="2400" spc="-30" dirty="0">
                <a:latin typeface="Georgia"/>
                <a:cs typeface="Georgia"/>
              </a:rPr>
              <a:t>for </a:t>
            </a:r>
            <a:r>
              <a:rPr lang="en-US" sz="2400" spc="-40" dirty="0">
                <a:latin typeface="Georgia"/>
                <a:cs typeface="Georgia"/>
              </a:rPr>
              <a:t>performance </a:t>
            </a:r>
            <a:r>
              <a:rPr lang="en-US" sz="2400" spc="-70" dirty="0">
                <a:latin typeface="Georgia"/>
                <a:cs typeface="Georgia"/>
              </a:rPr>
              <a:t>&amp; </a:t>
            </a:r>
            <a:r>
              <a:rPr lang="en-US" sz="2400" spc="-45" dirty="0">
                <a:latin typeface="Georgia"/>
                <a:cs typeface="Georgia"/>
              </a:rPr>
              <a:t>standards </a:t>
            </a:r>
            <a:r>
              <a:rPr lang="en-US" sz="2400" spc="-70" dirty="0">
                <a:latin typeface="Georgia"/>
                <a:cs typeface="Georgia"/>
              </a:rPr>
              <a:t>&amp; </a:t>
            </a:r>
            <a:r>
              <a:rPr lang="en-US" sz="2400" spc="-35" dirty="0">
                <a:latin typeface="Georgia"/>
                <a:cs typeface="Georgia"/>
              </a:rPr>
              <a:t>personal  </a:t>
            </a:r>
            <a:r>
              <a:rPr lang="en-US" sz="2400" spc="-40" dirty="0">
                <a:latin typeface="Georgia"/>
                <a:cs typeface="Georgia"/>
              </a:rPr>
              <a:t>responsibilities. 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4" name="object 16"/>
          <p:cNvSpPr/>
          <p:nvPr/>
        </p:nvSpPr>
        <p:spPr>
          <a:xfrm>
            <a:off x="7162800" y="5105400"/>
            <a:ext cx="1752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282954"/>
            <a:ext cx="7830184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1"/>
            <a:ext cx="8686800" cy="63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7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HE ICN CODE OF ETHICS,CONT’D..3. NURSES AND THE PROFESSION The nurse assumes the major role in determining  and imple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4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07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77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1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06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0540" y="1066800"/>
            <a:ext cx="8074660" cy="5166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endParaRPr lang="en-US" sz="3600" spc="20" dirty="0">
              <a:solidFill>
                <a:srgbClr val="6F2F9F"/>
              </a:solidFill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600" spc="20" dirty="0">
                <a:solidFill>
                  <a:srgbClr val="6F2F9F"/>
                </a:solidFill>
                <a:latin typeface="Times New Roman"/>
                <a:cs typeface="Times New Roman"/>
              </a:rPr>
              <a:t>Participate </a:t>
            </a:r>
            <a:r>
              <a:rPr sz="3600" spc="100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3600" spc="65" dirty="0">
                <a:solidFill>
                  <a:srgbClr val="6F2F9F"/>
                </a:solidFill>
                <a:latin typeface="Times New Roman"/>
                <a:cs typeface="Times New Roman"/>
              </a:rPr>
              <a:t>share </a:t>
            </a:r>
            <a:r>
              <a:rPr sz="3600" spc="5" dirty="0">
                <a:solidFill>
                  <a:srgbClr val="6F2F9F"/>
                </a:solidFill>
                <a:latin typeface="Times New Roman"/>
                <a:cs typeface="Times New Roman"/>
              </a:rPr>
              <a:t>responsibility</a:t>
            </a:r>
            <a:r>
              <a:rPr sz="3600" spc="-2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spc="70" dirty="0">
                <a:solidFill>
                  <a:srgbClr val="6F2F9F"/>
                </a:solidFill>
                <a:latin typeface="Times New Roman"/>
                <a:cs typeface="Times New Roman"/>
              </a:rPr>
              <a:t>with  other </a:t>
            </a:r>
            <a:r>
              <a:rPr sz="3600" spc="10" dirty="0">
                <a:solidFill>
                  <a:srgbClr val="6F2F9F"/>
                </a:solidFill>
                <a:latin typeface="Times New Roman"/>
                <a:cs typeface="Times New Roman"/>
              </a:rPr>
              <a:t>citizens </a:t>
            </a:r>
            <a:r>
              <a:rPr sz="3600" spc="-455" dirty="0">
                <a:solidFill>
                  <a:srgbClr val="6F2F9F"/>
                </a:solidFill>
                <a:latin typeface="Times New Roman"/>
                <a:cs typeface="Times New Roman"/>
              </a:rPr>
              <a:t>&amp; </a:t>
            </a:r>
            <a:r>
              <a:rPr sz="3600" spc="70" dirty="0">
                <a:solidFill>
                  <a:srgbClr val="6F2F9F"/>
                </a:solidFill>
                <a:latin typeface="Times New Roman"/>
                <a:cs typeface="Times New Roman"/>
              </a:rPr>
              <a:t>other </a:t>
            </a:r>
            <a:r>
              <a:rPr sz="3600" spc="65" dirty="0">
                <a:solidFill>
                  <a:srgbClr val="6F2F9F"/>
                </a:solidFill>
                <a:latin typeface="Times New Roman"/>
                <a:cs typeface="Times New Roman"/>
              </a:rPr>
              <a:t>health  </a:t>
            </a:r>
            <a:r>
              <a:rPr sz="3600" spc="-10" dirty="0">
                <a:solidFill>
                  <a:srgbClr val="6F2F9F"/>
                </a:solidFill>
                <a:latin typeface="Times New Roman"/>
                <a:cs typeface="Times New Roman"/>
              </a:rPr>
              <a:t>professionals.</a:t>
            </a:r>
            <a:endParaRPr sz="3600" dirty="0">
              <a:latin typeface="Times New Roman"/>
              <a:cs typeface="Times New Roman"/>
            </a:endParaRPr>
          </a:p>
          <a:p>
            <a:pPr marL="287020" marR="680720" indent="-27495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600" spc="-35" dirty="0">
                <a:solidFill>
                  <a:srgbClr val="6F2F9F"/>
                </a:solidFill>
                <a:latin typeface="Times New Roman"/>
                <a:cs typeface="Times New Roman"/>
              </a:rPr>
              <a:t>Recognize </a:t>
            </a:r>
            <a:r>
              <a:rPr sz="3600" spc="100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3600" spc="60" dirty="0">
                <a:solidFill>
                  <a:srgbClr val="6F2F9F"/>
                </a:solidFill>
                <a:latin typeface="Times New Roman"/>
                <a:cs typeface="Times New Roman"/>
              </a:rPr>
              <a:t>perform </a:t>
            </a:r>
            <a:r>
              <a:rPr sz="3600" spc="6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3600" spc="20" dirty="0">
                <a:solidFill>
                  <a:srgbClr val="6F2F9F"/>
                </a:solidFill>
                <a:latin typeface="Times New Roman"/>
                <a:cs typeface="Times New Roman"/>
              </a:rPr>
              <a:t>duties</a:t>
            </a:r>
            <a:r>
              <a:rPr sz="3600" spc="-3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6F2F9F"/>
                </a:solidFill>
                <a:latin typeface="Times New Roman"/>
                <a:cs typeface="Times New Roman"/>
              </a:rPr>
              <a:t>of  </a:t>
            </a:r>
            <a:r>
              <a:rPr sz="3600" spc="30" dirty="0">
                <a:solidFill>
                  <a:srgbClr val="6F2F9F"/>
                </a:solidFill>
                <a:latin typeface="Times New Roman"/>
                <a:cs typeface="Times New Roman"/>
              </a:rPr>
              <a:t>citizenship</a:t>
            </a:r>
            <a:endParaRPr sz="3600" dirty="0">
              <a:latin typeface="Times New Roman"/>
              <a:cs typeface="Times New Roman"/>
            </a:endParaRPr>
          </a:p>
          <a:p>
            <a:pPr marL="287020" marR="4902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600" spc="-5" dirty="0">
                <a:solidFill>
                  <a:srgbClr val="6F2F9F"/>
                </a:solidFill>
                <a:latin typeface="Times New Roman"/>
                <a:cs typeface="Times New Roman"/>
              </a:rPr>
              <a:t>Aware </a:t>
            </a:r>
            <a:r>
              <a:rPr sz="3600" spc="-50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3600" spc="15" dirty="0">
                <a:solidFill>
                  <a:srgbClr val="6F2F9F"/>
                </a:solidFill>
                <a:latin typeface="Times New Roman"/>
                <a:cs typeface="Times New Roman"/>
              </a:rPr>
              <a:t>laws </a:t>
            </a:r>
            <a:r>
              <a:rPr sz="3600" spc="105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3600" spc="40" dirty="0">
                <a:solidFill>
                  <a:srgbClr val="6F2F9F"/>
                </a:solidFill>
                <a:latin typeface="Times New Roman"/>
                <a:cs typeface="Times New Roman"/>
              </a:rPr>
              <a:t>regulations</a:t>
            </a:r>
            <a:r>
              <a:rPr sz="3600" spc="-2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spc="80" dirty="0">
                <a:solidFill>
                  <a:srgbClr val="6F2F9F"/>
                </a:solidFill>
                <a:latin typeface="Times New Roman"/>
                <a:cs typeface="Times New Roman"/>
              </a:rPr>
              <a:t>which  </a:t>
            </a:r>
            <a:r>
              <a:rPr sz="3600" spc="-5" dirty="0">
                <a:solidFill>
                  <a:srgbClr val="6F2F9F"/>
                </a:solidFill>
                <a:latin typeface="Times New Roman"/>
                <a:cs typeface="Times New Roman"/>
              </a:rPr>
              <a:t>affect </a:t>
            </a:r>
            <a:r>
              <a:rPr sz="3600" spc="6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3600" spc="45" dirty="0">
                <a:solidFill>
                  <a:srgbClr val="6F2F9F"/>
                </a:solidFill>
                <a:latin typeface="Times New Roman"/>
                <a:cs typeface="Times New Roman"/>
              </a:rPr>
              <a:t>practice </a:t>
            </a:r>
            <a:r>
              <a:rPr sz="3600" spc="-50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3600" spc="25" dirty="0">
                <a:solidFill>
                  <a:srgbClr val="6F2F9F"/>
                </a:solidFill>
                <a:latin typeface="Times New Roman"/>
                <a:cs typeface="Times New Roman"/>
              </a:rPr>
              <a:t>medicine </a:t>
            </a:r>
            <a:r>
              <a:rPr sz="3600" spc="105" dirty="0">
                <a:solidFill>
                  <a:srgbClr val="6F2F9F"/>
                </a:solidFill>
                <a:latin typeface="Times New Roman"/>
                <a:cs typeface="Times New Roman"/>
              </a:rPr>
              <a:t>and  </a:t>
            </a:r>
            <a:r>
              <a:rPr sz="3600" spc="50" dirty="0">
                <a:solidFill>
                  <a:srgbClr val="6F2F9F"/>
                </a:solidFill>
                <a:latin typeface="Times New Roman"/>
                <a:cs typeface="Times New Roman"/>
              </a:rPr>
              <a:t>nursing.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676401" y="1143000"/>
            <a:ext cx="46450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6F2F9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3200" dirty="0">
                <a:solidFill>
                  <a:srgbClr val="FF0000"/>
                </a:solidFill>
                <a:latin typeface="Times New Roman"/>
                <a:cs typeface="Times New Roman"/>
              </a:rPr>
              <a:t>5. </a:t>
            </a:r>
            <a:r>
              <a:rPr lang="en-IN" sz="3200" spc="-290" dirty="0">
                <a:solidFill>
                  <a:srgbClr val="FF0000"/>
                </a:solidFill>
                <a:latin typeface="Times New Roman"/>
                <a:cs typeface="Times New Roman"/>
              </a:rPr>
              <a:t>NURSES </a:t>
            </a:r>
            <a:r>
              <a:rPr lang="en-IN" sz="3200" spc="-18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IN" sz="3200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N" sz="3200" spc="-235" dirty="0">
                <a:solidFill>
                  <a:srgbClr val="FF0000"/>
                </a:solidFill>
                <a:latin typeface="Times New Roman"/>
                <a:cs typeface="Times New Roman"/>
              </a:rPr>
              <a:t>SOCIETY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282954"/>
            <a:ext cx="7830184" cy="2954655"/>
          </a:xfrm>
        </p:spPr>
        <p:txBody>
          <a:bodyPr/>
          <a:lstStyle/>
          <a:p>
            <a:pPr algn="ctr"/>
            <a:r>
              <a:rPr lang="en-US" sz="9600" b="1" dirty="0"/>
              <a:t>THANK YOU….</a:t>
            </a:r>
            <a:endParaRPr lang="en-IN" sz="9600" b="1" dirty="0"/>
          </a:p>
        </p:txBody>
      </p:sp>
    </p:spTree>
    <p:extLst>
      <p:ext uri="{BB962C8B-B14F-4D97-AF65-F5344CB8AC3E}">
        <p14:creationId xmlns:p14="http://schemas.microsoft.com/office/powerpoint/2010/main" val="265879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115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DEFINITON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  OF  ETHICS</dc:title>
  <dc:creator>Ekta Patel</dc:creator>
  <cp:lastModifiedBy>nileshhimani309@outlook.com</cp:lastModifiedBy>
  <cp:revision>15</cp:revision>
  <dcterms:created xsi:type="dcterms:W3CDTF">2020-01-09T07:01:27Z</dcterms:created>
  <dcterms:modified xsi:type="dcterms:W3CDTF">2020-08-14T08:30:52Z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2020-01-09T00:00:00Z</vt:filetime>
  </property>
</Properties>
</file>