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4" r:id="rId3"/>
    <p:sldId id="282" r:id="rId4"/>
    <p:sldId id="283" r:id="rId5"/>
    <p:sldId id="284" r:id="rId6"/>
    <p:sldId id="285" r:id="rId7"/>
    <p:sldId id="291" r:id="rId8"/>
    <p:sldId id="286" r:id="rId9"/>
    <p:sldId id="287" r:id="rId10"/>
    <p:sldId id="257" r:id="rId11"/>
    <p:sldId id="288" r:id="rId12"/>
    <p:sldId id="258" r:id="rId13"/>
    <p:sldId id="293" r:id="rId14"/>
    <p:sldId id="259" r:id="rId15"/>
    <p:sldId id="260" r:id="rId16"/>
    <p:sldId id="261" r:id="rId17"/>
    <p:sldId id="262" r:id="rId18"/>
    <p:sldId id="263" r:id="rId19"/>
    <p:sldId id="289" r:id="rId20"/>
    <p:sldId id="295" r:id="rId21"/>
    <p:sldId id="296" r:id="rId22"/>
    <p:sldId id="301" r:id="rId23"/>
    <p:sldId id="302" r:id="rId24"/>
    <p:sldId id="303" r:id="rId25"/>
    <p:sldId id="264" r:id="rId26"/>
    <p:sldId id="265" r:id="rId27"/>
    <p:sldId id="266" r:id="rId28"/>
    <p:sldId id="267" r:id="rId29"/>
    <p:sldId id="268" r:id="rId30"/>
    <p:sldId id="269" r:id="rId31"/>
    <p:sldId id="270" r:id="rId32"/>
    <p:sldId id="271" r:id="rId33"/>
    <p:sldId id="272" r:id="rId34"/>
    <p:sldId id="273" r:id="rId35"/>
    <p:sldId id="274" r:id="rId36"/>
    <p:sldId id="275" r:id="rId37"/>
    <p:sldId id="276" r:id="rId38"/>
    <p:sldId id="277" r:id="rId39"/>
    <p:sldId id="278" r:id="rId40"/>
    <p:sldId id="279" r:id="rId41"/>
    <p:sldId id="280" r:id="rId42"/>
    <p:sldId id="304" r:id="rId43"/>
    <p:sldId id="300" r:id="rId44"/>
    <p:sldId id="290" r:id="rId45"/>
    <p:sldId id="298" r:id="rId46"/>
    <p:sldId id="305" r:id="rId47"/>
    <p:sldId id="306" r:id="rId48"/>
    <p:sldId id="299" r:id="rId49"/>
    <p:sldId id="307"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8" d="100"/>
          <a:sy n="68" d="100"/>
        </p:scale>
        <p:origin x="-144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248400"/>
          </a:xfrm>
        </p:spPr>
        <p:txBody>
          <a:bodyPr>
            <a:normAutofit/>
          </a:bodyPr>
          <a:lstStyle/>
          <a:p>
            <a:pPr>
              <a:buNone/>
            </a:pPr>
            <a:r>
              <a:rPr lang="en-US" sz="4800" dirty="0" smtClean="0"/>
              <a:t>			</a:t>
            </a:r>
            <a:r>
              <a:rPr lang="en-US" sz="4800" b="1" dirty="0" smtClean="0"/>
              <a:t>	</a:t>
            </a:r>
          </a:p>
          <a:p>
            <a:pPr>
              <a:buNone/>
            </a:pPr>
            <a:r>
              <a:rPr lang="en-US" sz="4800" b="1" dirty="0" smtClean="0"/>
              <a:t>                  </a:t>
            </a:r>
          </a:p>
          <a:p>
            <a:pPr>
              <a:buNone/>
            </a:pPr>
            <a:r>
              <a:rPr lang="en-US" sz="6000" b="1" dirty="0" smtClean="0"/>
              <a:t>                ACL  injury</a:t>
            </a:r>
          </a:p>
          <a:p>
            <a:pPr>
              <a:buNone/>
            </a:pPr>
            <a:endParaRPr lang="en-US" sz="4800" b="1" dirty="0" smtClean="0"/>
          </a:p>
          <a:p>
            <a:pPr>
              <a:buNone/>
            </a:pPr>
            <a:r>
              <a:rPr lang="en-US" sz="4800" b="1" dirty="0" smtClean="0"/>
              <a:t>                                     </a:t>
            </a:r>
            <a:endParaRPr lang="en-US" sz="2800" b="1" dirty="0" smtClean="0"/>
          </a:p>
          <a:p>
            <a:pPr>
              <a:buNone/>
            </a:pPr>
            <a:r>
              <a:rPr lang="en-US" sz="2800" b="1" dirty="0" smtClean="0"/>
              <a:t>                                                 </a:t>
            </a:r>
          </a:p>
          <a:p>
            <a:pPr>
              <a:buNone/>
            </a:pPr>
            <a:r>
              <a:rPr lang="en-US" sz="2800" b="1" dirty="0" smtClean="0"/>
              <a:t>                                                                                         </a:t>
            </a:r>
            <a:endParaRPr lang="en-IN" sz="4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normAutofit/>
          </a:bodyPr>
          <a:lstStyle/>
          <a:p>
            <a:pPr>
              <a:buNone/>
            </a:pPr>
            <a:r>
              <a:rPr lang="en-US" b="1" dirty="0" smtClean="0"/>
              <a:t>                                 PT Assessment</a:t>
            </a:r>
          </a:p>
          <a:p>
            <a:endParaRPr lang="en-US" sz="2800" dirty="0" smtClean="0"/>
          </a:p>
          <a:p>
            <a:r>
              <a:rPr lang="en-US" sz="2800" b="1" dirty="0" smtClean="0"/>
              <a:t>Demographic data</a:t>
            </a:r>
            <a:r>
              <a:rPr lang="en-US" sz="2800" dirty="0" smtClean="0"/>
              <a:t>:</a:t>
            </a:r>
          </a:p>
          <a:p>
            <a:r>
              <a:rPr lang="en-US" sz="2800" b="1" dirty="0" smtClean="0"/>
              <a:t>History of present illness</a:t>
            </a:r>
            <a:r>
              <a:rPr lang="en-US" sz="2800" dirty="0" smtClean="0"/>
              <a:t>:</a:t>
            </a:r>
          </a:p>
          <a:p>
            <a:r>
              <a:rPr lang="en-US" sz="2800" u="sng" dirty="0" smtClean="0"/>
              <a:t> Mechanism of injury</a:t>
            </a:r>
            <a:r>
              <a:rPr lang="en-US" sz="2800" dirty="0" smtClean="0"/>
              <a:t>: common mechanism for ACL  injury is hyperextension of knee, direct blow to the lateral aspect of knee, rotation of tibia (commonly external rotation) on planted (fixed foot).</a:t>
            </a:r>
          </a:p>
          <a:p>
            <a:r>
              <a:rPr lang="en-US" sz="2800" dirty="0" smtClean="0"/>
              <a:t>Was patient able to weight bear injury?</a:t>
            </a:r>
          </a:p>
          <a:p>
            <a:r>
              <a:rPr lang="en-US" sz="2800" dirty="0" smtClean="0"/>
              <a:t>Was the swelling immediately after injury or after several hours of injury?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r>
              <a:rPr lang="en-IN" sz="2800" dirty="0" smtClean="0"/>
              <a:t>Nature of Pain and Disability. In the absence of significant effusion, the pain is described as a continuous, deep, fairly localized pain, which is increased by any movement tending to further stress the ligament (partial tear).</a:t>
            </a:r>
          </a:p>
          <a:p>
            <a:pPr algn="just"/>
            <a:r>
              <a:rPr lang="en-US" sz="2800" dirty="0" smtClean="0"/>
              <a:t>Was there any pop or clicking during injury: suggesting ACL tear</a:t>
            </a:r>
          </a:p>
          <a:p>
            <a:pPr algn="just"/>
            <a:r>
              <a:rPr lang="en-US" sz="2800" dirty="0" smtClean="0"/>
              <a:t>Does the injury occur during acceleration, deceleration or constant speed? Injury during deceleration causes ACL injury. </a:t>
            </a:r>
            <a:endParaRPr lang="en-IN"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324600"/>
          </a:xfrm>
        </p:spPr>
        <p:txBody>
          <a:bodyPr>
            <a:normAutofit/>
          </a:bodyPr>
          <a:lstStyle/>
          <a:p>
            <a:r>
              <a:rPr lang="en-US" sz="2800" dirty="0" smtClean="0"/>
              <a:t>Does the knee give away</a:t>
            </a:r>
          </a:p>
          <a:p>
            <a:pPr>
              <a:buNone/>
            </a:pPr>
            <a:endParaRPr lang="en-US" sz="2800" b="1" dirty="0" smtClean="0"/>
          </a:p>
          <a:p>
            <a:pPr>
              <a:buNone/>
            </a:pPr>
            <a:r>
              <a:rPr lang="en-US" sz="2800" b="1" dirty="0" smtClean="0"/>
              <a:t>Pain examination</a:t>
            </a:r>
          </a:p>
          <a:p>
            <a:r>
              <a:rPr lang="en-US" sz="2800" dirty="0" smtClean="0"/>
              <a:t>Type of pain</a:t>
            </a:r>
          </a:p>
          <a:p>
            <a:r>
              <a:rPr lang="en-US" sz="2800" dirty="0" smtClean="0"/>
              <a:t>Onset of pain: sudden</a:t>
            </a:r>
          </a:p>
          <a:p>
            <a:r>
              <a:rPr lang="en-US" sz="2800" dirty="0" smtClean="0"/>
              <a:t>VAS</a:t>
            </a:r>
          </a:p>
          <a:p>
            <a:r>
              <a:rPr lang="en-US" sz="2800" dirty="0" smtClean="0"/>
              <a:t>Aggravating factor</a:t>
            </a:r>
          </a:p>
          <a:p>
            <a:r>
              <a:rPr lang="en-US" sz="2800" dirty="0" smtClean="0"/>
              <a:t>Relieving factor</a:t>
            </a:r>
            <a:endParaRPr lang="en-IN" sz="2800" dirty="0" smtClean="0"/>
          </a:p>
          <a:p>
            <a:endParaRPr lang="en-US" sz="2800" dirty="0" smtClean="0"/>
          </a:p>
          <a:p>
            <a:endParaRPr lang="en-US" sz="2800" dirty="0" smtClean="0"/>
          </a:p>
          <a:p>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US" sz="2800" b="1" dirty="0" smtClean="0"/>
              <a:t>Past medical history: </a:t>
            </a:r>
          </a:p>
          <a:p>
            <a:r>
              <a:rPr lang="en-US" sz="2800" dirty="0" smtClean="0"/>
              <a:t>Previous ACL injury??</a:t>
            </a:r>
          </a:p>
          <a:p>
            <a:r>
              <a:rPr lang="en-US" sz="2800" dirty="0" smtClean="0"/>
              <a:t>Surgical history</a:t>
            </a:r>
          </a:p>
          <a:p>
            <a:r>
              <a:rPr lang="en-US" sz="2800" dirty="0" smtClean="0"/>
              <a:t>Personal history</a:t>
            </a:r>
          </a:p>
          <a:p>
            <a:r>
              <a:rPr lang="en-US" sz="2800" dirty="0" smtClean="0"/>
              <a:t>Medication history</a:t>
            </a:r>
          </a:p>
          <a:p>
            <a:r>
              <a:rPr lang="en-US" sz="2800" dirty="0" smtClean="0"/>
              <a:t>Occupational history- as ACL injury is common in sports population </a:t>
            </a:r>
          </a:p>
          <a:p>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lnSpcReduction="10000"/>
          </a:bodyPr>
          <a:lstStyle/>
          <a:p>
            <a:pPr>
              <a:buFont typeface="Wingdings" pitchFamily="2" charset="2"/>
              <a:buChar char="Ø"/>
            </a:pPr>
            <a:r>
              <a:rPr lang="en-US" sz="2800" u="sng" dirty="0" smtClean="0"/>
              <a:t>On observation</a:t>
            </a:r>
            <a:r>
              <a:rPr lang="en-US" dirty="0" smtClean="0"/>
              <a:t>: </a:t>
            </a:r>
          </a:p>
          <a:p>
            <a:pPr algn="just"/>
            <a:r>
              <a:rPr lang="en-US" sz="2800" dirty="0" smtClean="0"/>
              <a:t>following trauma, the joint usually does not swell for several hours, if blood vessels are torn swelling is usually immediate. There will be swelling in and around the knee.</a:t>
            </a:r>
          </a:p>
          <a:p>
            <a:pPr algn="just"/>
            <a:r>
              <a:rPr lang="en-US" sz="2800" dirty="0" smtClean="0"/>
              <a:t>Observe for </a:t>
            </a:r>
            <a:r>
              <a:rPr lang="en-US" sz="2800" dirty="0" err="1" smtClean="0"/>
              <a:t>intracapsular</a:t>
            </a:r>
            <a:r>
              <a:rPr lang="en-US" sz="2800" dirty="0" smtClean="0"/>
              <a:t> and </a:t>
            </a:r>
            <a:r>
              <a:rPr lang="en-US" sz="2800" dirty="0" err="1" smtClean="0"/>
              <a:t>extracapsular</a:t>
            </a:r>
            <a:r>
              <a:rPr lang="en-US" sz="2800" dirty="0" smtClean="0"/>
              <a:t> swelling: intra capsular swelling is evident over entire joint, extra capsular tends to be more localized</a:t>
            </a:r>
          </a:p>
          <a:p>
            <a:endParaRPr lang="en-US" sz="2800" dirty="0" smtClean="0"/>
          </a:p>
          <a:p>
            <a:r>
              <a:rPr lang="en-US" sz="2800" dirty="0" smtClean="0"/>
              <a:t>Attitude of limb:</a:t>
            </a:r>
          </a:p>
          <a:p>
            <a:pPr algn="just"/>
            <a:r>
              <a:rPr lang="en-US" sz="2800" dirty="0" smtClean="0"/>
              <a:t>Knee may have assumed position of 15-25 of flexion due to swelling</a:t>
            </a:r>
          </a:p>
          <a:p>
            <a:pPr algn="just"/>
            <a:r>
              <a:rPr lang="en-US" sz="2800" dirty="0" smtClean="0"/>
              <a:t>Skin changes: observe for surgical scar( in case of post op assessment of ACL reconstruction)</a:t>
            </a:r>
          </a:p>
          <a:p>
            <a:endParaRPr lang="en-US" sz="2800" dirty="0" smtClean="0"/>
          </a:p>
          <a:p>
            <a:endParaRPr lang="en-IN"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lstStyle/>
          <a:p>
            <a:pPr>
              <a:buFont typeface="Wingdings" pitchFamily="2" charset="2"/>
              <a:buChar char="Ø"/>
            </a:pPr>
            <a:r>
              <a:rPr lang="en-US" sz="2800" u="sng" dirty="0" smtClean="0"/>
              <a:t>On palpation</a:t>
            </a:r>
            <a:r>
              <a:rPr lang="en-US" dirty="0" smtClean="0"/>
              <a:t>: </a:t>
            </a:r>
          </a:p>
          <a:p>
            <a:r>
              <a:rPr lang="en-US" sz="2800" dirty="0" smtClean="0"/>
              <a:t> Tenderness presents surrounding the knee joint. If a medial meniscus is also injured, medial joint line tenderness will also be present.</a:t>
            </a:r>
          </a:p>
          <a:p>
            <a:endParaRPr lang="en-US" sz="2800" dirty="0" smtClean="0"/>
          </a:p>
          <a:p>
            <a:pPr>
              <a:buFont typeface="Wingdings" pitchFamily="2" charset="2"/>
              <a:buChar char="Ø"/>
            </a:pPr>
            <a:r>
              <a:rPr lang="en-US" sz="2800" u="sng" dirty="0" smtClean="0"/>
              <a:t>ROM: (active ROM, passive ROM)</a:t>
            </a:r>
            <a:endParaRPr lang="en-IN" sz="2800" u="sng" dirty="0" smtClean="0"/>
          </a:p>
          <a:p>
            <a:r>
              <a:rPr lang="en-US" sz="2800" dirty="0" smtClean="0"/>
              <a:t>When swollen, motion is restricted, the joint assumes a position of minimum stress (usually flexed 25 degree)</a:t>
            </a:r>
          </a:p>
          <a:p>
            <a:endParaRPr lang="en-US" sz="2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lstStyle/>
          <a:p>
            <a:pPr>
              <a:buNone/>
            </a:pPr>
            <a:endParaRPr lang="en-US" sz="2800" dirty="0" smtClean="0"/>
          </a:p>
          <a:p>
            <a:pPr>
              <a:buFont typeface="Wingdings" pitchFamily="2" charset="2"/>
              <a:buChar char="Ø"/>
            </a:pPr>
            <a:r>
              <a:rPr lang="en-US" sz="2800" dirty="0" smtClean="0"/>
              <a:t>Muscle strength testing: when swollen, inhibition of the quadriceps muscle occurs</a:t>
            </a:r>
          </a:p>
          <a:p>
            <a:pPr>
              <a:buFont typeface="Wingdings" pitchFamily="2" charset="2"/>
              <a:buChar char="Ø"/>
            </a:pPr>
            <a:r>
              <a:rPr lang="en-US" sz="2800" dirty="0" smtClean="0"/>
              <a:t>MMT of hip, knee and ankle</a:t>
            </a:r>
          </a:p>
          <a:p>
            <a:pPr>
              <a:buFont typeface="Wingdings" pitchFamily="2" charset="2"/>
              <a:buChar char="Ø"/>
            </a:pPr>
            <a:r>
              <a:rPr lang="en-US" sz="2800" dirty="0" smtClean="0"/>
              <a:t>Upper limb MMT (for assisted walking – walker, crutch, stick)</a:t>
            </a:r>
          </a:p>
          <a:p>
            <a:pPr>
              <a:buFont typeface="Wingdings" pitchFamily="2" charset="2"/>
              <a:buChar char="Ø"/>
            </a:pPr>
            <a:endParaRPr lang="en-IN"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normAutofit/>
          </a:bodyPr>
          <a:lstStyle/>
          <a:p>
            <a:r>
              <a:rPr lang="en-US" sz="2800" b="1" dirty="0" smtClean="0"/>
              <a:t>Sensations</a:t>
            </a:r>
          </a:p>
          <a:p>
            <a:r>
              <a:rPr lang="en-US" sz="2800" b="1" dirty="0" smtClean="0"/>
              <a:t>Limb length</a:t>
            </a:r>
          </a:p>
          <a:p>
            <a:r>
              <a:rPr lang="en-US" sz="2800" b="1" dirty="0" smtClean="0"/>
              <a:t>Limb girth measurement:</a:t>
            </a:r>
          </a:p>
          <a:p>
            <a:r>
              <a:rPr lang="en-US" sz="2800" b="1" dirty="0" smtClean="0"/>
              <a:t>Gait evaluation</a:t>
            </a:r>
            <a:r>
              <a:rPr lang="en-US" sz="2800" dirty="0" smtClean="0"/>
              <a:t>: when weight bearing is allowed</a:t>
            </a:r>
          </a:p>
          <a:p>
            <a:r>
              <a:rPr lang="en-US" sz="2800" dirty="0" smtClean="0"/>
              <a:t>When acute the knee cannot bear weight, and the person can not ambulate with assistive device.</a:t>
            </a:r>
          </a:p>
          <a:p>
            <a:r>
              <a:rPr lang="en-US" sz="2800" dirty="0" smtClean="0"/>
              <a:t>With a complete tear, there is instability and the knee may give way during weight bearing.</a:t>
            </a:r>
          </a:p>
          <a:p>
            <a:r>
              <a:rPr lang="en-US" sz="2800" b="1" dirty="0" smtClean="0"/>
              <a:t>Functional assessment</a:t>
            </a:r>
            <a:endParaRPr lang="en-IN" sz="28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324600"/>
          </a:xfrm>
        </p:spPr>
        <p:txBody>
          <a:bodyPr/>
          <a:lstStyle/>
          <a:p>
            <a:r>
              <a:rPr lang="en-US" b="1" dirty="0" smtClean="0"/>
              <a:t>Special tests: </a:t>
            </a:r>
          </a:p>
          <a:p>
            <a:r>
              <a:rPr lang="en-US" sz="2800" dirty="0" err="1" smtClean="0"/>
              <a:t>Lachman</a:t>
            </a:r>
            <a:r>
              <a:rPr lang="en-US" sz="2800" dirty="0" smtClean="0"/>
              <a:t> test</a:t>
            </a:r>
          </a:p>
          <a:p>
            <a:r>
              <a:rPr lang="en-US" sz="2800" dirty="0" smtClean="0"/>
              <a:t>Anterior drawer test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MANAGEMENT</a:t>
            </a:r>
            <a:br>
              <a:rPr lang="en-IN" dirty="0" smtClean="0"/>
            </a:br>
            <a:endParaRPr lang="en-IN" dirty="0"/>
          </a:p>
        </p:txBody>
      </p:sp>
      <p:sp>
        <p:nvSpPr>
          <p:cNvPr id="3" name="Content Placeholder 2"/>
          <p:cNvSpPr>
            <a:spLocks noGrp="1"/>
          </p:cNvSpPr>
          <p:nvPr>
            <p:ph idx="1"/>
          </p:nvPr>
        </p:nvSpPr>
        <p:spPr/>
        <p:txBody>
          <a:bodyPr>
            <a:noAutofit/>
          </a:bodyPr>
          <a:lstStyle/>
          <a:p>
            <a:pPr algn="just"/>
            <a:r>
              <a:rPr lang="en-IN" sz="2400" dirty="0" smtClean="0"/>
              <a:t>The approach to management of </a:t>
            </a:r>
            <a:r>
              <a:rPr lang="en-IN" sz="2400" dirty="0" err="1" smtClean="0"/>
              <a:t>ligamentous</a:t>
            </a:r>
            <a:r>
              <a:rPr lang="en-IN" sz="2400" dirty="0" smtClean="0"/>
              <a:t> injuries depends on several factors, including the patient's age and desired activity level and the nature of the pathologic process. </a:t>
            </a:r>
          </a:p>
          <a:p>
            <a:pPr algn="just"/>
            <a:r>
              <a:rPr lang="en-IN" sz="2400" dirty="0" smtClean="0"/>
              <a:t>It is important to determine the severity of the injury and whether the lesion is acute or chronic. Traditionally, </a:t>
            </a:r>
            <a:r>
              <a:rPr lang="en-IN" sz="2400" dirty="0" err="1" smtClean="0"/>
              <a:t>ligamentous</a:t>
            </a:r>
            <a:r>
              <a:rPr lang="en-IN" sz="2400" dirty="0" smtClean="0"/>
              <a:t> lesions have been graded as follows: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a:xfrm>
            <a:off x="457200" y="1600200"/>
            <a:ext cx="8401080" cy="4525963"/>
          </a:xfrm>
        </p:spPr>
        <p:txBody>
          <a:bodyPr/>
          <a:lstStyle/>
          <a:p>
            <a:r>
              <a:rPr lang="en-US" dirty="0" smtClean="0"/>
              <a:t>At the end of the lecture, the students will:</a:t>
            </a:r>
          </a:p>
          <a:p>
            <a:r>
              <a:rPr lang="en-US" dirty="0" smtClean="0"/>
              <a:t>Revise about Function of ACL</a:t>
            </a:r>
          </a:p>
          <a:p>
            <a:r>
              <a:rPr lang="en-US" dirty="0" smtClean="0"/>
              <a:t>List down common mechanism of injury </a:t>
            </a:r>
          </a:p>
          <a:p>
            <a:r>
              <a:rPr lang="en-US" dirty="0" smtClean="0"/>
              <a:t>Explain Principles of physiotherapy assessment </a:t>
            </a:r>
          </a:p>
          <a:p>
            <a:r>
              <a:rPr lang="en-US" dirty="0" smtClean="0"/>
              <a:t>Describe management of ACL Injury</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10000"/>
          </a:bodyPr>
          <a:lstStyle/>
          <a:p>
            <a:r>
              <a:rPr lang="en-IN" dirty="0" smtClean="0"/>
              <a:t>Grade I: Minor sprain, minimal damage with some pain and tenderness at the site of injury. Slight swelling with some loss of function is present.</a:t>
            </a:r>
          </a:p>
          <a:p>
            <a:r>
              <a:rPr lang="en-IN" dirty="0" smtClean="0"/>
              <a:t>Grade II: Severe Sprain, Swelling is considerable, gradual nature. Pain &amp; Tenderness more acute, Movement limited, unable to bear body weight on Lower limbs. Function very limited.</a:t>
            </a:r>
          </a:p>
          <a:p>
            <a:r>
              <a:rPr lang="en-IN" dirty="0" smtClean="0"/>
              <a:t>Grade III: Severe tear or complete rupture of the ligament, Rapid onset of effusion, very considerable pain and tenderness, Joint is unstable, complete loss of function.</a:t>
            </a:r>
          </a:p>
          <a:p>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Management of ACL injury</a:t>
            </a:r>
            <a:endParaRPr lang="en-IN" dirty="0"/>
          </a:p>
        </p:txBody>
      </p:sp>
      <p:sp>
        <p:nvSpPr>
          <p:cNvPr id="3" name="Content Placeholder 2"/>
          <p:cNvSpPr>
            <a:spLocks noGrp="1"/>
          </p:cNvSpPr>
          <p:nvPr>
            <p:ph idx="1"/>
          </p:nvPr>
        </p:nvSpPr>
        <p:spPr/>
        <p:txBody>
          <a:bodyPr>
            <a:normAutofit/>
          </a:bodyPr>
          <a:lstStyle/>
          <a:p>
            <a:r>
              <a:rPr lang="en-IN" sz="2400" b="1" u="sng" dirty="0" smtClean="0"/>
              <a:t>Grade 1 Injury</a:t>
            </a:r>
            <a:r>
              <a:rPr lang="en-IN" sz="2400" dirty="0" smtClean="0"/>
              <a:t>: Ice, followed by </a:t>
            </a:r>
            <a:r>
              <a:rPr lang="en-IN" sz="2400" dirty="0" err="1" smtClean="0"/>
              <a:t>tubigrip</a:t>
            </a:r>
            <a:r>
              <a:rPr lang="en-IN" sz="2400" dirty="0" smtClean="0"/>
              <a:t> bandage, crepe bandage or other type of support, &amp; limitation of use for the first 24 hours.</a:t>
            </a:r>
          </a:p>
          <a:p>
            <a:r>
              <a:rPr lang="en-IN" sz="2400" dirty="0" smtClean="0"/>
              <a:t>Early commencement of static muscle contractions : blood flow is maintained &amp; swelling reduced, developing strong muscles will develop strong ligaments.</a:t>
            </a:r>
          </a:p>
          <a:p>
            <a:r>
              <a:rPr lang="en-IN" sz="2400" b="1" u="sng" dirty="0" smtClean="0"/>
              <a:t>Grade II Injury</a:t>
            </a:r>
            <a:r>
              <a:rPr lang="en-IN" sz="2400" dirty="0" smtClean="0"/>
              <a:t>: Use of ice, compression &amp; elevation if appropriate. </a:t>
            </a:r>
          </a:p>
          <a:p>
            <a:r>
              <a:rPr lang="en-IN" sz="2400" dirty="0" smtClean="0"/>
              <a:t>To reduce pain doctor may inject a local  anaesthetic but activity must be restricted until later when the effects have worn off.</a:t>
            </a:r>
          </a:p>
          <a:p>
            <a:endParaRPr lang="en-IN"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5043510"/>
          </a:xfrm>
        </p:spPr>
        <p:txBody>
          <a:bodyPr>
            <a:normAutofit lnSpcReduction="10000"/>
          </a:bodyPr>
          <a:lstStyle/>
          <a:p>
            <a:pPr algn="just"/>
            <a:r>
              <a:rPr lang="en-IN" sz="2400" b="1" dirty="0" err="1" smtClean="0"/>
              <a:t>Nonoperative</a:t>
            </a:r>
            <a:r>
              <a:rPr lang="en-IN" sz="2400" b="1" dirty="0" smtClean="0"/>
              <a:t> Management: Moderate Protection (Controlled Motion) Through Return to Activity</a:t>
            </a:r>
          </a:p>
          <a:p>
            <a:pPr algn="just"/>
            <a:r>
              <a:rPr lang="en-IN" sz="2400" dirty="0" smtClean="0"/>
              <a:t>As the swelling decreases, examine the patient for  impairments and functional losses. Initiate joint movement and exercises to improve muscle performance, functional status, and cardiopulmonary conditioning.</a:t>
            </a:r>
          </a:p>
          <a:p>
            <a:pPr algn="just"/>
            <a:r>
              <a:rPr lang="en-IN" sz="2400" b="1" i="1" dirty="0" smtClean="0"/>
              <a:t>Joint mobility. </a:t>
            </a:r>
            <a:r>
              <a:rPr lang="en-IN" sz="2400" dirty="0" smtClean="0"/>
              <a:t>Use supine wall slides</a:t>
            </a:r>
            <a:r>
              <a:rPr lang="en-IN" sz="2400" b="1" i="1" dirty="0" smtClean="0"/>
              <a:t>, </a:t>
            </a:r>
            <a:r>
              <a:rPr lang="en-IN" sz="2400" dirty="0" smtClean="0"/>
              <a:t>patellar mobilizations, and stationary cycling; encourage as much movement as possible.</a:t>
            </a:r>
          </a:p>
          <a:p>
            <a:pPr algn="just"/>
            <a:r>
              <a:rPr lang="en-IN" sz="2400" b="1" i="1" dirty="0" smtClean="0"/>
              <a:t>Protective bracing. </a:t>
            </a:r>
            <a:r>
              <a:rPr lang="en-IN" sz="2400" dirty="0" smtClean="0"/>
              <a:t>Bracing may be necessary for weight bearing activities to decrease stress to the healing ligament or to provide stability where ligament integrity has been compromised.</a:t>
            </a:r>
          </a:p>
          <a:p>
            <a:endParaRPr lang="en-IN" sz="2400" dirty="0" smtClean="0"/>
          </a:p>
          <a:p>
            <a:endParaRPr lang="en-IN" sz="2400" dirty="0" smtClean="0"/>
          </a:p>
          <a:p>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7500" lnSpcReduction="20000"/>
          </a:bodyPr>
          <a:lstStyle/>
          <a:p>
            <a:r>
              <a:rPr lang="en-IN" b="1" dirty="0" smtClean="0"/>
              <a:t>Improve Muscle Performance and Function </a:t>
            </a:r>
            <a:r>
              <a:rPr lang="en-IN" b="1" i="1" dirty="0" smtClean="0"/>
              <a:t>Strength and endurance. </a:t>
            </a:r>
          </a:p>
          <a:p>
            <a:r>
              <a:rPr lang="en-IN" b="1" i="1" dirty="0" smtClean="0"/>
              <a:t>Initiate isometric quadriceps and </a:t>
            </a:r>
            <a:r>
              <a:rPr lang="en-IN" dirty="0" smtClean="0"/>
              <a:t>hamstring exercises and progress to dynamic strength and muscular endurance training.  </a:t>
            </a:r>
          </a:p>
          <a:p>
            <a:r>
              <a:rPr lang="en-IN" dirty="0" smtClean="0"/>
              <a:t>Utilize both open-chain and closed-chain resistance. </a:t>
            </a:r>
          </a:p>
          <a:p>
            <a:r>
              <a:rPr lang="en-IN" dirty="0" smtClean="0"/>
              <a:t>Reinforce quadriceps contractions with high-intensity electrical stimulation if there is an extensor lag. </a:t>
            </a:r>
          </a:p>
          <a:p>
            <a:r>
              <a:rPr lang="en-IN" dirty="0" smtClean="0"/>
              <a:t>Progress muscular endurance and strengthening exercises using partial squats, step-ups, leg press, and heel-raises</a:t>
            </a:r>
          </a:p>
          <a:p>
            <a:r>
              <a:rPr lang="en-IN" dirty="0" smtClean="0"/>
              <a:t>Emphasize neuromuscular control with stabilization and perturbation training in weight-bearing positions.</a:t>
            </a:r>
          </a:p>
          <a:p>
            <a:endParaRPr lang="en-IN" dirty="0" smtClean="0"/>
          </a:p>
          <a:p>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sz="2400" b="1" i="1" dirty="0" smtClean="0"/>
              <a:t>Cardiopulmonary conditioning. </a:t>
            </a:r>
            <a:r>
              <a:rPr lang="en-IN" sz="2400" dirty="0" smtClean="0"/>
              <a:t>Utilize a program that is consistent with the patient’s goals such as biking (begin with a stationary bike), jogging (begin with walking on a treadmill), ski machine, or swimming.</a:t>
            </a:r>
          </a:p>
          <a:p>
            <a:r>
              <a:rPr lang="en-IN" sz="2400" b="1" i="1" dirty="0" smtClean="0"/>
              <a:t>Functional training. </a:t>
            </a:r>
            <a:r>
              <a:rPr lang="en-IN" sz="2400" dirty="0" smtClean="0"/>
              <a:t>Progress neuromuscular training.</a:t>
            </a:r>
          </a:p>
          <a:p>
            <a:r>
              <a:rPr lang="en-IN" sz="2400" dirty="0" smtClean="0"/>
              <a:t>Develop activity-specific drills that replicate the demands of the individual’s outcome goals.</a:t>
            </a:r>
          </a:p>
          <a:p>
            <a:endParaRPr lang="en-IN" sz="2400" dirty="0" smtClean="0"/>
          </a:p>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Management of ACL injury</a:t>
            </a:r>
            <a:endParaRPr lang="en-IN" sz="3600" b="1" dirty="0"/>
          </a:p>
        </p:txBody>
      </p:sp>
      <p:sp>
        <p:nvSpPr>
          <p:cNvPr id="3" name="Content Placeholder 2"/>
          <p:cNvSpPr>
            <a:spLocks noGrp="1"/>
          </p:cNvSpPr>
          <p:nvPr>
            <p:ph idx="1"/>
          </p:nvPr>
        </p:nvSpPr>
        <p:spPr>
          <a:xfrm>
            <a:off x="152400" y="1371600"/>
            <a:ext cx="8763000" cy="5257800"/>
          </a:xfrm>
        </p:spPr>
        <p:txBody>
          <a:bodyPr/>
          <a:lstStyle/>
          <a:p>
            <a:pPr>
              <a:buNone/>
            </a:pPr>
            <a:r>
              <a:rPr lang="en-US" b="1" dirty="0" smtClean="0"/>
              <a:t>Rehabilitation after ACL reconstruction</a:t>
            </a:r>
            <a:r>
              <a:rPr lang="en-US" dirty="0" smtClean="0"/>
              <a:t>:</a:t>
            </a:r>
          </a:p>
          <a:p>
            <a:r>
              <a:rPr lang="en-IN" sz="2800" u="sng" dirty="0" smtClean="0"/>
              <a:t>Immobilization and Protective Bracing: </a:t>
            </a:r>
            <a:r>
              <a:rPr lang="en-IN" sz="2800" dirty="0" smtClean="0"/>
              <a:t>The rationale for bracing after ACL reconstruction is protection of the graft and prevention of a knee flexion contracture during early rehabilitation if bracing is prescribed during early recovery it is usually is a hinged and possibly range limiting </a:t>
            </a:r>
            <a:r>
              <a:rPr lang="en-IN" sz="2800" dirty="0" err="1" smtClean="0"/>
              <a:t>orthosis</a:t>
            </a:r>
            <a:r>
              <a:rPr lang="en-IN" sz="2800" dirty="0" smtClean="0"/>
              <a:t>.</a:t>
            </a:r>
          </a:p>
          <a:p>
            <a:r>
              <a:rPr lang="en-IN" sz="2800" dirty="0" smtClean="0"/>
              <a:t>When the brace is locked, it holds the knee in full extension to prevent a knee flexion contracture or excessive hyperextension</a:t>
            </a:r>
            <a:endParaRPr lang="en-IN" sz="2800" u="sng"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normAutofit/>
          </a:bodyPr>
          <a:lstStyle/>
          <a:p>
            <a:r>
              <a:rPr lang="en-IN" sz="2800" dirty="0" smtClean="0"/>
              <a:t>In addition, the hinged </a:t>
            </a:r>
            <a:r>
              <a:rPr lang="en-IN" sz="2800" dirty="0" err="1" smtClean="0"/>
              <a:t>orthosis</a:t>
            </a:r>
            <a:r>
              <a:rPr lang="en-IN" sz="2800" dirty="0" smtClean="0"/>
              <a:t> initially may be set to limit full knee flexion during exercise (e.g., allowing movement from 0 to 90 or more the first week after surgery)</a:t>
            </a:r>
          </a:p>
          <a:p>
            <a:r>
              <a:rPr lang="en-IN" sz="2800" dirty="0" smtClean="0"/>
              <a:t>Typically, the brace is worn throughout the day for anywhere from a few weeks to 6 weeks and sometimes is also worn during sleep for the first week postoperatively.</a:t>
            </a:r>
          </a:p>
          <a:p>
            <a:r>
              <a:rPr lang="en-IN" sz="2800" dirty="0" smtClean="0"/>
              <a:t>During the first week or two the protective brace is locked in full extension during ambulation with crutches in the event of a fall.</a:t>
            </a:r>
          </a:p>
          <a:p>
            <a:endParaRPr lang="en-IN" sz="2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normAutofit/>
          </a:bodyPr>
          <a:lstStyle/>
          <a:p>
            <a:r>
              <a:rPr lang="en-IN" sz="2800" dirty="0" smtClean="0"/>
              <a:t>By the beginning of week 3 the brace is unlocked, allowing motion between full extension to 125 of flexion during ambulation and other weight bearing activities</a:t>
            </a:r>
            <a:r>
              <a:rPr lang="en-IN" dirty="0" smtClean="0"/>
              <a:t>.</a:t>
            </a:r>
          </a:p>
          <a:p>
            <a:r>
              <a:rPr lang="en-IN" sz="2800" dirty="0" smtClean="0"/>
              <a:t>Depending on the stability of the knee sometimes the protective brace may need to be worn for2 to 3 months or possibly longer.</a:t>
            </a:r>
          </a:p>
          <a:p>
            <a:endParaRPr lang="en-US" sz="2800" dirty="0" smtClean="0"/>
          </a:p>
          <a:p>
            <a:r>
              <a:rPr lang="en-IN" sz="2800" b="1" dirty="0" smtClean="0"/>
              <a:t>Weight-Bearing Considerations: </a:t>
            </a:r>
            <a:r>
              <a:rPr lang="en-IN" sz="2800" dirty="0" smtClean="0"/>
              <a:t>recommendations for a period of protected weight bearing immediately after surgery vary, ranging from some degree of restricted weight bearing the first 2 weeks to weight bearing as tolerated with use of two crutches immediately after surgery</a:t>
            </a:r>
            <a:endParaRPr lang="en-IN" sz="2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normAutofit/>
          </a:bodyPr>
          <a:lstStyle/>
          <a:p>
            <a:r>
              <a:rPr lang="en-IN" sz="2800" dirty="0" smtClean="0"/>
              <a:t>Weight bearing is increased during the next 2 to 3 weeks based on the patient’s symptoms</a:t>
            </a:r>
            <a:r>
              <a:rPr lang="en-IN" dirty="0" smtClean="0"/>
              <a:t>. </a:t>
            </a:r>
          </a:p>
          <a:p>
            <a:r>
              <a:rPr lang="en-IN" sz="2800" dirty="0" smtClean="0"/>
              <a:t>Full weight bearing and ambulation without crutches while wearing an unlocked protective brace usually is permitted by 3 to 4 weeks if weight bearing is pain-free and the patient has achieved full, active knee extension and sufficient strength of the quadriceps to control the knee.</a:t>
            </a:r>
            <a:endParaRPr lang="en-IN" sz="2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lstStyle/>
          <a:p>
            <a:r>
              <a:rPr lang="en-IN" b="1" u="sng" dirty="0" smtClean="0"/>
              <a:t>Exercise program &amp; Progression</a:t>
            </a:r>
          </a:p>
          <a:p>
            <a:r>
              <a:rPr lang="en-IN" sz="2800" dirty="0" smtClean="0"/>
              <a:t>Progression of carefully selected exercises and functional activities coupled with patient education is a foundation of rehabilitation following ACL injury and reconstruction.</a:t>
            </a:r>
          </a:p>
          <a:p>
            <a:endParaRPr lang="en-US" sz="2800" u="sng" dirty="0" smtClean="0"/>
          </a:p>
          <a:p>
            <a:pPr>
              <a:buNone/>
            </a:pPr>
            <a:r>
              <a:rPr lang="en-IN" sz="2800" u="sng" dirty="0" smtClean="0"/>
              <a:t>Preoperative consideration : </a:t>
            </a:r>
            <a:r>
              <a:rPr lang="en-IN" sz="2800" dirty="0" smtClean="0"/>
              <a:t>goals</a:t>
            </a:r>
          </a:p>
          <a:p>
            <a:r>
              <a:rPr lang="en-US" sz="2800" dirty="0" smtClean="0"/>
              <a:t>To restore full knee ROM particularly extension</a:t>
            </a:r>
          </a:p>
          <a:p>
            <a:r>
              <a:rPr lang="en-US" sz="2800" dirty="0" smtClean="0"/>
              <a:t>Prevent atrophy and weakness of thigh musculature</a:t>
            </a:r>
          </a:p>
          <a:p>
            <a:r>
              <a:rPr lang="en-US" sz="2800" dirty="0" smtClean="0"/>
              <a:t>Improve the strength and flexibility of hip and knee musculature</a:t>
            </a:r>
            <a:endParaRPr lang="en-IN"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400800"/>
          </a:xfrm>
        </p:spPr>
        <p:txBody>
          <a:bodyPr/>
          <a:lstStyle/>
          <a:p>
            <a:pPr>
              <a:buNone/>
            </a:pPr>
            <a:r>
              <a:rPr lang="en-US" dirty="0" smtClean="0">
                <a:solidFill>
                  <a:srgbClr val="FF0000"/>
                </a:solidFill>
              </a:rPr>
              <a:t>Relatively high rate of injuries of ACL by athletes and other active individuals..</a:t>
            </a:r>
          </a:p>
          <a:p>
            <a:pPr>
              <a:buNone/>
            </a:pPr>
            <a:endParaRPr lang="en-US" dirty="0" smtClean="0"/>
          </a:p>
          <a:p>
            <a:pPr>
              <a:buNone/>
            </a:pPr>
            <a:r>
              <a:rPr lang="en-US" sz="2800" b="1" u="sng" dirty="0" smtClean="0"/>
              <a:t>Attachment</a:t>
            </a:r>
            <a:r>
              <a:rPr lang="en-US" sz="2800" dirty="0" smtClean="0"/>
              <a:t>:</a:t>
            </a:r>
          </a:p>
          <a:p>
            <a:pPr>
              <a:buNone/>
            </a:pPr>
            <a:endParaRPr lang="en-US" sz="2800" dirty="0" smtClean="0"/>
          </a:p>
          <a:p>
            <a:r>
              <a:rPr lang="en-US" sz="2800" dirty="0" smtClean="0"/>
              <a:t> Attached to the anterior </a:t>
            </a:r>
            <a:r>
              <a:rPr lang="en-US" sz="2800" dirty="0" err="1" smtClean="0"/>
              <a:t>tibial</a:t>
            </a:r>
            <a:r>
              <a:rPr lang="en-US" sz="2800" dirty="0" smtClean="0"/>
              <a:t> spine where it extends superiorly and </a:t>
            </a:r>
            <a:r>
              <a:rPr lang="en-US" sz="2800" dirty="0" err="1" smtClean="0"/>
              <a:t>posteriorly</a:t>
            </a:r>
            <a:r>
              <a:rPr lang="en-US" sz="2800" dirty="0" smtClean="0"/>
              <a:t> to attached to the </a:t>
            </a:r>
            <a:r>
              <a:rPr lang="en-US" sz="2800" dirty="0" err="1" smtClean="0"/>
              <a:t>posteromedial</a:t>
            </a:r>
            <a:r>
              <a:rPr lang="en-US" sz="2800" dirty="0" smtClean="0"/>
              <a:t> aspect of the lateral femoral </a:t>
            </a:r>
            <a:r>
              <a:rPr lang="en-US" sz="2800" dirty="0" err="1" smtClean="0"/>
              <a:t>condyle</a:t>
            </a:r>
            <a:endParaRPr lang="en-US" sz="2800" dirty="0" smtClean="0"/>
          </a:p>
          <a:p>
            <a:endParaRPr lang="en-US" sz="2800" dirty="0" smtClean="0"/>
          </a:p>
          <a:p>
            <a:r>
              <a:rPr lang="en-US" sz="2800" dirty="0" smtClean="0"/>
              <a:t>It has 2 bands- </a:t>
            </a:r>
            <a:r>
              <a:rPr lang="en-US" sz="2800" b="1" dirty="0" smtClean="0"/>
              <a:t>anteromedial &amp; posterolateral band and </a:t>
            </a:r>
            <a:r>
              <a:rPr lang="en-US" sz="2800" dirty="0" smtClean="0"/>
              <a:t>each of them have a different role in controlling tibiofemoral motions.</a:t>
            </a:r>
          </a:p>
          <a:p>
            <a:pPr>
              <a:buNone/>
            </a:pPr>
            <a:endParaRPr lang="en-IN"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rmAutofit/>
          </a:bodyPr>
          <a:lstStyle/>
          <a:p>
            <a:r>
              <a:rPr lang="en-US" b="1" dirty="0" smtClean="0"/>
              <a:t>Post surgery exercise consideration:</a:t>
            </a:r>
          </a:p>
          <a:p>
            <a:r>
              <a:rPr lang="en-IN" sz="2800" dirty="0" smtClean="0"/>
              <a:t>After reconstruction of the ACL, exercise begins immediately on the first postoperative day.</a:t>
            </a:r>
          </a:p>
          <a:p>
            <a:r>
              <a:rPr lang="en-IN" sz="2800" dirty="0" smtClean="0"/>
              <a:t>Sometimes CPM is used while a patient is hospitalized.</a:t>
            </a:r>
          </a:p>
          <a:p>
            <a:r>
              <a:rPr lang="en-IN" sz="2800" dirty="0" smtClean="0"/>
              <a:t>It is important to remember that a tendon graft goes through a necrotizing process the first 2 to 3 weeks postoperatively before revascularization commences and maturation gradually occurs</a:t>
            </a:r>
          </a:p>
          <a:p>
            <a:endParaRPr lang="en-US" sz="2800" b="1" dirty="0" smtClean="0"/>
          </a:p>
          <a:p>
            <a:r>
              <a:rPr lang="en-IN" sz="2800" dirty="0" smtClean="0"/>
              <a:t>Patient-related facts, such as age and pre injury health status, affect the healing process.</a:t>
            </a:r>
            <a:endParaRPr lang="en-IN" sz="2800"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Phase 1</a:t>
            </a:r>
            <a:endParaRPr lang="en-IN" sz="4000" b="1" dirty="0"/>
          </a:p>
        </p:txBody>
      </p:sp>
      <p:sp>
        <p:nvSpPr>
          <p:cNvPr id="3" name="Content Placeholder 2"/>
          <p:cNvSpPr>
            <a:spLocks noGrp="1"/>
          </p:cNvSpPr>
          <p:nvPr>
            <p:ph idx="1"/>
          </p:nvPr>
        </p:nvSpPr>
        <p:spPr>
          <a:xfrm>
            <a:off x="457200" y="1219200"/>
            <a:ext cx="8229600" cy="5334000"/>
          </a:xfrm>
        </p:spPr>
        <p:txBody>
          <a:bodyPr>
            <a:normAutofit/>
          </a:bodyPr>
          <a:lstStyle/>
          <a:p>
            <a:r>
              <a:rPr lang="en-IN" sz="2800" b="1" dirty="0" smtClean="0"/>
              <a:t>Maximum Protection Phase (1 to 4 weeks after reconstruction):</a:t>
            </a:r>
          </a:p>
          <a:p>
            <a:r>
              <a:rPr lang="en-US" sz="2800" dirty="0" smtClean="0"/>
              <a:t>Goals:</a:t>
            </a:r>
          </a:p>
          <a:p>
            <a:r>
              <a:rPr lang="en-US" sz="2800" dirty="0" smtClean="0"/>
              <a:t>Patient education during the first phase of rehabilitation focuses on the home exercise program</a:t>
            </a:r>
          </a:p>
          <a:p>
            <a:r>
              <a:rPr lang="en-US" sz="2800" b="1" dirty="0" smtClean="0"/>
              <a:t>Control pain and swelling </a:t>
            </a:r>
            <a:r>
              <a:rPr lang="en-US" sz="2800" dirty="0" smtClean="0"/>
              <a:t>: RICE treatment</a:t>
            </a:r>
          </a:p>
          <a:p>
            <a:r>
              <a:rPr lang="en-US" sz="2800" b="1" dirty="0" smtClean="0"/>
              <a:t>Ambulation with assistive devices</a:t>
            </a:r>
          </a:p>
          <a:p>
            <a:r>
              <a:rPr lang="en-US" sz="2800" dirty="0" smtClean="0"/>
              <a:t>Prevent reflex inhibition of knee musculature: muscle setting of quadriceps, hamstring and hip abductor and adductor. Initiate low intensity multiple angle isometrics of knee muscles specially </a:t>
            </a:r>
            <a:r>
              <a:rPr lang="en-US" sz="2800" dirty="0" err="1" smtClean="0"/>
              <a:t>quardriceps</a:t>
            </a:r>
            <a:r>
              <a:rPr lang="en-US" sz="2800" dirty="0" smtClean="0"/>
              <a:t>.</a:t>
            </a:r>
          </a:p>
          <a:p>
            <a:pPr>
              <a:buNone/>
            </a:pPr>
            <a:endParaRPr lang="en-US" sz="2800" dirty="0" smtClean="0"/>
          </a:p>
          <a:p>
            <a:endParaRPr lang="en-IN" sz="2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a:bodyPr>
          <a:lstStyle/>
          <a:p>
            <a:r>
              <a:rPr lang="en-US" sz="2800" dirty="0" smtClean="0"/>
              <a:t>To activate the hamstrings dynamically include supine heel slides to a comfortable level hip knee flexion.</a:t>
            </a:r>
          </a:p>
          <a:p>
            <a:r>
              <a:rPr lang="en-US" sz="2800" dirty="0" smtClean="0"/>
              <a:t>SLR exercises</a:t>
            </a:r>
          </a:p>
          <a:p>
            <a:endParaRPr lang="en-US" sz="2800" dirty="0" smtClean="0"/>
          </a:p>
          <a:p>
            <a:pPr>
              <a:buNone/>
            </a:pPr>
            <a:r>
              <a:rPr lang="en-US" sz="2800" b="1" dirty="0" smtClean="0"/>
              <a:t>Restore full knee mobility: </a:t>
            </a:r>
          </a:p>
          <a:p>
            <a:r>
              <a:rPr lang="en-US" sz="2800" dirty="0" smtClean="0"/>
              <a:t>ROM in protected range include therapist controlled PROM or AAROM within patients comfort level</a:t>
            </a:r>
          </a:p>
          <a:p>
            <a:r>
              <a:rPr lang="en-US" sz="2800" dirty="0" smtClean="0"/>
              <a:t>Include patellar mobilization to prevent adhesions.</a:t>
            </a:r>
          </a:p>
          <a:p>
            <a:r>
              <a:rPr lang="en-US" sz="2800" dirty="0" smtClean="0"/>
              <a:t>Passive knee extension assume a supine or long sitting position and prop the heel on a rolled towel or bolster with knee unsupported</a:t>
            </a:r>
          </a:p>
          <a:p>
            <a:r>
              <a:rPr lang="en-US" sz="2800" dirty="0" smtClean="0"/>
              <a:t>Stretch hip and ankle muscles if  flexibility is affected.</a:t>
            </a:r>
          </a:p>
          <a:p>
            <a:pPr>
              <a:buNone/>
            </a:pPr>
            <a:endParaRPr lang="en-US" sz="2800" b="1" dirty="0" smtClean="0"/>
          </a:p>
          <a:p>
            <a:endParaRPr lang="en-US" sz="2800" dirty="0" smtClean="0"/>
          </a:p>
          <a:p>
            <a:endParaRPr lang="en-US" sz="2800" dirty="0" smtClean="0"/>
          </a:p>
          <a:p>
            <a:endParaRPr lang="en-IN" sz="28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324600"/>
          </a:xfrm>
        </p:spPr>
        <p:txBody>
          <a:bodyPr>
            <a:normAutofit/>
          </a:bodyPr>
          <a:lstStyle/>
          <a:p>
            <a:r>
              <a:rPr lang="en-US" sz="2800" b="1" dirty="0" smtClean="0"/>
              <a:t>Regain kinesthetic awareness and neuromuscular control of L/L: </a:t>
            </a:r>
            <a:r>
              <a:rPr lang="en-US" sz="2800" dirty="0" smtClean="0"/>
              <a:t>while wearing a protective brace, if prescribed begin trunk and lower extremity stabilization exercises in a standing position with weight distribution equally on both the L/L</a:t>
            </a:r>
          </a:p>
          <a:p>
            <a:r>
              <a:rPr lang="en-US" sz="2800" dirty="0" smtClean="0"/>
              <a:t>Stationary cycling and exercise on a seated leg press machine at 3 to 4 weeks.</a:t>
            </a:r>
          </a:p>
          <a:p>
            <a:r>
              <a:rPr lang="en-US" sz="2800" b="1" dirty="0" smtClean="0"/>
              <a:t>Improve strength and flexibility of hip and ankle musculature</a:t>
            </a:r>
          </a:p>
          <a:p>
            <a:r>
              <a:rPr lang="en-US" sz="2800" b="1" dirty="0" smtClean="0"/>
              <a:t>Prevent adhesions</a:t>
            </a:r>
            <a:endParaRPr lang="en-IN" sz="2800" b="1"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lstStyle/>
          <a:p>
            <a:r>
              <a:rPr lang="en-US" sz="2800" b="1" u="sng" dirty="0" smtClean="0"/>
              <a:t>Criteria to advance to next phase:</a:t>
            </a:r>
          </a:p>
          <a:p>
            <a:r>
              <a:rPr lang="en-US" sz="2800" dirty="0" smtClean="0"/>
              <a:t>Minimal pain and swelling </a:t>
            </a:r>
          </a:p>
          <a:p>
            <a:r>
              <a:rPr lang="en-US" sz="2800" dirty="0" smtClean="0"/>
              <a:t>Full active knee extension (no extensor lag)</a:t>
            </a:r>
          </a:p>
          <a:p>
            <a:r>
              <a:rPr lang="en-US" sz="2800" dirty="0" smtClean="0"/>
              <a:t>50% to 60% quadriceps strength ( measured </a:t>
            </a:r>
            <a:r>
              <a:rPr lang="en-US" sz="2800" dirty="0" err="1" smtClean="0"/>
              <a:t>isometrically</a:t>
            </a:r>
            <a:r>
              <a:rPr lang="en-US" sz="2800" dirty="0" smtClean="0"/>
              <a:t>  at 60</a:t>
            </a:r>
          </a:p>
          <a:p>
            <a:r>
              <a:rPr lang="en-US" sz="2800" dirty="0" smtClean="0"/>
              <a:t>Greater than 110 of knee flexion</a:t>
            </a:r>
          </a:p>
          <a:p>
            <a:r>
              <a:rPr lang="en-US" sz="2800" dirty="0" smtClean="0"/>
              <a:t>No evidence of excessive joint laxity</a:t>
            </a:r>
          </a:p>
          <a:p>
            <a:pPr>
              <a:buNone/>
            </a:pPr>
            <a:r>
              <a:rPr lang="en-US" dirty="0" smtClean="0"/>
              <a:t>PHASE 2- moderate protection phase (extends </a:t>
            </a:r>
            <a:r>
              <a:rPr lang="en-US" dirty="0" err="1" smtClean="0"/>
              <a:t>upto</a:t>
            </a:r>
            <a:r>
              <a:rPr lang="en-US" dirty="0" smtClean="0"/>
              <a:t> 4-10 weeks after operation)</a:t>
            </a:r>
            <a:endParaRPr lang="en-IN"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lnSpcReduction="10000"/>
          </a:bodyPr>
          <a:lstStyle/>
          <a:p>
            <a:pPr lvl="2">
              <a:buNone/>
            </a:pPr>
            <a:r>
              <a:rPr lang="en-US" sz="3200" b="1" dirty="0" smtClean="0"/>
              <a:t>                            PHASE 2</a:t>
            </a:r>
          </a:p>
          <a:p>
            <a:r>
              <a:rPr lang="en-US" sz="2800" b="1" dirty="0" smtClean="0"/>
              <a:t> moderate protection phase (extends </a:t>
            </a:r>
            <a:r>
              <a:rPr lang="en-US" sz="2800" b="1" dirty="0" err="1" smtClean="0"/>
              <a:t>upto</a:t>
            </a:r>
            <a:r>
              <a:rPr lang="en-US" sz="2800" b="1" dirty="0" smtClean="0"/>
              <a:t> 4-10 weeks after operation);</a:t>
            </a:r>
          </a:p>
          <a:p>
            <a:pPr>
              <a:buNone/>
            </a:pPr>
            <a:r>
              <a:rPr lang="en-US" sz="2800" dirty="0" smtClean="0"/>
              <a:t>Goals: </a:t>
            </a:r>
          </a:p>
          <a:p>
            <a:r>
              <a:rPr lang="en-US" sz="2800" u="sng" dirty="0" smtClean="0"/>
              <a:t>To attain full ROM (full knee extension and 125 to 135  flexion), improve lower extremity strength and muscular endurance </a:t>
            </a:r>
            <a:r>
              <a:rPr lang="en-US" sz="2800" i="1" dirty="0" smtClean="0"/>
              <a:t>:</a:t>
            </a:r>
          </a:p>
          <a:p>
            <a:r>
              <a:rPr lang="en-US" sz="2800" i="1" dirty="0" smtClean="0"/>
              <a:t> </a:t>
            </a:r>
            <a:r>
              <a:rPr lang="en-US" sz="2800" dirty="0" smtClean="0"/>
              <a:t>low intensity end range self stretching to gain full knee ROM</a:t>
            </a:r>
          </a:p>
          <a:p>
            <a:r>
              <a:rPr lang="en-US" sz="2800" dirty="0" smtClean="0"/>
              <a:t>Grade 3 joint mobilization techniques to restore full knee flexion</a:t>
            </a:r>
          </a:p>
          <a:p>
            <a:r>
              <a:rPr lang="en-US" sz="2800" dirty="0" smtClean="0"/>
              <a:t>Continue flexibility exercises for hip and ankle musculature especially the hamstrings, IT band and plantar flexors</a:t>
            </a:r>
          </a:p>
          <a:p>
            <a:endParaRPr lang="en-IN" sz="2800" dirty="0" smtClean="0"/>
          </a:p>
          <a:p>
            <a:endParaRPr lang="en-IN" sz="2800" b="1"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smtClean="0"/>
              <a:t>Ambulate without assistive device and protective brace using a normal gait pattern</a:t>
            </a:r>
          </a:p>
          <a:p>
            <a:r>
              <a:rPr lang="en-US" dirty="0" smtClean="0"/>
              <a:t>Continue to improve neuromuscular control proprioception and balance</a:t>
            </a:r>
          </a:p>
          <a:p>
            <a:endParaRPr lang="en-IN"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a:bodyPr>
          <a:lstStyle/>
          <a:p>
            <a:r>
              <a:rPr lang="en-US" sz="2800" u="sng" dirty="0" smtClean="0"/>
              <a:t>Strength and balance :</a:t>
            </a:r>
          </a:p>
          <a:p>
            <a:r>
              <a:rPr lang="en-US" sz="2800" dirty="0" smtClean="0"/>
              <a:t>Closed chain and open chain PRE in appropriate portions of knee</a:t>
            </a:r>
          </a:p>
          <a:p>
            <a:r>
              <a:rPr lang="en-US" sz="2800" dirty="0" smtClean="0"/>
              <a:t>Emphasize progressive closed chain quadriceps training (mini squats, partial lunges)</a:t>
            </a:r>
          </a:p>
          <a:p>
            <a:endParaRPr lang="en-US" sz="2800" dirty="0" smtClean="0"/>
          </a:p>
          <a:p>
            <a:r>
              <a:rPr lang="en-US" sz="2800" dirty="0" smtClean="0"/>
              <a:t>To improve neuromuscular control, proprioception and balance: standing wall slides, unilateral squat, step up step down or lunges</a:t>
            </a:r>
          </a:p>
          <a:p>
            <a:r>
              <a:rPr lang="en-US" sz="2800" dirty="0" smtClean="0"/>
              <a:t>Progress from bilateral to unilateral</a:t>
            </a:r>
            <a:endParaRPr lang="en-IN" sz="2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lstStyle/>
          <a:p>
            <a:r>
              <a:rPr lang="en-US" sz="2800" u="sng" dirty="0" smtClean="0"/>
              <a:t>Gait training</a:t>
            </a:r>
            <a:r>
              <a:rPr lang="en-US" dirty="0" smtClean="0"/>
              <a:t>: </a:t>
            </a:r>
            <a:r>
              <a:rPr lang="en-US" sz="2800" dirty="0" smtClean="0"/>
              <a:t>(with protective brace) emphasize symmetrical alignment, step length, and timing. Gradually reduce protective bracing</a:t>
            </a:r>
          </a:p>
          <a:p>
            <a:pPr>
              <a:buNone/>
            </a:pPr>
            <a:endParaRPr lang="en-US" sz="2800" dirty="0" smtClean="0"/>
          </a:p>
          <a:p>
            <a:r>
              <a:rPr lang="en-US" sz="2800" b="1" dirty="0" smtClean="0"/>
              <a:t>Criteria to advance to next phase:</a:t>
            </a:r>
          </a:p>
          <a:p>
            <a:r>
              <a:rPr lang="en-US" sz="2800" dirty="0" smtClean="0"/>
              <a:t>Absence of pain</a:t>
            </a:r>
          </a:p>
          <a:p>
            <a:r>
              <a:rPr lang="en-US" sz="2800" dirty="0" smtClean="0"/>
              <a:t>Full AROM</a:t>
            </a:r>
          </a:p>
          <a:p>
            <a:r>
              <a:rPr lang="en-US" sz="2800" dirty="0" smtClean="0"/>
              <a:t>75% strength of knee </a:t>
            </a:r>
            <a:r>
              <a:rPr lang="en-US" sz="2800" dirty="0" err="1" smtClean="0"/>
              <a:t>musulature</a:t>
            </a:r>
            <a:r>
              <a:rPr lang="en-US" sz="2800" dirty="0" smtClean="0"/>
              <a:t> compared to </a:t>
            </a:r>
            <a:r>
              <a:rPr lang="en-US" sz="2800" dirty="0" err="1" smtClean="0"/>
              <a:t>contralateral</a:t>
            </a:r>
            <a:r>
              <a:rPr lang="en-US" sz="2800" dirty="0" smtClean="0"/>
              <a:t> side</a:t>
            </a:r>
            <a:endParaRPr lang="en-IN" sz="28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PHASE 3</a:t>
            </a:r>
            <a:endParaRPr lang="en-IN" sz="3600" dirty="0"/>
          </a:p>
        </p:txBody>
      </p:sp>
      <p:sp>
        <p:nvSpPr>
          <p:cNvPr id="3" name="Content Placeholder 2"/>
          <p:cNvSpPr>
            <a:spLocks noGrp="1"/>
          </p:cNvSpPr>
          <p:nvPr>
            <p:ph idx="1"/>
          </p:nvPr>
        </p:nvSpPr>
        <p:spPr>
          <a:xfrm>
            <a:off x="457200" y="1219200"/>
            <a:ext cx="8229600" cy="4906963"/>
          </a:xfrm>
        </p:spPr>
        <p:txBody>
          <a:bodyPr>
            <a:normAutofit/>
          </a:bodyPr>
          <a:lstStyle/>
          <a:p>
            <a:r>
              <a:rPr lang="en-US" sz="2800" dirty="0" smtClean="0"/>
              <a:t>MINIMUM protection and return to activity phases (11-24 weeks and Extends </a:t>
            </a:r>
            <a:r>
              <a:rPr lang="en-US" sz="2800" dirty="0" err="1" smtClean="0"/>
              <a:t>upto</a:t>
            </a:r>
            <a:r>
              <a:rPr lang="en-US" sz="2800" dirty="0" smtClean="0"/>
              <a:t> 6 months after reconstruction)</a:t>
            </a:r>
          </a:p>
          <a:p>
            <a:r>
              <a:rPr lang="en-US" sz="2800" dirty="0" smtClean="0"/>
              <a:t>Goals:</a:t>
            </a:r>
          </a:p>
          <a:p>
            <a:r>
              <a:rPr lang="en-US" sz="2800" dirty="0" smtClean="0"/>
              <a:t>Further increase strength, endurance and power.</a:t>
            </a:r>
          </a:p>
          <a:p>
            <a:r>
              <a:rPr lang="en-US" sz="2800" dirty="0" smtClean="0"/>
              <a:t>Further enhance neuromuscular control and agility</a:t>
            </a:r>
          </a:p>
          <a:p>
            <a:r>
              <a:rPr lang="en-US" sz="2800" dirty="0" smtClean="0"/>
              <a:t>Participate in progressively more demanding functional activities</a:t>
            </a:r>
            <a:endParaRPr lang="en-IN"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Biomechanics </a:t>
            </a:r>
            <a:endParaRPr lang="en-IN" dirty="0"/>
          </a:p>
        </p:txBody>
      </p:sp>
      <p:sp>
        <p:nvSpPr>
          <p:cNvPr id="3" name="Content Placeholder 2"/>
          <p:cNvSpPr>
            <a:spLocks noGrp="1"/>
          </p:cNvSpPr>
          <p:nvPr>
            <p:ph idx="1"/>
          </p:nvPr>
        </p:nvSpPr>
        <p:spPr>
          <a:xfrm>
            <a:off x="228600" y="1295400"/>
            <a:ext cx="8610600" cy="5181600"/>
          </a:xfrm>
        </p:spPr>
        <p:txBody>
          <a:bodyPr>
            <a:normAutofit/>
          </a:bodyPr>
          <a:lstStyle/>
          <a:p>
            <a:pPr algn="just"/>
            <a:r>
              <a:rPr lang="en-US" sz="2800" dirty="0" smtClean="0"/>
              <a:t>ACL functions as primary restrain against anterior translation (anterior shear) of the tibia on the femur</a:t>
            </a:r>
            <a:r>
              <a:rPr lang="en-IN" sz="2800" dirty="0" smtClean="0"/>
              <a:t> this role however, belongs to either the AMB or PLB depending on knee flexion angle.</a:t>
            </a:r>
          </a:p>
          <a:p>
            <a:pPr algn="just"/>
            <a:r>
              <a:rPr lang="en-US" sz="2800" dirty="0" smtClean="0"/>
              <a:t>Knee in full extension-PLB is taut, flexion increases- AMB</a:t>
            </a:r>
          </a:p>
          <a:p>
            <a:pPr algn="just"/>
            <a:r>
              <a:rPr lang="en-US" sz="2800" dirty="0" smtClean="0"/>
              <a:t>30 flexion of knee causes maximum excursion because AMB and PLB are lax</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normAutofit/>
          </a:bodyPr>
          <a:lstStyle/>
          <a:p>
            <a:r>
              <a:rPr lang="en-US" sz="2800" dirty="0" smtClean="0"/>
              <a:t>Exercises: PRE with an emphasis on eccentric training advanced  neuromuscular and balance training. </a:t>
            </a:r>
            <a:r>
              <a:rPr lang="en-US" sz="2800" dirty="0" err="1" smtClean="0"/>
              <a:t>Plyometrics</a:t>
            </a:r>
            <a:r>
              <a:rPr lang="en-US" sz="2800" dirty="0" smtClean="0"/>
              <a:t>, agility drills, activity specific training coupled with gradual return to high demand activities.</a:t>
            </a:r>
          </a:p>
          <a:p>
            <a:r>
              <a:rPr lang="en-US" sz="2800" dirty="0" smtClean="0"/>
              <a:t>Patient education emphasizing prevention of re-injury.</a:t>
            </a:r>
            <a:endParaRPr lang="en-IN" sz="28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Return to activity</a:t>
            </a:r>
            <a:endParaRPr lang="en-IN" sz="3600" b="1" dirty="0"/>
          </a:p>
        </p:txBody>
      </p:sp>
      <p:pic>
        <p:nvPicPr>
          <p:cNvPr id="1026" name="Picture 2"/>
          <p:cNvPicPr>
            <a:picLocks noGrp="1" noChangeAspect="1" noChangeArrowheads="1"/>
          </p:cNvPicPr>
          <p:nvPr>
            <p:ph idx="1"/>
          </p:nvPr>
        </p:nvPicPr>
        <p:blipFill>
          <a:blip r:embed="rId2"/>
          <a:srcRect/>
          <a:stretch>
            <a:fillRect/>
          </a:stretch>
        </p:blipFill>
        <p:spPr bwMode="auto">
          <a:xfrm>
            <a:off x="990600" y="1371600"/>
            <a:ext cx="7467600" cy="5105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1026" name="Picture 2"/>
          <p:cNvPicPr>
            <a:picLocks noGrp="1" noChangeAspect="1" noChangeArrowheads="1"/>
          </p:cNvPicPr>
          <p:nvPr>
            <p:ph idx="1"/>
          </p:nvPr>
        </p:nvPicPr>
        <p:blipFill>
          <a:blip r:embed="rId2"/>
          <a:srcRect/>
          <a:stretch>
            <a:fillRect/>
          </a:stretch>
        </p:blipFill>
        <p:spPr bwMode="auto">
          <a:xfrm>
            <a:off x="500034" y="214290"/>
            <a:ext cx="8001056" cy="5911873"/>
          </a:xfrm>
          <a:prstGeom prst="rect">
            <a:avLst/>
          </a:prstGeom>
          <a:noFill/>
          <a:ln w="9525">
            <a:noFill/>
            <a:miter lim="800000"/>
            <a:headEnd/>
            <a:tailEnd/>
          </a:ln>
          <a:effec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6" name="Content Placeholder 5" descr="MX ACL.png"/>
          <p:cNvPicPr>
            <a:picLocks noGrp="1" noChangeAspect="1"/>
          </p:cNvPicPr>
          <p:nvPr>
            <p:ph idx="1"/>
          </p:nvPr>
        </p:nvPicPr>
        <p:blipFill>
          <a:blip r:embed="rId2"/>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563562"/>
          </a:xfrm>
        </p:spPr>
        <p:txBody>
          <a:bodyPr>
            <a:noAutofit/>
          </a:bodyPr>
          <a:lstStyle/>
          <a:p>
            <a:r>
              <a:rPr lang="en-IN" sz="1600" dirty="0" smtClean="0"/>
              <a:t>Rehabilitation following anterior </a:t>
            </a:r>
            <a:r>
              <a:rPr lang="en-IN" sz="1600" dirty="0" err="1" smtClean="0"/>
              <a:t>cruciate</a:t>
            </a:r>
            <a:r>
              <a:rPr lang="en-IN" sz="1600" dirty="0" smtClean="0"/>
              <a:t/>
            </a:r>
            <a:br>
              <a:rPr lang="en-IN" sz="1600" dirty="0" smtClean="0"/>
            </a:br>
            <a:r>
              <a:rPr lang="en-IN" sz="1600" dirty="0" smtClean="0"/>
              <a:t>ligament reconstruction </a:t>
            </a:r>
            <a:r>
              <a:rPr lang="en-US" sz="1600" dirty="0" smtClean="0"/>
              <a:t/>
            </a:r>
            <a:br>
              <a:rPr lang="en-US" sz="1600" dirty="0" smtClean="0"/>
            </a:br>
            <a:endParaRPr lang="en-US" sz="1600" dirty="0"/>
          </a:p>
        </p:txBody>
      </p:sp>
      <p:graphicFrame>
        <p:nvGraphicFramePr>
          <p:cNvPr id="4" name="Content Placeholder 3"/>
          <p:cNvGraphicFramePr>
            <a:graphicFrameLocks noGrp="1"/>
          </p:cNvGraphicFramePr>
          <p:nvPr>
            <p:ph idx="1"/>
          </p:nvPr>
        </p:nvGraphicFramePr>
        <p:xfrm>
          <a:off x="428596" y="714356"/>
          <a:ext cx="8258204" cy="5457844"/>
        </p:xfrm>
        <a:graphic>
          <a:graphicData uri="http://schemas.openxmlformats.org/drawingml/2006/table">
            <a:tbl>
              <a:tblPr firstRow="1" bandRow="1">
                <a:tableStyleId>{5C22544A-7EE6-4342-B048-85BDC9FD1C3A}</a:tableStyleId>
              </a:tblPr>
              <a:tblGrid>
                <a:gridCol w="994043"/>
                <a:gridCol w="1529297"/>
                <a:gridCol w="1605762"/>
                <a:gridCol w="2477461"/>
                <a:gridCol w="1651641"/>
              </a:tblGrid>
              <a:tr h="5457844">
                <a:tc>
                  <a:txBody>
                    <a:bodyPr/>
                    <a:lstStyle/>
                    <a:p>
                      <a:r>
                        <a:rPr lang="en-IN" sz="1400" b="1" kern="1200" baseline="0" dirty="0" smtClean="0">
                          <a:solidFill>
                            <a:schemeClr val="lt1"/>
                          </a:solidFill>
                          <a:latin typeface="+mn-lt"/>
                          <a:ea typeface="+mn-ea"/>
                          <a:cs typeface="+mn-cs"/>
                        </a:rPr>
                        <a:t>Systematic Review</a:t>
                      </a:r>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r>
                        <a:rPr lang="en-US" sz="1400" baseline="0" dirty="0" smtClean="0"/>
                        <a:t>High level of evidence (Includes  RCTs)</a:t>
                      </a:r>
                      <a:endParaRPr lang="en-US" sz="1400" dirty="0"/>
                    </a:p>
                  </a:txBody>
                  <a:tcPr/>
                </a:tc>
                <a:tc>
                  <a:txBody>
                    <a:bodyPr/>
                    <a:lstStyle/>
                    <a:p>
                      <a:r>
                        <a:rPr lang="en-US" sz="1400" b="1" kern="1200" dirty="0" smtClean="0">
                          <a:solidFill>
                            <a:schemeClr val="lt1"/>
                          </a:solidFill>
                          <a:latin typeface="+mn-lt"/>
                          <a:ea typeface="+mn-ea"/>
                          <a:cs typeface="+mn-cs"/>
                        </a:rPr>
                        <a:t> </a:t>
                      </a:r>
                      <a:r>
                        <a:rPr lang="nl-NL" sz="1400" b="1" kern="1200" baseline="0" dirty="0" smtClean="0">
                          <a:solidFill>
                            <a:schemeClr val="lt1"/>
                          </a:solidFill>
                          <a:latin typeface="+mn-lt"/>
                          <a:ea typeface="+mn-ea"/>
                          <a:cs typeface="+mn-cs"/>
                        </a:rPr>
                        <a:t>S. van Grinsven ,R. E. H. van Cingel ,</a:t>
                      </a:r>
                    </a:p>
                    <a:p>
                      <a:r>
                        <a:rPr lang="fi-FI" sz="1400" b="1" kern="1200" baseline="0" dirty="0" smtClean="0">
                          <a:solidFill>
                            <a:schemeClr val="lt1"/>
                          </a:solidFill>
                          <a:latin typeface="+mn-lt"/>
                          <a:ea typeface="+mn-ea"/>
                          <a:cs typeface="+mn-cs"/>
                        </a:rPr>
                        <a:t>C. J. M. Holla, C. J. M. van Loon</a:t>
                      </a:r>
                    </a:p>
                    <a:p>
                      <a:r>
                        <a:rPr lang="en-IN" sz="1400" b="1" kern="1200" baseline="0" dirty="0" smtClean="0">
                          <a:solidFill>
                            <a:schemeClr val="lt1"/>
                          </a:solidFill>
                          <a:latin typeface="+mn-lt"/>
                          <a:ea typeface="+mn-ea"/>
                          <a:cs typeface="+mn-cs"/>
                        </a:rPr>
                        <a:t>Knee </a:t>
                      </a:r>
                      <a:r>
                        <a:rPr lang="en-IN" sz="1400" b="1" kern="1200" baseline="0" dirty="0" err="1" smtClean="0">
                          <a:solidFill>
                            <a:schemeClr val="lt1"/>
                          </a:solidFill>
                          <a:latin typeface="+mn-lt"/>
                          <a:ea typeface="+mn-ea"/>
                          <a:cs typeface="+mn-cs"/>
                        </a:rPr>
                        <a:t>Surg</a:t>
                      </a:r>
                      <a:r>
                        <a:rPr lang="en-IN" sz="1400" b="1" kern="1200" baseline="0" dirty="0" smtClean="0">
                          <a:solidFill>
                            <a:schemeClr val="lt1"/>
                          </a:solidFill>
                          <a:latin typeface="+mn-lt"/>
                          <a:ea typeface="+mn-ea"/>
                          <a:cs typeface="+mn-cs"/>
                        </a:rPr>
                        <a:t> Sports </a:t>
                      </a:r>
                      <a:r>
                        <a:rPr lang="en-IN" sz="1400" b="1" kern="1200" baseline="0" dirty="0" err="1" smtClean="0">
                          <a:solidFill>
                            <a:schemeClr val="lt1"/>
                          </a:solidFill>
                          <a:latin typeface="+mn-lt"/>
                          <a:ea typeface="+mn-ea"/>
                          <a:cs typeface="+mn-cs"/>
                        </a:rPr>
                        <a:t>Traumatol</a:t>
                      </a:r>
                      <a:r>
                        <a:rPr lang="en-IN" sz="1400" b="1" kern="1200" baseline="0" dirty="0" smtClean="0">
                          <a:solidFill>
                            <a:schemeClr val="lt1"/>
                          </a:solidFill>
                          <a:latin typeface="+mn-lt"/>
                          <a:ea typeface="+mn-ea"/>
                          <a:cs typeface="+mn-cs"/>
                        </a:rPr>
                        <a:t> </a:t>
                      </a:r>
                      <a:r>
                        <a:rPr lang="en-IN" sz="1400" b="1" kern="1200" baseline="0" dirty="0" err="1" smtClean="0">
                          <a:solidFill>
                            <a:schemeClr val="lt1"/>
                          </a:solidFill>
                          <a:latin typeface="+mn-lt"/>
                          <a:ea typeface="+mn-ea"/>
                          <a:cs typeface="+mn-cs"/>
                        </a:rPr>
                        <a:t>Arthrosc</a:t>
                      </a:r>
                      <a:r>
                        <a:rPr lang="en-IN" sz="1400" b="1" kern="1200" baseline="0" dirty="0" smtClean="0">
                          <a:solidFill>
                            <a:schemeClr val="lt1"/>
                          </a:solidFill>
                          <a:latin typeface="+mn-lt"/>
                          <a:ea typeface="+mn-ea"/>
                          <a:cs typeface="+mn-cs"/>
                        </a:rPr>
                        <a:t> (2010) 18:1128–1144</a:t>
                      </a:r>
                    </a:p>
                    <a:p>
                      <a:r>
                        <a:rPr lang="en-IN" sz="1400" b="1" kern="1200" baseline="0" dirty="0" smtClean="0">
                          <a:solidFill>
                            <a:schemeClr val="lt1"/>
                          </a:solidFill>
                          <a:latin typeface="+mn-lt"/>
                          <a:ea typeface="+mn-ea"/>
                          <a:cs typeface="+mn-cs"/>
                        </a:rPr>
                        <a:t>DOI 10.1007/s00167-009-1027-2</a:t>
                      </a:r>
                      <a:endParaRPr lang="en-US" sz="1400" dirty="0"/>
                    </a:p>
                  </a:txBody>
                  <a:tcPr/>
                </a:tc>
                <a:tc>
                  <a:txBody>
                    <a:bodyPr/>
                    <a:lstStyle/>
                    <a:p>
                      <a:r>
                        <a:rPr lang="en-US" sz="1400" b="1" kern="1200" baseline="0" dirty="0" err="1" smtClean="0">
                          <a:solidFill>
                            <a:schemeClr val="lt1"/>
                          </a:solidFill>
                          <a:latin typeface="+mn-lt"/>
                          <a:ea typeface="+mn-ea"/>
                          <a:cs typeface="+mn-cs"/>
                        </a:rPr>
                        <a:t>Aim:To</a:t>
                      </a:r>
                      <a:r>
                        <a:rPr lang="en-US" sz="1400" b="1" kern="1200" baseline="0" dirty="0" smtClean="0">
                          <a:solidFill>
                            <a:schemeClr val="lt1"/>
                          </a:solidFill>
                          <a:latin typeface="+mn-lt"/>
                          <a:ea typeface="+mn-ea"/>
                          <a:cs typeface="+mn-cs"/>
                        </a:rPr>
                        <a:t> assess the effectiveness of rehabilitation after  ACL injury in athletic population</a:t>
                      </a:r>
                    </a:p>
                  </a:txBody>
                  <a:tcPr/>
                </a:tc>
                <a:tc>
                  <a:txBody>
                    <a:bodyPr/>
                    <a:lstStyle/>
                    <a:p>
                      <a:r>
                        <a:rPr lang="en-US" sz="1400" dirty="0" smtClean="0"/>
                        <a:t>Results:</a:t>
                      </a:r>
                      <a:r>
                        <a:rPr lang="en-IN" sz="1400" b="1" kern="1200" baseline="0" dirty="0" smtClean="0">
                          <a:solidFill>
                            <a:schemeClr val="lt1"/>
                          </a:solidFill>
                          <a:latin typeface="+mn-lt"/>
                          <a:ea typeface="+mn-ea"/>
                          <a:cs typeface="+mn-cs"/>
                        </a:rPr>
                        <a:t>indicated that an accelerated protocol without</a:t>
                      </a:r>
                    </a:p>
                    <a:p>
                      <a:r>
                        <a:rPr lang="en-IN" sz="1400" b="1" kern="1200" baseline="0" dirty="0" smtClean="0">
                          <a:solidFill>
                            <a:schemeClr val="lt1"/>
                          </a:solidFill>
                          <a:latin typeface="+mn-lt"/>
                          <a:ea typeface="+mn-ea"/>
                          <a:cs typeface="+mn-cs"/>
                        </a:rPr>
                        <a:t>postoperative bracing, in which reduction of pain, swelling and inflammation, regaining range of motion, strength and neuromuscular control are the most important aims, has important advantages and does not lead to stability problems</a:t>
                      </a:r>
                      <a:endParaRPr lang="en-US" sz="1400" dirty="0"/>
                    </a:p>
                  </a:txBody>
                  <a:tcPr/>
                </a:tc>
                <a:tc>
                  <a:txBody>
                    <a:bodyPr/>
                    <a:lstStyle/>
                    <a:p>
                      <a:r>
                        <a:rPr lang="en-US" sz="1400" dirty="0" smtClean="0"/>
                        <a:t>Conclusion:</a:t>
                      </a:r>
                    </a:p>
                    <a:p>
                      <a:r>
                        <a:rPr lang="en-US" sz="1400" dirty="0" smtClean="0"/>
                        <a:t>rehabilitation  post ACL reconstruction is effective  to </a:t>
                      </a:r>
                      <a:r>
                        <a:rPr lang="en-IN" sz="1400" b="1" kern="1200" baseline="0" dirty="0" smtClean="0">
                          <a:solidFill>
                            <a:schemeClr val="lt1"/>
                          </a:solidFill>
                          <a:latin typeface="+mn-lt"/>
                          <a:ea typeface="+mn-ea"/>
                          <a:cs typeface="+mn-cs"/>
                        </a:rPr>
                        <a:t>regaining range of motion, strength and neuromuscular control </a:t>
                      </a:r>
                      <a:endParaRPr lang="en-US" sz="1400" dirty="0" smtClean="0"/>
                    </a:p>
                    <a:p>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MCQ’s</a:t>
            </a:r>
            <a:endParaRPr lang="en-IN" dirty="0"/>
          </a:p>
        </p:txBody>
      </p:sp>
      <p:sp>
        <p:nvSpPr>
          <p:cNvPr id="3" name="Content Placeholder 2"/>
          <p:cNvSpPr>
            <a:spLocks noGrp="1"/>
          </p:cNvSpPr>
          <p:nvPr>
            <p:ph idx="1"/>
          </p:nvPr>
        </p:nvSpPr>
        <p:spPr/>
        <p:txBody>
          <a:bodyPr>
            <a:normAutofit/>
          </a:bodyPr>
          <a:lstStyle/>
          <a:p>
            <a:pPr>
              <a:buNone/>
            </a:pPr>
            <a:r>
              <a:rPr lang="en-IN" dirty="0" smtClean="0">
                <a:latin typeface="Times New Roman" pitchFamily="18" charset="0"/>
                <a:cs typeface="Times New Roman" pitchFamily="18" charset="0"/>
              </a:rPr>
              <a:t>Q1. Which Ligament is not a Ligament of the Knee Joint?</a:t>
            </a:r>
          </a:p>
          <a:p>
            <a:pPr>
              <a:buNone/>
            </a:pPr>
            <a:endParaRPr lang="en-US" dirty="0" smtClean="0">
              <a:latin typeface="Times New Roman" pitchFamily="18" charset="0"/>
              <a:cs typeface="Times New Roman" pitchFamily="18" charset="0"/>
            </a:endParaRPr>
          </a:p>
          <a:p>
            <a:pPr marL="457200" indent="-457200">
              <a:buFont typeface="Arial" pitchFamily="34" charset="0"/>
              <a:buAutoNum type="alphaUcPeriod"/>
            </a:pPr>
            <a:r>
              <a:rPr lang="en-US" dirty="0" smtClean="0">
                <a:latin typeface="Times New Roman" pitchFamily="18" charset="0"/>
                <a:cs typeface="Times New Roman" pitchFamily="18" charset="0"/>
              </a:rPr>
              <a:t>Medical Collateral Ligament  </a:t>
            </a:r>
          </a:p>
          <a:p>
            <a:pPr marL="457200" indent="-457200">
              <a:buNone/>
            </a:pPr>
            <a:r>
              <a:rPr lang="en-US" dirty="0" smtClean="0">
                <a:latin typeface="Times New Roman" pitchFamily="18" charset="0"/>
                <a:cs typeface="Times New Roman" pitchFamily="18" charset="0"/>
              </a:rPr>
              <a:t>B. Spring Ligament </a:t>
            </a:r>
          </a:p>
          <a:p>
            <a:pPr marL="457200" indent="-457200">
              <a:buNone/>
            </a:pPr>
            <a:r>
              <a:rPr lang="en-US" dirty="0" smtClean="0">
                <a:latin typeface="Times New Roman" pitchFamily="18" charset="0"/>
                <a:cs typeface="Times New Roman" pitchFamily="18" charset="0"/>
              </a:rPr>
              <a:t>C. Anterior </a:t>
            </a:r>
            <a:r>
              <a:rPr lang="en-US" dirty="0" err="1" smtClean="0">
                <a:latin typeface="Times New Roman" pitchFamily="18" charset="0"/>
                <a:cs typeface="Times New Roman" pitchFamily="18" charset="0"/>
              </a:rPr>
              <a:t>Cruciate</a:t>
            </a:r>
            <a:r>
              <a:rPr lang="en-US" dirty="0" smtClean="0">
                <a:latin typeface="Times New Roman" pitchFamily="18" charset="0"/>
                <a:cs typeface="Times New Roman" pitchFamily="18" charset="0"/>
              </a:rPr>
              <a:t> Ligament </a:t>
            </a:r>
          </a:p>
          <a:p>
            <a:pPr marL="457200" indent="-457200">
              <a:buNone/>
            </a:pPr>
            <a:r>
              <a:rPr lang="en-US" dirty="0" smtClean="0">
                <a:latin typeface="Times New Roman" pitchFamily="18" charset="0"/>
                <a:cs typeface="Times New Roman" pitchFamily="18" charset="0"/>
              </a:rPr>
              <a:t>D. Posterior </a:t>
            </a:r>
            <a:r>
              <a:rPr lang="en-US" dirty="0" err="1" smtClean="0">
                <a:latin typeface="Times New Roman" pitchFamily="18" charset="0"/>
                <a:cs typeface="Times New Roman" pitchFamily="18" charset="0"/>
              </a:rPr>
              <a:t>Cruciate</a:t>
            </a:r>
            <a:r>
              <a:rPr lang="en-US" dirty="0" smtClean="0">
                <a:latin typeface="Times New Roman" pitchFamily="18" charset="0"/>
                <a:cs typeface="Times New Roman" pitchFamily="18" charset="0"/>
              </a:rPr>
              <a:t> Ligament</a:t>
            </a:r>
          </a:p>
          <a:p>
            <a:pPr marL="457200" indent="-457200">
              <a:buFont typeface="Arial" pitchFamily="34" charset="0"/>
              <a:buAutoNum type="alphaUcPeriod"/>
            </a:pPr>
            <a:endParaRPr lang="en-US" sz="2400" dirty="0" smtClean="0">
              <a:latin typeface="Times New Roman" pitchFamily="18" charset="0"/>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457200" indent="-457200">
              <a:buNone/>
            </a:pPr>
            <a:r>
              <a:rPr lang="en-US" dirty="0" smtClean="0">
                <a:latin typeface="Times New Roman" pitchFamily="18" charset="0"/>
                <a:cs typeface="Times New Roman" pitchFamily="18" charset="0"/>
              </a:rPr>
              <a:t>Q2. Anterior </a:t>
            </a:r>
            <a:r>
              <a:rPr lang="en-US" dirty="0" err="1" smtClean="0">
                <a:latin typeface="Times New Roman" pitchFamily="18" charset="0"/>
                <a:cs typeface="Times New Roman" pitchFamily="18" charset="0"/>
              </a:rPr>
              <a:t>Cruciate</a:t>
            </a:r>
            <a:r>
              <a:rPr lang="en-US" dirty="0" smtClean="0">
                <a:latin typeface="Times New Roman" pitchFamily="18" charset="0"/>
                <a:cs typeface="Times New Roman" pitchFamily="18" charset="0"/>
              </a:rPr>
              <a:t> Ligament Injury is not found with </a:t>
            </a:r>
          </a:p>
          <a:p>
            <a:pPr marL="457200" indent="-457200">
              <a:buAutoNum type="alphaUcPeriod"/>
            </a:pPr>
            <a:r>
              <a:rPr lang="en-US" dirty="0" smtClean="0">
                <a:latin typeface="Times New Roman" pitchFamily="18" charset="0"/>
                <a:cs typeface="Times New Roman" pitchFamily="18" charset="0"/>
              </a:rPr>
              <a:t>Foot ball Players </a:t>
            </a:r>
          </a:p>
          <a:p>
            <a:pPr marL="457200" indent="-457200">
              <a:buNone/>
            </a:pPr>
            <a:r>
              <a:rPr lang="en-US" dirty="0" smtClean="0">
                <a:latin typeface="Times New Roman" pitchFamily="18" charset="0"/>
                <a:cs typeface="Times New Roman" pitchFamily="18" charset="0"/>
              </a:rPr>
              <a:t>B. Lateral Rotational Injury to Tibia on Planted foot </a:t>
            </a:r>
          </a:p>
          <a:p>
            <a:pPr marL="457200" indent="-457200">
              <a:buNone/>
            </a:pPr>
            <a:r>
              <a:rPr lang="en-US" dirty="0" smtClean="0">
                <a:latin typeface="Times New Roman" pitchFamily="18" charset="0"/>
                <a:cs typeface="Times New Roman" pitchFamily="18" charset="0"/>
              </a:rPr>
              <a:t>C. </a:t>
            </a:r>
            <a:r>
              <a:rPr lang="en-US" dirty="0" err="1" smtClean="0">
                <a:latin typeface="Times New Roman" pitchFamily="18" charset="0"/>
                <a:cs typeface="Times New Roman" pitchFamily="18" charset="0"/>
              </a:rPr>
              <a:t>Valgus</a:t>
            </a:r>
            <a:r>
              <a:rPr lang="en-US" dirty="0" smtClean="0">
                <a:latin typeface="Times New Roman" pitchFamily="18" charset="0"/>
                <a:cs typeface="Times New Roman" pitchFamily="18" charset="0"/>
              </a:rPr>
              <a:t> force to the Knee </a:t>
            </a:r>
          </a:p>
          <a:p>
            <a:pPr marL="457200" indent="-457200">
              <a:buNone/>
            </a:pPr>
            <a:r>
              <a:rPr lang="en-US" dirty="0" smtClean="0">
                <a:latin typeface="Times New Roman" pitchFamily="18" charset="0"/>
                <a:cs typeface="Times New Roman" pitchFamily="18" charset="0"/>
              </a:rPr>
              <a:t>D. fall on the Back</a:t>
            </a:r>
          </a:p>
          <a:p>
            <a:pPr marL="457200" indent="-457200">
              <a:buNone/>
            </a:pPr>
            <a:endParaRPr lang="en-US" dirty="0" smtClean="0">
              <a:latin typeface="Times New Roman" pitchFamily="18" charset="0"/>
              <a:cs typeface="Times New Roman" pitchFamily="18" charset="0"/>
            </a:endParaRPr>
          </a:p>
          <a:p>
            <a:endParaRPr lang="en-IN"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457200" indent="-457200">
              <a:buNone/>
            </a:pPr>
            <a:r>
              <a:rPr lang="en-US" dirty="0" smtClean="0">
                <a:latin typeface="Times New Roman" pitchFamily="18" charset="0"/>
                <a:cs typeface="Times New Roman" pitchFamily="18" charset="0"/>
              </a:rPr>
              <a:t>Q3. Which Test is Performed to confirm ACL Injury</a:t>
            </a:r>
          </a:p>
          <a:p>
            <a:pPr marL="514350" indent="-514350">
              <a:buAutoNum type="alphaUcPeriod"/>
            </a:pPr>
            <a:r>
              <a:rPr lang="en-US" dirty="0" smtClean="0">
                <a:latin typeface="Times New Roman" pitchFamily="18" charset="0"/>
                <a:cs typeface="Times New Roman" pitchFamily="18" charset="0"/>
              </a:rPr>
              <a:t>SLR test </a:t>
            </a:r>
          </a:p>
          <a:p>
            <a:pPr marL="514350" indent="-514350">
              <a:buNone/>
            </a:pPr>
            <a:r>
              <a:rPr lang="en-US" dirty="0" smtClean="0">
                <a:latin typeface="Times New Roman" pitchFamily="18" charset="0"/>
                <a:cs typeface="Times New Roman" pitchFamily="18" charset="0"/>
              </a:rPr>
              <a:t>B. PATRICK test </a:t>
            </a:r>
          </a:p>
          <a:p>
            <a:pPr marL="514350" indent="-514350">
              <a:buNone/>
            </a:pPr>
            <a:r>
              <a:rPr lang="en-US" dirty="0" smtClean="0">
                <a:latin typeface="Times New Roman" pitchFamily="18" charset="0"/>
                <a:cs typeface="Times New Roman" pitchFamily="18" charset="0"/>
              </a:rPr>
              <a:t>C. Anterior Drawer Test </a:t>
            </a:r>
          </a:p>
          <a:p>
            <a:pPr marL="514350" indent="-514350">
              <a:buNone/>
            </a:pPr>
            <a:r>
              <a:rPr lang="en-US" dirty="0" smtClean="0">
                <a:latin typeface="Times New Roman" pitchFamily="18" charset="0"/>
                <a:cs typeface="Times New Roman" pitchFamily="18" charset="0"/>
              </a:rPr>
              <a:t>D. Slump test</a:t>
            </a:r>
            <a:endParaRPr lang="en-IN"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457200" indent="-457200">
              <a:buNone/>
            </a:pPr>
            <a:r>
              <a:rPr lang="en-US" dirty="0" smtClean="0">
                <a:latin typeface="Times New Roman" pitchFamily="18" charset="0"/>
                <a:cs typeface="Times New Roman" pitchFamily="18" charset="0"/>
              </a:rPr>
              <a:t>Q4. What is not the management for acute Grade 1 of ACL injury</a:t>
            </a:r>
          </a:p>
          <a:p>
            <a:pPr marL="457200" indent="-457200">
              <a:buAutoNum type="alphaUcPeriod"/>
            </a:pPr>
            <a:r>
              <a:rPr lang="en-US" dirty="0" smtClean="0"/>
              <a:t>Compression </a:t>
            </a:r>
          </a:p>
          <a:p>
            <a:pPr marL="457200" indent="-457200">
              <a:buNone/>
            </a:pPr>
            <a:r>
              <a:rPr lang="en-US" dirty="0" smtClean="0">
                <a:latin typeface="Times New Roman" pitchFamily="18" charset="0"/>
                <a:cs typeface="Times New Roman" pitchFamily="18" charset="0"/>
              </a:rPr>
              <a:t>B. </a:t>
            </a:r>
            <a:r>
              <a:rPr lang="en-US" dirty="0" smtClean="0"/>
              <a:t>Elevation </a:t>
            </a:r>
          </a:p>
          <a:p>
            <a:pPr marL="457200" indent="-457200">
              <a:buNone/>
            </a:pPr>
            <a:r>
              <a:rPr lang="en-US" dirty="0" smtClean="0">
                <a:latin typeface="Times New Roman" pitchFamily="18" charset="0"/>
                <a:cs typeface="Times New Roman" pitchFamily="18" charset="0"/>
              </a:rPr>
              <a:t>C. Rest </a:t>
            </a:r>
          </a:p>
          <a:p>
            <a:pPr marL="457200" indent="-457200">
              <a:buNone/>
            </a:pPr>
            <a:r>
              <a:rPr lang="en-US" dirty="0" smtClean="0">
                <a:latin typeface="Times New Roman" pitchFamily="18" charset="0"/>
                <a:cs typeface="Times New Roman" pitchFamily="18" charset="0"/>
              </a:rPr>
              <a:t>D. </a:t>
            </a:r>
            <a:r>
              <a:rPr lang="en-US" dirty="0" smtClean="0"/>
              <a:t>Endurance Training</a:t>
            </a:r>
            <a:endParaRPr lang="en-US" dirty="0" smtClean="0">
              <a:latin typeface="Times New Roman" pitchFamily="18" charset="0"/>
              <a:cs typeface="Times New Roman" pitchFamily="18" charset="0"/>
            </a:endParaRPr>
          </a:p>
          <a:p>
            <a:endParaRPr lang="en-IN" sz="24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457200" indent="-457200">
              <a:buNone/>
            </a:pPr>
            <a:r>
              <a:rPr lang="en-US" dirty="0" smtClean="0">
                <a:latin typeface="Times New Roman" pitchFamily="18" charset="0"/>
                <a:cs typeface="Times New Roman" pitchFamily="18" charset="0"/>
              </a:rPr>
              <a:t>Q5. Phase 3 of the ACL Reconstruction which exercise would be Beneficial</a:t>
            </a:r>
          </a:p>
          <a:p>
            <a:pPr marL="514350" indent="-514350">
              <a:buAutoNum type="alphaUcPeriod"/>
            </a:pPr>
            <a:r>
              <a:rPr lang="en-US" dirty="0" smtClean="0">
                <a:latin typeface="Times New Roman" pitchFamily="18" charset="0"/>
                <a:cs typeface="Times New Roman" pitchFamily="18" charset="0"/>
              </a:rPr>
              <a:t>Static Quads </a:t>
            </a:r>
          </a:p>
          <a:p>
            <a:pPr marL="514350" indent="-514350">
              <a:buNone/>
            </a:pPr>
            <a:r>
              <a:rPr lang="en-US" dirty="0" smtClean="0">
                <a:latin typeface="Times New Roman" pitchFamily="18" charset="0"/>
                <a:cs typeface="Times New Roman" pitchFamily="18" charset="0"/>
              </a:rPr>
              <a:t>B. Breathing </a:t>
            </a:r>
            <a:r>
              <a:rPr lang="en-US" dirty="0" err="1" smtClean="0">
                <a:latin typeface="Times New Roman" pitchFamily="18" charset="0"/>
                <a:cs typeface="Times New Roman" pitchFamily="18" charset="0"/>
              </a:rPr>
              <a:t>exs</a:t>
            </a:r>
            <a:r>
              <a:rPr lang="en-US" dirty="0" smtClean="0">
                <a:latin typeface="Times New Roman" pitchFamily="18" charset="0"/>
                <a:cs typeface="Times New Roman" pitchFamily="18" charset="0"/>
              </a:rPr>
              <a:t> </a:t>
            </a:r>
          </a:p>
          <a:p>
            <a:pPr marL="514350" indent="-514350">
              <a:buNone/>
            </a:pPr>
            <a:r>
              <a:rPr lang="en-US" dirty="0" smtClean="0">
                <a:latin typeface="Times New Roman" pitchFamily="18" charset="0"/>
                <a:cs typeface="Times New Roman" pitchFamily="18" charset="0"/>
              </a:rPr>
              <a:t>C. Passive SLR </a:t>
            </a:r>
          </a:p>
          <a:p>
            <a:pPr marL="514350" indent="-514350">
              <a:buNone/>
            </a:pPr>
            <a:r>
              <a:rPr lang="en-US" dirty="0" smtClean="0">
                <a:latin typeface="Times New Roman" pitchFamily="18" charset="0"/>
                <a:cs typeface="Times New Roman" pitchFamily="18" charset="0"/>
              </a:rPr>
              <a:t>D Aerobic Exercises</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800" dirty="0" smtClean="0"/>
              <a:t>ACL is also responsible for resisting hyperextension of the knee. There is no anterior translation of the tibia possible in full extension when many of the supporting passive structure of the knee are taut </a:t>
            </a:r>
          </a:p>
          <a:p>
            <a:pPr algn="just"/>
            <a:r>
              <a:rPr lang="en-US" sz="2800" dirty="0" smtClean="0"/>
              <a:t>ACL can act as secondary restraint either </a:t>
            </a:r>
            <a:r>
              <a:rPr lang="en-US" sz="2800" dirty="0" err="1" smtClean="0"/>
              <a:t>varus</a:t>
            </a:r>
            <a:r>
              <a:rPr lang="en-US" sz="2800" dirty="0" smtClean="0"/>
              <a:t> or </a:t>
            </a:r>
            <a:r>
              <a:rPr lang="en-US" sz="2800" dirty="0" err="1" smtClean="0"/>
              <a:t>valgus</a:t>
            </a:r>
            <a:r>
              <a:rPr lang="en-US" sz="2800" dirty="0" smtClean="0"/>
              <a:t> motions</a:t>
            </a:r>
            <a:endParaRPr lang="en-IN"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MOI</a:t>
            </a:r>
            <a:endParaRPr lang="en-IN" dirty="0"/>
          </a:p>
        </p:txBody>
      </p:sp>
      <p:sp>
        <p:nvSpPr>
          <p:cNvPr id="3" name="Content Placeholder 2"/>
          <p:cNvSpPr>
            <a:spLocks noGrp="1"/>
          </p:cNvSpPr>
          <p:nvPr>
            <p:ph idx="1"/>
          </p:nvPr>
        </p:nvSpPr>
        <p:spPr/>
        <p:txBody>
          <a:bodyPr>
            <a:normAutofit/>
          </a:bodyPr>
          <a:lstStyle/>
          <a:p>
            <a:pPr algn="just"/>
            <a:r>
              <a:rPr lang="en-IN" sz="2800" dirty="0" smtClean="0"/>
              <a:t>Anterior </a:t>
            </a:r>
            <a:r>
              <a:rPr lang="en-IN" sz="2800" dirty="0" err="1" smtClean="0"/>
              <a:t>cruciate</a:t>
            </a:r>
            <a:r>
              <a:rPr lang="en-IN" sz="2800" dirty="0" smtClean="0"/>
              <a:t> ligament (ACL) injuries occur from both contact and noncontact mechanisms. </a:t>
            </a:r>
          </a:p>
          <a:p>
            <a:pPr algn="just"/>
            <a:r>
              <a:rPr lang="en-IN" sz="2800" dirty="0" smtClean="0"/>
              <a:t>The most common contact mechanism is a blow to the lateral side of the knee resulting in a </a:t>
            </a:r>
            <a:r>
              <a:rPr lang="en-IN" sz="2800" dirty="0" err="1" smtClean="0"/>
              <a:t>valgus</a:t>
            </a:r>
            <a:r>
              <a:rPr lang="en-IN" sz="2800" dirty="0" smtClean="0"/>
              <a:t> force to the knee.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 </a:t>
            </a:r>
            <a:r>
              <a:rPr lang="en-IN" sz="2800" dirty="0" smtClean="0"/>
              <a:t>This mechanism can result in injury not only to the ACL but to the medial collateral ligament (MCL) and the medial meniscus as well. This injury is termed the “unholy triad” injury because of  the frequency of these three structures being injured from a common blow.</a:t>
            </a:r>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algn="just"/>
            <a:r>
              <a:rPr lang="en-IN" sz="2800" dirty="0" smtClean="0"/>
              <a:t>The most common noncontact mechanism is a rotational mechanism in which the tibia is externally rotated on the planted foot</a:t>
            </a:r>
          </a:p>
          <a:p>
            <a:pPr algn="just"/>
            <a:endParaRPr lang="en-US" sz="2800" dirty="0" smtClean="0"/>
          </a:p>
          <a:p>
            <a:pPr algn="just"/>
            <a:r>
              <a:rPr lang="en-IN" sz="2800" dirty="0" smtClean="0"/>
              <a:t>The forces on the knee include a </a:t>
            </a:r>
            <a:r>
              <a:rPr lang="en-IN" sz="2800" dirty="0" err="1" smtClean="0"/>
              <a:t>valgus</a:t>
            </a:r>
            <a:r>
              <a:rPr lang="en-IN" sz="2800" dirty="0" smtClean="0"/>
              <a:t> stress, external rotation of the tibia on the femur, and usually an anterior movement of the tibia on the femur. </a:t>
            </a:r>
          </a:p>
          <a:p>
            <a:pPr algn="just"/>
            <a:endParaRPr lang="en-IN" sz="2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800" dirty="0" smtClean="0"/>
              <a:t>A force against the anterior thigh, which can drive the femur backward on the tibia, while the knee is close to full extension, tends to stress the ACL. This is especially true if the tibia is in a position-or forced into a position-of internal rotation with respect to the femur. </a:t>
            </a:r>
          </a:p>
          <a:p>
            <a:pPr algn="just"/>
            <a:r>
              <a:rPr lang="en-IN" sz="2800" dirty="0" smtClean="0"/>
              <a:t>Forced internal rotation of the tibia on the femur in itself may tear the ACL. </a:t>
            </a:r>
            <a:endParaRPr lang="en-IN"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2625</TotalTime>
  <Words>2602</Words>
  <Application>Microsoft Office PowerPoint</Application>
  <PresentationFormat>On-screen Show (4:3)</PresentationFormat>
  <Paragraphs>241</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Slide 1</vt:lpstr>
      <vt:lpstr>Objective</vt:lpstr>
      <vt:lpstr>Slide 3</vt:lpstr>
      <vt:lpstr>Biomechanics </vt:lpstr>
      <vt:lpstr>Slide 5</vt:lpstr>
      <vt:lpstr>MOI</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MANAGEMENT </vt:lpstr>
      <vt:lpstr>Slide 20</vt:lpstr>
      <vt:lpstr>Management of ACL injury</vt:lpstr>
      <vt:lpstr>Slide 22</vt:lpstr>
      <vt:lpstr>Slide 23</vt:lpstr>
      <vt:lpstr>Slide 24</vt:lpstr>
      <vt:lpstr>Management of ACL injury</vt:lpstr>
      <vt:lpstr>Slide 26</vt:lpstr>
      <vt:lpstr>Slide 27</vt:lpstr>
      <vt:lpstr>Slide 28</vt:lpstr>
      <vt:lpstr>Slide 29</vt:lpstr>
      <vt:lpstr>Slide 30</vt:lpstr>
      <vt:lpstr>Phase 1</vt:lpstr>
      <vt:lpstr>Slide 32</vt:lpstr>
      <vt:lpstr>Slide 33</vt:lpstr>
      <vt:lpstr>Slide 34</vt:lpstr>
      <vt:lpstr>Slide 35</vt:lpstr>
      <vt:lpstr>Slide 36</vt:lpstr>
      <vt:lpstr>Slide 37</vt:lpstr>
      <vt:lpstr>Slide 38</vt:lpstr>
      <vt:lpstr>PHASE 3</vt:lpstr>
      <vt:lpstr>Slide 40</vt:lpstr>
      <vt:lpstr>Return to activity</vt:lpstr>
      <vt:lpstr>Slide 42</vt:lpstr>
      <vt:lpstr>Slide 43</vt:lpstr>
      <vt:lpstr>Rehabilitation following anterior cruciate ligament reconstruction  </vt:lpstr>
      <vt:lpstr>MCQ’s</vt:lpstr>
      <vt:lpstr>Slide 46</vt:lpstr>
      <vt:lpstr>Slide 47</vt:lpstr>
      <vt:lpstr>Slide 48</vt:lpstr>
      <vt:lpstr>Slide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ACL injuries</dc:title>
  <dc:creator>ADMIN</dc:creator>
  <cp:lastModifiedBy>HP</cp:lastModifiedBy>
  <cp:revision>110</cp:revision>
  <dcterms:created xsi:type="dcterms:W3CDTF">2006-08-16T00:00:00Z</dcterms:created>
  <dcterms:modified xsi:type="dcterms:W3CDTF">2020-08-16T12:48:32Z</dcterms:modified>
</cp:coreProperties>
</file>