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58"/>
  </p:notesMasterIdLst>
  <p:handoutMasterIdLst>
    <p:handoutMasterId r:id="rId59"/>
  </p:handoutMasterIdLst>
  <p:sldIdLst>
    <p:sldId id="507" r:id="rId3"/>
    <p:sldId id="394" r:id="rId4"/>
    <p:sldId id="538" r:id="rId5"/>
    <p:sldId id="269" r:id="rId6"/>
    <p:sldId id="489" r:id="rId7"/>
    <p:sldId id="539" r:id="rId8"/>
    <p:sldId id="540" r:id="rId9"/>
    <p:sldId id="541" r:id="rId10"/>
    <p:sldId id="542" r:id="rId11"/>
    <p:sldId id="543" r:id="rId12"/>
    <p:sldId id="544" r:id="rId13"/>
    <p:sldId id="545" r:id="rId14"/>
    <p:sldId id="546" r:id="rId15"/>
    <p:sldId id="547" r:id="rId16"/>
    <p:sldId id="548" r:id="rId17"/>
    <p:sldId id="603" r:id="rId18"/>
    <p:sldId id="604" r:id="rId19"/>
    <p:sldId id="549" r:id="rId20"/>
    <p:sldId id="550" r:id="rId21"/>
    <p:sldId id="551" r:id="rId22"/>
    <p:sldId id="552" r:id="rId23"/>
    <p:sldId id="553" r:id="rId24"/>
    <p:sldId id="554" r:id="rId25"/>
    <p:sldId id="564" r:id="rId26"/>
    <p:sldId id="569" r:id="rId27"/>
    <p:sldId id="570" r:id="rId28"/>
    <p:sldId id="575" r:id="rId29"/>
    <p:sldId id="576" r:id="rId30"/>
    <p:sldId id="605" r:id="rId31"/>
    <p:sldId id="606" r:id="rId32"/>
    <p:sldId id="577" r:id="rId33"/>
    <p:sldId id="578" r:id="rId34"/>
    <p:sldId id="579" r:id="rId35"/>
    <p:sldId id="580" r:id="rId36"/>
    <p:sldId id="581" r:id="rId37"/>
    <p:sldId id="582" r:id="rId38"/>
    <p:sldId id="583" r:id="rId39"/>
    <p:sldId id="584" r:id="rId40"/>
    <p:sldId id="607" r:id="rId41"/>
    <p:sldId id="608" r:id="rId42"/>
    <p:sldId id="586" r:id="rId43"/>
    <p:sldId id="588" r:id="rId44"/>
    <p:sldId id="589" r:id="rId45"/>
    <p:sldId id="590" r:id="rId46"/>
    <p:sldId id="591" r:id="rId47"/>
    <p:sldId id="592" r:id="rId48"/>
    <p:sldId id="593" r:id="rId49"/>
    <p:sldId id="594" r:id="rId50"/>
    <p:sldId id="595" r:id="rId51"/>
    <p:sldId id="596" r:id="rId52"/>
    <p:sldId id="597" r:id="rId53"/>
    <p:sldId id="598" r:id="rId54"/>
    <p:sldId id="599" r:id="rId55"/>
    <p:sldId id="600" r:id="rId56"/>
    <p:sldId id="601"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365" algn="l" rtl="0" fontAlgn="base">
      <a:spcBef>
        <a:spcPct val="0"/>
      </a:spcBef>
      <a:spcAft>
        <a:spcPct val="0"/>
      </a:spcAft>
      <a:defRPr kern="1200">
        <a:solidFill>
          <a:schemeClr val="tx1"/>
        </a:solidFill>
        <a:latin typeface="Arial" charset="0"/>
        <a:ea typeface="+mn-ea"/>
        <a:cs typeface="+mn-cs"/>
      </a:defRPr>
    </a:lvl2pPr>
    <a:lvl3pPr marL="912727" algn="l" rtl="0" fontAlgn="base">
      <a:spcBef>
        <a:spcPct val="0"/>
      </a:spcBef>
      <a:spcAft>
        <a:spcPct val="0"/>
      </a:spcAft>
      <a:defRPr kern="1200">
        <a:solidFill>
          <a:schemeClr val="tx1"/>
        </a:solidFill>
        <a:latin typeface="Arial" charset="0"/>
        <a:ea typeface="+mn-ea"/>
        <a:cs typeface="+mn-cs"/>
      </a:defRPr>
    </a:lvl3pPr>
    <a:lvl4pPr marL="1369099" algn="l" rtl="0" fontAlgn="base">
      <a:spcBef>
        <a:spcPct val="0"/>
      </a:spcBef>
      <a:spcAft>
        <a:spcPct val="0"/>
      </a:spcAft>
      <a:defRPr kern="1200">
        <a:solidFill>
          <a:schemeClr val="tx1"/>
        </a:solidFill>
        <a:latin typeface="Arial" charset="0"/>
        <a:ea typeface="+mn-ea"/>
        <a:cs typeface="+mn-cs"/>
      </a:defRPr>
    </a:lvl4pPr>
    <a:lvl5pPr marL="1825460" algn="l" rtl="0" fontAlgn="base">
      <a:spcBef>
        <a:spcPct val="0"/>
      </a:spcBef>
      <a:spcAft>
        <a:spcPct val="0"/>
      </a:spcAft>
      <a:defRPr kern="1200">
        <a:solidFill>
          <a:schemeClr val="tx1"/>
        </a:solidFill>
        <a:latin typeface="Arial" charset="0"/>
        <a:ea typeface="+mn-ea"/>
        <a:cs typeface="+mn-cs"/>
      </a:defRPr>
    </a:lvl5pPr>
    <a:lvl6pPr marL="2281827" algn="l" defTabSz="912727" rtl="0" eaLnBrk="1" latinLnBrk="0" hangingPunct="1">
      <a:defRPr kern="1200">
        <a:solidFill>
          <a:schemeClr val="tx1"/>
        </a:solidFill>
        <a:latin typeface="Arial" charset="0"/>
        <a:ea typeface="+mn-ea"/>
        <a:cs typeface="+mn-cs"/>
      </a:defRPr>
    </a:lvl6pPr>
    <a:lvl7pPr marL="2738193" algn="l" defTabSz="912727" rtl="0" eaLnBrk="1" latinLnBrk="0" hangingPunct="1">
      <a:defRPr kern="1200">
        <a:solidFill>
          <a:schemeClr val="tx1"/>
        </a:solidFill>
        <a:latin typeface="Arial" charset="0"/>
        <a:ea typeface="+mn-ea"/>
        <a:cs typeface="+mn-cs"/>
      </a:defRPr>
    </a:lvl7pPr>
    <a:lvl8pPr marL="3194558" algn="l" defTabSz="912727" rtl="0" eaLnBrk="1" latinLnBrk="0" hangingPunct="1">
      <a:defRPr kern="1200">
        <a:solidFill>
          <a:schemeClr val="tx1"/>
        </a:solidFill>
        <a:latin typeface="Arial" charset="0"/>
        <a:ea typeface="+mn-ea"/>
        <a:cs typeface="+mn-cs"/>
      </a:defRPr>
    </a:lvl8pPr>
    <a:lvl9pPr marL="3650921" algn="l" defTabSz="912727"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06EA"/>
    <a:srgbClr val="3399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81" autoAdjust="0"/>
    <p:restoredTop sz="94737" autoAdjust="0"/>
  </p:normalViewPr>
  <p:slideViewPr>
    <p:cSldViewPr>
      <p:cViewPr varScale="1">
        <p:scale>
          <a:sx n="78" d="100"/>
          <a:sy n="78" d="100"/>
        </p:scale>
        <p:origin x="1627"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740DBB-50DA-4473-8951-FC0BEF22A68E}" type="datetimeFigureOut">
              <a:rPr lang="en-US" smtClean="0"/>
              <a:pPr/>
              <a:t>8/14/2020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D22537-213E-4A53-8258-B26F9F84C93D}"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4402E26-FAA5-45EC-88E4-50C6AE9CA26F}" type="datetimeFigureOut">
              <a:rPr lang="en-US"/>
              <a:pPr>
                <a:defRPr/>
              </a:pPr>
              <a:t>8/14/2020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75F1B93-FA72-4BF5-9350-D61F2032E21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6365" algn="l" rtl="0" fontAlgn="base">
      <a:spcBef>
        <a:spcPct val="30000"/>
      </a:spcBef>
      <a:spcAft>
        <a:spcPct val="0"/>
      </a:spcAft>
      <a:defRPr sz="1200" kern="1200">
        <a:solidFill>
          <a:schemeClr val="tx1"/>
        </a:solidFill>
        <a:latin typeface="+mn-lt"/>
        <a:ea typeface="+mn-ea"/>
        <a:cs typeface="+mn-cs"/>
      </a:defRPr>
    </a:lvl2pPr>
    <a:lvl3pPr marL="912727" algn="l" rtl="0" fontAlgn="base">
      <a:spcBef>
        <a:spcPct val="30000"/>
      </a:spcBef>
      <a:spcAft>
        <a:spcPct val="0"/>
      </a:spcAft>
      <a:defRPr sz="1200" kern="1200">
        <a:solidFill>
          <a:schemeClr val="tx1"/>
        </a:solidFill>
        <a:latin typeface="+mn-lt"/>
        <a:ea typeface="+mn-ea"/>
        <a:cs typeface="+mn-cs"/>
      </a:defRPr>
    </a:lvl3pPr>
    <a:lvl4pPr marL="1369099" algn="l" rtl="0" fontAlgn="base">
      <a:spcBef>
        <a:spcPct val="30000"/>
      </a:spcBef>
      <a:spcAft>
        <a:spcPct val="0"/>
      </a:spcAft>
      <a:defRPr sz="1200" kern="1200">
        <a:solidFill>
          <a:schemeClr val="tx1"/>
        </a:solidFill>
        <a:latin typeface="+mn-lt"/>
        <a:ea typeface="+mn-ea"/>
        <a:cs typeface="+mn-cs"/>
      </a:defRPr>
    </a:lvl4pPr>
    <a:lvl5pPr marL="1825460" algn="l" rtl="0" fontAlgn="base">
      <a:spcBef>
        <a:spcPct val="30000"/>
      </a:spcBef>
      <a:spcAft>
        <a:spcPct val="0"/>
      </a:spcAft>
      <a:defRPr sz="1200" kern="1200">
        <a:solidFill>
          <a:schemeClr val="tx1"/>
        </a:solidFill>
        <a:latin typeface="+mn-lt"/>
        <a:ea typeface="+mn-ea"/>
        <a:cs typeface="+mn-cs"/>
      </a:defRPr>
    </a:lvl5pPr>
    <a:lvl6pPr marL="2281827" algn="l" defTabSz="912727" rtl="0" eaLnBrk="1" latinLnBrk="0" hangingPunct="1">
      <a:defRPr sz="1200" kern="1200">
        <a:solidFill>
          <a:schemeClr val="tx1"/>
        </a:solidFill>
        <a:latin typeface="+mn-lt"/>
        <a:ea typeface="+mn-ea"/>
        <a:cs typeface="+mn-cs"/>
      </a:defRPr>
    </a:lvl6pPr>
    <a:lvl7pPr marL="2738193" algn="l" defTabSz="912727" rtl="0" eaLnBrk="1" latinLnBrk="0" hangingPunct="1">
      <a:defRPr sz="1200" kern="1200">
        <a:solidFill>
          <a:schemeClr val="tx1"/>
        </a:solidFill>
        <a:latin typeface="+mn-lt"/>
        <a:ea typeface="+mn-ea"/>
        <a:cs typeface="+mn-cs"/>
      </a:defRPr>
    </a:lvl7pPr>
    <a:lvl8pPr marL="3194558" algn="l" defTabSz="912727" rtl="0" eaLnBrk="1" latinLnBrk="0" hangingPunct="1">
      <a:defRPr sz="1200" kern="1200">
        <a:solidFill>
          <a:schemeClr val="tx1"/>
        </a:solidFill>
        <a:latin typeface="+mn-lt"/>
        <a:ea typeface="+mn-ea"/>
        <a:cs typeface="+mn-cs"/>
      </a:defRPr>
    </a:lvl8pPr>
    <a:lvl9pPr marL="3650921" algn="l" defTabSz="9127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FCDA86-9D84-413C-8A38-FFF5324C9ACE}" type="slidenum">
              <a:rPr lang="en-US"/>
              <a:pPr fontAlgn="base">
                <a:spcBef>
                  <a:spcPct val="0"/>
                </a:spcBef>
                <a:spcAft>
                  <a:spcPct val="0"/>
                </a:spcAft>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FCDA86-9D84-413C-8A38-FFF5324C9ACE}" type="slidenum">
              <a:rPr lang="en-US"/>
              <a:pPr fontAlgn="base">
                <a:spcBef>
                  <a:spcPct val="0"/>
                </a:spcBef>
                <a:spcAft>
                  <a:spcPct val="0"/>
                </a:spcAft>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8C4B85-9D3C-464C-9CCA-162F63B7862F}" type="slidenum">
              <a:rPr lang="en-US"/>
              <a:pPr fontAlgn="base">
                <a:spcBef>
                  <a:spcPct val="0"/>
                </a:spcBef>
                <a:spcAft>
                  <a:spcPct val="0"/>
                </a:spcAft>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8C4B85-9D3C-464C-9CCA-162F63B7862F}" type="slidenum">
              <a:rPr lang="en-US"/>
              <a:pPr fontAlgn="base">
                <a:spcBef>
                  <a:spcPct val="0"/>
                </a:spcBef>
                <a:spcAft>
                  <a:spcPct val="0"/>
                </a:spcAft>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46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48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49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50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51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52</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53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54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572" y="2954215"/>
            <a:ext cx="5788856" cy="5874475"/>
          </a:xfrm>
        </p:spPr>
        <p:txBody>
          <a:bodyPr>
            <a:noAutofit/>
          </a:bodyPr>
          <a:lstStyle/>
          <a:p>
            <a:pPr marL="0" marR="0" indent="0" algn="l" defTabSz="914400" rtl="0" eaLnBrk="1" fontAlgn="auto" latinLnBrk="0" hangingPunct="1">
              <a:lnSpc>
                <a:spcPct val="85000"/>
              </a:lnSpc>
              <a:spcBef>
                <a:spcPts val="0"/>
              </a:spcBef>
              <a:spcAft>
                <a:spcPts val="300"/>
              </a:spcAft>
              <a:buClrTx/>
              <a:buSzTx/>
              <a:buFontTx/>
              <a:buNone/>
              <a:tabLst/>
              <a:defRPr/>
            </a:pPr>
            <a:endParaRPr lang="en-US" sz="1200" b="0" baseline="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D8962-E8E1-40E2-8298-62D76235D62E}"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6"/>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5" name="Rectangle 9"/>
          <p:cNvSpPr/>
          <p:nvPr/>
        </p:nvSpPr>
        <p:spPr>
          <a:xfrm>
            <a:off x="-9525" y="605315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6" name="Rectangle 10"/>
          <p:cNvSpPr/>
          <p:nvPr/>
        </p:nvSpPr>
        <p:spPr>
          <a:xfrm>
            <a:off x="2359025" y="604362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700">
                <a:solidFill>
                  <a:srgbClr val="FFFFFF"/>
                </a:solidFill>
              </a:defRPr>
            </a:lvl1pPr>
            <a:lvl2pPr marL="456365" indent="0" algn="ctr">
              <a:buNone/>
            </a:lvl2pPr>
            <a:lvl3pPr marL="912727" indent="0" algn="ctr">
              <a:buNone/>
            </a:lvl3pPr>
            <a:lvl4pPr marL="1369099" indent="0" algn="ctr">
              <a:buNone/>
            </a:lvl4pPr>
            <a:lvl5pPr marL="1825460" indent="0" algn="ctr">
              <a:buNone/>
            </a:lvl5pPr>
            <a:lvl6pPr marL="2281827" indent="0" algn="ctr">
              <a:buNone/>
            </a:lvl6pPr>
            <a:lvl7pPr marL="2738193" indent="0" algn="ctr">
              <a:buNone/>
            </a:lvl7pPr>
            <a:lvl8pPr marL="3194558" indent="0" algn="ctr">
              <a:buNone/>
            </a:lvl8pPr>
            <a:lvl9pPr marL="3650921"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100" smtClean="0">
                <a:solidFill>
                  <a:srgbClr val="FFFFFF"/>
                </a:solidFill>
              </a:defRPr>
            </a:lvl1pPr>
          </a:lstStyle>
          <a:p>
            <a:pPr>
              <a:defRPr/>
            </a:pPr>
            <a:fld id="{B04E932D-CD4B-4E49-9BA1-147E62EB0B9A}" type="datetime1">
              <a:rPr lang="en-US"/>
              <a:pPr>
                <a:defRPr/>
              </a:pPr>
              <a:t>8/14/2020</a:t>
            </a:fld>
            <a:endParaRPr lang="en-US" dirty="0"/>
          </a:p>
        </p:txBody>
      </p:sp>
      <p:sp>
        <p:nvSpPr>
          <p:cNvPr id="10" name="Footer Placeholder 16"/>
          <p:cNvSpPr>
            <a:spLocks noGrp="1"/>
          </p:cNvSpPr>
          <p:nvPr>
            <p:ph type="ftr" sz="quarter" idx="11"/>
          </p:nvPr>
        </p:nvSpPr>
        <p:spPr>
          <a:xfrm>
            <a:off x="2085975" y="236541"/>
            <a:ext cx="5867400" cy="365125"/>
          </a:xfrm>
        </p:spPr>
        <p:txBody>
          <a:bodyPr/>
          <a:lstStyle>
            <a:lvl1pPr algn="r">
              <a:defRPr smtClean="0">
                <a:solidFill>
                  <a:schemeClr val="tx2"/>
                </a:solidFill>
              </a:defRPr>
            </a:lvl1pPr>
          </a:lstStyle>
          <a:p>
            <a:pPr>
              <a:defRPr/>
            </a:pPr>
            <a:r>
              <a:rPr lang="en-US" dirty="0"/>
              <a:t>MEMBERSHIP OF ASSOCIATION OF INDIAN UNIVERSITIES 2012</a:t>
            </a:r>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04796404-3ABE-42E0-BAAB-E184FAB6343E}"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F2B5F74A-86A9-4E3D-BB73-17238E1B2466}" type="datetime1">
              <a:rPr lang="en-US"/>
              <a:pPr>
                <a:defRPr/>
              </a:pPr>
              <a:t>8/14/2020</a:t>
            </a:fld>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dirty="0"/>
              <a:t>MEMBERSHIP OF ASSOCIATION OF INDIAN UNIVERSITIES 2012</a:t>
            </a:r>
          </a:p>
        </p:txBody>
      </p:sp>
      <p:sp>
        <p:nvSpPr>
          <p:cNvPr id="6" name="Slide Number Placeholder 22"/>
          <p:cNvSpPr>
            <a:spLocks noGrp="1"/>
          </p:cNvSpPr>
          <p:nvPr>
            <p:ph type="sldNum" sz="quarter" idx="12"/>
          </p:nvPr>
        </p:nvSpPr>
        <p:spPr/>
        <p:txBody>
          <a:bodyPr/>
          <a:lstStyle>
            <a:lvl1pPr>
              <a:defRPr/>
            </a:lvl1pPr>
          </a:lstStyle>
          <a:p>
            <a:pPr>
              <a:defRPr/>
            </a:pPr>
            <a:fld id="{2143028A-3ECF-42DF-877F-44A07ABEBB0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5"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6"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2" name="Vertical Title 1"/>
          <p:cNvSpPr>
            <a:spLocks noGrp="1"/>
          </p:cNvSpPr>
          <p:nvPr>
            <p:ph type="title" orient="vert"/>
          </p:nvPr>
        </p:nvSpPr>
        <p:spPr>
          <a:xfrm>
            <a:off x="6553200" y="609613"/>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25E100A6-C140-477B-80C1-F0F968AD875E}" type="datetime1">
              <a:rPr lang="en-US"/>
              <a:pPr>
                <a:defRPr/>
              </a:pPr>
              <a:t>8/14/2020</a:t>
            </a:fld>
            <a:endParaRPr lang="en-US" dirty="0"/>
          </a:p>
        </p:txBody>
      </p:sp>
      <p:sp>
        <p:nvSpPr>
          <p:cNvPr id="8" name="Footer Placeholder 4"/>
          <p:cNvSpPr>
            <a:spLocks noGrp="1"/>
          </p:cNvSpPr>
          <p:nvPr>
            <p:ph type="ftr" sz="quarter" idx="11"/>
          </p:nvPr>
        </p:nvSpPr>
        <p:spPr>
          <a:xfrm>
            <a:off x="457201" y="6248400"/>
            <a:ext cx="5573713" cy="365125"/>
          </a:xfrm>
        </p:spPr>
        <p:txBody>
          <a:bodyPr/>
          <a:lstStyle>
            <a:lvl1pPr>
              <a:defRPr/>
            </a:lvl1pPr>
          </a:lstStyle>
          <a:p>
            <a:pPr>
              <a:defRPr/>
            </a:pPr>
            <a:r>
              <a:rPr lang="en-US" dirty="0"/>
              <a:t>MEMBERSHIP OF ASSOCIATION OF INDIAN UNIVERSITIES 2012</a:t>
            </a:r>
          </a:p>
        </p:txBody>
      </p:sp>
      <p:sp>
        <p:nvSpPr>
          <p:cNvPr id="9" name="Slide Number Placeholder 5"/>
          <p:cNvSpPr>
            <a:spLocks noGrp="1"/>
          </p:cNvSpPr>
          <p:nvPr>
            <p:ph type="sldNum" sz="quarter" idx="12"/>
          </p:nvPr>
        </p:nvSpPr>
        <p:spPr>
          <a:xfrm rot="5400000">
            <a:off x="5989638" y="144466"/>
            <a:ext cx="533400" cy="244475"/>
          </a:xfrm>
        </p:spPr>
        <p:txBody>
          <a:bodyPr/>
          <a:lstStyle>
            <a:lvl1pPr>
              <a:defRPr/>
            </a:lvl1pPr>
          </a:lstStyle>
          <a:p>
            <a:pPr>
              <a:defRPr/>
            </a:pPr>
            <a:fld id="{93C5C686-4C98-447A-9F73-422C495970F1}"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3E330690-0F29-4C13-827B-15D39BC4911D}" type="datetimeFigureOut">
              <a:rPr lang="en-IN" smtClean="0"/>
              <a:pPr/>
              <a:t>14-08-2020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006D27E1-27D3-4636-BCA3-CED8FC2D7637}" type="slidenum">
              <a:rPr lang="en-IN" smtClean="0"/>
              <a:pPr/>
              <a:t>‹#›</a:t>
            </a:fld>
            <a:endParaRPr lang="en-IN"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30690-0F29-4C13-827B-15D39BC4911D}" type="datetimeFigureOut">
              <a:rPr lang="en-IN" smtClean="0"/>
              <a:pPr/>
              <a:t>14-08-2020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006D27E1-27D3-4636-BCA3-CED8FC2D7637}" type="slidenum">
              <a:rPr lang="en-IN" smtClean="0"/>
              <a:pPr/>
              <a:t>‹#›</a:t>
            </a:fld>
            <a:endParaRPr lang="en-IN"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E330690-0F29-4C13-827B-15D39BC4911D}" type="datetimeFigureOut">
              <a:rPr lang="en-IN" smtClean="0"/>
              <a:pPr/>
              <a:t>14-08-2020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006D27E1-27D3-4636-BCA3-CED8FC2D7637}" type="slidenum">
              <a:rPr lang="en-IN" smtClean="0"/>
              <a:pPr/>
              <a:t>‹#›</a:t>
            </a:fld>
            <a:endParaRPr lang="en-IN" dirty="0"/>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E330690-0F29-4C13-827B-15D39BC4911D}" type="datetimeFigureOut">
              <a:rPr lang="en-IN" smtClean="0"/>
              <a:pPr/>
              <a:t>14-08-2020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006D27E1-27D3-4636-BCA3-CED8FC2D7637}" type="slidenum">
              <a:rPr lang="en-IN" smtClean="0"/>
              <a:pPr/>
              <a:t>‹#›</a:t>
            </a:fld>
            <a:endParaRPr lang="en-IN"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E330690-0F29-4C13-827B-15D39BC4911D}" type="datetimeFigureOut">
              <a:rPr lang="en-IN" smtClean="0"/>
              <a:pPr/>
              <a:t>14-08-2020</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006D27E1-27D3-4636-BCA3-CED8FC2D7637}" type="slidenum">
              <a:rPr lang="en-IN" smtClean="0"/>
              <a:pPr/>
              <a:t>‹#›</a:t>
            </a:fld>
            <a:endParaRPr lang="en-IN"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E330690-0F29-4C13-827B-15D39BC4911D}" type="datetimeFigureOut">
              <a:rPr lang="en-IN" smtClean="0"/>
              <a:pPr/>
              <a:t>14-08-2020</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006D27E1-27D3-4636-BCA3-CED8FC2D7637}" type="slidenum">
              <a:rPr lang="en-IN" smtClean="0"/>
              <a:pPr/>
              <a:t>‹#›</a:t>
            </a:fld>
            <a:endParaRPr lang="en-IN"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30690-0F29-4C13-827B-15D39BC4911D}" type="datetimeFigureOut">
              <a:rPr lang="en-IN" smtClean="0"/>
              <a:pPr/>
              <a:t>14-08-2020</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006D27E1-27D3-4636-BCA3-CED8FC2D7637}" type="slidenum">
              <a:rPr lang="en-IN" smtClean="0"/>
              <a:pPr/>
              <a:t>‹#›</a:t>
            </a:fld>
            <a:endParaRPr lang="en-IN"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E330690-0F29-4C13-827B-15D39BC4911D}" type="datetimeFigureOut">
              <a:rPr lang="en-IN" smtClean="0"/>
              <a:pPr/>
              <a:t>14-08-2020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006D27E1-27D3-4636-BCA3-CED8FC2D7637}" type="slidenum">
              <a:rPr lang="en-IN" smtClean="0"/>
              <a:pPr/>
              <a:t>‹#›</a:t>
            </a:fld>
            <a:endParaRPr lang="en-IN"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7"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7"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7D275C00-D8DB-4F49-92F0-0A939E85F75E}" type="datetime1">
              <a:rPr lang="en-US"/>
              <a:pPr>
                <a:defRPr/>
              </a:pPr>
              <a:t>8/14/2020</a:t>
            </a:fld>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dirty="0"/>
              <a:t>MEMBERSHIP OF ASSOCIATION OF INDIAN UNIVERSITIES 2012</a:t>
            </a:r>
          </a:p>
        </p:txBody>
      </p:sp>
      <p:sp>
        <p:nvSpPr>
          <p:cNvPr id="6" name="Slide Number Placeholder 22"/>
          <p:cNvSpPr>
            <a:spLocks noGrp="1"/>
          </p:cNvSpPr>
          <p:nvPr>
            <p:ph type="sldNum" sz="quarter" idx="12"/>
          </p:nvPr>
        </p:nvSpPr>
        <p:spPr/>
        <p:txBody>
          <a:bodyPr/>
          <a:lstStyle>
            <a:lvl1pPr>
              <a:defRPr/>
            </a:lvl1pPr>
          </a:lstStyle>
          <a:p>
            <a:pPr>
              <a:defRPr/>
            </a:pPr>
            <a:fld id="{F22323B9-1D87-4D56-A1A0-9DA960EA2996}"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a:t>Click icon to add picture</a:t>
            </a:r>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3E330690-0F29-4C13-827B-15D39BC4911D}" type="datetimeFigureOut">
              <a:rPr lang="en-IN" smtClean="0"/>
              <a:pPr/>
              <a:t>14-08-2020</a:t>
            </a:fld>
            <a:endParaRPr lang="en-IN"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IN" dirty="0"/>
          </a:p>
        </p:txBody>
      </p:sp>
      <p:sp>
        <p:nvSpPr>
          <p:cNvPr id="7" name="Slide Number Placeholder 6"/>
          <p:cNvSpPr>
            <a:spLocks noGrp="1"/>
          </p:cNvSpPr>
          <p:nvPr>
            <p:ph type="sldNum" sz="quarter" idx="12"/>
          </p:nvPr>
        </p:nvSpPr>
        <p:spPr>
          <a:xfrm>
            <a:off x="8339328" y="1170432"/>
            <a:ext cx="733864" cy="201168"/>
          </a:xfrm>
        </p:spPr>
        <p:txBody>
          <a:bodyPr/>
          <a:lstStyle/>
          <a:p>
            <a:fld id="{006D27E1-27D3-4636-BCA3-CED8FC2D7637}" type="slidenum">
              <a:rPr lang="en-IN" smtClean="0"/>
              <a:pPr/>
              <a:t>‹#›</a:t>
            </a:fld>
            <a:endParaRPr lang="en-IN" dirty="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30690-0F29-4C13-827B-15D39BC4911D}" type="datetimeFigureOut">
              <a:rPr lang="en-IN" smtClean="0"/>
              <a:pPr/>
              <a:t>14-08-2020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006D27E1-27D3-4636-BCA3-CED8FC2D7637}" type="slidenum">
              <a:rPr lang="en-IN" smtClean="0"/>
              <a:pPr/>
              <a:t>‹#›</a:t>
            </a:fld>
            <a:endParaRPr lang="en-IN"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30690-0F29-4C13-827B-15D39BC4911D}" type="datetimeFigureOut">
              <a:rPr lang="en-IN" smtClean="0"/>
              <a:pPr/>
              <a:t>14-08-2020</a:t>
            </a:fld>
            <a:endParaRPr lang="en-IN" dirty="0"/>
          </a:p>
        </p:txBody>
      </p:sp>
      <p:sp>
        <p:nvSpPr>
          <p:cNvPr id="5" name="Footer Placeholder 4"/>
          <p:cNvSpPr>
            <a:spLocks noGrp="1"/>
          </p:cNvSpPr>
          <p:nvPr>
            <p:ph type="ftr" sz="quarter" idx="11"/>
          </p:nvPr>
        </p:nvSpPr>
        <p:spPr>
          <a:xfrm>
            <a:off x="2640597" y="6377459"/>
            <a:ext cx="3836404" cy="365125"/>
          </a:xfrm>
        </p:spPr>
        <p:txBody>
          <a:bodyPr/>
          <a:lstStyle/>
          <a:p>
            <a:endParaRPr lang="en-IN" dirty="0"/>
          </a:p>
        </p:txBody>
      </p:sp>
      <p:sp>
        <p:nvSpPr>
          <p:cNvPr id="6" name="Slide Number Placeholder 5"/>
          <p:cNvSpPr>
            <a:spLocks noGrp="1"/>
          </p:cNvSpPr>
          <p:nvPr>
            <p:ph type="sldNum" sz="quarter" idx="12"/>
          </p:nvPr>
        </p:nvSpPr>
        <p:spPr/>
        <p:txBody>
          <a:bodyPr/>
          <a:lstStyle/>
          <a:p>
            <a:fld id="{006D27E1-27D3-4636-BCA3-CED8FC2D7637}" type="slidenum">
              <a:rPr lang="en-IN" smtClean="0"/>
              <a:pPr/>
              <a:t>‹#›</a:t>
            </a:fld>
            <a:endParaRPr lang="en-I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5"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6"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1371601" y="2743201"/>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3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C5AD533E-E9A5-40A5-B908-5A77FF209C2B}" type="datetime1">
              <a:rPr lang="en-US"/>
              <a:pPr>
                <a:defRPr/>
              </a:pPr>
              <a:t>8/14/2020</a:t>
            </a:fld>
            <a:endParaRPr lang="en-US" dirty="0"/>
          </a:p>
        </p:txBody>
      </p:sp>
      <p:sp>
        <p:nvSpPr>
          <p:cNvPr id="8" name="Slide Number Placeholder 12"/>
          <p:cNvSpPr>
            <a:spLocks noGrp="1"/>
          </p:cNvSpPr>
          <p:nvPr>
            <p:ph type="sldNum" sz="quarter" idx="11"/>
          </p:nvPr>
        </p:nvSpPr>
        <p:spPr>
          <a:xfrm>
            <a:off x="0" y="1752601"/>
            <a:ext cx="1295400" cy="701675"/>
          </a:xfrm>
        </p:spPr>
        <p:txBody>
          <a:bodyPr>
            <a:noAutofit/>
          </a:bodyPr>
          <a:lstStyle>
            <a:lvl1pPr>
              <a:defRPr sz="2400" smtClean="0">
                <a:solidFill>
                  <a:srgbClr val="FFFFFF"/>
                </a:solidFill>
              </a:defRPr>
            </a:lvl1pPr>
          </a:lstStyle>
          <a:p>
            <a:pPr>
              <a:defRPr/>
            </a:pPr>
            <a:fld id="{5D2FF345-7B17-4B69-A043-CF629E9F4723}"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lvl1pPr>
          </a:lstStyle>
          <a:p>
            <a:pPr>
              <a:defRPr/>
            </a:pPr>
            <a:r>
              <a:rPr lang="en-US" dirty="0"/>
              <a:t>MEMBERSHIP OF ASSOCIATION OF INDIAN UNIVERSITIES 2012</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904EDDAE-31A5-4EE1-9440-A04F7C3DBF23}" type="datetime1">
              <a:rPr lang="en-US"/>
              <a:pPr>
                <a:defRPr/>
              </a:pPr>
              <a:t>8/14/2020</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79410A00-1153-438E-A3B6-B3C6724770AE}"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lvl1pPr>
          </a:lstStyle>
          <a:p>
            <a:pPr>
              <a:defRPr/>
            </a:pPr>
            <a:r>
              <a:rPr lang="en-US" dirty="0"/>
              <a:t>MEMBERSHIP OF ASSOCIATION OF INDIAN UNIVERSITIES 2012</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1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1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CADE39F5-18AB-42EF-9D41-F265710A1FB0}" type="datetime1">
              <a:rPr lang="en-US"/>
              <a:pPr>
                <a:defRPr/>
              </a:pPr>
              <a:t>8/14/2020</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E474CB6E-E696-4C16-A68F-E749F6A5BD70}"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lvl1pPr>
          </a:lstStyle>
          <a:p>
            <a:pPr>
              <a:defRPr/>
            </a:pPr>
            <a:r>
              <a:rPr lang="en-US" dirty="0"/>
              <a:t>MEMBERSHIP OF ASSOCIATION OF INDIAN UNIVERSITIES 2012</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ACC11454-4655-4A4B-8EC1-7B63AE59924D}" type="datetime1">
              <a:rPr lang="en-US"/>
              <a:pPr>
                <a:defRPr/>
              </a:pPr>
              <a:t>8/14/2020</a:t>
            </a:fld>
            <a:endParaRPr lang="en-US" dirty="0"/>
          </a:p>
        </p:txBody>
      </p:sp>
      <p:sp>
        <p:nvSpPr>
          <p:cNvPr id="4" name="Footer Placeholder 2"/>
          <p:cNvSpPr>
            <a:spLocks noGrp="1"/>
          </p:cNvSpPr>
          <p:nvPr>
            <p:ph type="ftr" sz="quarter" idx="11"/>
          </p:nvPr>
        </p:nvSpPr>
        <p:spPr/>
        <p:txBody>
          <a:bodyPr/>
          <a:lstStyle>
            <a:lvl1pPr>
              <a:defRPr/>
            </a:lvl1pPr>
          </a:lstStyle>
          <a:p>
            <a:pPr>
              <a:defRPr/>
            </a:pPr>
            <a:r>
              <a:rPr lang="en-US" dirty="0"/>
              <a:t>MEMBERSHIP OF ASSOCIATION OF INDIAN UNIVERSITIES 2012</a:t>
            </a:r>
          </a:p>
        </p:txBody>
      </p:sp>
      <p:sp>
        <p:nvSpPr>
          <p:cNvPr id="5" name="Slide Number Placeholder 22"/>
          <p:cNvSpPr>
            <a:spLocks noGrp="1"/>
          </p:cNvSpPr>
          <p:nvPr>
            <p:ph type="sldNum" sz="quarter" idx="12"/>
          </p:nvPr>
        </p:nvSpPr>
        <p:spPr/>
        <p:txBody>
          <a:bodyPr/>
          <a:lstStyle>
            <a:lvl1pPr>
              <a:defRPr/>
            </a:lvl1pPr>
          </a:lstStyle>
          <a:p>
            <a:pPr>
              <a:defRPr/>
            </a:pPr>
            <a:fld id="{453A7E5E-6FDD-46DC-9B9A-1EE1DF3B4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7B14DB5D-CAFB-4AD3-BE7E-C48B2FB43DD2}" type="datetime1">
              <a:rPr lang="en-US"/>
              <a:pPr>
                <a:defRPr/>
              </a:pPr>
              <a:t>8/14/2020</a:t>
            </a:fld>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a:t>MEMBERSHIP OF ASSOCIATION OF INDIAN UNIVERSITIES 2012</a:t>
            </a:r>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EB215E6A-49DA-4E1E-A153-DCAF308A2D4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3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909" tIns="182547" rIns="136909" bIns="91273"/>
          <a:lstStyle>
            <a:lvl1pPr marL="0" indent="0">
              <a:spcAft>
                <a:spcPts val="1000"/>
              </a:spcAft>
              <a:buNone/>
              <a:defRPr sz="1800"/>
            </a:lvl1pPr>
            <a:lvl2pPr>
              <a:buNone/>
              <a:defRPr sz="1200"/>
            </a:lvl2pPr>
            <a:lvl3pPr>
              <a:buNone/>
              <a:defRPr sz="1000"/>
            </a:lvl3pPr>
            <a:lvl4pPr>
              <a:buNone/>
              <a:defRPr sz="800"/>
            </a:lvl4pPr>
            <a:lvl5pPr>
              <a:buNone/>
              <a:defRPr sz="8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DB9D9CD-1C40-4708-872D-1884BF9B7A32}" type="datetime1">
              <a:rPr lang="en-US"/>
              <a:pPr>
                <a:defRPr/>
              </a:pPr>
              <a:t>8/14/2020</a:t>
            </a:fld>
            <a:endParaRPr lang="en-US" dirty="0"/>
          </a:p>
        </p:txBody>
      </p:sp>
      <p:sp>
        <p:nvSpPr>
          <p:cNvPr id="6" name="Footer Placeholder 2"/>
          <p:cNvSpPr>
            <a:spLocks noGrp="1"/>
          </p:cNvSpPr>
          <p:nvPr>
            <p:ph type="ftr" sz="quarter" idx="11"/>
          </p:nvPr>
        </p:nvSpPr>
        <p:spPr/>
        <p:txBody>
          <a:bodyPr/>
          <a:lstStyle>
            <a:lvl1pPr>
              <a:defRPr/>
            </a:lvl1pPr>
          </a:lstStyle>
          <a:p>
            <a:pPr>
              <a:defRPr/>
            </a:pPr>
            <a:r>
              <a:rPr lang="en-US" dirty="0"/>
              <a:t>MEMBERSHIP OF ASSOCIATION OF INDIAN UNIVERSITIES 2012</a:t>
            </a:r>
          </a:p>
        </p:txBody>
      </p:sp>
      <p:sp>
        <p:nvSpPr>
          <p:cNvPr id="7" name="Slide Number Placeholder 22"/>
          <p:cNvSpPr>
            <a:spLocks noGrp="1"/>
          </p:cNvSpPr>
          <p:nvPr>
            <p:ph type="sldNum" sz="quarter" idx="12"/>
          </p:nvPr>
        </p:nvSpPr>
        <p:spPr/>
        <p:txBody>
          <a:bodyPr/>
          <a:lstStyle>
            <a:lvl1pPr>
              <a:defRPr/>
            </a:lvl1pPr>
          </a:lstStyle>
          <a:p>
            <a:pPr>
              <a:defRPr/>
            </a:pPr>
            <a:fld id="{7EBC58E9-1387-4400-8547-C72E690215F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7"/>
          <p:cNvSpPr/>
          <p:nvPr/>
        </p:nvSpPr>
        <p:spPr bwMode="white">
          <a:xfrm>
            <a:off x="-9525" y="4572013"/>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6" name="Rectangle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7" name="Rectangle 9"/>
          <p:cNvSpPr/>
          <p:nvPr/>
        </p:nvSpPr>
        <p:spPr>
          <a:xfrm>
            <a:off x="1544637" y="4654550"/>
            <a:ext cx="759936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8" name="Rectangle 10"/>
          <p:cNvSpPr/>
          <p:nvPr/>
        </p:nvSpPr>
        <p:spPr bwMode="white">
          <a:xfrm>
            <a:off x="1447801" y="12"/>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800"/>
            </a:lvl4pPr>
            <a:lvl5pPr>
              <a:buFontTx/>
              <a:buNone/>
              <a:defRPr sz="8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9" y="0"/>
            <a:ext cx="7583424" cy="4568952"/>
          </a:xfrm>
          <a:solidFill>
            <a:schemeClr val="accent1">
              <a:tint val="40000"/>
            </a:schemeClr>
          </a:solidFill>
          <a:ln>
            <a:noFill/>
          </a:ln>
        </p:spPr>
        <p:txBody>
          <a:bodyPr>
            <a:normAutofit/>
          </a:bodyPr>
          <a:lstStyle>
            <a:lvl1pPr marL="0" indent="0">
              <a:buNone/>
              <a:defRPr sz="3300"/>
            </a:lvl1pPr>
          </a:lstStyle>
          <a:p>
            <a:pPr lvl="0"/>
            <a:r>
              <a:rPr lang="en-US" noProof="0" dirty="0"/>
              <a:t>Click icon to add picture</a:t>
            </a:r>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CDF97C85-C41C-4E0D-9AAE-296B3DAB2B89}" type="datetime1">
              <a:rPr lang="en-US"/>
              <a:pPr>
                <a:defRPr/>
              </a:pPr>
              <a:t>8/14/2020</a:t>
            </a:fld>
            <a:endParaRPr lang="en-US" dirty="0"/>
          </a:p>
        </p:txBody>
      </p:sp>
      <p:sp>
        <p:nvSpPr>
          <p:cNvPr id="10" name="Slide Number Placeholder 12"/>
          <p:cNvSpPr>
            <a:spLocks noGrp="1"/>
          </p:cNvSpPr>
          <p:nvPr>
            <p:ph type="sldNum" sz="quarter" idx="11"/>
          </p:nvPr>
        </p:nvSpPr>
        <p:spPr>
          <a:xfrm>
            <a:off x="0" y="4667251"/>
            <a:ext cx="1447800" cy="663575"/>
          </a:xfrm>
        </p:spPr>
        <p:txBody>
          <a:bodyPr rtlCol="0"/>
          <a:lstStyle>
            <a:lvl1pPr>
              <a:defRPr sz="2800" smtClean="0"/>
            </a:lvl1pPr>
          </a:lstStyle>
          <a:p>
            <a:pPr>
              <a:defRPr/>
            </a:pPr>
            <a:fld id="{F7E6F633-B2BD-4AD1-8584-07D2AEFF3912}" type="slidenum">
              <a:rPr lang="en-US"/>
              <a:pPr>
                <a:defRPr/>
              </a:pPr>
              <a:t>‹#›</a:t>
            </a:fld>
            <a:endParaRPr lang="en-US" dirty="0"/>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r>
              <a:rPr lang="en-US" dirty="0"/>
              <a:t>MEMBERSHIP OF ASSOCIATION OF INDIAN UNIVERSITIES 2012</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273" tIns="45636" rIns="91273" bIns="45636" numCol="1" anchor="ctr"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612775" y="1600213"/>
            <a:ext cx="8153400" cy="4525963"/>
          </a:xfrm>
          <a:prstGeom prst="rect">
            <a:avLst/>
          </a:prstGeom>
          <a:noFill/>
          <a:ln w="9525">
            <a:noFill/>
            <a:miter lim="800000"/>
            <a:headEnd/>
            <a:tailEnd/>
          </a:ln>
        </p:spPr>
        <p:txBody>
          <a:bodyPr vert="horz" wrap="square" lIns="91273" tIns="45636" rIns="91273" bIns="4563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lIns="91273" tIns="45636" rIns="91273" bIns="45636" anchor="ctr" anchorCtr="0"/>
          <a:lstStyle>
            <a:lvl1pPr algn="l" eaLnBrk="1" fontAlgn="auto" latinLnBrk="0" hangingPunct="1">
              <a:spcBef>
                <a:spcPts val="0"/>
              </a:spcBef>
              <a:spcAft>
                <a:spcPts val="0"/>
              </a:spcAft>
              <a:defRPr kumimoji="0" sz="1400" smtClean="0">
                <a:solidFill>
                  <a:schemeClr val="tx2"/>
                </a:solidFill>
                <a:latin typeface="+mn-lt"/>
              </a:defRPr>
            </a:lvl1pPr>
          </a:lstStyle>
          <a:p>
            <a:pPr>
              <a:defRPr/>
            </a:pPr>
            <a:fld id="{898C2EC8-05A8-48CD-9663-9ACBA4EC8BFD}" type="datetime1">
              <a:rPr lang="en-US"/>
              <a:pPr>
                <a:defRPr/>
              </a:pPr>
              <a:t>8/14/2020</a:t>
            </a:fld>
            <a:endParaRPr lang="en-US" dirty="0"/>
          </a:p>
        </p:txBody>
      </p:sp>
      <p:sp>
        <p:nvSpPr>
          <p:cNvPr id="3" name="Footer Placeholder 2"/>
          <p:cNvSpPr>
            <a:spLocks noGrp="1"/>
          </p:cNvSpPr>
          <p:nvPr>
            <p:ph type="ftr" sz="quarter" idx="3"/>
          </p:nvPr>
        </p:nvSpPr>
        <p:spPr>
          <a:xfrm>
            <a:off x="609601" y="6248400"/>
            <a:ext cx="5421313" cy="365125"/>
          </a:xfrm>
          <a:prstGeom prst="rect">
            <a:avLst/>
          </a:prstGeom>
        </p:spPr>
        <p:txBody>
          <a:bodyPr vert="horz" lIns="91273" tIns="45636" rIns="91273" bIns="45636" anchor="ctr"/>
          <a:lstStyle>
            <a:lvl1pPr algn="r" eaLnBrk="1" fontAlgn="auto" latinLnBrk="0" hangingPunct="1">
              <a:spcBef>
                <a:spcPts val="0"/>
              </a:spcBef>
              <a:spcAft>
                <a:spcPts val="0"/>
              </a:spcAft>
              <a:defRPr kumimoji="0" sz="1400" smtClean="0">
                <a:solidFill>
                  <a:schemeClr val="tx2"/>
                </a:solidFill>
                <a:latin typeface="+mn-lt"/>
              </a:defRPr>
            </a:lvl1pPr>
          </a:lstStyle>
          <a:p>
            <a:pPr>
              <a:defRPr/>
            </a:pPr>
            <a:r>
              <a:rPr lang="en-US" dirty="0"/>
              <a:t>MEMBERSHIP OF ASSOCIATION OF INDIAN UNIVERSITIES 2012</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73" tIns="45636" rIns="91273" bIns="45636" anchor="ctr"/>
          <a:lstStyle/>
          <a:p>
            <a:pPr algn="ctr" fontAlgn="auto">
              <a:spcBef>
                <a:spcPts val="0"/>
              </a:spcBef>
              <a:spcAft>
                <a:spcPts val="0"/>
              </a:spcAft>
              <a:defRPr/>
            </a:pPr>
            <a:endParaRPr lang="en-US" dirty="0"/>
          </a:p>
        </p:txBody>
      </p:sp>
      <p:sp>
        <p:nvSpPr>
          <p:cNvPr id="23" name="Slide Number Placeholder 22"/>
          <p:cNvSpPr>
            <a:spLocks noGrp="1"/>
          </p:cNvSpPr>
          <p:nvPr>
            <p:ph type="sldNum" sz="quarter" idx="4"/>
          </p:nvPr>
        </p:nvSpPr>
        <p:spPr>
          <a:xfrm>
            <a:off x="0" y="1271589"/>
            <a:ext cx="533400" cy="244475"/>
          </a:xfrm>
          <a:prstGeom prst="rect">
            <a:avLst/>
          </a:prstGeom>
        </p:spPr>
        <p:txBody>
          <a:bodyPr vert="horz" lIns="91273" tIns="45636" rIns="91273" bIns="45636" anchor="ctr" anchorCtr="0">
            <a:normAutofit/>
          </a:bodyPr>
          <a:lstStyle>
            <a:lvl1pPr algn="ctr" eaLnBrk="1" fontAlgn="auto" latinLnBrk="0" hangingPunct="1">
              <a:spcBef>
                <a:spcPts val="0"/>
              </a:spcBef>
              <a:spcAft>
                <a:spcPts val="0"/>
              </a:spcAft>
              <a:defRPr kumimoji="0" sz="1400" b="1" smtClean="0">
                <a:solidFill>
                  <a:srgbClr val="FFFFFF"/>
                </a:solidFill>
                <a:latin typeface="+mn-lt"/>
              </a:defRPr>
            </a:lvl1pPr>
          </a:lstStyle>
          <a:p>
            <a:pPr>
              <a:defRPr/>
            </a:pPr>
            <a:fld id="{6646576E-E10C-4C06-9E13-AEF2D4E2807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4" r:id="rId4"/>
    <p:sldLayoutId id="2147483675" r:id="rId5"/>
    <p:sldLayoutId id="2147483670" r:id="rId6"/>
    <p:sldLayoutId id="2147483676" r:id="rId7"/>
    <p:sldLayoutId id="2147483669" r:id="rId8"/>
    <p:sldLayoutId id="2147483677" r:id="rId9"/>
    <p:sldLayoutId id="2147483668" r:id="rId10"/>
    <p:sldLayoutId id="2147483678" r:id="rId11"/>
  </p:sldLayoutIdLst>
  <p:hf sldNum="0" hdr="0" dt="0"/>
  <p:txStyles>
    <p:titleStyle>
      <a:lvl1pPr algn="l" rtl="0" fontAlgn="base">
        <a:spcBef>
          <a:spcPct val="0"/>
        </a:spcBef>
        <a:spcAft>
          <a:spcPct val="0"/>
        </a:spcAft>
        <a:defRPr sz="4300" kern="1200">
          <a:solidFill>
            <a:schemeClr val="tx2"/>
          </a:solidFill>
          <a:latin typeface="+mj-lt"/>
          <a:ea typeface="+mj-ea"/>
          <a:cs typeface="+mj-cs"/>
        </a:defRPr>
      </a:lvl1pPr>
      <a:lvl2pPr algn="l" rtl="0" fontAlgn="base">
        <a:spcBef>
          <a:spcPct val="0"/>
        </a:spcBef>
        <a:spcAft>
          <a:spcPct val="0"/>
        </a:spcAft>
        <a:defRPr sz="4300">
          <a:solidFill>
            <a:schemeClr val="tx2"/>
          </a:solidFill>
          <a:latin typeface="Tw Cen MT" pitchFamily="34" charset="0"/>
        </a:defRPr>
      </a:lvl2pPr>
      <a:lvl3pPr algn="l" rtl="0" fontAlgn="base">
        <a:spcBef>
          <a:spcPct val="0"/>
        </a:spcBef>
        <a:spcAft>
          <a:spcPct val="0"/>
        </a:spcAft>
        <a:defRPr sz="4300">
          <a:solidFill>
            <a:schemeClr val="tx2"/>
          </a:solidFill>
          <a:latin typeface="Tw Cen MT" pitchFamily="34" charset="0"/>
        </a:defRPr>
      </a:lvl3pPr>
      <a:lvl4pPr algn="l" rtl="0" fontAlgn="base">
        <a:spcBef>
          <a:spcPct val="0"/>
        </a:spcBef>
        <a:spcAft>
          <a:spcPct val="0"/>
        </a:spcAft>
        <a:defRPr sz="4300">
          <a:solidFill>
            <a:schemeClr val="tx2"/>
          </a:solidFill>
          <a:latin typeface="Tw Cen MT" pitchFamily="34" charset="0"/>
        </a:defRPr>
      </a:lvl4pPr>
      <a:lvl5pPr algn="l" rtl="0" fontAlgn="base">
        <a:spcBef>
          <a:spcPct val="0"/>
        </a:spcBef>
        <a:spcAft>
          <a:spcPct val="0"/>
        </a:spcAft>
        <a:defRPr sz="4300">
          <a:solidFill>
            <a:schemeClr val="tx2"/>
          </a:solidFill>
          <a:latin typeface="Tw Cen MT" pitchFamily="34" charset="0"/>
        </a:defRPr>
      </a:lvl5pPr>
      <a:lvl6pPr marL="456365" algn="l" rtl="0" fontAlgn="base">
        <a:spcBef>
          <a:spcPct val="0"/>
        </a:spcBef>
        <a:spcAft>
          <a:spcPct val="0"/>
        </a:spcAft>
        <a:defRPr sz="4300">
          <a:solidFill>
            <a:schemeClr val="tx2"/>
          </a:solidFill>
          <a:latin typeface="Tw Cen MT" pitchFamily="34" charset="0"/>
        </a:defRPr>
      </a:lvl6pPr>
      <a:lvl7pPr marL="912727" algn="l" rtl="0" fontAlgn="base">
        <a:spcBef>
          <a:spcPct val="0"/>
        </a:spcBef>
        <a:spcAft>
          <a:spcPct val="0"/>
        </a:spcAft>
        <a:defRPr sz="4300">
          <a:solidFill>
            <a:schemeClr val="tx2"/>
          </a:solidFill>
          <a:latin typeface="Tw Cen MT" pitchFamily="34" charset="0"/>
        </a:defRPr>
      </a:lvl7pPr>
      <a:lvl8pPr marL="1369099" algn="l" rtl="0" fontAlgn="base">
        <a:spcBef>
          <a:spcPct val="0"/>
        </a:spcBef>
        <a:spcAft>
          <a:spcPct val="0"/>
        </a:spcAft>
        <a:defRPr sz="4300">
          <a:solidFill>
            <a:schemeClr val="tx2"/>
          </a:solidFill>
          <a:latin typeface="Tw Cen MT" pitchFamily="34" charset="0"/>
        </a:defRPr>
      </a:lvl8pPr>
      <a:lvl9pPr marL="1825460" algn="l" rtl="0" fontAlgn="base">
        <a:spcBef>
          <a:spcPct val="0"/>
        </a:spcBef>
        <a:spcAft>
          <a:spcPct val="0"/>
        </a:spcAft>
        <a:defRPr sz="4300">
          <a:solidFill>
            <a:schemeClr val="tx2"/>
          </a:solidFill>
          <a:latin typeface="Tw Cen MT" pitchFamily="34" charset="0"/>
        </a:defRPr>
      </a:lvl9pPr>
    </p:titleStyle>
    <p:bodyStyle>
      <a:lvl1pPr marL="318503" indent="-318503"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8595" indent="-272549" algn="l" rtl="0" fontAlgn="base">
        <a:spcBef>
          <a:spcPts val="550"/>
        </a:spcBef>
        <a:spcAft>
          <a:spcPct val="0"/>
        </a:spcAft>
        <a:buClr>
          <a:schemeClr val="accent1"/>
        </a:buClr>
        <a:buSzPct val="70000"/>
        <a:buFont typeface="Wingdings 2" pitchFamily="18" charset="2"/>
        <a:buChar char=""/>
        <a:defRPr sz="2700" kern="1200">
          <a:solidFill>
            <a:schemeClr val="tx1"/>
          </a:solidFill>
          <a:latin typeface="+mn-lt"/>
          <a:ea typeface="+mn-ea"/>
          <a:cs typeface="+mn-cs"/>
        </a:defRPr>
      </a:lvl2pPr>
      <a:lvl3pPr marL="912727" indent="-228182"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69099" indent="-228182" algn="l" rtl="0" fontAlgn="base">
        <a:spcBef>
          <a:spcPts val="399"/>
        </a:spcBef>
        <a:spcAft>
          <a:spcPct val="0"/>
        </a:spcAft>
        <a:buClr>
          <a:srgbClr val="A5AB81"/>
        </a:buClr>
        <a:buSzPct val="75000"/>
        <a:buFont typeface="Wingdings" pitchFamily="2" charset="2"/>
        <a:buChar char=""/>
        <a:defRPr sz="2100" kern="1200">
          <a:solidFill>
            <a:schemeClr val="tx1"/>
          </a:solidFill>
          <a:latin typeface="+mn-lt"/>
          <a:ea typeface="+mn-ea"/>
          <a:cs typeface="+mn-cs"/>
        </a:defRPr>
      </a:lvl4pPr>
      <a:lvl5pPr marL="1825460" indent="-228182" algn="l" rtl="0" fontAlgn="base">
        <a:spcBef>
          <a:spcPts val="399"/>
        </a:spcBef>
        <a:spcAft>
          <a:spcPct val="0"/>
        </a:spcAft>
        <a:buClr>
          <a:srgbClr val="D8B25C"/>
        </a:buClr>
        <a:buSzPct val="65000"/>
        <a:buFont typeface="Wingdings" pitchFamily="2" charset="2"/>
        <a:buChar char=""/>
        <a:defRPr sz="2100" kern="1200">
          <a:solidFill>
            <a:schemeClr val="tx1"/>
          </a:solidFill>
          <a:latin typeface="+mn-lt"/>
          <a:ea typeface="+mn-ea"/>
          <a:cs typeface="+mn-cs"/>
        </a:defRPr>
      </a:lvl5pPr>
      <a:lvl6pPr marL="2099274" indent="-228182"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3099" indent="-228182"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915" indent="-228182"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0735" indent="-228182"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365" algn="l" rtl="0" eaLnBrk="1" latinLnBrk="0" hangingPunct="1">
        <a:defRPr kumimoji="0" kern="1200">
          <a:solidFill>
            <a:schemeClr val="tx1"/>
          </a:solidFill>
          <a:latin typeface="+mn-lt"/>
          <a:ea typeface="+mn-ea"/>
          <a:cs typeface="+mn-cs"/>
        </a:defRPr>
      </a:lvl2pPr>
      <a:lvl3pPr marL="912727" algn="l" rtl="0" eaLnBrk="1" latinLnBrk="0" hangingPunct="1">
        <a:defRPr kumimoji="0" kern="1200">
          <a:solidFill>
            <a:schemeClr val="tx1"/>
          </a:solidFill>
          <a:latin typeface="+mn-lt"/>
          <a:ea typeface="+mn-ea"/>
          <a:cs typeface="+mn-cs"/>
        </a:defRPr>
      </a:lvl3pPr>
      <a:lvl4pPr marL="1369099" algn="l" rtl="0" eaLnBrk="1" latinLnBrk="0" hangingPunct="1">
        <a:defRPr kumimoji="0" kern="1200">
          <a:solidFill>
            <a:schemeClr val="tx1"/>
          </a:solidFill>
          <a:latin typeface="+mn-lt"/>
          <a:ea typeface="+mn-ea"/>
          <a:cs typeface="+mn-cs"/>
        </a:defRPr>
      </a:lvl4pPr>
      <a:lvl5pPr marL="1825460" algn="l" rtl="0" eaLnBrk="1" latinLnBrk="0" hangingPunct="1">
        <a:defRPr kumimoji="0" kern="1200">
          <a:solidFill>
            <a:schemeClr val="tx1"/>
          </a:solidFill>
          <a:latin typeface="+mn-lt"/>
          <a:ea typeface="+mn-ea"/>
          <a:cs typeface="+mn-cs"/>
        </a:defRPr>
      </a:lvl5pPr>
      <a:lvl6pPr marL="2281827" algn="l" rtl="0" eaLnBrk="1" latinLnBrk="0" hangingPunct="1">
        <a:defRPr kumimoji="0" kern="1200">
          <a:solidFill>
            <a:schemeClr val="tx1"/>
          </a:solidFill>
          <a:latin typeface="+mn-lt"/>
          <a:ea typeface="+mn-ea"/>
          <a:cs typeface="+mn-cs"/>
        </a:defRPr>
      </a:lvl6pPr>
      <a:lvl7pPr marL="2738193" algn="l" rtl="0" eaLnBrk="1" latinLnBrk="0" hangingPunct="1">
        <a:defRPr kumimoji="0" kern="1200">
          <a:solidFill>
            <a:schemeClr val="tx1"/>
          </a:solidFill>
          <a:latin typeface="+mn-lt"/>
          <a:ea typeface="+mn-ea"/>
          <a:cs typeface="+mn-cs"/>
        </a:defRPr>
      </a:lvl7pPr>
      <a:lvl8pPr marL="3194558" algn="l" rtl="0" eaLnBrk="1" latinLnBrk="0" hangingPunct="1">
        <a:defRPr kumimoji="0" kern="1200">
          <a:solidFill>
            <a:schemeClr val="tx1"/>
          </a:solidFill>
          <a:latin typeface="+mn-lt"/>
          <a:ea typeface="+mn-ea"/>
          <a:cs typeface="+mn-cs"/>
        </a:defRPr>
      </a:lvl8pPr>
      <a:lvl9pPr marL="3650921"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3E330690-0F29-4C13-827B-15D39BC4911D}" type="datetimeFigureOut">
              <a:rPr lang="en-IN" smtClean="0"/>
              <a:pPr/>
              <a:t>14-08-2020</a:t>
            </a:fld>
            <a:endParaRPr lang="en-IN"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IN"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006D27E1-27D3-4636-BCA3-CED8FC2D7637}"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sz="quarter" idx="1"/>
          </p:nvPr>
        </p:nvSpPr>
        <p:spPr>
          <a:xfrm>
            <a:off x="152400" y="1524000"/>
            <a:ext cx="8839200" cy="5334000"/>
          </a:xfrm>
        </p:spPr>
        <p:txBody>
          <a:bodyPr/>
          <a:lstStyle/>
          <a:p>
            <a:pPr>
              <a:buNone/>
            </a:pPr>
            <a:endParaRPr lang="en-US" sz="2000" b="1" dirty="0">
              <a:solidFill>
                <a:srgbClr val="00026B"/>
              </a:solidFill>
              <a:latin typeface="Cambria" pitchFamily="18" charset="0"/>
            </a:endParaRPr>
          </a:p>
          <a:p>
            <a:pPr algn="ctr">
              <a:lnSpc>
                <a:spcPct val="115000"/>
              </a:lnSpc>
              <a:buNone/>
            </a:pPr>
            <a:endParaRPr lang="en-IN" sz="1800" b="1" dirty="0">
              <a:solidFill>
                <a:srgbClr val="00026B"/>
              </a:solidFill>
              <a:latin typeface="Cambria" pitchFamily="18" charset="0"/>
            </a:endParaRPr>
          </a:p>
          <a:p>
            <a:pPr algn="ctr">
              <a:lnSpc>
                <a:spcPct val="115000"/>
              </a:lnSpc>
              <a:buNone/>
            </a:pPr>
            <a:endParaRPr lang="en-IN" sz="1800" b="1" dirty="0">
              <a:solidFill>
                <a:srgbClr val="00026B"/>
              </a:solidFill>
              <a:latin typeface="Cambria" pitchFamily="18" charset="0"/>
            </a:endParaRPr>
          </a:p>
          <a:p>
            <a:pPr algn="ctr">
              <a:lnSpc>
                <a:spcPct val="115000"/>
              </a:lnSpc>
              <a:buNone/>
            </a:pPr>
            <a:r>
              <a:rPr lang="en-IN" sz="4800" b="1" dirty="0">
                <a:solidFill>
                  <a:srgbClr val="0070C0"/>
                </a:solidFill>
                <a:latin typeface="Cambria" pitchFamily="18" charset="0"/>
              </a:rPr>
              <a:t>COMMUNICATION</a:t>
            </a:r>
          </a:p>
          <a:p>
            <a:pPr marL="317500" indent="-317500">
              <a:buNone/>
            </a:pPr>
            <a:endParaRPr lang="en-US" sz="1800" b="1" dirty="0">
              <a:solidFill>
                <a:srgbClr val="00026B"/>
              </a:solidFill>
              <a:latin typeface="Cambria" pitchFamily="18" charset="0"/>
            </a:endParaRPr>
          </a:p>
          <a:p>
            <a:pPr marL="317500" indent="-317500">
              <a:buNone/>
            </a:pPr>
            <a:endParaRPr lang="en-US" sz="1800" b="1" dirty="0">
              <a:solidFill>
                <a:srgbClr val="00026B"/>
              </a:solidFill>
              <a:latin typeface="Cambria" pitchFamily="18" charset="0"/>
            </a:endParaRPr>
          </a:p>
          <a:p>
            <a:pPr marL="317500" indent="-317500">
              <a:buNone/>
            </a:pPr>
            <a:r>
              <a:rPr lang="en-US" sz="1800" b="1" dirty="0">
                <a:solidFill>
                  <a:srgbClr val="00026B"/>
                </a:solidFill>
                <a:latin typeface="Cambria" pitchFamily="18" charset="0"/>
              </a:rPr>
              <a:t>							</a:t>
            </a:r>
            <a:r>
              <a:rPr lang="en-US" sz="2400" b="1" dirty="0">
                <a:solidFill>
                  <a:srgbClr val="00026B"/>
                </a:solidFill>
                <a:latin typeface="Cambria" pitchFamily="18" charset="0"/>
              </a:rPr>
              <a:t>Prepared By, </a:t>
            </a:r>
          </a:p>
          <a:p>
            <a:pPr marL="317500" indent="-317500">
              <a:buNone/>
            </a:pPr>
            <a:r>
              <a:rPr lang="en-US" sz="2400" b="1" dirty="0">
                <a:solidFill>
                  <a:srgbClr val="00026B"/>
                </a:solidFill>
                <a:latin typeface="Cambria" pitchFamily="18" charset="0"/>
              </a:rPr>
              <a:t>							Mr. Swamy PGN</a:t>
            </a:r>
          </a:p>
          <a:p>
            <a:pPr marL="317500" indent="-317500">
              <a:buNone/>
            </a:pPr>
            <a:r>
              <a:rPr lang="en-US" sz="2400" b="1" dirty="0">
                <a:solidFill>
                  <a:srgbClr val="00026B"/>
                </a:solidFill>
                <a:latin typeface="Cambria" pitchFamily="18" charset="0"/>
              </a:rPr>
              <a:t>							SNC</a:t>
            </a:r>
          </a:p>
          <a:p>
            <a:pPr marL="317500" indent="-317500">
              <a:buNone/>
            </a:pPr>
            <a:endParaRPr lang="en-US" sz="1800" b="1" dirty="0">
              <a:solidFill>
                <a:srgbClr val="00026B"/>
              </a:solidFill>
              <a:latin typeface="Cambria" pitchFamily="18" charset="0"/>
            </a:endParaRPr>
          </a:p>
          <a:p>
            <a:pPr marL="317500" indent="-317500">
              <a:buNone/>
            </a:pPr>
            <a:endParaRPr lang="en-US" sz="1800" b="1" dirty="0">
              <a:solidFill>
                <a:srgbClr val="00026B"/>
              </a:solidFill>
              <a:latin typeface="Cambria" pitchFamily="18" charset="0"/>
            </a:endParaRPr>
          </a:p>
          <a:p>
            <a:pPr marL="317500" indent="-317500">
              <a:buNone/>
            </a:pPr>
            <a:endParaRPr lang="en-US" sz="1800" b="1" dirty="0">
              <a:solidFill>
                <a:srgbClr val="00026B"/>
              </a:solidFill>
              <a:latin typeface="Cambria" pitchFamily="18" charset="0"/>
            </a:endParaRPr>
          </a:p>
        </p:txBody>
      </p:sp>
      <p:sp>
        <p:nvSpPr>
          <p:cNvPr id="4" name="Content Placeholder 2"/>
          <p:cNvSpPr txBox="1">
            <a:spLocks/>
          </p:cNvSpPr>
          <p:nvPr/>
        </p:nvSpPr>
        <p:spPr bwMode="auto">
          <a:xfrm>
            <a:off x="304800" y="0"/>
            <a:ext cx="8610600" cy="1219200"/>
          </a:xfrm>
          <a:prstGeom prst="rect">
            <a:avLst/>
          </a:prstGeom>
          <a:noFill/>
          <a:ln w="9525">
            <a:noFill/>
            <a:miter lim="800000"/>
            <a:headEnd/>
            <a:tailEnd/>
          </a:ln>
        </p:spPr>
        <p:txBody>
          <a:bodyPr vert="horz" wrap="square" lIns="91273" tIns="45636" rIns="91273" bIns="45636" numCol="1" anchor="t" anchorCtr="0" compatLnSpc="1">
            <a:prstTxWarp prst="textNoShape">
              <a:avLst/>
            </a:prstTxWarp>
          </a:bodyPr>
          <a:lstStyle/>
          <a:p>
            <a:pPr marL="318503" marR="0" lvl="0" indent="-318503" algn="l" defTabSz="914400" rtl="0" eaLnBrk="1" fontAlgn="base" latinLnBrk="0" hangingPunct="1">
              <a:lnSpc>
                <a:spcPct val="100000"/>
              </a:lnSpc>
              <a:spcBef>
                <a:spcPts val="700"/>
              </a:spcBef>
              <a:spcAft>
                <a:spcPct val="0"/>
              </a:spcAft>
              <a:buClr>
                <a:schemeClr val="accent2"/>
              </a:buClr>
              <a:buSzPct val="60000"/>
              <a:buFont typeface="Wingdings" pitchFamily="2" charset="2"/>
              <a:buNone/>
              <a:tabLst/>
              <a:defRPr/>
            </a:pPr>
            <a:endParaRPr kumimoji="0" lang="en-US" sz="2000" b="1" i="0" u="none" strike="noStrike" kern="1200" cap="none" spc="0" normalizeH="0" baseline="0" noProof="0" dirty="0">
              <a:ln>
                <a:noFill/>
              </a:ln>
              <a:solidFill>
                <a:srgbClr val="00026B"/>
              </a:solidFill>
              <a:effectLst/>
              <a:uLnTx/>
              <a:uFillTx/>
              <a:latin typeface="Cambria" pitchFamily="18" charset="0"/>
              <a:ea typeface="+mn-ea"/>
              <a:cs typeface="+mn-cs"/>
            </a:endParaRPr>
          </a:p>
          <a:p>
            <a:pPr marL="457200" marR="0" lvl="0" indent="-457200" algn="l" defTabSz="914400" rtl="0" eaLnBrk="1" fontAlgn="base" latinLnBrk="0" hangingPunct="1">
              <a:lnSpc>
                <a:spcPct val="100000"/>
              </a:lnSpc>
              <a:spcBef>
                <a:spcPts val="700"/>
              </a:spcBef>
              <a:spcAft>
                <a:spcPct val="0"/>
              </a:spcAft>
              <a:buClr>
                <a:schemeClr val="accent2"/>
              </a:buClr>
              <a:buSzPct val="60000"/>
              <a:buFont typeface="Wingdings" pitchFamily="2" charset="2"/>
              <a:buNone/>
              <a:tabLst/>
              <a:defRPr/>
            </a:pPr>
            <a:endParaRPr kumimoji="0" lang="en-US" sz="2000" b="1" i="0" u="none" strike="noStrike" kern="1200" cap="none" spc="0" normalizeH="0" baseline="0" noProof="0" dirty="0">
              <a:ln>
                <a:noFill/>
              </a:ln>
              <a:solidFill>
                <a:srgbClr val="00026B"/>
              </a:solidFill>
              <a:effectLst/>
              <a:uLnTx/>
              <a:uFillTx/>
              <a:latin typeface="Cambria" pitchFamily="18" charset="0"/>
              <a:ea typeface="+mn-ea"/>
              <a:cs typeface="+mn-cs"/>
            </a:endParaRPr>
          </a:p>
        </p:txBody>
      </p:sp>
      <p:pic>
        <p:nvPicPr>
          <p:cNvPr id="2" name="Picture 1">
            <a:extLst>
              <a:ext uri="{FF2B5EF4-FFF2-40B4-BE49-F238E27FC236}">
                <a16:creationId xmlns:a16="http://schemas.microsoft.com/office/drawing/2014/main" id="{6A1855AD-E2E7-4874-8571-4B5C841C42C1}"/>
              </a:ext>
            </a:extLst>
          </p:cNvPr>
          <p:cNvPicPr>
            <a:picLocks noChangeAspect="1"/>
          </p:cNvPicPr>
          <p:nvPr/>
        </p:nvPicPr>
        <p:blipFill>
          <a:blip r:embed="rId3"/>
          <a:stretch>
            <a:fillRect/>
          </a:stretch>
        </p:blipFill>
        <p:spPr>
          <a:xfrm>
            <a:off x="6858000" y="12290"/>
            <a:ext cx="1295400" cy="1217113"/>
          </a:xfrm>
          <a:prstGeom prst="rect">
            <a:avLst/>
          </a:prstGeom>
        </p:spPr>
      </p:pic>
      <p:pic>
        <p:nvPicPr>
          <p:cNvPr id="3" name="Picture 2">
            <a:extLst>
              <a:ext uri="{FF2B5EF4-FFF2-40B4-BE49-F238E27FC236}">
                <a16:creationId xmlns:a16="http://schemas.microsoft.com/office/drawing/2014/main" id="{AA079F5E-738A-4052-9338-E03B57326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4377"/>
            <a:ext cx="1143000" cy="12171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lvl="0" indent="-318503">
              <a:spcBef>
                <a:spcPts val="700"/>
              </a:spcBef>
            </a:pPr>
            <a:r>
              <a:rPr lang="en-US" sz="3200" b="1" dirty="0">
                <a:latin typeface="Cambria" pitchFamily="18" charset="0"/>
              </a:rPr>
              <a:t>Types of Communication</a:t>
            </a:r>
          </a:p>
        </p:txBody>
      </p:sp>
      <p:sp>
        <p:nvSpPr>
          <p:cNvPr id="5" name="Content Placeholder 3"/>
          <p:cNvSpPr>
            <a:spLocks noGrp="1"/>
          </p:cNvSpPr>
          <p:nvPr>
            <p:ph sz="quarter" idx="1"/>
          </p:nvPr>
        </p:nvSpPr>
        <p:spPr>
          <a:xfrm>
            <a:off x="152400" y="1524000"/>
            <a:ext cx="8839200" cy="5334000"/>
          </a:xfrm>
        </p:spPr>
        <p:txBody>
          <a:bodyPr/>
          <a:lstStyle/>
          <a:p>
            <a:pPr algn="just">
              <a:lnSpc>
                <a:spcPct val="150000"/>
              </a:lnSpc>
              <a:buClr>
                <a:srgbClr val="002060"/>
              </a:buClr>
              <a:buSzPct val="100000"/>
              <a:buFont typeface="Wingdings" pitchFamily="2" charset="2"/>
              <a:buChar char="Ø"/>
            </a:pPr>
            <a:r>
              <a:rPr lang="en-US" sz="1800" b="1" u="sng" dirty="0">
                <a:latin typeface="Cambria" pitchFamily="18" charset="0"/>
              </a:rPr>
              <a:t>One-Way communication:</a:t>
            </a:r>
            <a:r>
              <a:rPr lang="en-US" sz="1800" dirty="0">
                <a:latin typeface="Cambria" pitchFamily="18" charset="0"/>
              </a:rPr>
              <a:t> involves a speaker who seeks to inform, persuade or motivate an audience Examples are a teacher and a class of students. A preacher and a congregation. A speaker and an assembly of people in the auditorium.</a:t>
            </a:r>
          </a:p>
          <a:p>
            <a:pPr algn="just">
              <a:lnSpc>
                <a:spcPct val="150000"/>
              </a:lnSpc>
              <a:buClr>
                <a:srgbClr val="002060"/>
              </a:buClr>
              <a:buSzPct val="100000"/>
              <a:buFont typeface="Wingdings" pitchFamily="2" charset="2"/>
              <a:buChar char="Ø"/>
            </a:pPr>
            <a:endParaRPr lang="en-IN" sz="1800" dirty="0">
              <a:latin typeface="Cambria" pitchFamily="18" charset="0"/>
            </a:endParaRPr>
          </a:p>
          <a:p>
            <a:pPr algn="just">
              <a:lnSpc>
                <a:spcPct val="150000"/>
              </a:lnSpc>
              <a:buClr>
                <a:srgbClr val="002060"/>
              </a:buClr>
              <a:buSzPct val="100000"/>
              <a:buFont typeface="Wingdings" pitchFamily="2" charset="2"/>
              <a:buChar char="Ø"/>
            </a:pPr>
            <a:endParaRPr lang="en-IN" sz="1800" dirty="0">
              <a:latin typeface="Cambria" pitchFamily="18" charset="0"/>
            </a:endParaRPr>
          </a:p>
          <a:p>
            <a:pPr algn="just">
              <a:lnSpc>
                <a:spcPct val="150000"/>
              </a:lnSpc>
              <a:buClr>
                <a:srgbClr val="002060"/>
              </a:buClr>
              <a:buSzPct val="100000"/>
              <a:buFont typeface="Wingdings" pitchFamily="2" charset="2"/>
              <a:buChar char="Ø"/>
            </a:pPr>
            <a:endParaRPr lang="en-IN" sz="1800" dirty="0">
              <a:latin typeface="Cambria" pitchFamily="18" charset="0"/>
            </a:endParaRPr>
          </a:p>
          <a:p>
            <a:pPr algn="just">
              <a:lnSpc>
                <a:spcPct val="150000"/>
              </a:lnSpc>
              <a:buClr>
                <a:srgbClr val="002060"/>
              </a:buClr>
              <a:buSzPct val="100000"/>
              <a:buFont typeface="Wingdings" pitchFamily="2" charset="2"/>
              <a:buChar char="Ø"/>
            </a:pPr>
            <a:endParaRPr lang="en-US" sz="1800" dirty="0">
              <a:latin typeface="Cambria" pitchFamily="18" charset="0"/>
            </a:endParaRPr>
          </a:p>
          <a:p>
            <a:pPr algn="just">
              <a:lnSpc>
                <a:spcPct val="150000"/>
              </a:lnSpc>
              <a:buClr>
                <a:srgbClr val="002060"/>
              </a:buClr>
              <a:buSzPct val="100000"/>
              <a:buFont typeface="Wingdings" pitchFamily="2" charset="2"/>
              <a:buChar char="Ø"/>
            </a:pPr>
            <a:r>
              <a:rPr lang="en-US" sz="1800" b="1" u="sng" dirty="0">
                <a:latin typeface="Cambria" pitchFamily="18" charset="0"/>
              </a:rPr>
              <a:t>Two way communication:</a:t>
            </a:r>
            <a:r>
              <a:rPr lang="en-US" sz="3200" b="1" dirty="0">
                <a:solidFill>
                  <a:srgbClr val="000000"/>
                </a:solidFill>
                <a:latin typeface="Times New Roman" pitchFamily="18" charset="0"/>
                <a:ea typeface="Times New Roman" pitchFamily="18" charset="0"/>
                <a:cs typeface="Times New Roman" pitchFamily="18" charset="0"/>
              </a:rPr>
              <a:t> </a:t>
            </a:r>
            <a:r>
              <a:rPr lang="en-US" sz="1800" dirty="0">
                <a:latin typeface="Cambria" pitchFamily="18" charset="0"/>
              </a:rPr>
              <a:t>The Socratic Method is a two way method of communication in which both the communicator and the audience take part. The audience may raise question and add their own information, ideas and opinions to the subject.</a:t>
            </a:r>
          </a:p>
        </p:txBody>
      </p:sp>
      <p:sp>
        <p:nvSpPr>
          <p:cNvPr id="4" name="object 17"/>
          <p:cNvSpPr/>
          <p:nvPr/>
        </p:nvSpPr>
        <p:spPr>
          <a:xfrm>
            <a:off x="2590800" y="2819400"/>
            <a:ext cx="3657600" cy="2101850"/>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Barriers of Communication</a:t>
            </a:r>
          </a:p>
        </p:txBody>
      </p:sp>
      <p:pic>
        <p:nvPicPr>
          <p:cNvPr id="86018" name="Picture 2"/>
          <p:cNvPicPr>
            <a:picLocks noChangeAspect="1" noChangeArrowheads="1"/>
          </p:cNvPicPr>
          <p:nvPr/>
        </p:nvPicPr>
        <p:blipFill>
          <a:blip r:embed="rId3"/>
          <a:srcRect/>
          <a:stretch>
            <a:fillRect/>
          </a:stretch>
        </p:blipFill>
        <p:spPr bwMode="auto">
          <a:xfrm>
            <a:off x="1896918" y="1676400"/>
            <a:ext cx="5342082" cy="2133600"/>
          </a:xfrm>
          <a:prstGeom prst="rect">
            <a:avLst/>
          </a:prstGeom>
          <a:noFill/>
          <a:ln w="9525">
            <a:noFill/>
            <a:miter lim="800000"/>
            <a:headEnd/>
            <a:tailEnd/>
          </a:ln>
          <a:effectLst/>
        </p:spPr>
      </p:pic>
      <p:sp>
        <p:nvSpPr>
          <p:cNvPr id="7" name="Rectangle 6"/>
          <p:cNvSpPr/>
          <p:nvPr/>
        </p:nvSpPr>
        <p:spPr>
          <a:xfrm>
            <a:off x="685800" y="6248400"/>
            <a:ext cx="1859227" cy="423770"/>
          </a:xfrm>
          <a:prstGeom prst="rect">
            <a:avLst/>
          </a:prstGeom>
        </p:spPr>
        <p:txBody>
          <a:bodyPr wrap="none">
            <a:spAutoFit/>
          </a:bodyPr>
          <a:lstStyle/>
          <a:p>
            <a:pPr marL="12698">
              <a:lnSpc>
                <a:spcPts val="2895"/>
              </a:lnSpc>
            </a:pPr>
            <a:r>
              <a:rPr lang="en-US" dirty="0">
                <a:latin typeface="Cambria" pitchFamily="18" charset="0"/>
              </a:rPr>
              <a:t>Physical barriers</a:t>
            </a:r>
          </a:p>
        </p:txBody>
      </p:sp>
      <p:sp>
        <p:nvSpPr>
          <p:cNvPr id="8" name="object 13"/>
          <p:cNvSpPr/>
          <p:nvPr/>
        </p:nvSpPr>
        <p:spPr>
          <a:xfrm>
            <a:off x="228600" y="3200400"/>
            <a:ext cx="2819400" cy="3200400"/>
          </a:xfrm>
          <a:prstGeom prst="rect">
            <a:avLst/>
          </a:prstGeom>
          <a:blipFill>
            <a:blip r:embed="rId4" cstate="print"/>
            <a:stretch>
              <a:fillRect/>
            </a:stretch>
          </a:blipFill>
        </p:spPr>
        <p:txBody>
          <a:bodyPr wrap="square" lIns="0" tIns="0" rIns="0" bIns="0" rtlCol="0">
            <a:noAutofit/>
          </a:bodyPr>
          <a:lstStyle/>
          <a:p>
            <a:endParaRPr/>
          </a:p>
        </p:txBody>
      </p:sp>
      <p:sp>
        <p:nvSpPr>
          <p:cNvPr id="10" name="object 14"/>
          <p:cNvSpPr/>
          <p:nvPr/>
        </p:nvSpPr>
        <p:spPr>
          <a:xfrm>
            <a:off x="4114800" y="4191000"/>
            <a:ext cx="2308861" cy="1905000"/>
          </a:xfrm>
          <a:prstGeom prst="rect">
            <a:avLst/>
          </a:prstGeom>
          <a:blipFill>
            <a:blip r:embed="rId5" cstate="print"/>
            <a:stretch>
              <a:fillRect/>
            </a:stretch>
          </a:blipFill>
        </p:spPr>
        <p:txBody>
          <a:bodyPr wrap="square" lIns="0" tIns="0" rIns="0" bIns="0" rtlCol="0">
            <a:noAutofit/>
          </a:bodyPr>
          <a:lstStyle/>
          <a:p>
            <a:endParaRPr/>
          </a:p>
        </p:txBody>
      </p:sp>
      <p:sp>
        <p:nvSpPr>
          <p:cNvPr id="11" name="object 15"/>
          <p:cNvSpPr/>
          <p:nvPr/>
        </p:nvSpPr>
        <p:spPr>
          <a:xfrm>
            <a:off x="6553200" y="4191000"/>
            <a:ext cx="2057400" cy="1908047"/>
          </a:xfrm>
          <a:prstGeom prst="rect">
            <a:avLst/>
          </a:prstGeom>
          <a:blipFill>
            <a:blip r:embed="rId6" cstate="print"/>
            <a:stretch>
              <a:fillRect/>
            </a:stretch>
          </a:blipFill>
        </p:spPr>
        <p:txBody>
          <a:bodyPr wrap="square" lIns="0" tIns="0" rIns="0" bIns="0" rtlCol="0">
            <a:noAutofit/>
          </a:bodyPr>
          <a:lstStyle/>
          <a:p>
            <a:endParaRPr/>
          </a:p>
        </p:txBody>
      </p:sp>
      <p:sp>
        <p:nvSpPr>
          <p:cNvPr id="12" name="Rectangle 11"/>
          <p:cNvSpPr/>
          <p:nvPr/>
        </p:nvSpPr>
        <p:spPr>
          <a:xfrm>
            <a:off x="5257800" y="6172200"/>
            <a:ext cx="2362200" cy="464230"/>
          </a:xfrm>
          <a:prstGeom prst="rect">
            <a:avLst/>
          </a:prstGeom>
        </p:spPr>
        <p:txBody>
          <a:bodyPr wrap="square">
            <a:spAutoFit/>
          </a:bodyPr>
          <a:lstStyle/>
          <a:p>
            <a:pPr marL="12698">
              <a:lnSpc>
                <a:spcPts val="2895"/>
              </a:lnSpc>
            </a:pPr>
            <a:r>
              <a:rPr lang="en-US" dirty="0">
                <a:latin typeface="Cambria" pitchFamily="18" charset="0"/>
              </a:rPr>
              <a:t>Perceptual</a:t>
            </a:r>
            <a:r>
              <a:rPr lang="en-US" spc="-10" dirty="0">
                <a:latin typeface="Calibri"/>
                <a:cs typeface="Calibri"/>
              </a:rPr>
              <a:t> </a:t>
            </a:r>
            <a:r>
              <a:rPr lang="en-US" dirty="0">
                <a:latin typeface="Cambria" pitchFamily="18" charset="0"/>
              </a:rPr>
              <a:t>barriers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Barriers of Communication</a:t>
            </a:r>
          </a:p>
        </p:txBody>
      </p:sp>
      <p:sp>
        <p:nvSpPr>
          <p:cNvPr id="7" name="Rectangle 6"/>
          <p:cNvSpPr/>
          <p:nvPr/>
        </p:nvSpPr>
        <p:spPr>
          <a:xfrm>
            <a:off x="381000" y="6248400"/>
            <a:ext cx="2066591" cy="464230"/>
          </a:xfrm>
          <a:prstGeom prst="rect">
            <a:avLst/>
          </a:prstGeom>
        </p:spPr>
        <p:txBody>
          <a:bodyPr wrap="none">
            <a:spAutoFit/>
          </a:bodyPr>
          <a:lstStyle/>
          <a:p>
            <a:pPr marL="12698">
              <a:lnSpc>
                <a:spcPts val="2895"/>
              </a:lnSpc>
            </a:pPr>
            <a:r>
              <a:rPr lang="en-US" dirty="0">
                <a:latin typeface="Cambria" pitchFamily="18" charset="0"/>
              </a:rPr>
              <a:t>Emotional barriers</a:t>
            </a:r>
          </a:p>
        </p:txBody>
      </p:sp>
      <p:sp>
        <p:nvSpPr>
          <p:cNvPr id="12" name="Rectangle 11"/>
          <p:cNvSpPr/>
          <p:nvPr/>
        </p:nvSpPr>
        <p:spPr>
          <a:xfrm>
            <a:off x="3124200" y="6241370"/>
            <a:ext cx="1905000" cy="464230"/>
          </a:xfrm>
          <a:prstGeom prst="rect">
            <a:avLst/>
          </a:prstGeom>
        </p:spPr>
        <p:txBody>
          <a:bodyPr wrap="square">
            <a:spAutoFit/>
          </a:bodyPr>
          <a:lstStyle/>
          <a:p>
            <a:pPr marL="12698">
              <a:lnSpc>
                <a:spcPts val="2895"/>
              </a:lnSpc>
            </a:pPr>
            <a:r>
              <a:rPr lang="en-US" dirty="0">
                <a:latin typeface="Cambria" pitchFamily="18" charset="0"/>
              </a:rPr>
              <a:t>Cultural</a:t>
            </a:r>
            <a:r>
              <a:rPr lang="en-US" spc="-10" dirty="0">
                <a:latin typeface="Calibri"/>
                <a:cs typeface="Calibri"/>
              </a:rPr>
              <a:t> </a:t>
            </a:r>
            <a:r>
              <a:rPr lang="en-US" dirty="0">
                <a:latin typeface="Cambria" pitchFamily="18" charset="0"/>
              </a:rPr>
              <a:t>barriers</a:t>
            </a:r>
          </a:p>
        </p:txBody>
      </p:sp>
      <p:sp>
        <p:nvSpPr>
          <p:cNvPr id="9" name="object 13"/>
          <p:cNvSpPr/>
          <p:nvPr/>
        </p:nvSpPr>
        <p:spPr>
          <a:xfrm>
            <a:off x="0" y="1524000"/>
            <a:ext cx="2819400" cy="4651249"/>
          </a:xfrm>
          <a:prstGeom prst="rect">
            <a:avLst/>
          </a:prstGeom>
          <a:blipFill>
            <a:blip r:embed="rId3" cstate="print"/>
            <a:stretch>
              <a:fillRect/>
            </a:stretch>
          </a:blipFill>
        </p:spPr>
        <p:txBody>
          <a:bodyPr wrap="square" lIns="0" tIns="0" rIns="0" bIns="0" rtlCol="0">
            <a:noAutofit/>
          </a:bodyPr>
          <a:lstStyle/>
          <a:p>
            <a:endParaRPr/>
          </a:p>
        </p:txBody>
      </p:sp>
      <p:sp>
        <p:nvSpPr>
          <p:cNvPr id="13" name="object 14"/>
          <p:cNvSpPr/>
          <p:nvPr/>
        </p:nvSpPr>
        <p:spPr>
          <a:xfrm>
            <a:off x="3048000" y="1524000"/>
            <a:ext cx="2819400" cy="2098534"/>
          </a:xfrm>
          <a:prstGeom prst="rect">
            <a:avLst/>
          </a:prstGeom>
          <a:blipFill>
            <a:blip r:embed="rId4" cstate="print"/>
            <a:stretch>
              <a:fillRect/>
            </a:stretch>
          </a:blipFill>
        </p:spPr>
        <p:txBody>
          <a:bodyPr wrap="square" lIns="0" tIns="0" rIns="0" bIns="0" rtlCol="0">
            <a:noAutofit/>
          </a:bodyPr>
          <a:lstStyle/>
          <a:p>
            <a:endParaRPr/>
          </a:p>
        </p:txBody>
      </p:sp>
      <p:sp>
        <p:nvSpPr>
          <p:cNvPr id="14" name="object 15"/>
          <p:cNvSpPr/>
          <p:nvPr/>
        </p:nvSpPr>
        <p:spPr>
          <a:xfrm>
            <a:off x="3048000" y="3733800"/>
            <a:ext cx="2771010" cy="2322575"/>
          </a:xfrm>
          <a:prstGeom prst="rect">
            <a:avLst/>
          </a:prstGeom>
          <a:blipFill>
            <a:blip r:embed="rId5" cstate="print"/>
            <a:stretch>
              <a:fillRect/>
            </a:stretch>
          </a:blipFill>
        </p:spPr>
        <p:txBody>
          <a:bodyPr wrap="square" lIns="0" tIns="0" rIns="0" bIns="0" rtlCol="0">
            <a:noAutofit/>
          </a:bodyPr>
          <a:lstStyle/>
          <a:p>
            <a:endParaRPr/>
          </a:p>
        </p:txBody>
      </p:sp>
      <p:sp>
        <p:nvSpPr>
          <p:cNvPr id="15" name="object 13"/>
          <p:cNvSpPr/>
          <p:nvPr/>
        </p:nvSpPr>
        <p:spPr>
          <a:xfrm>
            <a:off x="6096000" y="1524000"/>
            <a:ext cx="2590800" cy="2389632"/>
          </a:xfrm>
          <a:prstGeom prst="rect">
            <a:avLst/>
          </a:prstGeom>
          <a:blipFill>
            <a:blip r:embed="rId6" cstate="print"/>
            <a:stretch>
              <a:fillRect/>
            </a:stretch>
          </a:blipFill>
        </p:spPr>
        <p:txBody>
          <a:bodyPr wrap="square" lIns="0" tIns="0" rIns="0" bIns="0" rtlCol="0">
            <a:noAutofit/>
          </a:bodyPr>
          <a:lstStyle/>
          <a:p>
            <a:endParaRPr/>
          </a:p>
        </p:txBody>
      </p:sp>
      <p:sp>
        <p:nvSpPr>
          <p:cNvPr id="16" name="object 14"/>
          <p:cNvSpPr/>
          <p:nvPr/>
        </p:nvSpPr>
        <p:spPr>
          <a:xfrm>
            <a:off x="5943600" y="3962400"/>
            <a:ext cx="2667000" cy="2057400"/>
          </a:xfrm>
          <a:prstGeom prst="rect">
            <a:avLst/>
          </a:prstGeom>
          <a:blipFill>
            <a:blip r:embed="rId7" cstate="print"/>
            <a:stretch>
              <a:fillRect/>
            </a:stretch>
          </a:blipFill>
        </p:spPr>
        <p:txBody>
          <a:bodyPr wrap="square" lIns="0" tIns="0" rIns="0" bIns="0" rtlCol="0">
            <a:noAutofit/>
          </a:bodyPr>
          <a:lstStyle/>
          <a:p>
            <a:endParaRPr/>
          </a:p>
        </p:txBody>
      </p:sp>
      <p:sp>
        <p:nvSpPr>
          <p:cNvPr id="17" name="Rectangle 16"/>
          <p:cNvSpPr/>
          <p:nvPr/>
        </p:nvSpPr>
        <p:spPr>
          <a:xfrm>
            <a:off x="6019800" y="6248400"/>
            <a:ext cx="2362200" cy="464230"/>
          </a:xfrm>
          <a:prstGeom prst="rect">
            <a:avLst/>
          </a:prstGeom>
        </p:spPr>
        <p:txBody>
          <a:bodyPr wrap="square">
            <a:spAutoFit/>
          </a:bodyPr>
          <a:lstStyle/>
          <a:p>
            <a:pPr marL="12698">
              <a:lnSpc>
                <a:spcPts val="2895"/>
              </a:lnSpc>
            </a:pPr>
            <a:r>
              <a:rPr lang="en-US" dirty="0">
                <a:latin typeface="Cambria" pitchFamily="18" charset="0"/>
              </a:rPr>
              <a:t>Language</a:t>
            </a:r>
            <a:r>
              <a:rPr lang="en-US" spc="-10" dirty="0">
                <a:latin typeface="Calibri"/>
                <a:cs typeface="Calibri"/>
              </a:rPr>
              <a:t> </a:t>
            </a:r>
            <a:r>
              <a:rPr lang="en-US" dirty="0">
                <a:latin typeface="Cambria" pitchFamily="18" charset="0"/>
              </a:rPr>
              <a:t>barriers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Barriers of Communication</a:t>
            </a:r>
          </a:p>
        </p:txBody>
      </p:sp>
      <p:sp>
        <p:nvSpPr>
          <p:cNvPr id="7" name="Rectangle 6"/>
          <p:cNvSpPr/>
          <p:nvPr/>
        </p:nvSpPr>
        <p:spPr>
          <a:xfrm>
            <a:off x="609600" y="6172200"/>
            <a:ext cx="2401170" cy="464230"/>
          </a:xfrm>
          <a:prstGeom prst="rect">
            <a:avLst/>
          </a:prstGeom>
        </p:spPr>
        <p:txBody>
          <a:bodyPr wrap="none">
            <a:spAutoFit/>
          </a:bodyPr>
          <a:lstStyle/>
          <a:p>
            <a:pPr marL="12698">
              <a:lnSpc>
                <a:spcPts val="2895"/>
              </a:lnSpc>
            </a:pPr>
            <a:r>
              <a:rPr lang="en-US" dirty="0">
                <a:latin typeface="Cambria" pitchFamily="18" charset="0"/>
              </a:rPr>
              <a:t>Interpersonal barriers</a:t>
            </a:r>
          </a:p>
        </p:txBody>
      </p:sp>
      <p:sp>
        <p:nvSpPr>
          <p:cNvPr id="12" name="Rectangle 11"/>
          <p:cNvSpPr/>
          <p:nvPr/>
        </p:nvSpPr>
        <p:spPr>
          <a:xfrm>
            <a:off x="5638800" y="6172200"/>
            <a:ext cx="1905000" cy="430374"/>
          </a:xfrm>
          <a:prstGeom prst="rect">
            <a:avLst/>
          </a:prstGeom>
        </p:spPr>
        <p:txBody>
          <a:bodyPr wrap="square">
            <a:spAutoFit/>
          </a:bodyPr>
          <a:lstStyle/>
          <a:p>
            <a:pPr marL="12698">
              <a:lnSpc>
                <a:spcPts val="2895"/>
              </a:lnSpc>
            </a:pPr>
            <a:r>
              <a:rPr lang="en-US" dirty="0">
                <a:latin typeface="Cambria" pitchFamily="18" charset="0"/>
              </a:rPr>
              <a:t>Gender</a:t>
            </a:r>
            <a:r>
              <a:rPr lang="en-US" spc="-10" dirty="0">
                <a:latin typeface="Calibri"/>
                <a:cs typeface="Calibri"/>
              </a:rPr>
              <a:t> </a:t>
            </a:r>
            <a:r>
              <a:rPr lang="en-US" dirty="0">
                <a:latin typeface="Cambria" pitchFamily="18" charset="0"/>
              </a:rPr>
              <a:t>barriers</a:t>
            </a:r>
          </a:p>
        </p:txBody>
      </p:sp>
      <p:sp>
        <p:nvSpPr>
          <p:cNvPr id="11" name="object 8"/>
          <p:cNvSpPr/>
          <p:nvPr/>
        </p:nvSpPr>
        <p:spPr>
          <a:xfrm>
            <a:off x="609600" y="1524000"/>
            <a:ext cx="2347149" cy="2587345"/>
          </a:xfrm>
          <a:prstGeom prst="rect">
            <a:avLst/>
          </a:prstGeom>
          <a:blipFill>
            <a:blip r:embed="rId3" cstate="print"/>
            <a:stretch>
              <a:fillRect/>
            </a:stretch>
          </a:blipFill>
        </p:spPr>
        <p:txBody>
          <a:bodyPr wrap="square" lIns="0" tIns="0" rIns="0" bIns="0" rtlCol="0">
            <a:noAutofit/>
          </a:bodyPr>
          <a:lstStyle/>
          <a:p>
            <a:endParaRPr/>
          </a:p>
        </p:txBody>
      </p:sp>
      <p:sp>
        <p:nvSpPr>
          <p:cNvPr id="18" name="object 9"/>
          <p:cNvSpPr/>
          <p:nvPr/>
        </p:nvSpPr>
        <p:spPr>
          <a:xfrm>
            <a:off x="457200" y="3581400"/>
            <a:ext cx="2438400" cy="2286000"/>
          </a:xfrm>
          <a:prstGeom prst="rect">
            <a:avLst/>
          </a:prstGeom>
          <a:blipFill>
            <a:blip r:embed="rId4" cstate="print"/>
            <a:stretch>
              <a:fillRect/>
            </a:stretch>
          </a:blipFill>
        </p:spPr>
        <p:txBody>
          <a:bodyPr wrap="square" lIns="0" tIns="0" rIns="0" bIns="0" rtlCol="0">
            <a:noAutofit/>
          </a:bodyPr>
          <a:lstStyle/>
          <a:p>
            <a:endParaRPr/>
          </a:p>
        </p:txBody>
      </p:sp>
      <p:sp>
        <p:nvSpPr>
          <p:cNvPr id="19" name="object 15"/>
          <p:cNvSpPr/>
          <p:nvPr/>
        </p:nvSpPr>
        <p:spPr>
          <a:xfrm>
            <a:off x="4800600" y="1600200"/>
            <a:ext cx="3581400" cy="4495800"/>
          </a:xfrm>
          <a:prstGeom prst="rect">
            <a:avLst/>
          </a:prstGeom>
          <a:blipFill>
            <a:blip r:embed="rId5" cstate="print"/>
            <a:stretch>
              <a:fillRect/>
            </a:stretch>
          </a:blipFill>
        </p:spPr>
        <p:txBody>
          <a:bodyPr wrap="square" lIns="0" tIns="0" rIns="0" bIns="0" rtlCol="0">
            <a:noAutofit/>
          </a:bodyPr>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lvl="0" indent="-318503">
              <a:spcBef>
                <a:spcPts val="700"/>
              </a:spcBef>
            </a:pPr>
            <a:r>
              <a:rPr lang="en-US" sz="3200" b="1" dirty="0">
                <a:latin typeface="Cambria" pitchFamily="18" charset="0"/>
              </a:rPr>
              <a:t>Barriers of Communication</a:t>
            </a:r>
          </a:p>
        </p:txBody>
      </p:sp>
      <p:sp>
        <p:nvSpPr>
          <p:cNvPr id="5" name="Content Placeholder 3"/>
          <p:cNvSpPr>
            <a:spLocks noGrp="1"/>
          </p:cNvSpPr>
          <p:nvPr>
            <p:ph sz="quarter" idx="1"/>
          </p:nvPr>
        </p:nvSpPr>
        <p:spPr>
          <a:xfrm>
            <a:off x="152400" y="1524000"/>
            <a:ext cx="8839200" cy="4114800"/>
          </a:xfrm>
        </p:spPr>
        <p:txBody>
          <a:bodyPr/>
          <a:lstStyle/>
          <a:p>
            <a:pPr algn="just">
              <a:lnSpc>
                <a:spcPct val="150000"/>
              </a:lnSpc>
              <a:buClr>
                <a:srgbClr val="002060"/>
              </a:buClr>
              <a:buSzPct val="100000"/>
              <a:buNone/>
            </a:pPr>
            <a:r>
              <a:rPr lang="en-US" sz="1800" dirty="0">
                <a:latin typeface="Cambria" pitchFamily="18" charset="0"/>
              </a:rPr>
              <a:t>How to Overcome Barriers of Communication:</a:t>
            </a:r>
          </a:p>
          <a:p>
            <a:pPr algn="just">
              <a:lnSpc>
                <a:spcPct val="150000"/>
              </a:lnSpc>
              <a:buClr>
                <a:srgbClr val="002060"/>
              </a:buClr>
              <a:buSzPct val="100000"/>
              <a:buFont typeface="Wingdings" pitchFamily="2" charset="2"/>
              <a:buChar char="Ø"/>
            </a:pPr>
            <a:r>
              <a:rPr lang="en-US" sz="1800" dirty="0">
                <a:latin typeface="Cambria" pitchFamily="18" charset="0"/>
              </a:rPr>
              <a:t>Taking the receiver more seriously</a:t>
            </a:r>
          </a:p>
          <a:p>
            <a:pPr algn="just">
              <a:lnSpc>
                <a:spcPct val="150000"/>
              </a:lnSpc>
              <a:buClr>
                <a:srgbClr val="002060"/>
              </a:buClr>
              <a:buSzPct val="100000"/>
              <a:buFont typeface="Wingdings" pitchFamily="2" charset="2"/>
              <a:buChar char="Ø"/>
            </a:pPr>
            <a:r>
              <a:rPr lang="en-US" sz="1800" dirty="0">
                <a:latin typeface="Cambria" pitchFamily="18" charset="0"/>
              </a:rPr>
              <a:t>Crystal clear message </a:t>
            </a:r>
          </a:p>
          <a:p>
            <a:pPr algn="just">
              <a:lnSpc>
                <a:spcPct val="150000"/>
              </a:lnSpc>
              <a:buClr>
                <a:srgbClr val="002060"/>
              </a:buClr>
              <a:buSzPct val="100000"/>
              <a:buFont typeface="Wingdings" pitchFamily="2" charset="2"/>
              <a:buChar char="Ø"/>
            </a:pPr>
            <a:r>
              <a:rPr lang="en-US" sz="1800" dirty="0">
                <a:latin typeface="Cambria" pitchFamily="18" charset="0"/>
              </a:rPr>
              <a:t>Delivering messages skillfully </a:t>
            </a:r>
          </a:p>
          <a:p>
            <a:pPr algn="just">
              <a:lnSpc>
                <a:spcPct val="150000"/>
              </a:lnSpc>
              <a:buClr>
                <a:srgbClr val="002060"/>
              </a:buClr>
              <a:buSzPct val="100000"/>
              <a:buFont typeface="Wingdings" pitchFamily="2" charset="2"/>
              <a:buChar char="Ø"/>
            </a:pPr>
            <a:r>
              <a:rPr lang="en-US" sz="1800" dirty="0">
                <a:latin typeface="Cambria" pitchFamily="18" charset="0"/>
              </a:rPr>
              <a:t>Focusing on the receiver</a:t>
            </a:r>
          </a:p>
          <a:p>
            <a:pPr algn="just">
              <a:lnSpc>
                <a:spcPct val="150000"/>
              </a:lnSpc>
              <a:buClr>
                <a:srgbClr val="002060"/>
              </a:buClr>
              <a:buSzPct val="100000"/>
              <a:buFont typeface="Wingdings" pitchFamily="2" charset="2"/>
              <a:buChar char="Ø"/>
            </a:pPr>
            <a:r>
              <a:rPr lang="en-US" sz="1800" dirty="0">
                <a:latin typeface="Cambria" pitchFamily="18" charset="0"/>
              </a:rPr>
              <a:t>Using multiple channels to communicate instead of relying on one channel</a:t>
            </a:r>
          </a:p>
          <a:p>
            <a:pPr algn="just">
              <a:lnSpc>
                <a:spcPct val="150000"/>
              </a:lnSpc>
              <a:buClr>
                <a:srgbClr val="002060"/>
              </a:buClr>
              <a:buSzPct val="100000"/>
              <a:buFont typeface="Wingdings" pitchFamily="2" charset="2"/>
              <a:buChar char="Ø"/>
            </a:pPr>
            <a:r>
              <a:rPr lang="en-US" sz="1800" dirty="0">
                <a:latin typeface="Cambria" pitchFamily="18" charset="0"/>
              </a:rPr>
              <a:t>Ensuring appropriate feedback</a:t>
            </a:r>
          </a:p>
          <a:p>
            <a:pPr algn="just">
              <a:lnSpc>
                <a:spcPct val="150000"/>
              </a:lnSpc>
              <a:buClr>
                <a:srgbClr val="002060"/>
              </a:buClr>
              <a:buSzPct val="100000"/>
              <a:buFont typeface="Wingdings" pitchFamily="2" charset="2"/>
              <a:buChar char="Ø"/>
            </a:pPr>
            <a:r>
              <a:rPr lang="en-US" sz="1800" dirty="0">
                <a:latin typeface="Cambria" pitchFamily="18" charset="0"/>
              </a:rPr>
              <a:t>Be aware of your own state of mind/emotions/attitude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Health  Communication</a:t>
            </a:r>
          </a:p>
        </p:txBody>
      </p:sp>
      <p:sp>
        <p:nvSpPr>
          <p:cNvPr id="5" name="Content Placeholder 3"/>
          <p:cNvSpPr>
            <a:spLocks noGrp="1"/>
          </p:cNvSpPr>
          <p:nvPr>
            <p:ph sz="quarter" idx="1"/>
          </p:nvPr>
        </p:nvSpPr>
        <p:spPr>
          <a:xfrm>
            <a:off x="152400" y="1524000"/>
            <a:ext cx="8839200" cy="5029200"/>
          </a:xfrm>
        </p:spPr>
        <p:txBody>
          <a:bodyPr/>
          <a:lstStyle/>
          <a:p>
            <a:pPr algn="just">
              <a:lnSpc>
                <a:spcPct val="150000"/>
              </a:lnSpc>
              <a:buClr>
                <a:srgbClr val="002060"/>
              </a:buClr>
              <a:buSzPct val="100000"/>
              <a:buFont typeface="Wingdings" pitchFamily="2" charset="2"/>
              <a:buChar char="Ø"/>
            </a:pPr>
            <a:r>
              <a:rPr lang="en-US" sz="1800" dirty="0">
                <a:latin typeface="Cambria" pitchFamily="18" charset="0"/>
              </a:rPr>
              <a:t>Health is the concern of everyone for everyone. Health communication is therefore an important area of communication. </a:t>
            </a:r>
          </a:p>
          <a:p>
            <a:pPr algn="just">
              <a:lnSpc>
                <a:spcPct val="150000"/>
              </a:lnSpc>
              <a:buClr>
                <a:srgbClr val="002060"/>
              </a:buClr>
              <a:buSzPct val="100000"/>
              <a:buFont typeface="Wingdings" pitchFamily="2" charset="2"/>
              <a:buChar char="Ø"/>
            </a:pPr>
            <a:r>
              <a:rPr lang="en-US" sz="1800" dirty="0">
                <a:latin typeface="Cambria" pitchFamily="18" charset="0"/>
              </a:rPr>
              <a:t>Health communication has to cater to the following needs,</a:t>
            </a:r>
          </a:p>
          <a:p>
            <a:pPr lvl="1" algn="just">
              <a:lnSpc>
                <a:spcPct val="150000"/>
              </a:lnSpc>
              <a:buClr>
                <a:srgbClr val="002060"/>
              </a:buClr>
              <a:buSzPct val="100000"/>
              <a:buFont typeface="Wingdings" pitchFamily="2" charset="2"/>
              <a:buChar char="Ø"/>
            </a:pPr>
            <a:r>
              <a:rPr lang="en-US" sz="1600" dirty="0">
                <a:latin typeface="Cambria" pitchFamily="18" charset="0"/>
              </a:rPr>
              <a:t>Information </a:t>
            </a:r>
          </a:p>
          <a:p>
            <a:pPr lvl="1" algn="just">
              <a:lnSpc>
                <a:spcPct val="150000"/>
              </a:lnSpc>
              <a:buClr>
                <a:srgbClr val="002060"/>
              </a:buClr>
              <a:buSzPct val="100000"/>
              <a:buFont typeface="Wingdings" pitchFamily="2" charset="2"/>
              <a:buChar char="Ø"/>
            </a:pPr>
            <a:r>
              <a:rPr lang="en-US" sz="1600" dirty="0">
                <a:latin typeface="Cambria" pitchFamily="18" charset="0"/>
              </a:rPr>
              <a:t>Education</a:t>
            </a:r>
          </a:p>
          <a:p>
            <a:pPr lvl="1" algn="just">
              <a:lnSpc>
                <a:spcPct val="150000"/>
              </a:lnSpc>
              <a:buClr>
                <a:srgbClr val="002060"/>
              </a:buClr>
              <a:buSzPct val="100000"/>
              <a:buFont typeface="Wingdings" pitchFamily="2" charset="2"/>
              <a:buChar char="Ø"/>
            </a:pPr>
            <a:r>
              <a:rPr lang="en-US" sz="1600" dirty="0">
                <a:latin typeface="Cambria" pitchFamily="18" charset="0"/>
              </a:rPr>
              <a:t>Motivation</a:t>
            </a:r>
          </a:p>
          <a:p>
            <a:pPr lvl="1" algn="just">
              <a:lnSpc>
                <a:spcPct val="150000"/>
              </a:lnSpc>
              <a:buClr>
                <a:srgbClr val="002060"/>
              </a:buClr>
              <a:buSzPct val="100000"/>
              <a:buFont typeface="Wingdings" pitchFamily="2" charset="2"/>
              <a:buChar char="Ø"/>
            </a:pPr>
            <a:r>
              <a:rPr lang="en-US" sz="1600" dirty="0">
                <a:latin typeface="Cambria" pitchFamily="18" charset="0"/>
              </a:rPr>
              <a:t>Persuasion</a:t>
            </a:r>
          </a:p>
          <a:p>
            <a:pPr lvl="1" algn="just">
              <a:lnSpc>
                <a:spcPct val="150000"/>
              </a:lnSpc>
              <a:buClr>
                <a:srgbClr val="002060"/>
              </a:buClr>
              <a:buSzPct val="100000"/>
              <a:buFont typeface="Wingdings" pitchFamily="2" charset="2"/>
              <a:buChar char="Ø"/>
            </a:pPr>
            <a:r>
              <a:rPr lang="en-US" sz="1600" dirty="0">
                <a:latin typeface="Cambria" pitchFamily="18" charset="0"/>
              </a:rPr>
              <a:t>Counseling</a:t>
            </a:r>
          </a:p>
          <a:p>
            <a:pPr lvl="1" algn="just">
              <a:lnSpc>
                <a:spcPct val="150000"/>
              </a:lnSpc>
              <a:buClr>
                <a:srgbClr val="002060"/>
              </a:buClr>
              <a:buSzPct val="100000"/>
              <a:buFont typeface="Wingdings" pitchFamily="2" charset="2"/>
              <a:buChar char="Ø"/>
            </a:pPr>
            <a:r>
              <a:rPr lang="en-US" sz="1600" dirty="0">
                <a:latin typeface="Cambria" pitchFamily="18" charset="0"/>
              </a:rPr>
              <a:t>Raising Moral</a:t>
            </a:r>
          </a:p>
          <a:p>
            <a:pPr lvl="1" algn="just">
              <a:lnSpc>
                <a:spcPct val="150000"/>
              </a:lnSpc>
              <a:buClr>
                <a:srgbClr val="002060"/>
              </a:buClr>
              <a:buSzPct val="100000"/>
              <a:buFont typeface="Wingdings" pitchFamily="2" charset="2"/>
              <a:buChar char="Ø"/>
            </a:pPr>
            <a:r>
              <a:rPr lang="en-US" sz="1600" dirty="0">
                <a:latin typeface="Cambria" pitchFamily="18" charset="0"/>
              </a:rPr>
              <a:t>Health development</a:t>
            </a:r>
          </a:p>
          <a:p>
            <a:pPr lvl="1" algn="just">
              <a:lnSpc>
                <a:spcPct val="150000"/>
              </a:lnSpc>
              <a:buClr>
                <a:srgbClr val="002060"/>
              </a:buClr>
              <a:buSzPct val="100000"/>
              <a:buFont typeface="Wingdings" pitchFamily="2" charset="2"/>
              <a:buChar char="Ø"/>
            </a:pPr>
            <a:r>
              <a:rPr lang="en-US" sz="1600" dirty="0">
                <a:latin typeface="Cambria" pitchFamily="18" charset="0"/>
              </a:rPr>
              <a:t>Organization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sz="quarter" idx="1"/>
          </p:nvPr>
        </p:nvSpPr>
        <p:spPr>
          <a:xfrm>
            <a:off x="612647" y="1447800"/>
            <a:ext cx="8153400" cy="4648200"/>
          </a:xfrm>
        </p:spPr>
        <p:txBody>
          <a:bodyPr/>
          <a:lstStyle/>
          <a:p>
            <a:pPr algn="ctr">
              <a:buNone/>
            </a:pPr>
            <a:endParaRPr lang="en-US" sz="3200" dirty="0">
              <a:solidFill>
                <a:srgbClr val="00B0F0"/>
              </a:solidFill>
              <a:latin typeface="Cambria" pitchFamily="18" charset="0"/>
            </a:endParaRPr>
          </a:p>
          <a:p>
            <a:pPr algn="ctr">
              <a:buNone/>
            </a:pPr>
            <a:endParaRPr lang="en-US" sz="3200" dirty="0">
              <a:solidFill>
                <a:srgbClr val="00B0F0"/>
              </a:solidFill>
              <a:latin typeface="Cambria" pitchFamily="18" charset="0"/>
            </a:endParaRPr>
          </a:p>
          <a:p>
            <a:pPr algn="ctr">
              <a:buNone/>
            </a:pPr>
            <a:r>
              <a:rPr lang="en-US" sz="3600" b="1" dirty="0">
                <a:solidFill>
                  <a:srgbClr val="0070C0"/>
                </a:solidFill>
                <a:latin typeface="Cambria" pitchFamily="18" charset="0"/>
              </a:rPr>
              <a:t>INTERPERSONAL </a:t>
            </a:r>
          </a:p>
          <a:p>
            <a:pPr algn="ctr">
              <a:buNone/>
            </a:pPr>
            <a:r>
              <a:rPr lang="en-US" sz="3600" b="1" dirty="0">
                <a:solidFill>
                  <a:srgbClr val="0070C0"/>
                </a:solidFill>
                <a:latin typeface="Cambria" pitchFamily="18" charset="0"/>
              </a:rPr>
              <a:t>RELATIONSHIPS</a:t>
            </a:r>
            <a:endParaRPr lang="en-IN" sz="3600" b="1" dirty="0">
              <a:solidFill>
                <a:srgbClr val="0070C0"/>
              </a:solidFill>
              <a:latin typeface="Cambria" pitchFamily="18" charset="0"/>
            </a:endParaRPr>
          </a:p>
          <a:p>
            <a:endParaRPr lang="en-IN" dirty="0"/>
          </a:p>
        </p:txBody>
      </p:sp>
      <p:sp>
        <p:nvSpPr>
          <p:cNvPr id="4" name="Footer Placeholder 3"/>
          <p:cNvSpPr>
            <a:spLocks noGrp="1"/>
          </p:cNvSpPr>
          <p:nvPr>
            <p:ph type="ftr" sz="quarter" idx="11"/>
          </p:nvPr>
        </p:nvSpPr>
        <p:spPr/>
        <p:txBody>
          <a:bodyPr/>
          <a:lstStyle/>
          <a:p>
            <a:pPr>
              <a:defRPr/>
            </a:pPr>
            <a:endParaRPr lang="en-US" dirty="0"/>
          </a:p>
        </p:txBody>
      </p:sp>
      <p:pic>
        <p:nvPicPr>
          <p:cNvPr id="6" name="Picture 2" descr="https://upload.wikimedia.org/wikipedia/en/8/86/Sumandeep.png"/>
          <p:cNvPicPr>
            <a:picLocks noChangeAspect="1" noChangeArrowheads="1"/>
          </p:cNvPicPr>
          <p:nvPr/>
        </p:nvPicPr>
        <p:blipFill>
          <a:blip r:embed="rId2"/>
          <a:srcRect/>
          <a:stretch>
            <a:fillRect/>
          </a:stretch>
        </p:blipFill>
        <p:spPr bwMode="auto">
          <a:xfrm>
            <a:off x="152400" y="68123"/>
            <a:ext cx="1072033" cy="115107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Cambria" pitchFamily="18" charset="0"/>
              </a:rPr>
              <a:t>Presentation Outline</a:t>
            </a:r>
            <a:endParaRPr lang="en-IN" sz="3200" b="1" dirty="0"/>
          </a:p>
        </p:txBody>
      </p:sp>
      <p:sp>
        <p:nvSpPr>
          <p:cNvPr id="3" name="Content Placeholder 2"/>
          <p:cNvSpPr>
            <a:spLocks noGrp="1"/>
          </p:cNvSpPr>
          <p:nvPr>
            <p:ph sz="quarter" idx="1"/>
          </p:nvPr>
        </p:nvSpPr>
        <p:spPr/>
        <p:txBody>
          <a:bodyPr/>
          <a:lstStyle/>
          <a:p>
            <a:pPr marL="0" lvl="0" indent="0" algn="just" eaLnBrk="0" hangingPunct="0">
              <a:lnSpc>
                <a:spcPct val="200000"/>
              </a:lnSpc>
              <a:spcBef>
                <a:spcPct val="0"/>
              </a:spcBef>
              <a:buClrTx/>
              <a:buSzPct val="70000"/>
              <a:buFont typeface="Wingdings" pitchFamily="2" charset="2"/>
              <a:buChar char="v"/>
            </a:pPr>
            <a:r>
              <a:rPr lang="en-US" sz="1800" b="1" dirty="0">
                <a:solidFill>
                  <a:srgbClr val="002060"/>
                </a:solidFill>
                <a:latin typeface="Cambria" pitchFamily="18" charset="0"/>
                <a:ea typeface="Times New Roman" pitchFamily="18" charset="0"/>
                <a:cs typeface="Times New Roman" pitchFamily="18" charset="0"/>
              </a:rPr>
              <a:t>  Introduction</a:t>
            </a:r>
            <a:endParaRPr lang="en-US" sz="1800" b="1"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b="1" dirty="0">
                <a:solidFill>
                  <a:srgbClr val="002060"/>
                </a:solidFill>
                <a:latin typeface="Cambria" pitchFamily="18" charset="0"/>
                <a:ea typeface="Times New Roman" pitchFamily="18" charset="0"/>
                <a:cs typeface="Times New Roman" pitchFamily="18" charset="0"/>
              </a:rPr>
              <a:t>  Definition of Interpersonal Relation</a:t>
            </a:r>
            <a:endParaRPr lang="en-US" sz="1800" b="1"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b="1" dirty="0">
                <a:solidFill>
                  <a:srgbClr val="002060"/>
                </a:solidFill>
                <a:latin typeface="Cambria" pitchFamily="18" charset="0"/>
                <a:ea typeface="Times New Roman" pitchFamily="18" charset="0"/>
                <a:cs typeface="Times New Roman" pitchFamily="18" charset="0"/>
              </a:rPr>
              <a:t>  Types of Interpersonal Relation</a:t>
            </a:r>
            <a:endParaRPr lang="en-US" sz="1800" b="1"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b="1" dirty="0">
                <a:solidFill>
                  <a:srgbClr val="002060"/>
                </a:solidFill>
                <a:latin typeface="Cambria" pitchFamily="18" charset="0"/>
                <a:ea typeface="Times New Roman" pitchFamily="18" charset="0"/>
                <a:cs typeface="Times New Roman" pitchFamily="18" charset="0"/>
              </a:rPr>
              <a:t>  Phases of Interpersonal Relation</a:t>
            </a:r>
            <a:endParaRPr lang="en-US" sz="1800" b="1"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b="1" dirty="0">
                <a:solidFill>
                  <a:srgbClr val="002060"/>
                </a:solidFill>
                <a:latin typeface="Cambria" pitchFamily="18" charset="0"/>
                <a:ea typeface="Times New Roman" pitchFamily="18" charset="0"/>
                <a:cs typeface="Times New Roman" pitchFamily="18" charset="0"/>
              </a:rPr>
              <a:t>  Barriers of Interpersonal Relation</a:t>
            </a:r>
            <a:endParaRPr lang="en-US" sz="1800" b="1"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b="1" dirty="0">
                <a:solidFill>
                  <a:srgbClr val="002060"/>
                </a:solidFill>
                <a:latin typeface="Cambria" pitchFamily="18" charset="0"/>
                <a:ea typeface="Times New Roman" pitchFamily="18" charset="0"/>
                <a:cs typeface="Times New Roman" pitchFamily="18" charset="0"/>
              </a:rPr>
              <a:t>  </a:t>
            </a:r>
            <a:r>
              <a:rPr lang="en-US" sz="1800" b="1" dirty="0" err="1">
                <a:solidFill>
                  <a:srgbClr val="002060"/>
                </a:solidFill>
                <a:latin typeface="Cambria" pitchFamily="18" charset="0"/>
                <a:ea typeface="Times New Roman" pitchFamily="18" charset="0"/>
                <a:cs typeface="Times New Roman" pitchFamily="18" charset="0"/>
              </a:rPr>
              <a:t>Johri</a:t>
            </a:r>
            <a:r>
              <a:rPr lang="en-US" sz="1800" b="1" dirty="0">
                <a:solidFill>
                  <a:srgbClr val="002060"/>
                </a:solidFill>
                <a:latin typeface="Cambria" pitchFamily="18" charset="0"/>
                <a:ea typeface="Times New Roman" pitchFamily="18" charset="0"/>
                <a:cs typeface="Times New Roman" pitchFamily="18" charset="0"/>
              </a:rPr>
              <a:t> Window</a:t>
            </a:r>
            <a:endParaRPr lang="en-US" sz="1800" b="1" dirty="0">
              <a:solidFill>
                <a:srgbClr val="002060"/>
              </a:solidFill>
              <a:latin typeface="Cambria" pitchFamily="18" charset="0"/>
              <a:cs typeface="Times New Roman" pitchFamily="18" charset="0"/>
            </a:endParaRPr>
          </a:p>
          <a:p>
            <a:endParaRPr lang="en-IN" dirty="0"/>
          </a:p>
        </p:txBody>
      </p:sp>
      <p:sp>
        <p:nvSpPr>
          <p:cNvPr id="4" name="Footer Placeholder 3"/>
          <p:cNvSpPr>
            <a:spLocks noGrp="1"/>
          </p:cNvSpPr>
          <p:nvPr>
            <p:ph type="ftr" sz="quarter" idx="11"/>
          </p:nvPr>
        </p:nvSpPr>
        <p:spPr/>
        <p:txBody>
          <a:bodyPr/>
          <a:lstStyle/>
          <a:p>
            <a:pPr>
              <a:defRPr/>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Interpersonal Relationships</a:t>
            </a:r>
          </a:p>
        </p:txBody>
      </p:sp>
      <p:sp>
        <p:nvSpPr>
          <p:cNvPr id="5" name="Content Placeholder 3"/>
          <p:cNvSpPr>
            <a:spLocks noGrp="1"/>
          </p:cNvSpPr>
          <p:nvPr>
            <p:ph sz="quarter" idx="1"/>
          </p:nvPr>
        </p:nvSpPr>
        <p:spPr>
          <a:xfrm>
            <a:off x="152400" y="1524000"/>
            <a:ext cx="8839200" cy="5029200"/>
          </a:xfrm>
        </p:spPr>
        <p:txBody>
          <a:bodyPr/>
          <a:lstStyle/>
          <a:p>
            <a:pPr algn="just">
              <a:lnSpc>
                <a:spcPct val="150000"/>
              </a:lnSpc>
              <a:buClr>
                <a:srgbClr val="002060"/>
              </a:buClr>
              <a:buSzPct val="100000"/>
              <a:buFont typeface="Wingdings" pitchFamily="2" charset="2"/>
              <a:buChar char="Ø"/>
            </a:pPr>
            <a:r>
              <a:rPr lang="en-US" sz="1800" dirty="0">
                <a:latin typeface="Cambria" pitchFamily="18" charset="0"/>
              </a:rPr>
              <a:t>One of the most distinctive aspects of human beings is that we are social beings. Interpersonal relationships are &amp; have been the core of our social system since the dawn of civilization. Nursing is a therapeutic process &amp; demands an association between the nurse &amp; the patient.</a:t>
            </a:r>
          </a:p>
          <a:p>
            <a:pPr algn="just">
              <a:lnSpc>
                <a:spcPct val="150000"/>
              </a:lnSpc>
              <a:buClr>
                <a:srgbClr val="002060"/>
              </a:buClr>
              <a:buSzPct val="100000"/>
              <a:buNone/>
            </a:pPr>
            <a:r>
              <a:rPr lang="en-IN" sz="1800" b="1" u="sng" dirty="0">
                <a:latin typeface="Cambria" pitchFamily="18" charset="0"/>
              </a:rPr>
              <a:t>Definitions</a:t>
            </a:r>
            <a:endParaRPr lang="en-US" sz="1800" b="1" u="sng" dirty="0">
              <a:latin typeface="Cambria" pitchFamily="18" charset="0"/>
            </a:endParaRPr>
          </a:p>
          <a:p>
            <a:pPr algn="just">
              <a:lnSpc>
                <a:spcPct val="150000"/>
              </a:lnSpc>
              <a:buClr>
                <a:srgbClr val="002060"/>
              </a:buClr>
              <a:buSzPct val="100000"/>
              <a:buFont typeface="Wingdings" pitchFamily="2" charset="2"/>
              <a:buChar char="Ø"/>
            </a:pPr>
            <a:r>
              <a:rPr lang="en-US" sz="1800" dirty="0">
                <a:latin typeface="Cambria" pitchFamily="18" charset="0"/>
              </a:rPr>
              <a:t>Interpersonal relationships refer to reciprocal social &amp; emotional interactions between two or more individuals in an environment. </a:t>
            </a:r>
          </a:p>
          <a:p>
            <a:pPr algn="just">
              <a:lnSpc>
                <a:spcPct val="150000"/>
              </a:lnSpc>
              <a:buClr>
                <a:srgbClr val="002060"/>
              </a:buClr>
              <a:buSzPct val="100000"/>
              <a:buFont typeface="Wingdings" pitchFamily="2" charset="2"/>
              <a:buChar char="Ø"/>
            </a:pPr>
            <a:r>
              <a:rPr lang="en-US" sz="1800" dirty="0">
                <a:latin typeface="Cambria" pitchFamily="18" charset="0"/>
              </a:rPr>
              <a:t>Interpersonal relationship is defined  as a close association between individuals who share common  interests &amp; goals.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Dynamics of Interpersonal Relationships</a:t>
            </a:r>
          </a:p>
        </p:txBody>
      </p:sp>
      <p:sp>
        <p:nvSpPr>
          <p:cNvPr id="5" name="Content Placeholder 3"/>
          <p:cNvSpPr>
            <a:spLocks noGrp="1"/>
          </p:cNvSpPr>
          <p:nvPr>
            <p:ph sz="quarter" idx="1"/>
          </p:nvPr>
        </p:nvSpPr>
        <p:spPr>
          <a:xfrm>
            <a:off x="0" y="1600200"/>
            <a:ext cx="6324600" cy="3810000"/>
          </a:xfrm>
        </p:spPr>
        <p:txBody>
          <a:bodyPr/>
          <a:lstStyle/>
          <a:p>
            <a:pPr algn="just">
              <a:lnSpc>
                <a:spcPct val="150000"/>
              </a:lnSpc>
              <a:buClr>
                <a:srgbClr val="002060"/>
              </a:buClr>
              <a:buSzPct val="100000"/>
              <a:buNone/>
            </a:pPr>
            <a:r>
              <a:rPr lang="en-US" sz="1800" b="1" u="sng" dirty="0">
                <a:latin typeface="Cambria" pitchFamily="18" charset="0"/>
              </a:rPr>
              <a:t>Dyad</a:t>
            </a:r>
          </a:p>
          <a:p>
            <a:pPr algn="just">
              <a:lnSpc>
                <a:spcPct val="150000"/>
              </a:lnSpc>
              <a:buClr>
                <a:srgbClr val="002060"/>
              </a:buClr>
              <a:buSzPct val="100000"/>
              <a:buFont typeface="Wingdings" pitchFamily="2" charset="2"/>
              <a:buChar char="Ø"/>
            </a:pPr>
            <a:r>
              <a:rPr lang="en-US" sz="1800" dirty="0">
                <a:latin typeface="Cambria" pitchFamily="18" charset="0"/>
              </a:rPr>
              <a:t>A dyad consists of two interacting people.</a:t>
            </a:r>
          </a:p>
          <a:p>
            <a:pPr algn="just">
              <a:lnSpc>
                <a:spcPct val="150000"/>
              </a:lnSpc>
              <a:buClr>
                <a:srgbClr val="002060"/>
              </a:buClr>
              <a:buSzPct val="100000"/>
              <a:buFont typeface="Wingdings" pitchFamily="2" charset="2"/>
              <a:buChar char="Ø"/>
            </a:pPr>
            <a:r>
              <a:rPr lang="en-US" sz="1800" dirty="0">
                <a:latin typeface="Cambria" pitchFamily="18" charset="0"/>
              </a:rPr>
              <a:t>It is the simplest of the three interpersonal  dynamics.</a:t>
            </a:r>
          </a:p>
          <a:p>
            <a:pPr algn="just">
              <a:lnSpc>
                <a:spcPct val="150000"/>
              </a:lnSpc>
              <a:buClr>
                <a:srgbClr val="002060"/>
              </a:buClr>
              <a:buSzPct val="100000"/>
              <a:buFont typeface="Wingdings" pitchFamily="2" charset="2"/>
              <a:buChar char="Ø"/>
            </a:pPr>
            <a:r>
              <a:rPr lang="en-US" sz="1800" dirty="0">
                <a:latin typeface="Cambria" pitchFamily="18" charset="0"/>
              </a:rPr>
              <a:t>One person relays a message &amp; the other listen.</a:t>
            </a:r>
          </a:p>
          <a:p>
            <a:pPr algn="just">
              <a:lnSpc>
                <a:spcPct val="150000"/>
              </a:lnSpc>
              <a:buClr>
                <a:srgbClr val="002060"/>
              </a:buClr>
              <a:buSzPct val="100000"/>
              <a:buFont typeface="Wingdings" pitchFamily="2" charset="2"/>
              <a:buChar char="Ø"/>
            </a:pPr>
            <a:r>
              <a:rPr lang="en-US" sz="1800" dirty="0">
                <a:latin typeface="Cambria" pitchFamily="18" charset="0"/>
              </a:rPr>
              <a:t>It is one of the most unstable interpersonal  dynamic. The interaction ends when one  constituent of the dyad refuses to listen or  share his or her message.</a:t>
            </a:r>
          </a:p>
          <a:p>
            <a:pPr algn="just">
              <a:lnSpc>
                <a:spcPct val="150000"/>
              </a:lnSpc>
              <a:buClr>
                <a:srgbClr val="002060"/>
              </a:buClr>
              <a:buSzPct val="100000"/>
              <a:buFont typeface="Wingdings" pitchFamily="2" charset="2"/>
              <a:buChar char="Ø"/>
            </a:pPr>
            <a:r>
              <a:rPr lang="en-US" sz="1800" dirty="0">
                <a:latin typeface="Cambria" pitchFamily="18" charset="0"/>
              </a:rPr>
              <a:t>It is also one of the most intimate interpersonal  dynamic as the focus of listening &amp;  communication is centered on only one person.</a:t>
            </a:r>
          </a:p>
        </p:txBody>
      </p:sp>
      <p:pic>
        <p:nvPicPr>
          <p:cNvPr id="87042" name="Picture 2"/>
          <p:cNvPicPr>
            <a:picLocks noChangeAspect="1" noChangeArrowheads="1"/>
          </p:cNvPicPr>
          <p:nvPr/>
        </p:nvPicPr>
        <p:blipFill>
          <a:blip r:embed="rId3"/>
          <a:srcRect/>
          <a:stretch>
            <a:fillRect/>
          </a:stretch>
        </p:blipFill>
        <p:spPr bwMode="auto">
          <a:xfrm>
            <a:off x="6323888" y="1524000"/>
            <a:ext cx="2820112" cy="25146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a:lnSpc>
                <a:spcPct val="110000"/>
              </a:lnSpc>
              <a:spcBef>
                <a:spcPts val="0"/>
              </a:spcBef>
            </a:pPr>
            <a:r>
              <a:rPr lang="en-US" sz="3200" b="1" dirty="0">
                <a:latin typeface="Cambria" pitchFamily="18" charset="0"/>
              </a:rPr>
              <a:t>Presentation Outline</a:t>
            </a:r>
          </a:p>
        </p:txBody>
      </p:sp>
      <p:sp>
        <p:nvSpPr>
          <p:cNvPr id="15362" name="Content Placeholder 2"/>
          <p:cNvSpPr>
            <a:spLocks noGrp="1"/>
          </p:cNvSpPr>
          <p:nvPr>
            <p:ph sz="quarter" idx="1"/>
          </p:nvPr>
        </p:nvSpPr>
        <p:spPr>
          <a:xfrm>
            <a:off x="152400" y="1676400"/>
            <a:ext cx="8839200" cy="5105400"/>
          </a:xfrm>
        </p:spPr>
        <p:txBody>
          <a:bodyPr/>
          <a:lstStyle/>
          <a:p>
            <a:pPr fontAlgn="auto">
              <a:lnSpc>
                <a:spcPct val="200000"/>
              </a:lnSpc>
              <a:spcBef>
                <a:spcPts val="0"/>
              </a:spcBef>
              <a:spcAft>
                <a:spcPts val="0"/>
              </a:spcAft>
              <a:buClr>
                <a:srgbClr val="002060"/>
              </a:buClr>
              <a:buFont typeface="Wingdings" pitchFamily="2" charset="2"/>
              <a:buChar char="v"/>
              <a:defRPr/>
            </a:pPr>
            <a:r>
              <a:rPr lang="en-US" sz="1800" b="1" kern="0" dirty="0">
                <a:solidFill>
                  <a:srgbClr val="002060"/>
                </a:solidFill>
                <a:latin typeface="Cambria" pitchFamily="18" charset="0"/>
              </a:rPr>
              <a:t>Introduction</a:t>
            </a:r>
          </a:p>
          <a:p>
            <a:pPr fontAlgn="auto">
              <a:lnSpc>
                <a:spcPct val="200000"/>
              </a:lnSpc>
              <a:spcBef>
                <a:spcPts val="0"/>
              </a:spcBef>
              <a:spcAft>
                <a:spcPts val="0"/>
              </a:spcAft>
              <a:buClr>
                <a:srgbClr val="002060"/>
              </a:buClr>
              <a:buFont typeface="Wingdings" pitchFamily="2" charset="2"/>
              <a:buChar char="v"/>
              <a:defRPr/>
            </a:pPr>
            <a:r>
              <a:rPr lang="en-US" sz="1800" b="1" kern="0" dirty="0">
                <a:solidFill>
                  <a:srgbClr val="002060"/>
                </a:solidFill>
                <a:latin typeface="Cambria" pitchFamily="18" charset="0"/>
              </a:rPr>
              <a:t>What is Communication ?</a:t>
            </a:r>
          </a:p>
          <a:p>
            <a:pPr fontAlgn="auto">
              <a:lnSpc>
                <a:spcPct val="200000"/>
              </a:lnSpc>
              <a:spcBef>
                <a:spcPts val="0"/>
              </a:spcBef>
              <a:spcAft>
                <a:spcPts val="0"/>
              </a:spcAft>
              <a:buClr>
                <a:srgbClr val="002060"/>
              </a:buClr>
              <a:buFont typeface="Wingdings" pitchFamily="2" charset="2"/>
              <a:buChar char="v"/>
              <a:defRPr/>
            </a:pPr>
            <a:r>
              <a:rPr lang="en-US" sz="1800" b="1" kern="0" dirty="0">
                <a:solidFill>
                  <a:srgbClr val="002060"/>
                </a:solidFill>
                <a:latin typeface="Cambria" pitchFamily="18" charset="0"/>
              </a:rPr>
              <a:t>Process of Communication.</a:t>
            </a:r>
          </a:p>
          <a:p>
            <a:pPr fontAlgn="auto">
              <a:lnSpc>
                <a:spcPct val="200000"/>
              </a:lnSpc>
              <a:spcBef>
                <a:spcPts val="0"/>
              </a:spcBef>
              <a:spcAft>
                <a:spcPts val="0"/>
              </a:spcAft>
              <a:buClr>
                <a:srgbClr val="002060"/>
              </a:buClr>
              <a:buFont typeface="Wingdings" pitchFamily="2" charset="2"/>
              <a:buChar char="v"/>
              <a:defRPr/>
            </a:pPr>
            <a:r>
              <a:rPr lang="en-US" sz="1800" b="1" kern="0" dirty="0">
                <a:solidFill>
                  <a:srgbClr val="002060"/>
                </a:solidFill>
                <a:latin typeface="Cambria" pitchFamily="18" charset="0"/>
              </a:rPr>
              <a:t>Types of Communication.</a:t>
            </a:r>
          </a:p>
          <a:p>
            <a:pPr fontAlgn="auto">
              <a:lnSpc>
                <a:spcPct val="200000"/>
              </a:lnSpc>
              <a:spcBef>
                <a:spcPts val="0"/>
              </a:spcBef>
              <a:spcAft>
                <a:spcPts val="0"/>
              </a:spcAft>
              <a:buClr>
                <a:srgbClr val="002060"/>
              </a:buClr>
              <a:buFont typeface="Wingdings" pitchFamily="2" charset="2"/>
              <a:buChar char="v"/>
              <a:defRPr/>
            </a:pPr>
            <a:r>
              <a:rPr lang="en-US" sz="1800" b="1" kern="0" dirty="0">
                <a:solidFill>
                  <a:srgbClr val="002060"/>
                </a:solidFill>
                <a:latin typeface="Cambria" pitchFamily="18" charset="0"/>
              </a:rPr>
              <a:t>Barriers of  Communication.</a:t>
            </a:r>
          </a:p>
          <a:p>
            <a:pPr fontAlgn="auto">
              <a:lnSpc>
                <a:spcPct val="200000"/>
              </a:lnSpc>
              <a:spcBef>
                <a:spcPts val="0"/>
              </a:spcBef>
              <a:spcAft>
                <a:spcPts val="0"/>
              </a:spcAft>
              <a:buClr>
                <a:srgbClr val="002060"/>
              </a:buClr>
              <a:buFont typeface="Wingdings" pitchFamily="2" charset="2"/>
              <a:buChar char="v"/>
              <a:defRPr/>
            </a:pPr>
            <a:r>
              <a:rPr lang="en-US" sz="1800" b="1" kern="0" dirty="0">
                <a:solidFill>
                  <a:srgbClr val="002060"/>
                </a:solidFill>
                <a:latin typeface="Cambria" pitchFamily="18" charset="0"/>
              </a:rPr>
              <a:t>Health Communication.</a:t>
            </a:r>
          </a:p>
          <a:p>
            <a:pPr fontAlgn="auto">
              <a:spcBef>
                <a:spcPts val="0"/>
              </a:spcBef>
              <a:spcAft>
                <a:spcPts val="0"/>
              </a:spcAft>
              <a:buClr>
                <a:srgbClr val="002060"/>
              </a:buClr>
              <a:buFont typeface="Wingdings" pitchFamily="2" charset="2"/>
              <a:buChar char="v"/>
              <a:defRPr/>
            </a:pPr>
            <a:endParaRPr lang="en-US" sz="1800" b="1" kern="0" dirty="0">
              <a:solidFill>
                <a:srgbClr val="002060"/>
              </a:solidFill>
              <a:latin typeface="Cambria" pitchFamily="18" charset="0"/>
            </a:endParaRPr>
          </a:p>
          <a:p>
            <a:pPr fontAlgn="auto">
              <a:spcBef>
                <a:spcPts val="0"/>
              </a:spcBef>
              <a:spcAft>
                <a:spcPts val="0"/>
              </a:spcAft>
              <a:buNone/>
              <a:defRPr/>
            </a:pPr>
            <a:endParaRPr lang="en-US" sz="2000" b="1" kern="0" dirty="0">
              <a:solidFill>
                <a:srgbClr val="3333CC"/>
              </a:solidFill>
              <a:latin typeface="Cambria" pitchFamily="18" charset="0"/>
            </a:endParaRPr>
          </a:p>
          <a:p>
            <a:pPr fontAlgn="auto">
              <a:spcBef>
                <a:spcPts val="0"/>
              </a:spcBef>
              <a:spcAft>
                <a:spcPts val="0"/>
              </a:spcAft>
              <a:buFont typeface="Wingdings" pitchFamily="2" charset="2"/>
              <a:buChar char="v"/>
              <a:defRPr/>
            </a:pPr>
            <a:endParaRPr lang="en-US" sz="2000" b="1" kern="0" dirty="0">
              <a:solidFill>
                <a:srgbClr val="3333CC"/>
              </a:solidFill>
              <a:latin typeface="Cambria" pitchFamily="18" charset="0"/>
            </a:endParaRPr>
          </a:p>
          <a:p>
            <a:pPr fontAlgn="auto">
              <a:spcBef>
                <a:spcPts val="0"/>
              </a:spcBef>
              <a:spcAft>
                <a:spcPts val="0"/>
              </a:spcAft>
              <a:buNone/>
              <a:defRPr/>
            </a:pPr>
            <a:endParaRPr lang="en-US" sz="2000" b="1" kern="0" dirty="0">
              <a:solidFill>
                <a:srgbClr val="3333CC"/>
              </a:solidFill>
              <a:latin typeface="Cambria" pitchFamily="18" charset="0"/>
            </a:endParaRPr>
          </a:p>
          <a:p>
            <a:pPr fontAlgn="auto">
              <a:spcBef>
                <a:spcPts val="0"/>
              </a:spcBef>
              <a:spcAft>
                <a:spcPts val="0"/>
              </a:spcAft>
              <a:buFont typeface="Wingdings" pitchFamily="2" charset="2"/>
              <a:buChar char="v"/>
              <a:defRPr/>
            </a:pPr>
            <a:endParaRPr lang="en-US" sz="2000" b="1" kern="0" dirty="0">
              <a:solidFill>
                <a:srgbClr val="3333CC"/>
              </a:solidFill>
              <a:latin typeface="Cambria" pitchFamily="18" charset="0"/>
            </a:endParaRPr>
          </a:p>
          <a:p>
            <a:pPr fontAlgn="auto">
              <a:spcBef>
                <a:spcPts val="0"/>
              </a:spcBef>
              <a:spcAft>
                <a:spcPts val="0"/>
              </a:spcAft>
              <a:buNone/>
              <a:defRPr/>
            </a:pPr>
            <a:endParaRPr lang="en-US" sz="2000" b="1" kern="0" dirty="0">
              <a:solidFill>
                <a:srgbClr val="3333CC"/>
              </a:solidFill>
              <a:latin typeface="Cambria"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Dynamics of Interpersonal Relationships</a:t>
            </a:r>
          </a:p>
        </p:txBody>
      </p:sp>
      <p:sp>
        <p:nvSpPr>
          <p:cNvPr id="5" name="Content Placeholder 3"/>
          <p:cNvSpPr>
            <a:spLocks noGrp="1"/>
          </p:cNvSpPr>
          <p:nvPr>
            <p:ph sz="quarter" idx="1"/>
          </p:nvPr>
        </p:nvSpPr>
        <p:spPr>
          <a:xfrm>
            <a:off x="0" y="1600200"/>
            <a:ext cx="6096000" cy="5257800"/>
          </a:xfrm>
        </p:spPr>
        <p:txBody>
          <a:bodyPr/>
          <a:lstStyle/>
          <a:p>
            <a:pPr algn="just">
              <a:lnSpc>
                <a:spcPct val="150000"/>
              </a:lnSpc>
              <a:buClr>
                <a:srgbClr val="002060"/>
              </a:buClr>
              <a:buSzPct val="100000"/>
              <a:buNone/>
            </a:pPr>
            <a:r>
              <a:rPr lang="en-US" sz="1800" b="1" u="sng" dirty="0">
                <a:latin typeface="Cambria" pitchFamily="18" charset="0"/>
              </a:rPr>
              <a:t>Triad</a:t>
            </a:r>
          </a:p>
          <a:p>
            <a:pPr algn="just">
              <a:lnSpc>
                <a:spcPct val="150000"/>
              </a:lnSpc>
              <a:buClr>
                <a:srgbClr val="002060"/>
              </a:buClr>
              <a:buSzPct val="100000"/>
              <a:buFont typeface="Wingdings" pitchFamily="2" charset="2"/>
              <a:buChar char="Ø"/>
            </a:pPr>
            <a:r>
              <a:rPr lang="en-US" sz="1800" dirty="0">
                <a:latin typeface="Cambria" pitchFamily="18" charset="0"/>
              </a:rPr>
              <a:t>A triad consists of three interaction  people.</a:t>
            </a:r>
          </a:p>
          <a:p>
            <a:pPr algn="just">
              <a:lnSpc>
                <a:spcPct val="150000"/>
              </a:lnSpc>
              <a:buClr>
                <a:srgbClr val="002060"/>
              </a:buClr>
              <a:buSzPct val="100000"/>
              <a:buFont typeface="Wingdings" pitchFamily="2" charset="2"/>
              <a:buChar char="Ø"/>
            </a:pPr>
            <a:r>
              <a:rPr lang="en-US" sz="1800" dirty="0">
                <a:latin typeface="Cambria" pitchFamily="18" charset="0"/>
              </a:rPr>
              <a:t>The members engage in the relay &amp;  reception of thoughts &amp; ideas.</a:t>
            </a:r>
          </a:p>
          <a:p>
            <a:pPr algn="just">
              <a:lnSpc>
                <a:spcPct val="150000"/>
              </a:lnSpc>
              <a:buClr>
                <a:srgbClr val="002060"/>
              </a:buClr>
              <a:buSzPct val="100000"/>
              <a:buFont typeface="Wingdings" pitchFamily="2" charset="2"/>
              <a:buChar char="Ø"/>
            </a:pPr>
            <a:r>
              <a:rPr lang="en-US" sz="1800" dirty="0">
                <a:latin typeface="Cambria" pitchFamily="18" charset="0"/>
              </a:rPr>
              <a:t>It is more stable than the dyad as the  third members may act as a mediator  when there is conflict between the other  two.</a:t>
            </a:r>
          </a:p>
          <a:p>
            <a:pPr algn="just">
              <a:lnSpc>
                <a:spcPct val="150000"/>
              </a:lnSpc>
              <a:buClr>
                <a:srgbClr val="002060"/>
              </a:buClr>
              <a:buSzPct val="100000"/>
              <a:buNone/>
            </a:pPr>
            <a:r>
              <a:rPr lang="en-US" sz="1800" b="1" u="sng" dirty="0">
                <a:latin typeface="Cambria" pitchFamily="18" charset="0"/>
              </a:rPr>
              <a:t>Group</a:t>
            </a:r>
          </a:p>
          <a:p>
            <a:pPr algn="just">
              <a:lnSpc>
                <a:spcPct val="150000"/>
              </a:lnSpc>
              <a:buClr>
                <a:srgbClr val="002060"/>
              </a:buClr>
              <a:buSzPct val="100000"/>
              <a:buFont typeface="Wingdings" pitchFamily="2" charset="2"/>
              <a:buChar char="Ø"/>
            </a:pPr>
            <a:r>
              <a:rPr lang="en-US" sz="1800" dirty="0">
                <a:latin typeface="Cambria" pitchFamily="18" charset="0"/>
              </a:rPr>
              <a:t>A group consists of more than three members &amp; is a collection of </a:t>
            </a:r>
            <a:r>
              <a:rPr lang="en-US" sz="1800" dirty="0" err="1">
                <a:latin typeface="Cambria" pitchFamily="18" charset="0"/>
              </a:rPr>
              <a:t>traids</a:t>
            </a:r>
            <a:r>
              <a:rPr lang="en-US" sz="1800" dirty="0">
                <a:latin typeface="Cambria" pitchFamily="18" charset="0"/>
              </a:rPr>
              <a:t> &amp;  dyads. </a:t>
            </a:r>
          </a:p>
          <a:p>
            <a:pPr algn="just">
              <a:lnSpc>
                <a:spcPct val="150000"/>
              </a:lnSpc>
              <a:buClr>
                <a:srgbClr val="002060"/>
              </a:buClr>
              <a:buSzPct val="100000"/>
              <a:buFont typeface="Wingdings" pitchFamily="2" charset="2"/>
              <a:buChar char="Ø"/>
            </a:pPr>
            <a:r>
              <a:rPr lang="en-US" sz="1800" dirty="0">
                <a:latin typeface="Cambria" pitchFamily="18" charset="0"/>
              </a:rPr>
              <a:t>It is the most stable from of  interpersonal relationship.</a:t>
            </a:r>
          </a:p>
          <a:p>
            <a:pPr algn="just">
              <a:lnSpc>
                <a:spcPct val="150000"/>
              </a:lnSpc>
              <a:buClr>
                <a:srgbClr val="002060"/>
              </a:buClr>
              <a:buSzPct val="100000"/>
              <a:buFont typeface="Wingdings" pitchFamily="2" charset="2"/>
              <a:buChar char="Ø"/>
            </a:pPr>
            <a:endParaRPr lang="en-US" sz="1800" b="1" dirty="0">
              <a:latin typeface="Cambria" pitchFamily="18" charset="0"/>
            </a:endParaRPr>
          </a:p>
        </p:txBody>
      </p:sp>
      <p:pic>
        <p:nvPicPr>
          <p:cNvPr id="6" name="Picture 2"/>
          <p:cNvPicPr>
            <a:picLocks noChangeAspect="1" noChangeArrowheads="1"/>
          </p:cNvPicPr>
          <p:nvPr/>
        </p:nvPicPr>
        <p:blipFill>
          <a:blip r:embed="rId3"/>
          <a:srcRect/>
          <a:stretch>
            <a:fillRect/>
          </a:stretch>
        </p:blipFill>
        <p:spPr bwMode="auto">
          <a:xfrm>
            <a:off x="6323888" y="1524000"/>
            <a:ext cx="2820112" cy="25146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Purpose of Interpersonal Relationships</a:t>
            </a:r>
          </a:p>
        </p:txBody>
      </p:sp>
      <p:sp>
        <p:nvSpPr>
          <p:cNvPr id="5" name="Content Placeholder 3"/>
          <p:cNvSpPr>
            <a:spLocks noGrp="1"/>
          </p:cNvSpPr>
          <p:nvPr>
            <p:ph sz="quarter" idx="1"/>
          </p:nvPr>
        </p:nvSpPr>
        <p:spPr>
          <a:xfrm>
            <a:off x="152400" y="1524000"/>
            <a:ext cx="8763000" cy="5257800"/>
          </a:xfrm>
        </p:spPr>
        <p:txBody>
          <a:bodyPr/>
          <a:lstStyle/>
          <a:p>
            <a:pPr marL="318503" lvl="1" indent="-318503">
              <a:lnSpc>
                <a:spcPct val="150000"/>
              </a:lnSpc>
              <a:spcBef>
                <a:spcPts val="700"/>
              </a:spcBef>
              <a:buClr>
                <a:srgbClr val="002060"/>
              </a:buClr>
              <a:buSzPct val="100000"/>
              <a:buFont typeface="Wingdings" pitchFamily="2" charset="2"/>
              <a:buChar char="Ø"/>
            </a:pPr>
            <a:r>
              <a:rPr lang="en-US" sz="1800" dirty="0">
                <a:latin typeface="Cambria" pitchFamily="18" charset="0"/>
              </a:rPr>
              <a:t>Interpersonal relationship for an Individual Personal growth &amp; development </a:t>
            </a:r>
          </a:p>
          <a:p>
            <a:pPr lvl="1">
              <a:lnSpc>
                <a:spcPct val="150000"/>
              </a:lnSpc>
              <a:buClr>
                <a:srgbClr val="002060"/>
              </a:buClr>
              <a:buSzPct val="100000"/>
              <a:buFont typeface="Wingdings" pitchFamily="2" charset="2"/>
              <a:buChar char="Ø"/>
            </a:pPr>
            <a:r>
              <a:rPr lang="en-US" sz="1800" dirty="0">
                <a:latin typeface="Cambria" pitchFamily="18" charset="0"/>
              </a:rPr>
              <a:t>Source of enjoyment</a:t>
            </a:r>
          </a:p>
          <a:p>
            <a:pPr lvl="1">
              <a:lnSpc>
                <a:spcPct val="150000"/>
              </a:lnSpc>
              <a:buClr>
                <a:srgbClr val="002060"/>
              </a:buClr>
              <a:buSzPct val="100000"/>
              <a:buFont typeface="Wingdings" pitchFamily="2" charset="2"/>
              <a:buChar char="Ø"/>
            </a:pPr>
            <a:r>
              <a:rPr lang="en-US" sz="1800" dirty="0">
                <a:latin typeface="Cambria" pitchFamily="18" charset="0"/>
              </a:rPr>
              <a:t>Sense of security</a:t>
            </a:r>
          </a:p>
          <a:p>
            <a:pPr lvl="1">
              <a:lnSpc>
                <a:spcPct val="150000"/>
              </a:lnSpc>
              <a:buClr>
                <a:srgbClr val="002060"/>
              </a:buClr>
              <a:buSzPct val="100000"/>
              <a:buFont typeface="Wingdings" pitchFamily="2" charset="2"/>
              <a:buChar char="Ø"/>
            </a:pPr>
            <a:r>
              <a:rPr lang="en-US" sz="1800" dirty="0">
                <a:latin typeface="Cambria" pitchFamily="18" charset="0"/>
              </a:rPr>
              <a:t>Context of understanding</a:t>
            </a:r>
          </a:p>
          <a:p>
            <a:pPr lvl="1">
              <a:lnSpc>
                <a:spcPct val="150000"/>
              </a:lnSpc>
              <a:buClr>
                <a:srgbClr val="002060"/>
              </a:buClr>
              <a:buSzPct val="100000"/>
              <a:buFont typeface="Wingdings" pitchFamily="2" charset="2"/>
              <a:buChar char="Ø"/>
            </a:pPr>
            <a:r>
              <a:rPr lang="en-US" sz="1800" dirty="0">
                <a:latin typeface="Cambria" pitchFamily="18" charset="0"/>
              </a:rPr>
              <a:t>Interpersonal needs</a:t>
            </a:r>
          </a:p>
          <a:p>
            <a:pPr lvl="1">
              <a:lnSpc>
                <a:spcPct val="150000"/>
              </a:lnSpc>
              <a:buClr>
                <a:srgbClr val="002060"/>
              </a:buClr>
              <a:buSzPct val="100000"/>
              <a:buFont typeface="Wingdings" pitchFamily="2" charset="2"/>
              <a:buChar char="Ø"/>
            </a:pPr>
            <a:r>
              <a:rPr lang="en-US" sz="1800" dirty="0">
                <a:latin typeface="Cambria" pitchFamily="18" charset="0"/>
              </a:rPr>
              <a:t>Establishing personal identity</a:t>
            </a:r>
          </a:p>
          <a:p>
            <a:pPr marL="318503" lvl="1" indent="-318503">
              <a:lnSpc>
                <a:spcPct val="150000"/>
              </a:lnSpc>
              <a:spcBef>
                <a:spcPts val="700"/>
              </a:spcBef>
              <a:buClr>
                <a:srgbClr val="002060"/>
              </a:buClr>
              <a:buSzPct val="100000"/>
              <a:buFont typeface="Wingdings" pitchFamily="2" charset="2"/>
              <a:buChar char="Ø"/>
            </a:pPr>
            <a:r>
              <a:rPr lang="en-US" sz="1800" dirty="0">
                <a:latin typeface="Cambria" pitchFamily="18" charset="0"/>
              </a:rPr>
              <a:t>Interpersonal relationship for nurses </a:t>
            </a:r>
          </a:p>
          <a:p>
            <a:pPr lvl="1">
              <a:lnSpc>
                <a:spcPct val="150000"/>
              </a:lnSpc>
              <a:buClr>
                <a:srgbClr val="002060"/>
              </a:buClr>
              <a:buSzPct val="100000"/>
              <a:buFont typeface="Wingdings" pitchFamily="2" charset="2"/>
              <a:buChar char="Ø"/>
            </a:pPr>
            <a:r>
              <a:rPr lang="en-US" sz="1800" dirty="0">
                <a:latin typeface="Cambria" pitchFamily="18" charset="0"/>
              </a:rPr>
              <a:t>Building a positive functional  multidisciplinary team</a:t>
            </a:r>
          </a:p>
          <a:p>
            <a:pPr lvl="1">
              <a:lnSpc>
                <a:spcPct val="150000"/>
              </a:lnSpc>
              <a:buClr>
                <a:srgbClr val="002060"/>
              </a:buClr>
              <a:buSzPct val="100000"/>
              <a:buFont typeface="Wingdings" pitchFamily="2" charset="2"/>
              <a:buChar char="Ø"/>
            </a:pPr>
            <a:r>
              <a:rPr lang="en-US" sz="1800" dirty="0">
                <a:latin typeface="Cambria" pitchFamily="18" charset="0"/>
              </a:rPr>
              <a:t>Improving intra-and/or inter-team  communication, coordination &amp; cooperation</a:t>
            </a:r>
          </a:p>
          <a:p>
            <a:pPr lvl="1">
              <a:lnSpc>
                <a:spcPct val="150000"/>
              </a:lnSpc>
              <a:buClr>
                <a:srgbClr val="002060"/>
              </a:buClr>
              <a:buSzPct val="100000"/>
              <a:buFont typeface="Wingdings" pitchFamily="2" charset="2"/>
              <a:buChar char="Ø"/>
            </a:pPr>
            <a:r>
              <a:rPr lang="en-US" sz="1800" dirty="0">
                <a:latin typeface="Cambria" pitchFamily="18" charset="0"/>
              </a:rPr>
              <a:t>Building mutual understanding &amp; cooperation</a:t>
            </a:r>
          </a:p>
          <a:p>
            <a:pPr lvl="1">
              <a:lnSpc>
                <a:spcPct val="150000"/>
              </a:lnSpc>
              <a:buClr>
                <a:srgbClr val="002060"/>
              </a:buClr>
              <a:buSzPct val="100000"/>
              <a:buFont typeface="Wingdings" pitchFamily="2" charset="2"/>
              <a:buChar char="Ø"/>
            </a:pPr>
            <a:r>
              <a:rPr lang="en-US" sz="1800" dirty="0">
                <a:latin typeface="Cambria" pitchFamily="18" charset="0"/>
              </a:rPr>
              <a:t>Understanding self Improved decision making &amp; problem  solving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Purpose of Interpersonal Relationships</a:t>
            </a:r>
          </a:p>
        </p:txBody>
      </p:sp>
      <p:sp>
        <p:nvSpPr>
          <p:cNvPr id="5" name="Content Placeholder 3"/>
          <p:cNvSpPr>
            <a:spLocks noGrp="1"/>
          </p:cNvSpPr>
          <p:nvPr>
            <p:ph sz="quarter" idx="1"/>
          </p:nvPr>
        </p:nvSpPr>
        <p:spPr>
          <a:xfrm>
            <a:off x="152400" y="1524000"/>
            <a:ext cx="8763000" cy="5257800"/>
          </a:xfrm>
        </p:spPr>
        <p:txBody>
          <a:bodyPr/>
          <a:lstStyle/>
          <a:p>
            <a:pPr marL="318503" lvl="1" indent="-318503">
              <a:lnSpc>
                <a:spcPct val="150000"/>
              </a:lnSpc>
              <a:spcBef>
                <a:spcPts val="700"/>
              </a:spcBef>
              <a:buClr>
                <a:srgbClr val="002060"/>
              </a:buClr>
              <a:buSzPct val="100000"/>
              <a:buFont typeface="Wingdings" pitchFamily="2" charset="2"/>
              <a:buChar char="Ø"/>
            </a:pPr>
            <a:r>
              <a:rPr lang="en-US" sz="1800" dirty="0">
                <a:latin typeface="Cambria" pitchFamily="18" charset="0"/>
              </a:rPr>
              <a:t>Interpersonal relationship for  patients</a:t>
            </a:r>
          </a:p>
          <a:p>
            <a:pPr marL="592635" lvl="2" indent="-318503">
              <a:lnSpc>
                <a:spcPct val="150000"/>
              </a:lnSpc>
              <a:spcBef>
                <a:spcPts val="700"/>
              </a:spcBef>
              <a:buClr>
                <a:srgbClr val="002060"/>
              </a:buClr>
              <a:buSzPct val="100000"/>
              <a:buFont typeface="Wingdings" pitchFamily="2" charset="2"/>
              <a:buChar char="Ø"/>
            </a:pPr>
            <a:r>
              <a:rPr lang="en-US" sz="1800" dirty="0">
                <a:latin typeface="Cambria" pitchFamily="18" charset="0"/>
              </a:rPr>
              <a:t>Developing a sense of security &amp;  comfort</a:t>
            </a:r>
          </a:p>
          <a:p>
            <a:pPr marL="592635" lvl="2" indent="-318503">
              <a:lnSpc>
                <a:spcPct val="150000"/>
              </a:lnSpc>
              <a:spcBef>
                <a:spcPts val="700"/>
              </a:spcBef>
              <a:buClr>
                <a:srgbClr val="002060"/>
              </a:buClr>
              <a:buSzPct val="100000"/>
              <a:buFont typeface="Wingdings" pitchFamily="2" charset="2"/>
              <a:buChar char="Ø"/>
            </a:pPr>
            <a:r>
              <a:rPr lang="en-US" sz="1800" dirty="0">
                <a:latin typeface="Cambria" pitchFamily="18" charset="0"/>
              </a:rPr>
              <a:t>Fostering trust &amp; cooperation</a:t>
            </a:r>
          </a:p>
          <a:p>
            <a:pPr marL="592635" lvl="2" indent="-318503">
              <a:lnSpc>
                <a:spcPct val="150000"/>
              </a:lnSpc>
              <a:spcBef>
                <a:spcPts val="700"/>
              </a:spcBef>
              <a:buClr>
                <a:srgbClr val="002060"/>
              </a:buClr>
              <a:buSzPct val="100000"/>
              <a:buFont typeface="Wingdings" pitchFamily="2" charset="2"/>
              <a:buChar char="Ø"/>
            </a:pPr>
            <a:r>
              <a:rPr lang="en-US" sz="1800" dirty="0">
                <a:latin typeface="Cambria" pitchFamily="18" charset="0"/>
              </a:rPr>
              <a:t>Facilitating communication</a:t>
            </a:r>
          </a:p>
          <a:p>
            <a:pPr marL="592635" lvl="2" indent="-318503">
              <a:lnSpc>
                <a:spcPct val="150000"/>
              </a:lnSpc>
              <a:spcBef>
                <a:spcPts val="700"/>
              </a:spcBef>
              <a:buClr>
                <a:srgbClr val="002060"/>
              </a:buClr>
              <a:buSzPct val="100000"/>
              <a:buFont typeface="Wingdings" pitchFamily="2" charset="2"/>
              <a:buChar char="Ø"/>
            </a:pPr>
            <a:r>
              <a:rPr lang="en-US" sz="1800" dirty="0">
                <a:latin typeface="Cambria" pitchFamily="18" charset="0"/>
              </a:rPr>
              <a:t>Improving socialization</a:t>
            </a:r>
          </a:p>
          <a:p>
            <a:pPr marL="592635" lvl="2" indent="-318503">
              <a:lnSpc>
                <a:spcPct val="150000"/>
              </a:lnSpc>
              <a:spcBef>
                <a:spcPts val="700"/>
              </a:spcBef>
              <a:buClr>
                <a:srgbClr val="002060"/>
              </a:buClr>
              <a:buSzPct val="100000"/>
              <a:buFont typeface="Wingdings" pitchFamily="2" charset="2"/>
              <a:buChar char="Ø"/>
            </a:pPr>
            <a:r>
              <a:rPr lang="en-US" sz="1800" dirty="0">
                <a:latin typeface="Cambria" pitchFamily="18" charset="0"/>
              </a:rPr>
              <a:t>Developing &amp; maintaining positive  feelings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Types of Interpersonal Relationships</a:t>
            </a:r>
          </a:p>
        </p:txBody>
      </p:sp>
      <p:sp>
        <p:nvSpPr>
          <p:cNvPr id="5" name="Content Placeholder 3"/>
          <p:cNvSpPr>
            <a:spLocks noGrp="1"/>
          </p:cNvSpPr>
          <p:nvPr>
            <p:ph sz="quarter" idx="1"/>
          </p:nvPr>
        </p:nvSpPr>
        <p:spPr>
          <a:xfrm>
            <a:off x="152400" y="1524000"/>
            <a:ext cx="8763000" cy="5257800"/>
          </a:xfrm>
        </p:spPr>
        <p:txBody>
          <a:bodyPr/>
          <a:lstStyle/>
          <a:p>
            <a:pPr marL="318503" lvl="1" indent="-318503">
              <a:lnSpc>
                <a:spcPct val="150000"/>
              </a:lnSpc>
              <a:spcBef>
                <a:spcPts val="700"/>
              </a:spcBef>
              <a:buClr>
                <a:srgbClr val="002060"/>
              </a:buClr>
              <a:buSzPct val="100000"/>
              <a:buFont typeface="Wingdings" pitchFamily="2" charset="2"/>
              <a:buChar char="Ø"/>
            </a:pPr>
            <a:r>
              <a:rPr lang="en-US" sz="1800" dirty="0">
                <a:latin typeface="Cambria" pitchFamily="18" charset="0"/>
              </a:rPr>
              <a:t>Interpersonal relationships are classified based on  relational contexts of interaction &amp; the types of  mutual expectations between communicators.</a:t>
            </a:r>
          </a:p>
          <a:p>
            <a:pPr marL="318503" lvl="1" indent="-318503">
              <a:lnSpc>
                <a:spcPct val="150000"/>
              </a:lnSpc>
              <a:spcBef>
                <a:spcPts val="700"/>
              </a:spcBef>
              <a:buClr>
                <a:srgbClr val="002060"/>
              </a:buClr>
              <a:buSzPct val="100000"/>
              <a:buFont typeface="Wingdings" pitchFamily="2" charset="2"/>
              <a:buChar char="Ø"/>
            </a:pPr>
            <a:r>
              <a:rPr lang="en-US" sz="1800" dirty="0">
                <a:latin typeface="Cambria" pitchFamily="18" charset="0"/>
              </a:rPr>
              <a:t>Some common types of interpersonal relation are</a:t>
            </a:r>
          </a:p>
          <a:p>
            <a:pPr marL="819204" lvl="1" indent="-487099">
              <a:spcBef>
                <a:spcPts val="482"/>
              </a:spcBef>
              <a:buClr>
                <a:srgbClr val="2CA1BE"/>
              </a:buClr>
              <a:buSzPct val="67857"/>
              <a:buFont typeface="Wingdings"/>
              <a:buChar char=""/>
              <a:tabLst>
                <a:tab pos="499112" algn="l"/>
                <a:tab pos="499713" algn="l"/>
              </a:tabLst>
            </a:pPr>
            <a:r>
              <a:rPr lang="en-US" sz="1800" dirty="0">
                <a:latin typeface="Cambria" pitchFamily="18" charset="0"/>
              </a:rPr>
              <a:t>Friendship</a:t>
            </a:r>
          </a:p>
          <a:p>
            <a:pPr marL="819204" lvl="1" indent="-487099">
              <a:spcBef>
                <a:spcPts val="387"/>
              </a:spcBef>
              <a:buClr>
                <a:srgbClr val="2CA1BE"/>
              </a:buClr>
              <a:buSzPct val="67857"/>
              <a:buFont typeface="Wingdings"/>
              <a:buChar char=""/>
              <a:tabLst>
                <a:tab pos="499112" algn="l"/>
                <a:tab pos="499713" algn="l"/>
              </a:tabLst>
            </a:pPr>
            <a:r>
              <a:rPr lang="en-US" sz="1800" dirty="0">
                <a:latin typeface="Cambria" pitchFamily="18" charset="0"/>
              </a:rPr>
              <a:t>Family &amp; kinship</a:t>
            </a:r>
          </a:p>
          <a:p>
            <a:pPr marL="819204" marR="706926" lvl="1" indent="-487099">
              <a:spcBef>
                <a:spcPts val="364"/>
              </a:spcBef>
              <a:buClr>
                <a:srgbClr val="2CA1BE"/>
              </a:buClr>
              <a:buSzPct val="67857"/>
              <a:buFont typeface="Wingdings"/>
              <a:buChar char=""/>
              <a:tabLst>
                <a:tab pos="499112" algn="l"/>
                <a:tab pos="499713" algn="l"/>
              </a:tabLst>
            </a:pPr>
            <a:r>
              <a:rPr lang="en-US" sz="1800" dirty="0">
                <a:latin typeface="Cambria" pitchFamily="18" charset="0"/>
              </a:rPr>
              <a:t>Professional  relationship</a:t>
            </a:r>
          </a:p>
          <a:p>
            <a:pPr marL="819204" lvl="1" indent="-487099">
              <a:spcBef>
                <a:spcPts val="387"/>
              </a:spcBef>
              <a:buClr>
                <a:srgbClr val="2CA1BE"/>
              </a:buClr>
              <a:buSzPct val="67857"/>
              <a:buFont typeface="Wingdings"/>
              <a:buChar char=""/>
              <a:tabLst>
                <a:tab pos="499112" algn="l"/>
                <a:tab pos="499713" algn="l"/>
              </a:tabLst>
            </a:pPr>
            <a:r>
              <a:rPr lang="en-US" sz="1800" dirty="0">
                <a:latin typeface="Cambria" pitchFamily="18" charset="0"/>
              </a:rPr>
              <a:t>Love</a:t>
            </a:r>
          </a:p>
          <a:p>
            <a:pPr marL="819204" lvl="1" indent="-487099">
              <a:spcBef>
                <a:spcPts val="387"/>
              </a:spcBef>
              <a:buClr>
                <a:srgbClr val="2CA1BE"/>
              </a:buClr>
              <a:buSzPct val="67857"/>
              <a:buFont typeface="Wingdings"/>
              <a:buChar char=""/>
              <a:tabLst>
                <a:tab pos="499112" algn="l"/>
                <a:tab pos="499713" algn="l"/>
              </a:tabLst>
            </a:pPr>
            <a:r>
              <a:rPr lang="en-US" sz="1800" dirty="0">
                <a:latin typeface="Cambria" pitchFamily="18" charset="0"/>
              </a:rPr>
              <a:t>Marriage </a:t>
            </a:r>
          </a:p>
          <a:p>
            <a:pPr marL="819204" lvl="1" indent="-487099">
              <a:spcBef>
                <a:spcPts val="387"/>
              </a:spcBef>
              <a:buClr>
                <a:srgbClr val="2CA1BE"/>
              </a:buClr>
              <a:buSzPct val="67857"/>
              <a:buFont typeface="Wingdings"/>
              <a:buChar char=""/>
              <a:tabLst>
                <a:tab pos="499112" algn="l"/>
                <a:tab pos="499713" algn="l"/>
              </a:tabLst>
            </a:pPr>
            <a:r>
              <a:rPr lang="en-US" sz="1800" dirty="0">
                <a:latin typeface="Cambria" pitchFamily="18" charset="0"/>
              </a:rPr>
              <a:t>Platonic  relationship</a:t>
            </a:r>
          </a:p>
          <a:p>
            <a:pPr marL="819204" lvl="1" indent="-487099">
              <a:spcBef>
                <a:spcPts val="387"/>
              </a:spcBef>
              <a:buClr>
                <a:srgbClr val="2CA1BE"/>
              </a:buClr>
              <a:buSzPct val="67857"/>
              <a:buFont typeface="Wingdings"/>
              <a:buChar char=""/>
              <a:tabLst>
                <a:tab pos="499112" algn="l"/>
                <a:tab pos="499713" algn="l"/>
              </a:tabLst>
            </a:pPr>
            <a:r>
              <a:rPr lang="en-US" sz="1800" dirty="0">
                <a:latin typeface="Cambria" pitchFamily="18" charset="0"/>
              </a:rPr>
              <a:t>Casual relationships</a:t>
            </a:r>
          </a:p>
          <a:p>
            <a:pPr marL="819204" lvl="1" indent="-487099">
              <a:spcBef>
                <a:spcPts val="387"/>
              </a:spcBef>
              <a:buClr>
                <a:srgbClr val="2CA1BE"/>
              </a:buClr>
              <a:buSzPct val="67857"/>
              <a:buFont typeface="Wingdings"/>
              <a:buChar char=""/>
              <a:tabLst>
                <a:tab pos="499112" algn="l"/>
                <a:tab pos="499713" algn="l"/>
              </a:tabLst>
            </a:pPr>
            <a:r>
              <a:rPr lang="en-US" sz="1800" dirty="0">
                <a:latin typeface="Cambria" pitchFamily="18" charset="0"/>
              </a:rPr>
              <a:t>Brotherhood &amp;  sisterhood</a:t>
            </a:r>
          </a:p>
          <a:p>
            <a:pPr marL="819204" lvl="1" indent="-487099">
              <a:spcBef>
                <a:spcPts val="387"/>
              </a:spcBef>
              <a:buClr>
                <a:srgbClr val="2CA1BE"/>
              </a:buClr>
              <a:buSzPct val="67857"/>
              <a:buFont typeface="Wingdings"/>
              <a:buChar char=""/>
              <a:tabLst>
                <a:tab pos="499112" algn="l"/>
                <a:tab pos="499713" algn="l"/>
              </a:tabLst>
            </a:pPr>
            <a:r>
              <a:rPr lang="en-US" sz="1800" dirty="0">
                <a:latin typeface="Cambria" pitchFamily="18" charset="0"/>
              </a:rPr>
              <a:t>Acquaintances</a:t>
            </a:r>
          </a:p>
          <a:p>
            <a:pPr marL="318503" lvl="1" indent="-318503">
              <a:lnSpc>
                <a:spcPct val="150000"/>
              </a:lnSpc>
              <a:spcBef>
                <a:spcPts val="700"/>
              </a:spcBef>
              <a:buClr>
                <a:srgbClr val="002060"/>
              </a:buClr>
              <a:buSzPct val="100000"/>
              <a:buFont typeface="Wingdings" pitchFamily="2" charset="2"/>
              <a:buChar char="Ø"/>
            </a:pPr>
            <a:endParaRPr lang="en-US" sz="1800" dirty="0">
              <a:latin typeface="Cambria"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Barriers of Interpersonal Relationships</a:t>
            </a:r>
          </a:p>
        </p:txBody>
      </p:sp>
      <p:sp>
        <p:nvSpPr>
          <p:cNvPr id="5" name="Content Placeholder 3"/>
          <p:cNvSpPr>
            <a:spLocks noGrp="1"/>
          </p:cNvSpPr>
          <p:nvPr>
            <p:ph sz="quarter" idx="1"/>
          </p:nvPr>
        </p:nvSpPr>
        <p:spPr>
          <a:xfrm>
            <a:off x="152400" y="1524000"/>
            <a:ext cx="4114800" cy="5257800"/>
          </a:xfrm>
        </p:spPr>
        <p:txBody>
          <a:bodyPr/>
          <a:lstStyle/>
          <a:p>
            <a:pPr marL="318503" lvl="1" indent="-318503" algn="just">
              <a:spcBef>
                <a:spcPts val="700"/>
              </a:spcBef>
              <a:buClr>
                <a:srgbClr val="002060"/>
              </a:buClr>
              <a:buSzPct val="100000"/>
              <a:buFont typeface="Wingdings" pitchFamily="2" charset="2"/>
              <a:buChar char="Ø"/>
            </a:pPr>
            <a:r>
              <a:rPr lang="en-US" sz="1800" b="1" u="sng" dirty="0">
                <a:latin typeface="Cambria" pitchFamily="18" charset="0"/>
              </a:rPr>
              <a:t>Personal Barrier</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Gender</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Lack of honesty and trust</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Lack of compatibility</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Feeling of compatibility</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Feeling of insecurity</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Ineffective communication</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Lack of flexibility</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Lack of respect for rights of others</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fear of rejection</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Psychiatric problems</a:t>
            </a:r>
          </a:p>
          <a:p>
            <a:pPr marL="318503" lvl="1" indent="-318503" algn="just">
              <a:spcBef>
                <a:spcPts val="700"/>
              </a:spcBef>
              <a:buClr>
                <a:srgbClr val="002060"/>
              </a:buClr>
              <a:buSzPct val="100000"/>
              <a:buFont typeface="Wingdings" pitchFamily="2" charset="2"/>
              <a:buChar char="Ø"/>
            </a:pPr>
            <a:r>
              <a:rPr lang="en-US" sz="1800" b="1" u="sng" dirty="0">
                <a:latin typeface="Cambria" pitchFamily="18" charset="0"/>
              </a:rPr>
              <a:t>Situational Barriers</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Complex interaction settings</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Adverse environmental situations</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Lack of territoriality</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High density of individual</a:t>
            </a:r>
          </a:p>
          <a:p>
            <a:pPr marL="592635" lvl="2" indent="-318503" algn="just">
              <a:spcBef>
                <a:spcPts val="700"/>
              </a:spcBef>
              <a:buClr>
                <a:srgbClr val="002060"/>
              </a:buClr>
              <a:buSzPct val="100000"/>
              <a:buFont typeface="Wingdings" pitchFamily="2" charset="2"/>
              <a:buChar char="Ø"/>
            </a:pPr>
            <a:r>
              <a:rPr lang="en-US" sz="1400" dirty="0">
                <a:latin typeface="Cambria" pitchFamily="18" charset="0"/>
              </a:rPr>
              <a:t>Large distance and time</a:t>
            </a:r>
          </a:p>
        </p:txBody>
      </p:sp>
      <p:sp>
        <p:nvSpPr>
          <p:cNvPr id="6" name="Content Placeholder 3"/>
          <p:cNvSpPr txBox="1">
            <a:spLocks/>
          </p:cNvSpPr>
          <p:nvPr/>
        </p:nvSpPr>
        <p:spPr bwMode="auto">
          <a:xfrm>
            <a:off x="4419600" y="1524000"/>
            <a:ext cx="4114800" cy="5257800"/>
          </a:xfrm>
          <a:prstGeom prst="rect">
            <a:avLst/>
          </a:prstGeom>
          <a:noFill/>
          <a:ln w="9525">
            <a:noFill/>
            <a:miter lim="800000"/>
            <a:headEnd/>
            <a:tailEnd/>
          </a:ln>
        </p:spPr>
        <p:txBody>
          <a:bodyPr vert="horz" wrap="square" lIns="91273" tIns="45636" rIns="91273" bIns="45636" numCol="1" anchor="t" anchorCtr="0" compatLnSpc="1">
            <a:prstTxWarp prst="textNoShape">
              <a:avLst/>
            </a:prstTxWarp>
          </a:bodyPr>
          <a:lstStyle/>
          <a:p>
            <a:pPr marL="318503" marR="0" lvl="1" indent="-318503" algn="just" defTabSz="914400" rtl="0" eaLnBrk="1" fontAlgn="base" latinLnBrk="0" hangingPunct="1">
              <a:lnSpc>
                <a:spcPct val="100000"/>
              </a:lnSpc>
              <a:spcBef>
                <a:spcPts val="700"/>
              </a:spcBef>
              <a:spcAft>
                <a:spcPct val="0"/>
              </a:spcAft>
              <a:buClr>
                <a:srgbClr val="002060"/>
              </a:buClr>
              <a:buSzPct val="100000"/>
              <a:buFont typeface="Wingdings" pitchFamily="2" charset="2"/>
              <a:buChar char="Ø"/>
              <a:tabLst/>
              <a:defRPr/>
            </a:pPr>
            <a:r>
              <a:rPr kumimoji="0" lang="en-US" sz="1800" b="1" i="0" u="sng" strike="noStrike" kern="1200" cap="none" spc="0" normalizeH="0" baseline="0" noProof="0" dirty="0">
                <a:ln>
                  <a:noFill/>
                </a:ln>
                <a:solidFill>
                  <a:schemeClr val="tx1"/>
                </a:solidFill>
                <a:effectLst/>
                <a:uLnTx/>
                <a:uFillTx/>
                <a:latin typeface="Cambria" pitchFamily="18" charset="0"/>
                <a:ea typeface="+mn-ea"/>
                <a:cs typeface="+mn-cs"/>
              </a:rPr>
              <a:t>Socio-cultural</a:t>
            </a:r>
            <a:r>
              <a:rPr lang="en-US" b="1" u="sng" dirty="0">
                <a:latin typeface="Cambria" pitchFamily="18" charset="0"/>
              </a:rPr>
              <a:t> </a:t>
            </a:r>
            <a:r>
              <a:rPr kumimoji="0" lang="en-US" b="1" i="0" u="sng" strike="noStrike" kern="1200" cap="none" spc="0" normalizeH="0" baseline="0" noProof="0" dirty="0">
                <a:ln>
                  <a:noFill/>
                </a:ln>
                <a:solidFill>
                  <a:schemeClr val="tx1"/>
                </a:solidFill>
                <a:effectLst/>
                <a:uLnTx/>
                <a:uFillTx/>
                <a:latin typeface="Cambria" pitchFamily="18" charset="0"/>
                <a:ea typeface="+mn-ea"/>
                <a:cs typeface="+mn-cs"/>
              </a:rPr>
              <a:t>Barriers</a:t>
            </a:r>
          </a:p>
          <a:p>
            <a:pPr marL="774865" lvl="2" indent="-318503" algn="just">
              <a:spcBef>
                <a:spcPts val="700"/>
              </a:spcBef>
              <a:buClr>
                <a:srgbClr val="002060"/>
              </a:buClr>
              <a:buSzPct val="100000"/>
              <a:buFont typeface="Wingdings" pitchFamily="2" charset="2"/>
              <a:buChar char="Ø"/>
            </a:pPr>
            <a:r>
              <a:rPr lang="en-US" sz="1400" dirty="0">
                <a:latin typeface="Cambria" pitchFamily="18" charset="0"/>
              </a:rPr>
              <a:t>Ethnic  diversity</a:t>
            </a:r>
          </a:p>
          <a:p>
            <a:pPr marL="774865" lvl="2" indent="-318503" algn="just">
              <a:spcBef>
                <a:spcPts val="700"/>
              </a:spcBef>
              <a:buClr>
                <a:srgbClr val="002060"/>
              </a:buClr>
              <a:buSzPct val="100000"/>
              <a:buFont typeface="Wingdings" pitchFamily="2" charset="2"/>
              <a:buChar char="Ø"/>
            </a:pPr>
            <a:r>
              <a:rPr lang="en-US" sz="1400" dirty="0">
                <a:latin typeface="Cambria" pitchFamily="18" charset="0"/>
              </a:rPr>
              <a:t>Language</a:t>
            </a:r>
          </a:p>
          <a:p>
            <a:pPr marL="774865" lvl="2" indent="-318503" algn="just">
              <a:spcBef>
                <a:spcPts val="700"/>
              </a:spcBef>
              <a:buClr>
                <a:srgbClr val="002060"/>
              </a:buClr>
              <a:buSzPct val="100000"/>
              <a:buFont typeface="Wingdings" pitchFamily="2" charset="2"/>
              <a:buChar char="Ø"/>
            </a:pPr>
            <a:r>
              <a:rPr lang="en-US" sz="1400" dirty="0">
                <a:latin typeface="Cambria" pitchFamily="18" charset="0"/>
              </a:rPr>
              <a:t>Diversity</a:t>
            </a:r>
          </a:p>
          <a:p>
            <a:pPr marL="774865" lvl="2" indent="-318503" algn="just">
              <a:spcBef>
                <a:spcPts val="700"/>
              </a:spcBef>
              <a:buClr>
                <a:srgbClr val="002060"/>
              </a:buClr>
              <a:buSzPct val="100000"/>
              <a:buFont typeface="Wingdings" pitchFamily="2" charset="2"/>
              <a:buChar char="Ø"/>
            </a:pPr>
            <a:r>
              <a:rPr lang="en-US" sz="1400" dirty="0">
                <a:latin typeface="Cambria" pitchFamily="18" charset="0"/>
              </a:rPr>
              <a:t>Social</a:t>
            </a:r>
          </a:p>
          <a:p>
            <a:pPr marL="774865" lvl="2" indent="-318503" algn="just">
              <a:spcBef>
                <a:spcPts val="700"/>
              </a:spcBef>
              <a:buClr>
                <a:srgbClr val="002060"/>
              </a:buClr>
              <a:buSzPct val="100000"/>
              <a:buFont typeface="Wingdings" pitchFamily="2" charset="2"/>
              <a:buChar char="Ø"/>
            </a:pPr>
            <a:r>
              <a:rPr lang="en-US" sz="1400" dirty="0">
                <a:latin typeface="Cambria" pitchFamily="18" charset="0"/>
              </a:rPr>
              <a:t>Diversity</a:t>
            </a:r>
          </a:p>
          <a:p>
            <a:pPr marL="774865" lvl="2" indent="-318503" algn="just">
              <a:spcBef>
                <a:spcPts val="700"/>
              </a:spcBef>
              <a:buClr>
                <a:srgbClr val="002060"/>
              </a:buClr>
              <a:buSzPct val="100000"/>
              <a:buFont typeface="Wingdings" pitchFamily="2" charset="2"/>
              <a:buChar char="Ø"/>
            </a:pPr>
            <a:r>
              <a:rPr lang="en-US" sz="1400" dirty="0">
                <a:latin typeface="Cambria" pitchFamily="18" charset="0"/>
              </a:rPr>
              <a:t>Cultural</a:t>
            </a:r>
          </a:p>
          <a:p>
            <a:pPr marL="774865" lvl="2" indent="-318503" algn="just">
              <a:spcBef>
                <a:spcPts val="700"/>
              </a:spcBef>
              <a:buClr>
                <a:srgbClr val="002060"/>
              </a:buClr>
              <a:buSzPct val="100000"/>
              <a:buFont typeface="Wingdings" pitchFamily="2" charset="2"/>
              <a:buChar char="Ø"/>
            </a:pPr>
            <a:r>
              <a:rPr lang="en-US" sz="1400" dirty="0">
                <a:latin typeface="Cambria" pitchFamily="18" charset="0"/>
              </a:rPr>
              <a:t>diversity</a:t>
            </a:r>
          </a:p>
          <a:p>
            <a:pPr marL="318503" marR="0" lvl="1" indent="-318503" algn="just" defTabSz="914400" rtl="0" eaLnBrk="1" fontAlgn="base" latinLnBrk="0" hangingPunct="1">
              <a:lnSpc>
                <a:spcPct val="100000"/>
              </a:lnSpc>
              <a:spcBef>
                <a:spcPts val="700"/>
              </a:spcBef>
              <a:spcAft>
                <a:spcPct val="0"/>
              </a:spcAft>
              <a:buClr>
                <a:srgbClr val="002060"/>
              </a:buClr>
              <a:buSzPct val="100000"/>
              <a:buFont typeface="Wingdings" pitchFamily="2" charset="2"/>
              <a:buChar char="Ø"/>
              <a:tabLst/>
              <a:defRPr/>
            </a:pPr>
            <a:endParaRPr kumimoji="0" lang="en-US" sz="1800" b="0" i="0" u="none" strike="noStrike" kern="1200" cap="none" spc="0" normalizeH="0" baseline="0" noProof="0" dirty="0">
              <a:ln>
                <a:noFill/>
              </a:ln>
              <a:solidFill>
                <a:schemeClr val="tx1"/>
              </a:solidFill>
              <a:effectLst/>
              <a:uLnTx/>
              <a:uFillTx/>
              <a:latin typeface="Cambria" pitchFamily="18" charset="0"/>
              <a:ea typeface="+mn-ea"/>
              <a:cs typeface="+mn-cs"/>
            </a:endParaRPr>
          </a:p>
        </p:txBody>
      </p:sp>
      <p:sp>
        <p:nvSpPr>
          <p:cNvPr id="7" name="object 2"/>
          <p:cNvSpPr/>
          <p:nvPr/>
        </p:nvSpPr>
        <p:spPr>
          <a:xfrm>
            <a:off x="5835873" y="3276600"/>
            <a:ext cx="3308127" cy="380729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err="1">
                <a:latin typeface="Cambria" pitchFamily="18" charset="0"/>
              </a:rPr>
              <a:t>Johari</a:t>
            </a:r>
            <a:r>
              <a:rPr lang="en-US" sz="3200" b="1" dirty="0">
                <a:latin typeface="Cambria" pitchFamily="18" charset="0"/>
              </a:rPr>
              <a:t> Window</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Font typeface="Wingdings" pitchFamily="2" charset="2"/>
              <a:buChar char="Ø"/>
            </a:pPr>
            <a:r>
              <a:rPr lang="en-US" sz="1750" dirty="0">
                <a:latin typeface="Cambria" pitchFamily="18" charset="0"/>
              </a:rPr>
              <a:t>The </a:t>
            </a:r>
            <a:r>
              <a:rPr lang="en-US" sz="1750" dirty="0" err="1">
                <a:latin typeface="Cambria" pitchFamily="18" charset="0"/>
              </a:rPr>
              <a:t>johari</a:t>
            </a:r>
            <a:r>
              <a:rPr lang="en-US" sz="1750" dirty="0">
                <a:latin typeface="Cambria" pitchFamily="18" charset="0"/>
              </a:rPr>
              <a:t> window model is a simple &amp;  useful tool for illustrating &amp; improving  self-awareness &amp; mutual understanding  between individuals within a group.</a:t>
            </a:r>
          </a:p>
          <a:p>
            <a:pPr marL="318503" lvl="1" indent="-318503" algn="just">
              <a:lnSpc>
                <a:spcPct val="150000"/>
              </a:lnSpc>
              <a:spcBef>
                <a:spcPts val="700"/>
              </a:spcBef>
              <a:buClr>
                <a:srgbClr val="002060"/>
              </a:buClr>
              <a:buSzPct val="100000"/>
              <a:buFont typeface="Wingdings" pitchFamily="2" charset="2"/>
              <a:buChar char="Ø"/>
            </a:pPr>
            <a:r>
              <a:rPr lang="en-US" sz="1750" dirty="0">
                <a:latin typeface="Cambria" pitchFamily="18" charset="0"/>
              </a:rPr>
              <a:t>The </a:t>
            </a:r>
            <a:r>
              <a:rPr lang="en-US" sz="1750" dirty="0" err="1">
                <a:latin typeface="Cambria" pitchFamily="18" charset="0"/>
              </a:rPr>
              <a:t>johari</a:t>
            </a:r>
            <a:r>
              <a:rPr lang="en-US" sz="1750" dirty="0">
                <a:latin typeface="Cambria" pitchFamily="18" charset="0"/>
              </a:rPr>
              <a:t> window terminology refers to  self &amp; others.</a:t>
            </a:r>
          </a:p>
          <a:p>
            <a:pPr marL="318503" lvl="1" indent="-318503" algn="just">
              <a:lnSpc>
                <a:spcPct val="150000"/>
              </a:lnSpc>
              <a:spcBef>
                <a:spcPts val="700"/>
              </a:spcBef>
              <a:buClr>
                <a:srgbClr val="002060"/>
              </a:buClr>
              <a:buSzPct val="100000"/>
              <a:buFont typeface="Wingdings" pitchFamily="2" charset="2"/>
              <a:buChar char="Ø"/>
            </a:pPr>
            <a:r>
              <a:rPr lang="en-US" sz="1750" dirty="0">
                <a:latin typeface="Cambria" pitchFamily="18" charset="0"/>
              </a:rPr>
              <a:t>Self refers to the person subject to the  </a:t>
            </a:r>
            <a:r>
              <a:rPr lang="en-US" sz="1750" dirty="0" err="1">
                <a:latin typeface="Cambria" pitchFamily="18" charset="0"/>
              </a:rPr>
              <a:t>Johari</a:t>
            </a:r>
            <a:r>
              <a:rPr lang="en-US" sz="1750" dirty="0">
                <a:latin typeface="Cambria" pitchFamily="18" charset="0"/>
              </a:rPr>
              <a:t> window analysis &amp; others refers to  other people in the person’</a:t>
            </a:r>
          </a:p>
          <a:p>
            <a:pPr marL="318503" lvl="1" indent="-318503" algn="just">
              <a:lnSpc>
                <a:spcPct val="150000"/>
              </a:lnSpc>
              <a:spcBef>
                <a:spcPts val="700"/>
              </a:spcBef>
              <a:buClr>
                <a:srgbClr val="002060"/>
              </a:buClr>
              <a:buSzPct val="100000"/>
              <a:buFont typeface="Wingdings" pitchFamily="2" charset="2"/>
              <a:buChar char="Ø"/>
            </a:pPr>
            <a:r>
              <a:rPr lang="en-US" sz="1750" dirty="0">
                <a:latin typeface="Cambria" pitchFamily="18" charset="0"/>
              </a:rPr>
              <a:t>The </a:t>
            </a:r>
            <a:r>
              <a:rPr lang="en-US" sz="1750" dirty="0" err="1">
                <a:latin typeface="Cambria" pitchFamily="18" charset="0"/>
              </a:rPr>
              <a:t>Johari</a:t>
            </a:r>
            <a:r>
              <a:rPr lang="en-US" sz="1750" dirty="0">
                <a:latin typeface="Cambria" pitchFamily="18" charset="0"/>
              </a:rPr>
              <a:t> window model represents self-  awareness of an individual towards himself or  herself, &amp; later on become a widely used model  for self-development by helping the person  understand &amp; learn about improvement of  communication skills &amp; IPRs s group or  team.</a:t>
            </a:r>
          </a:p>
          <a:p>
            <a:pPr marL="318503" lvl="1" indent="-318503" algn="just">
              <a:lnSpc>
                <a:spcPct val="150000"/>
              </a:lnSpc>
              <a:spcBef>
                <a:spcPts val="700"/>
              </a:spcBef>
              <a:buClr>
                <a:srgbClr val="002060"/>
              </a:buClr>
              <a:buSzPct val="100000"/>
              <a:buFont typeface="Wingdings" pitchFamily="2" charset="2"/>
              <a:buChar char="Ø"/>
            </a:pPr>
            <a:r>
              <a:rPr lang="en-US" sz="1750" dirty="0">
                <a:latin typeface="Cambria" pitchFamily="18" charset="0"/>
              </a:rPr>
              <a:t>The </a:t>
            </a:r>
            <a:r>
              <a:rPr lang="en-US" sz="1750" dirty="0" err="1">
                <a:latin typeface="Cambria" pitchFamily="18" charset="0"/>
              </a:rPr>
              <a:t>johari</a:t>
            </a:r>
            <a:r>
              <a:rPr lang="en-US" sz="1750" dirty="0">
                <a:latin typeface="Cambria" pitchFamily="18" charset="0"/>
              </a:rPr>
              <a:t> window model was devised by  American psychologist, Joseph </a:t>
            </a:r>
            <a:r>
              <a:rPr lang="en-US" sz="1750" dirty="0" err="1">
                <a:latin typeface="Cambria" pitchFamily="18" charset="0"/>
              </a:rPr>
              <a:t>Luft</a:t>
            </a:r>
            <a:r>
              <a:rPr lang="en-US" sz="1750" dirty="0">
                <a:latin typeface="Cambria" pitchFamily="18" charset="0"/>
              </a:rPr>
              <a:t> &amp; Harry  Ingham, in 1955. The model was first published in proceedings of  the Western Training Laboratory in Group  Development by UCLA extension Office in 1955.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err="1">
                <a:latin typeface="Cambria" pitchFamily="18" charset="0"/>
              </a:rPr>
              <a:t>Johari</a:t>
            </a:r>
            <a:r>
              <a:rPr lang="en-US" sz="3200" b="1" dirty="0">
                <a:latin typeface="Cambria" pitchFamily="18" charset="0"/>
              </a:rPr>
              <a:t> Window</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Font typeface="Wingdings" pitchFamily="2" charset="2"/>
              <a:buChar char="Ø"/>
            </a:pPr>
            <a:endParaRPr lang="en-US" sz="1750" dirty="0">
              <a:latin typeface="Cambria" pitchFamily="18" charset="0"/>
            </a:endParaRPr>
          </a:p>
        </p:txBody>
      </p:sp>
      <p:sp>
        <p:nvSpPr>
          <p:cNvPr id="4" name="object 3"/>
          <p:cNvSpPr/>
          <p:nvPr/>
        </p:nvSpPr>
        <p:spPr>
          <a:xfrm>
            <a:off x="0" y="1524000"/>
            <a:ext cx="4800600" cy="3429000"/>
          </a:xfrm>
          <a:prstGeom prst="rect">
            <a:avLst/>
          </a:prstGeom>
          <a:blipFill>
            <a:blip r:embed="rId3" cstate="print"/>
            <a:stretch>
              <a:fillRect/>
            </a:stretch>
          </a:blipFill>
        </p:spPr>
        <p:txBody>
          <a:bodyPr wrap="square" lIns="0" tIns="0" rIns="0" bIns="0" rtlCol="0"/>
          <a:lstStyle/>
          <a:p>
            <a:endParaRPr/>
          </a:p>
        </p:txBody>
      </p:sp>
      <p:pic>
        <p:nvPicPr>
          <p:cNvPr id="89090" name="Picture 2"/>
          <p:cNvPicPr>
            <a:picLocks noChangeAspect="1" noChangeArrowheads="1"/>
          </p:cNvPicPr>
          <p:nvPr/>
        </p:nvPicPr>
        <p:blipFill>
          <a:blip r:embed="rId4"/>
          <a:srcRect/>
          <a:stretch>
            <a:fillRect/>
          </a:stretch>
        </p:blipFill>
        <p:spPr bwMode="auto">
          <a:xfrm>
            <a:off x="4495800" y="1676400"/>
            <a:ext cx="4471284" cy="31623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Functions of </a:t>
            </a:r>
            <a:r>
              <a:rPr lang="en-US" sz="3200" b="1" dirty="0" err="1">
                <a:latin typeface="Cambria" pitchFamily="18" charset="0"/>
              </a:rPr>
              <a:t>Johari</a:t>
            </a:r>
            <a:r>
              <a:rPr lang="en-US" sz="3200" b="1" dirty="0">
                <a:latin typeface="Cambria" pitchFamily="18" charset="0"/>
              </a:rPr>
              <a:t> Window</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It has become a widely used model for  understanding &amp; training self-awareness &amp;  personal development &amp; improving  communication, IPRs, group dynamics, team  development &amp; inter-group relationships.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It puts emphasis on soft skills, behavior,  empathy, cooperation, inter-group development  &amp; interpersonal development.</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It can also be used to improve an individual’s  relationship with others or a group’s  relationship with other groups.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The model is a simple &amp; useful tool for illustrating  &amp; improving self-awareness &amp; mutual  understanding between individuals in a group.</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Functions of </a:t>
            </a:r>
            <a:r>
              <a:rPr lang="en-US" sz="3200" b="1" dirty="0" err="1">
                <a:latin typeface="Cambria" pitchFamily="18" charset="0"/>
              </a:rPr>
              <a:t>Johari</a:t>
            </a:r>
            <a:r>
              <a:rPr lang="en-US" sz="3200" b="1" dirty="0">
                <a:latin typeface="Cambria" pitchFamily="18" charset="0"/>
              </a:rPr>
              <a:t> Window</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The </a:t>
            </a:r>
            <a:r>
              <a:rPr lang="en-US" sz="1800" dirty="0" err="1">
                <a:latin typeface="Cambria" pitchFamily="18" charset="0"/>
              </a:rPr>
              <a:t>Johari</a:t>
            </a:r>
            <a:r>
              <a:rPr lang="en-US" sz="1800" dirty="0">
                <a:latin typeface="Cambria" pitchFamily="18" charset="0"/>
              </a:rPr>
              <a:t> model can also be used to assess &amp;  improving self-awareness &amp; mutual understanding  between individuals in a group.</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The </a:t>
            </a:r>
            <a:r>
              <a:rPr lang="en-US" sz="1800" dirty="0" err="1">
                <a:latin typeface="Cambria" pitchFamily="18" charset="0"/>
              </a:rPr>
              <a:t>johari</a:t>
            </a:r>
            <a:r>
              <a:rPr lang="en-US" sz="1800" dirty="0">
                <a:latin typeface="Cambria" pitchFamily="18" charset="0"/>
              </a:rPr>
              <a:t> window actually represents information –  feelings, experiences, views attitudes, skills,  intentions, motivation, etc.	- within or about a  person in relation to their group from four  perspectives.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The </a:t>
            </a:r>
            <a:r>
              <a:rPr lang="en-US" sz="1800" dirty="0" err="1">
                <a:latin typeface="Cambria" pitchFamily="18" charset="0"/>
              </a:rPr>
              <a:t>johari</a:t>
            </a:r>
            <a:r>
              <a:rPr lang="en-US" sz="1800" dirty="0">
                <a:latin typeface="Cambria" pitchFamily="18" charset="0"/>
              </a:rPr>
              <a:t> window provides a useful way to  graphically visualize the process of self-disclosure.</a:t>
            </a:r>
          </a:p>
          <a:p>
            <a:pPr marL="318503" lvl="1" indent="-318503" algn="just">
              <a:lnSpc>
                <a:spcPct val="150000"/>
              </a:lnSpc>
              <a:spcBef>
                <a:spcPts val="700"/>
              </a:spcBef>
              <a:buClr>
                <a:srgbClr val="002060"/>
              </a:buClr>
              <a:buSzPct val="100000"/>
              <a:buFont typeface="Wingdings" pitchFamily="2" charset="2"/>
              <a:buChar char="Ø"/>
            </a:pPr>
            <a:endParaRPr lang="en-US" sz="1800" dirty="0">
              <a:latin typeface="Cambria"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4" name="Footer Placeholder 3"/>
          <p:cNvSpPr>
            <a:spLocks noGrp="1"/>
          </p:cNvSpPr>
          <p:nvPr>
            <p:ph type="ftr" sz="quarter" idx="11"/>
          </p:nvPr>
        </p:nvSpPr>
        <p:spPr/>
        <p:txBody>
          <a:bodyPr/>
          <a:lstStyle/>
          <a:p>
            <a:pPr>
              <a:defRPr/>
            </a:pPr>
            <a:endParaRPr lang="en-US" dirty="0"/>
          </a:p>
        </p:txBody>
      </p:sp>
      <p:sp>
        <p:nvSpPr>
          <p:cNvPr id="5" name="object 442"/>
          <p:cNvSpPr>
            <a:spLocks noGrp="1"/>
          </p:cNvSpPr>
          <p:nvPr>
            <p:ph sz="quarter" idx="1"/>
          </p:nvPr>
        </p:nvSpPr>
        <p:spPr>
          <a:xfrm>
            <a:off x="609600" y="1600200"/>
            <a:ext cx="8153400" cy="4495800"/>
          </a:xfrm>
          <a:prstGeom prst="rect">
            <a:avLst/>
          </a:prstGeom>
          <a:blipFill>
            <a:blip r:embed="rId2" cstate="print"/>
            <a:stretch>
              <a:fillRect/>
            </a:stretch>
          </a:blipFill>
        </p:spPr>
        <p:txBody>
          <a:bodyPr wrap="square" lIns="0" tIns="0" rIns="0" bIns="0" rtlCol="0">
            <a:noAutofit/>
          </a:bodyPr>
          <a:lstStyle/>
          <a:p>
            <a:pPr algn="ctr">
              <a:buNone/>
            </a:pPr>
            <a:endParaRPr lang="en-US" sz="1800" b="1" dirty="0">
              <a:solidFill>
                <a:srgbClr val="002060"/>
              </a:solidFill>
              <a:latin typeface="Cambria" pitchFamily="18" charset="0"/>
            </a:endParaRPr>
          </a:p>
          <a:p>
            <a:pPr algn="ctr">
              <a:buNone/>
            </a:pPr>
            <a:endParaRPr lang="en-US" sz="1800" b="1" dirty="0">
              <a:solidFill>
                <a:srgbClr val="002060"/>
              </a:solidFill>
              <a:latin typeface="Cambria" pitchFamily="18" charset="0"/>
            </a:endParaRPr>
          </a:p>
          <a:p>
            <a:pPr algn="ctr">
              <a:buNone/>
            </a:pPr>
            <a:endParaRPr lang="en-US" sz="1800" b="1" dirty="0">
              <a:solidFill>
                <a:srgbClr val="002060"/>
              </a:solidFill>
              <a:latin typeface="Cambria" pitchFamily="18" charset="0"/>
            </a:endParaRPr>
          </a:p>
          <a:p>
            <a:pPr algn="ctr">
              <a:buNone/>
            </a:pPr>
            <a:endParaRPr lang="en-US" sz="1800" b="1" dirty="0">
              <a:solidFill>
                <a:srgbClr val="002060"/>
              </a:solidFill>
              <a:latin typeface="Cambria" pitchFamily="18" charset="0"/>
            </a:endParaRPr>
          </a:p>
          <a:p>
            <a:pPr algn="ctr">
              <a:buNone/>
            </a:pPr>
            <a:endParaRPr lang="en-US" sz="1800" b="1" dirty="0">
              <a:solidFill>
                <a:srgbClr val="002060"/>
              </a:solidFill>
              <a:latin typeface="Cambria" pitchFamily="18" charset="0"/>
            </a:endParaRPr>
          </a:p>
          <a:p>
            <a:pPr algn="ctr">
              <a:buNone/>
            </a:pPr>
            <a:r>
              <a:rPr lang="en-US" sz="3600" b="1" dirty="0">
                <a:solidFill>
                  <a:srgbClr val="0070C0"/>
                </a:solidFill>
                <a:latin typeface="Cambria" pitchFamily="18" charset="0"/>
              </a:rPr>
              <a:t>GROUP AND INDIVIDUAL DYNAMIC</a:t>
            </a:r>
            <a:endParaRPr lang="en-IN" sz="3600" b="1" dirty="0">
              <a:solidFill>
                <a:srgbClr val="0070C0"/>
              </a:solidFill>
              <a:latin typeface="Cambria" pitchFamily="18" charset="0"/>
            </a:endParaRPr>
          </a:p>
        </p:txBody>
      </p:sp>
      <p:pic>
        <p:nvPicPr>
          <p:cNvPr id="6" name="Picture 2" descr="https://upload.wikimedia.org/wikipedia/en/8/86/Sumandeep.png"/>
          <p:cNvPicPr>
            <a:picLocks noChangeAspect="1" noChangeArrowheads="1"/>
          </p:cNvPicPr>
          <p:nvPr/>
        </p:nvPicPr>
        <p:blipFill>
          <a:blip r:embed="rId3"/>
          <a:srcRect/>
          <a:stretch>
            <a:fillRect/>
          </a:stretch>
        </p:blipFill>
        <p:spPr bwMode="auto">
          <a:xfrm>
            <a:off x="152400" y="68123"/>
            <a:ext cx="1072033" cy="1151077"/>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76200" y="152400"/>
            <a:ext cx="9067800" cy="1066800"/>
          </a:xfrm>
          <a:noFill/>
          <a:ln w="9525">
            <a:noFill/>
            <a:miter lim="800000"/>
            <a:headEnd/>
            <a:tailEnd/>
          </a:ln>
        </p:spPr>
        <p:txBody>
          <a:bodyPr vert="horz" wrap="square" lIns="91273" tIns="45636" rIns="91273" bIns="45636" numCol="1" anchor="ctr" anchorCtr="0" compatLnSpc="1">
            <a:prstTxWarp prst="textNoShape">
              <a:avLst/>
            </a:prstTxWarp>
          </a:bodyPr>
          <a:lstStyle/>
          <a:p>
            <a:pPr>
              <a:lnSpc>
                <a:spcPct val="110000"/>
              </a:lnSpc>
              <a:spcBef>
                <a:spcPts val="0"/>
              </a:spcBef>
            </a:pPr>
            <a:br>
              <a:rPr lang="en-US" sz="3200" b="1" dirty="0">
                <a:latin typeface="Cambria" pitchFamily="18" charset="0"/>
              </a:rPr>
            </a:br>
            <a:r>
              <a:rPr lang="en-US" sz="3200" b="1" dirty="0">
                <a:latin typeface="Cambria" pitchFamily="18" charset="0"/>
              </a:rPr>
              <a:t>Definition of Communication</a:t>
            </a:r>
            <a:br>
              <a:rPr lang="en-US" sz="3200" b="1" dirty="0">
                <a:latin typeface="Cambria" pitchFamily="18" charset="0"/>
              </a:rPr>
            </a:br>
            <a:endParaRPr lang="en-US" sz="3200" b="1" dirty="0">
              <a:latin typeface="Cambria" pitchFamily="18" charset="0"/>
            </a:endParaRPr>
          </a:p>
        </p:txBody>
      </p:sp>
      <p:sp>
        <p:nvSpPr>
          <p:cNvPr id="5" name="Content Placeholder 3"/>
          <p:cNvSpPr>
            <a:spLocks noGrp="1"/>
          </p:cNvSpPr>
          <p:nvPr>
            <p:ph sz="quarter" idx="1"/>
          </p:nvPr>
        </p:nvSpPr>
        <p:spPr>
          <a:xfrm>
            <a:off x="228600" y="1524000"/>
            <a:ext cx="8686800" cy="5334000"/>
          </a:xfrm>
        </p:spPr>
        <p:txBody>
          <a:bodyPr/>
          <a:lstStyle/>
          <a:p>
            <a:pPr algn="just">
              <a:lnSpc>
                <a:spcPct val="150000"/>
              </a:lnSpc>
              <a:buFont typeface="Wingdings" pitchFamily="2" charset="2"/>
              <a:buChar char="Ø"/>
            </a:pPr>
            <a:r>
              <a:rPr lang="en-IN" sz="2000" dirty="0">
                <a:latin typeface="Times New Roman" pitchFamily="18" charset="0"/>
                <a:cs typeface="Times New Roman" pitchFamily="18" charset="0"/>
              </a:rPr>
              <a:t>Communication is a process of sharing experience till it becomes a common possession. It modifies the disposition of both parties who partakes it - </a:t>
            </a:r>
            <a:r>
              <a:rPr lang="en-IN" sz="2000" b="1" dirty="0">
                <a:latin typeface="Times New Roman" pitchFamily="18" charset="0"/>
                <a:cs typeface="Times New Roman" pitchFamily="18" charset="0"/>
              </a:rPr>
              <a:t>John Dewey</a:t>
            </a:r>
            <a:r>
              <a:rPr lang="en-IN" sz="2000" dirty="0">
                <a:latin typeface="Times New Roman" pitchFamily="18" charset="0"/>
                <a:cs typeface="Times New Roman" pitchFamily="18" charset="0"/>
              </a:rPr>
              <a:t>.</a:t>
            </a:r>
          </a:p>
          <a:p>
            <a:pPr algn="just">
              <a:lnSpc>
                <a:spcPct val="150000"/>
              </a:lnSpc>
              <a:buFont typeface="Wingdings" pitchFamily="2" charset="2"/>
              <a:buChar char="Ø"/>
            </a:pPr>
            <a:r>
              <a:rPr lang="en-IN" sz="2000" dirty="0">
                <a:latin typeface="Times New Roman" pitchFamily="18" charset="0"/>
                <a:cs typeface="Times New Roman" pitchFamily="18" charset="0"/>
              </a:rPr>
              <a:t>Communication is sharing of ideas and feelings in a mood of mutuality - </a:t>
            </a:r>
            <a:r>
              <a:rPr lang="en-IN" sz="2000" b="1" dirty="0">
                <a:latin typeface="Times New Roman" pitchFamily="18" charset="0"/>
                <a:cs typeface="Times New Roman" pitchFamily="18" charset="0"/>
              </a:rPr>
              <a:t>Edgar Dale</a:t>
            </a:r>
            <a:r>
              <a:rPr lang="en-IN" sz="2000" dirty="0">
                <a:latin typeface="Times New Roman" pitchFamily="18" charset="0"/>
                <a:cs typeface="Times New Roman" pitchFamily="18" charset="0"/>
              </a:rPr>
              <a:t>.</a:t>
            </a:r>
          </a:p>
          <a:p>
            <a:pPr algn="just">
              <a:lnSpc>
                <a:spcPct val="150000"/>
              </a:lnSpc>
              <a:buFont typeface="Wingdings" pitchFamily="2" charset="2"/>
              <a:buChar char="Ø"/>
            </a:pPr>
            <a:r>
              <a:rPr lang="en-IN" sz="2000" dirty="0">
                <a:latin typeface="Times New Roman" pitchFamily="18" charset="0"/>
                <a:cs typeface="Times New Roman" pitchFamily="18" charset="0"/>
              </a:rPr>
              <a:t>Communication is a means of persuasion to influence other so that desired effect is achieved – </a:t>
            </a:r>
            <a:r>
              <a:rPr lang="en-IN" sz="2000" b="1" dirty="0">
                <a:latin typeface="Times New Roman" pitchFamily="18" charset="0"/>
                <a:cs typeface="Times New Roman" pitchFamily="18" charset="0"/>
              </a:rPr>
              <a:t>Aristotle</a:t>
            </a:r>
            <a:r>
              <a:rPr lang="en-IN" sz="2000" dirty="0">
                <a:latin typeface="Times New Roman" pitchFamily="18" charset="0"/>
                <a:cs typeface="Times New Roman" pitchFamily="18"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Cambria" pitchFamily="18" charset="0"/>
              </a:rPr>
              <a:t>Presentation Outline</a:t>
            </a:r>
            <a:endParaRPr lang="en-IN" sz="3200" dirty="0"/>
          </a:p>
        </p:txBody>
      </p:sp>
      <p:sp>
        <p:nvSpPr>
          <p:cNvPr id="3" name="Content Placeholder 2"/>
          <p:cNvSpPr>
            <a:spLocks noGrp="1"/>
          </p:cNvSpPr>
          <p:nvPr>
            <p:ph sz="quarter" idx="1"/>
          </p:nvPr>
        </p:nvSpPr>
        <p:spPr>
          <a:xfrm>
            <a:off x="228600" y="1600200"/>
            <a:ext cx="8537447" cy="4495800"/>
          </a:xfrm>
        </p:spPr>
        <p:txBody>
          <a:bodyPr/>
          <a:lstStyle/>
          <a:p>
            <a:pPr marL="0" lvl="0" indent="0" algn="just">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Introduction</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Definition of Group</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Definition of Group dynamics</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Types of Group</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Characteristic of group</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Group Problems</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Phases of group development</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Factors affect group dynamics</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Functions of group leader in group dynamics</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Group </a:t>
            </a:r>
            <a:r>
              <a:rPr lang="en-US" sz="1600" dirty="0" err="1">
                <a:solidFill>
                  <a:srgbClr val="002060"/>
                </a:solidFill>
                <a:latin typeface="Cambria" pitchFamily="18" charset="0"/>
                <a:ea typeface="Times New Roman" pitchFamily="18" charset="0"/>
                <a:cs typeface="Times New Roman" pitchFamily="18" charset="0"/>
              </a:rPr>
              <a:t>tash</a:t>
            </a:r>
            <a:r>
              <a:rPr lang="en-US" sz="1600" dirty="0">
                <a:solidFill>
                  <a:srgbClr val="002060"/>
                </a:solidFill>
                <a:latin typeface="Cambria" pitchFamily="18" charset="0"/>
                <a:ea typeface="Times New Roman" pitchFamily="18" charset="0"/>
                <a:cs typeface="Times New Roman" pitchFamily="18" charset="0"/>
              </a:rPr>
              <a:t> roles</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Individual roles of group leader</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Group Process</a:t>
            </a:r>
            <a:endParaRPr lang="en-US" sz="1600" dirty="0">
              <a:solidFill>
                <a:srgbClr val="002060"/>
              </a:solidFill>
              <a:latin typeface="Cambria" pitchFamily="18" charset="0"/>
              <a:cs typeface="Times New Roman" pitchFamily="18" charset="0"/>
            </a:endParaRPr>
          </a:p>
          <a:p>
            <a:pPr marL="0" lvl="0" indent="0" algn="just" eaLnBrk="0" hangingPunct="0">
              <a:lnSpc>
                <a:spcPct val="150000"/>
              </a:lnSpc>
              <a:spcBef>
                <a:spcPct val="0"/>
              </a:spcBef>
              <a:buClrTx/>
              <a:buSzPct val="70000"/>
              <a:buFont typeface="Wingdings" pitchFamily="2" charset="2"/>
              <a:buChar char="v"/>
            </a:pPr>
            <a:r>
              <a:rPr lang="en-US" sz="1600" dirty="0">
                <a:solidFill>
                  <a:srgbClr val="002060"/>
                </a:solidFill>
                <a:latin typeface="Cambria" pitchFamily="18" charset="0"/>
                <a:ea typeface="Times New Roman" pitchFamily="18" charset="0"/>
                <a:cs typeface="Times New Roman" pitchFamily="18" charset="0"/>
              </a:rPr>
              <a:t>  Role of manager in group dynamics</a:t>
            </a:r>
            <a:endParaRPr lang="en-IN" sz="1600" dirty="0">
              <a:solidFill>
                <a:srgbClr val="002060"/>
              </a:solidFill>
              <a:latin typeface="Cambria" pitchFamily="18" charset="0"/>
            </a:endParaRPr>
          </a:p>
        </p:txBody>
      </p:sp>
      <p:sp>
        <p:nvSpPr>
          <p:cNvPr id="4" name="Footer Placeholder 3"/>
          <p:cNvSpPr>
            <a:spLocks noGrp="1"/>
          </p:cNvSpPr>
          <p:nvPr>
            <p:ph type="ftr" sz="quarter" idx="11"/>
          </p:nvPr>
        </p:nvSpPr>
        <p:spPr/>
        <p:txBody>
          <a:bodyPr/>
          <a:lstStyle/>
          <a:p>
            <a:pPr>
              <a:defRPr/>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Group and Individual Dynamic</a:t>
            </a:r>
          </a:p>
        </p:txBody>
      </p:sp>
      <p:sp>
        <p:nvSpPr>
          <p:cNvPr id="5" name="Content Placeholder 3"/>
          <p:cNvSpPr>
            <a:spLocks noGrp="1"/>
          </p:cNvSpPr>
          <p:nvPr>
            <p:ph sz="quarter" idx="1"/>
          </p:nvPr>
        </p:nvSpPr>
        <p:spPr>
          <a:xfrm>
            <a:off x="0" y="1524000"/>
            <a:ext cx="4419600" cy="5257800"/>
          </a:xfrm>
        </p:spPr>
        <p:txBody>
          <a:bodyPr/>
          <a:lstStyle/>
          <a:p>
            <a:pPr marL="318503" lvl="1" indent="-318503" algn="just">
              <a:spcBef>
                <a:spcPts val="700"/>
              </a:spcBef>
              <a:buClr>
                <a:srgbClr val="002060"/>
              </a:buClr>
              <a:buSzPct val="100000"/>
              <a:buNone/>
            </a:pPr>
            <a:r>
              <a:rPr lang="en-US" sz="1750" b="1" u="sng" dirty="0">
                <a:latin typeface="Cambria" pitchFamily="18" charset="0"/>
              </a:rPr>
              <a:t>Introduction</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Group dynamics is two ways communication implies a situation where not only two parties’ talk to each other as well as it helps in clarification of doubts, confusion and misconception. Both parties understanding each other and receiving and giving of feedback</a:t>
            </a:r>
          </a:p>
          <a:p>
            <a:pPr marL="318503" lvl="1" indent="-318503" algn="just">
              <a:spcBef>
                <a:spcPts val="700"/>
              </a:spcBef>
              <a:buClr>
                <a:srgbClr val="002060"/>
              </a:buClr>
              <a:buSzPct val="100000"/>
              <a:buNone/>
            </a:pPr>
            <a:r>
              <a:rPr lang="en-US" sz="1750" b="1" u="sng" dirty="0">
                <a:latin typeface="Cambria" pitchFamily="18" charset="0"/>
              </a:rPr>
              <a:t>Definition of group</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A group may be defined as two or more people acting interdependently in a unified manner toward the achievement of common goals (</a:t>
            </a:r>
            <a:r>
              <a:rPr lang="en-US" sz="1750" dirty="0" err="1">
                <a:latin typeface="Cambria" pitchFamily="18" charset="0"/>
              </a:rPr>
              <a:t>harod</a:t>
            </a:r>
            <a:r>
              <a:rPr lang="en-US" sz="1750" dirty="0">
                <a:latin typeface="Cambria" pitchFamily="18" charset="0"/>
              </a:rPr>
              <a:t> </a:t>
            </a:r>
            <a:r>
              <a:rPr lang="en-US" sz="1750" dirty="0" err="1">
                <a:latin typeface="Cambria" pitchFamily="18" charset="0"/>
              </a:rPr>
              <a:t>koontz</a:t>
            </a:r>
            <a:r>
              <a:rPr lang="en-US" sz="1750" dirty="0">
                <a:latin typeface="Cambria" pitchFamily="18" charset="0"/>
              </a:rPr>
              <a:t>, 2004) An aggregate of individuals who interact and mutually influence each other</a:t>
            </a:r>
          </a:p>
        </p:txBody>
      </p:sp>
      <p:pic>
        <p:nvPicPr>
          <p:cNvPr id="1026" name="Picture 2"/>
          <p:cNvPicPr>
            <a:picLocks noChangeAspect="1" noChangeArrowheads="1"/>
          </p:cNvPicPr>
          <p:nvPr/>
        </p:nvPicPr>
        <p:blipFill>
          <a:blip r:embed="rId3"/>
          <a:srcRect/>
          <a:stretch>
            <a:fillRect/>
          </a:stretch>
        </p:blipFill>
        <p:spPr bwMode="auto">
          <a:xfrm>
            <a:off x="4495800" y="2133600"/>
            <a:ext cx="4648200" cy="31242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Group and Individual Dynamic</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None/>
            </a:pPr>
            <a:r>
              <a:rPr lang="en-US" sz="1800" b="1" u="sng" dirty="0">
                <a:latin typeface="Cambria" pitchFamily="18" charset="0"/>
              </a:rPr>
              <a:t>Definition of group dynamic</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Group dynamics is viewed from the perspective of internal nature of group how they are formed, what are their structure and process, and how they affect individual members, other groups and the organization (</a:t>
            </a:r>
            <a:r>
              <a:rPr lang="en-US" sz="1800" dirty="0" err="1">
                <a:latin typeface="Cambria" pitchFamily="18" charset="0"/>
              </a:rPr>
              <a:t>mamoria</a:t>
            </a:r>
            <a:r>
              <a:rPr lang="en-US" sz="1800" dirty="0">
                <a:latin typeface="Cambria" pitchFamily="18" charset="0"/>
              </a:rPr>
              <a:t>, 1996)</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Group dynamics describes how a group should be organized and conducted. Democratic leadership member participation and overall co-operation are stressed in group dynamics.</a:t>
            </a:r>
          </a:p>
          <a:p>
            <a:pPr marL="318503" lvl="1" indent="-318503" algn="just">
              <a:lnSpc>
                <a:spcPct val="150000"/>
              </a:lnSpc>
              <a:spcBef>
                <a:spcPts val="700"/>
              </a:spcBef>
              <a:buClr>
                <a:srgbClr val="002060"/>
              </a:buClr>
              <a:buSzPct val="100000"/>
              <a:buFont typeface="Wingdings" pitchFamily="2" charset="2"/>
              <a:buChar char="Ø"/>
            </a:pPr>
            <a:endParaRPr lang="en-US" sz="1800" dirty="0">
              <a:latin typeface="Cambria"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Group and Individual Dynamic</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spcBef>
                <a:spcPts val="700"/>
              </a:spcBef>
              <a:buClr>
                <a:srgbClr val="002060"/>
              </a:buClr>
              <a:buSzPct val="100000"/>
              <a:buNone/>
            </a:pPr>
            <a:r>
              <a:rPr lang="en-US" sz="1750" b="1" u="sng" dirty="0">
                <a:latin typeface="Cambria" pitchFamily="18" charset="0"/>
              </a:rPr>
              <a:t>Characteristics of Groups</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Common motives conducive to group interaction</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A group structure with a hierarchical status system</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Standardization of norms and values</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One or more common goals</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Interactions and communication among members</a:t>
            </a:r>
          </a:p>
          <a:p>
            <a:pPr marL="318503" lvl="1" indent="-318503" algn="just">
              <a:spcBef>
                <a:spcPts val="700"/>
              </a:spcBef>
              <a:buClr>
                <a:srgbClr val="002060"/>
              </a:buClr>
              <a:buSzPct val="100000"/>
              <a:buNone/>
            </a:pPr>
            <a:r>
              <a:rPr lang="en-US" sz="1750" b="1" u="sng" dirty="0">
                <a:latin typeface="Cambria" pitchFamily="18" charset="0"/>
              </a:rPr>
              <a:t>Group problems</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Lack of qualified Leaders and Participation</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Lack of Interest in program</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Disorderly meetings</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Poor Group Relations</a:t>
            </a:r>
          </a:p>
          <a:p>
            <a:pPr marL="318503" lvl="1" indent="-318503" algn="just">
              <a:spcBef>
                <a:spcPts val="700"/>
              </a:spcBef>
              <a:buClr>
                <a:srgbClr val="002060"/>
              </a:buClr>
              <a:buSzPct val="100000"/>
              <a:buNone/>
            </a:pPr>
            <a:endParaRPr lang="en-US" sz="1750" dirty="0">
              <a:latin typeface="Cambria"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Group and Individual Dynamic</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spcBef>
                <a:spcPts val="700"/>
              </a:spcBef>
              <a:buClr>
                <a:srgbClr val="002060"/>
              </a:buClr>
              <a:buSzPct val="100000"/>
              <a:buNone/>
            </a:pPr>
            <a:r>
              <a:rPr lang="en-US" sz="1750" b="1" u="sng" dirty="0">
                <a:latin typeface="Cambria" pitchFamily="18" charset="0"/>
              </a:rPr>
              <a:t>Functions/roles or group leader in group dynamics:</a:t>
            </a:r>
          </a:p>
          <a:p>
            <a:pPr marL="617032" lvl="2" indent="-342900" algn="just">
              <a:spcBef>
                <a:spcPts val="700"/>
              </a:spcBef>
              <a:buClr>
                <a:srgbClr val="002060"/>
              </a:buClr>
              <a:buSzPct val="100000"/>
              <a:buFont typeface="+mj-lt"/>
              <a:buAutoNum type="arabicPeriod"/>
            </a:pPr>
            <a:r>
              <a:rPr lang="en-US" sz="1350" dirty="0">
                <a:latin typeface="Cambria" pitchFamily="18" charset="0"/>
              </a:rPr>
              <a:t>Group task roles</a:t>
            </a:r>
          </a:p>
          <a:p>
            <a:pPr marL="617032" lvl="2" indent="-342900" algn="just">
              <a:spcBef>
                <a:spcPts val="700"/>
              </a:spcBef>
              <a:buClr>
                <a:srgbClr val="002060"/>
              </a:buClr>
              <a:buSzPct val="100000"/>
              <a:buFont typeface="+mj-lt"/>
              <a:buAutoNum type="arabicPeriod"/>
            </a:pPr>
            <a:r>
              <a:rPr lang="en-US" sz="1350" dirty="0">
                <a:latin typeface="Cambria" pitchFamily="18" charset="0"/>
              </a:rPr>
              <a:t>Group building and maintaining roles</a:t>
            </a:r>
          </a:p>
          <a:p>
            <a:pPr marL="617032" lvl="2" indent="-342900" algn="just">
              <a:spcBef>
                <a:spcPts val="700"/>
              </a:spcBef>
              <a:buClr>
                <a:srgbClr val="002060"/>
              </a:buClr>
              <a:buSzPct val="100000"/>
              <a:buFont typeface="+mj-lt"/>
              <a:buAutoNum type="arabicPeriod"/>
            </a:pPr>
            <a:r>
              <a:rPr lang="en-US" sz="1350" dirty="0">
                <a:latin typeface="Cambria" pitchFamily="18" charset="0"/>
              </a:rPr>
              <a:t>Individual roles</a:t>
            </a:r>
          </a:p>
          <a:p>
            <a:pPr marL="318503" lvl="1" indent="-318503" algn="just">
              <a:spcBef>
                <a:spcPts val="700"/>
              </a:spcBef>
              <a:buClr>
                <a:srgbClr val="002060"/>
              </a:buClr>
              <a:buSzPct val="100000"/>
              <a:buNone/>
            </a:pPr>
            <a:r>
              <a:rPr lang="en-US" sz="1750" b="1" dirty="0">
                <a:latin typeface="Cambria" pitchFamily="18" charset="0"/>
              </a:rPr>
              <a:t>1. Group task roles</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Initiator contributor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Information seeker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Information giver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Opinion seeker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Elaborator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Coordinator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Orienteer, Evaluator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Energizer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Procedural technician</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Recorder</a:t>
            </a:r>
          </a:p>
          <a:p>
            <a:pPr marL="318503" lvl="1" indent="-318503" algn="just">
              <a:spcBef>
                <a:spcPts val="700"/>
              </a:spcBef>
              <a:buClr>
                <a:srgbClr val="002060"/>
              </a:buClr>
              <a:buSzPct val="100000"/>
              <a:buFont typeface="Wingdings" pitchFamily="2" charset="2"/>
              <a:buChar char="Ø"/>
            </a:pPr>
            <a:endParaRPr lang="en-US" sz="1750" dirty="0">
              <a:latin typeface="Cambria"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Group and Individual Dynamic</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spcBef>
                <a:spcPts val="700"/>
              </a:spcBef>
              <a:buClr>
                <a:srgbClr val="002060"/>
              </a:buClr>
              <a:buSzPct val="100000"/>
              <a:buNone/>
            </a:pPr>
            <a:r>
              <a:rPr lang="en-US" sz="1750" b="1" u="sng" dirty="0">
                <a:latin typeface="Cambria" pitchFamily="18" charset="0"/>
              </a:rPr>
              <a:t>Functions/roles or group leader in group dynamics:</a:t>
            </a:r>
          </a:p>
          <a:p>
            <a:pPr marL="617032" lvl="2" indent="-342900" algn="just">
              <a:spcBef>
                <a:spcPts val="700"/>
              </a:spcBef>
              <a:buClr>
                <a:srgbClr val="002060"/>
              </a:buClr>
              <a:buSzPct val="100000"/>
              <a:buFont typeface="+mj-lt"/>
              <a:buAutoNum type="arabicPeriod"/>
            </a:pPr>
            <a:r>
              <a:rPr lang="en-US" sz="1350" dirty="0">
                <a:latin typeface="Cambria" pitchFamily="18" charset="0"/>
              </a:rPr>
              <a:t>Group task roles</a:t>
            </a:r>
          </a:p>
          <a:p>
            <a:pPr marL="617032" lvl="2" indent="-342900" algn="just">
              <a:spcBef>
                <a:spcPts val="700"/>
              </a:spcBef>
              <a:buClr>
                <a:srgbClr val="002060"/>
              </a:buClr>
              <a:buSzPct val="100000"/>
              <a:buFont typeface="+mj-lt"/>
              <a:buAutoNum type="arabicPeriod"/>
            </a:pPr>
            <a:r>
              <a:rPr lang="en-US" sz="1350" dirty="0">
                <a:latin typeface="Cambria" pitchFamily="18" charset="0"/>
              </a:rPr>
              <a:t>Group building and maintaining roles</a:t>
            </a:r>
          </a:p>
          <a:p>
            <a:pPr marL="617032" lvl="2" indent="-342900" algn="just">
              <a:spcBef>
                <a:spcPts val="700"/>
              </a:spcBef>
              <a:buClr>
                <a:srgbClr val="002060"/>
              </a:buClr>
              <a:buSzPct val="100000"/>
              <a:buFont typeface="+mj-lt"/>
              <a:buAutoNum type="arabicPeriod"/>
            </a:pPr>
            <a:r>
              <a:rPr lang="en-US" sz="1350" dirty="0">
                <a:latin typeface="Cambria" pitchFamily="18" charset="0"/>
              </a:rPr>
              <a:t>Individual roles</a:t>
            </a:r>
          </a:p>
          <a:p>
            <a:pPr marL="318503" lvl="1" indent="-318503" algn="just">
              <a:spcBef>
                <a:spcPts val="700"/>
              </a:spcBef>
              <a:buClr>
                <a:srgbClr val="002060"/>
              </a:buClr>
              <a:buSzPct val="100000"/>
              <a:buNone/>
            </a:pPr>
            <a:r>
              <a:rPr lang="en-US" sz="1750" b="1" dirty="0">
                <a:latin typeface="Cambria" pitchFamily="18" charset="0"/>
              </a:rPr>
              <a:t>2. Group building and maintaining roles</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Encourager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Harmonizer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Compromiser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Gate keeper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Standard setter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Group</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Commentator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Follower</a:t>
            </a:r>
          </a:p>
          <a:p>
            <a:pPr marL="318503" lvl="1" indent="-318503" algn="just">
              <a:spcBef>
                <a:spcPts val="700"/>
              </a:spcBef>
              <a:buClr>
                <a:srgbClr val="002060"/>
              </a:buClr>
              <a:buSzPct val="100000"/>
              <a:buFont typeface="Wingdings" pitchFamily="2" charset="2"/>
              <a:buChar char="Ø"/>
            </a:pPr>
            <a:endParaRPr lang="en-US" sz="1750" dirty="0">
              <a:latin typeface="Cambria"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Group and Individual Dynamic</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spcBef>
                <a:spcPts val="700"/>
              </a:spcBef>
              <a:buClr>
                <a:srgbClr val="002060"/>
              </a:buClr>
              <a:buSzPct val="100000"/>
              <a:buNone/>
            </a:pPr>
            <a:r>
              <a:rPr lang="en-US" sz="1750" b="1" u="sng" dirty="0">
                <a:latin typeface="Cambria" pitchFamily="18" charset="0"/>
              </a:rPr>
              <a:t>Functions/roles or group leader in group dynamics:</a:t>
            </a:r>
          </a:p>
          <a:p>
            <a:pPr marL="617032" lvl="2" indent="-342900" algn="just">
              <a:spcBef>
                <a:spcPts val="700"/>
              </a:spcBef>
              <a:buClr>
                <a:srgbClr val="002060"/>
              </a:buClr>
              <a:buSzPct val="100000"/>
              <a:buFont typeface="+mj-lt"/>
              <a:buAutoNum type="arabicPeriod"/>
            </a:pPr>
            <a:r>
              <a:rPr lang="en-US" sz="1350" dirty="0">
                <a:latin typeface="Cambria" pitchFamily="18" charset="0"/>
              </a:rPr>
              <a:t>Group task roles</a:t>
            </a:r>
          </a:p>
          <a:p>
            <a:pPr marL="617032" lvl="2" indent="-342900" algn="just">
              <a:spcBef>
                <a:spcPts val="700"/>
              </a:spcBef>
              <a:buClr>
                <a:srgbClr val="002060"/>
              </a:buClr>
              <a:buSzPct val="100000"/>
              <a:buFont typeface="+mj-lt"/>
              <a:buAutoNum type="arabicPeriod"/>
            </a:pPr>
            <a:r>
              <a:rPr lang="en-US" sz="1350" dirty="0">
                <a:latin typeface="Cambria" pitchFamily="18" charset="0"/>
              </a:rPr>
              <a:t>Group building and maintaining roles</a:t>
            </a:r>
          </a:p>
          <a:p>
            <a:pPr marL="617032" lvl="2" indent="-342900" algn="just">
              <a:spcBef>
                <a:spcPts val="700"/>
              </a:spcBef>
              <a:buClr>
                <a:srgbClr val="002060"/>
              </a:buClr>
              <a:buSzPct val="100000"/>
              <a:buFont typeface="+mj-lt"/>
              <a:buAutoNum type="arabicPeriod"/>
            </a:pPr>
            <a:r>
              <a:rPr lang="en-US" sz="1350" dirty="0">
                <a:latin typeface="Cambria" pitchFamily="18" charset="0"/>
              </a:rPr>
              <a:t>Individual roles</a:t>
            </a:r>
          </a:p>
          <a:p>
            <a:pPr marL="318503" lvl="1" indent="-318503" algn="just">
              <a:spcBef>
                <a:spcPts val="700"/>
              </a:spcBef>
              <a:buClr>
                <a:srgbClr val="002060"/>
              </a:buClr>
              <a:buSzPct val="100000"/>
              <a:buNone/>
            </a:pPr>
            <a:r>
              <a:rPr lang="en-US" sz="1750" b="1" dirty="0">
                <a:latin typeface="Cambria" pitchFamily="18" charset="0"/>
              </a:rPr>
              <a:t>3. Individual roles of group leader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Aggressor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Blocker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Recognition seeker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Self confessor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Playboy</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Dominator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Help-seeker</a:t>
            </a:r>
          </a:p>
          <a:p>
            <a:pPr marL="318503" lvl="1" indent="-318503" algn="just">
              <a:spcBef>
                <a:spcPts val="700"/>
              </a:spcBef>
              <a:buClr>
                <a:srgbClr val="002060"/>
              </a:buClr>
              <a:buSzPct val="100000"/>
              <a:buFont typeface="Wingdings" pitchFamily="2" charset="2"/>
              <a:buChar char="Ø"/>
            </a:pPr>
            <a:r>
              <a:rPr lang="en-US" sz="1750" dirty="0">
                <a:latin typeface="Cambria" pitchFamily="18" charset="0"/>
              </a:rPr>
              <a:t>Special interest pleader</a:t>
            </a:r>
          </a:p>
          <a:p>
            <a:pPr marL="318503" lvl="1" indent="-318503" algn="just">
              <a:spcBef>
                <a:spcPts val="700"/>
              </a:spcBef>
              <a:buClr>
                <a:srgbClr val="002060"/>
              </a:buClr>
              <a:buSzPct val="100000"/>
              <a:buFont typeface="Wingdings" pitchFamily="2" charset="2"/>
              <a:buChar char="Ø"/>
            </a:pPr>
            <a:endParaRPr lang="en-US" sz="1750" dirty="0">
              <a:latin typeface="Cambria"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Group and Individual Dynamic</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None/>
            </a:pPr>
            <a:r>
              <a:rPr lang="en-US" sz="1800" b="1" u="sng" dirty="0">
                <a:latin typeface="Cambria" pitchFamily="18" charset="0"/>
              </a:rPr>
              <a:t>Group process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Phase – I Orientation: Personal relations, testing and dependency</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Phase – II organizing to get work done: personal relations, intergroup conflict</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Phase – III Information Flow: Personal Relations, Group cohesion</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Phase – IV Problem Solving: Personal Relations, Interdependence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Group and Individual Dynamic</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None/>
            </a:pPr>
            <a:r>
              <a:rPr lang="en-US" sz="1800" b="1" u="sng" dirty="0">
                <a:latin typeface="Cambria" pitchFamily="18" charset="0"/>
              </a:rPr>
              <a:t>Role of nurse manager in group dynamics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Supervise and manage the overall performance of staff in department</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Analyzing, reporting, giving recommendations and developing strategies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Achieve business and organization goals, visions and objectives. </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Involved in employee selection, career development, succession planning and periodic training</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Working out compensations and rewards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Responsible for the growth and increase in the organizations’ finances and earnings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Identifying problems, creating choices an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sz="quarter" idx="1"/>
          </p:nvPr>
        </p:nvSpPr>
        <p:spPr/>
        <p:txBody>
          <a:bodyPr/>
          <a:lstStyle/>
          <a:p>
            <a:pPr algn="ctr">
              <a:buNone/>
            </a:pPr>
            <a:endParaRPr lang="en-US" sz="3600" b="1" dirty="0">
              <a:solidFill>
                <a:srgbClr val="0070C0"/>
              </a:solidFill>
              <a:latin typeface="Cambria" pitchFamily="18" charset="0"/>
            </a:endParaRPr>
          </a:p>
          <a:p>
            <a:pPr algn="ctr">
              <a:buNone/>
            </a:pPr>
            <a:endParaRPr lang="en-US" sz="3600" b="1" dirty="0">
              <a:solidFill>
                <a:srgbClr val="0070C0"/>
              </a:solidFill>
              <a:latin typeface="Cambria" pitchFamily="18" charset="0"/>
            </a:endParaRPr>
          </a:p>
          <a:p>
            <a:pPr algn="ctr">
              <a:buNone/>
            </a:pPr>
            <a:endParaRPr lang="en-US" sz="3600" b="1" dirty="0">
              <a:solidFill>
                <a:srgbClr val="0070C0"/>
              </a:solidFill>
              <a:latin typeface="Cambria" pitchFamily="18" charset="0"/>
            </a:endParaRPr>
          </a:p>
          <a:p>
            <a:pPr algn="ctr">
              <a:buNone/>
            </a:pPr>
            <a:r>
              <a:rPr lang="en-US" sz="3600" b="1" dirty="0">
                <a:solidFill>
                  <a:srgbClr val="0070C0"/>
                </a:solidFill>
                <a:latin typeface="Cambria" pitchFamily="18" charset="0"/>
              </a:rPr>
              <a:t>ORGANIZATIONAL BEHAVIOUR</a:t>
            </a:r>
            <a:endParaRPr lang="en-IN" sz="3600" b="1" dirty="0">
              <a:solidFill>
                <a:srgbClr val="0070C0"/>
              </a:solidFill>
              <a:latin typeface="Cambria" pitchFamily="18" charset="0"/>
            </a:endParaRPr>
          </a:p>
        </p:txBody>
      </p:sp>
      <p:sp>
        <p:nvSpPr>
          <p:cNvPr id="4" name="Footer Placeholder 3"/>
          <p:cNvSpPr>
            <a:spLocks noGrp="1"/>
          </p:cNvSpPr>
          <p:nvPr>
            <p:ph type="ftr" sz="quarter" idx="11"/>
          </p:nvPr>
        </p:nvSpPr>
        <p:spPr/>
        <p:txBody>
          <a:bodyPr/>
          <a:lstStyle/>
          <a:p>
            <a:pPr>
              <a:defRPr/>
            </a:pPr>
            <a:endParaRPr lang="en-US" dirty="0"/>
          </a:p>
        </p:txBody>
      </p:sp>
      <p:pic>
        <p:nvPicPr>
          <p:cNvPr id="5" name="Picture 2" descr="https://upload.wikimedia.org/wikipedia/en/8/86/Sumandeep.png"/>
          <p:cNvPicPr>
            <a:picLocks noChangeAspect="1" noChangeArrowheads="1"/>
          </p:cNvPicPr>
          <p:nvPr/>
        </p:nvPicPr>
        <p:blipFill>
          <a:blip r:embed="rId2"/>
          <a:srcRect/>
          <a:stretch>
            <a:fillRect/>
          </a:stretch>
        </p:blipFill>
        <p:spPr bwMode="auto">
          <a:xfrm>
            <a:off x="152400" y="68123"/>
            <a:ext cx="1072033" cy="115107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76200" y="152400"/>
            <a:ext cx="9067800" cy="1066800"/>
          </a:xfrm>
          <a:noFill/>
          <a:ln w="9525">
            <a:noFill/>
            <a:miter lim="800000"/>
            <a:headEnd/>
            <a:tailEnd/>
          </a:ln>
        </p:spPr>
        <p:txBody>
          <a:bodyPr vert="horz" wrap="square" lIns="91273" tIns="45636" rIns="91273" bIns="45636" numCol="1" anchor="ctr" anchorCtr="0" compatLnSpc="1">
            <a:prstTxWarp prst="textNoShape">
              <a:avLst/>
            </a:prstTxWarp>
          </a:bodyPr>
          <a:lstStyle/>
          <a:p>
            <a:pPr>
              <a:lnSpc>
                <a:spcPct val="110000"/>
              </a:lnSpc>
              <a:spcBef>
                <a:spcPts val="0"/>
              </a:spcBef>
            </a:pPr>
            <a:br>
              <a:rPr lang="en-US" sz="3200" b="1" dirty="0">
                <a:latin typeface="Cambria" pitchFamily="18" charset="0"/>
              </a:rPr>
            </a:br>
            <a:r>
              <a:rPr lang="en-US" sz="3200" b="1" dirty="0">
                <a:latin typeface="Cambria" pitchFamily="18" charset="0"/>
              </a:rPr>
              <a:t>Communication</a:t>
            </a:r>
            <a:br>
              <a:rPr lang="en-US" sz="3200" b="1" dirty="0">
                <a:latin typeface="Cambria" pitchFamily="18" charset="0"/>
              </a:rPr>
            </a:br>
            <a:endParaRPr lang="en-US" sz="3200" b="1" dirty="0">
              <a:latin typeface="Cambria" pitchFamily="18" charset="0"/>
            </a:endParaRPr>
          </a:p>
        </p:txBody>
      </p:sp>
      <p:sp>
        <p:nvSpPr>
          <p:cNvPr id="5" name="Content Placeholder 3"/>
          <p:cNvSpPr>
            <a:spLocks noGrp="1"/>
          </p:cNvSpPr>
          <p:nvPr>
            <p:ph sz="quarter" idx="1"/>
          </p:nvPr>
        </p:nvSpPr>
        <p:spPr>
          <a:xfrm>
            <a:off x="228600" y="1524000"/>
            <a:ext cx="8915400" cy="5334000"/>
          </a:xfrm>
        </p:spPr>
        <p:txBody>
          <a:bodyPr/>
          <a:lstStyle/>
          <a:p>
            <a:pPr>
              <a:buClr>
                <a:srgbClr val="002060"/>
              </a:buClr>
              <a:buFont typeface="Wingdings" pitchFamily="2" charset="2"/>
              <a:buChar char="Ø"/>
            </a:pPr>
            <a:r>
              <a:rPr lang="en-US" sz="2000" dirty="0">
                <a:latin typeface="Cambria" pitchFamily="18" charset="0"/>
              </a:rPr>
              <a:t>The World ‘Communication’ is derived from Latin World ‘</a:t>
            </a:r>
            <a:r>
              <a:rPr lang="en-US" sz="2000" dirty="0" err="1">
                <a:latin typeface="Cambria" pitchFamily="18" charset="0"/>
              </a:rPr>
              <a:t>Communis</a:t>
            </a:r>
            <a:r>
              <a:rPr lang="en-US" sz="2000" dirty="0">
                <a:latin typeface="Cambria" pitchFamily="18" charset="0"/>
              </a:rPr>
              <a:t>’, which means common.</a:t>
            </a:r>
          </a:p>
          <a:p>
            <a:pPr>
              <a:buClr>
                <a:srgbClr val="002060"/>
              </a:buClr>
              <a:buFont typeface="Wingdings" pitchFamily="2" charset="2"/>
              <a:buChar char="Ø"/>
            </a:pPr>
            <a:r>
              <a:rPr lang="en-US" sz="2000" dirty="0">
                <a:latin typeface="Cambria" pitchFamily="18" charset="0"/>
              </a:rPr>
              <a:t>It is a process of  exchanging..</a:t>
            </a:r>
          </a:p>
          <a:p>
            <a:pPr>
              <a:buClr>
                <a:srgbClr val="002060"/>
              </a:buClr>
              <a:buFont typeface="Wingdings" pitchFamily="2" charset="2"/>
              <a:buChar char="Ø"/>
            </a:pPr>
            <a:r>
              <a:rPr lang="en-US" sz="2000" dirty="0">
                <a:latin typeface="Cambria" pitchFamily="18" charset="0"/>
              </a:rPr>
              <a:t>Information</a:t>
            </a:r>
          </a:p>
          <a:p>
            <a:pPr>
              <a:buClr>
                <a:srgbClr val="002060"/>
              </a:buClr>
              <a:buFont typeface="Wingdings" pitchFamily="2" charset="2"/>
              <a:buChar char="Ø"/>
            </a:pPr>
            <a:r>
              <a:rPr lang="en-US" sz="2000" dirty="0">
                <a:latin typeface="Cambria" pitchFamily="18" charset="0"/>
              </a:rPr>
              <a:t>Ideas</a:t>
            </a:r>
          </a:p>
          <a:p>
            <a:pPr>
              <a:buClr>
                <a:srgbClr val="002060"/>
              </a:buClr>
              <a:buFont typeface="Wingdings" pitchFamily="2" charset="2"/>
              <a:buChar char="Ø"/>
            </a:pPr>
            <a:r>
              <a:rPr lang="en-US" sz="2000" dirty="0">
                <a:latin typeface="Cambria" pitchFamily="18" charset="0"/>
              </a:rPr>
              <a:t>Thoughts</a:t>
            </a:r>
          </a:p>
          <a:p>
            <a:pPr>
              <a:buClr>
                <a:srgbClr val="002060"/>
              </a:buClr>
              <a:buFont typeface="Wingdings" pitchFamily="2" charset="2"/>
              <a:buChar char="Ø"/>
            </a:pPr>
            <a:r>
              <a:rPr lang="en-US" sz="2000" dirty="0">
                <a:latin typeface="Cambria" pitchFamily="18" charset="0"/>
              </a:rPr>
              <a:t>Feelings</a:t>
            </a:r>
          </a:p>
          <a:p>
            <a:pPr>
              <a:buClr>
                <a:srgbClr val="002060"/>
              </a:buClr>
              <a:buFont typeface="Wingdings" pitchFamily="2" charset="2"/>
              <a:buChar char="Ø"/>
            </a:pPr>
            <a:r>
              <a:rPr lang="en-US" sz="2000" dirty="0">
                <a:latin typeface="Cambria" pitchFamily="18" charset="0"/>
              </a:rPr>
              <a:t>Emotions</a:t>
            </a:r>
          </a:p>
          <a:p>
            <a:pPr>
              <a:buClr>
                <a:srgbClr val="002060"/>
              </a:buClr>
              <a:buFont typeface="Wingdings" pitchFamily="2" charset="2"/>
              <a:buChar char="Ø"/>
            </a:pPr>
            <a:r>
              <a:rPr lang="en-US" sz="2000" dirty="0">
                <a:latin typeface="Cambria" pitchFamily="18" charset="0"/>
              </a:rPr>
              <a:t>Through –</a:t>
            </a:r>
          </a:p>
          <a:p>
            <a:pPr lvl="1">
              <a:buClr>
                <a:srgbClr val="002060"/>
              </a:buClr>
              <a:buFont typeface="Wingdings" pitchFamily="2" charset="2"/>
              <a:buChar char="Ø"/>
            </a:pPr>
            <a:r>
              <a:rPr lang="en-US" sz="1800" dirty="0">
                <a:latin typeface="Cambria" pitchFamily="18" charset="0"/>
              </a:rPr>
              <a:t>Speech</a:t>
            </a:r>
          </a:p>
          <a:p>
            <a:pPr lvl="1">
              <a:buClr>
                <a:srgbClr val="002060"/>
              </a:buClr>
              <a:buFont typeface="Wingdings" pitchFamily="2" charset="2"/>
              <a:buChar char="Ø"/>
            </a:pPr>
            <a:r>
              <a:rPr lang="en-US" sz="1800" dirty="0">
                <a:latin typeface="Cambria" pitchFamily="18" charset="0"/>
              </a:rPr>
              <a:t>Signals</a:t>
            </a:r>
          </a:p>
          <a:p>
            <a:pPr lvl="1">
              <a:buClr>
                <a:srgbClr val="002060"/>
              </a:buClr>
              <a:buFont typeface="Wingdings" pitchFamily="2" charset="2"/>
              <a:buChar char="Ø"/>
            </a:pPr>
            <a:r>
              <a:rPr lang="en-US" sz="1800" dirty="0">
                <a:latin typeface="Cambria" pitchFamily="18" charset="0"/>
              </a:rPr>
              <a:t>Writing</a:t>
            </a:r>
          </a:p>
          <a:p>
            <a:pPr lvl="1">
              <a:buClr>
                <a:srgbClr val="002060"/>
              </a:buClr>
              <a:buFont typeface="Wingdings" pitchFamily="2" charset="2"/>
              <a:buChar char="Ø"/>
            </a:pPr>
            <a:r>
              <a:rPr lang="en-US" sz="1800" dirty="0">
                <a:latin typeface="Cambria" pitchFamily="18" charset="0"/>
              </a:rPr>
              <a:t>Behavior</a:t>
            </a:r>
            <a:endParaRPr lang="en-IN" sz="2000" dirty="0">
              <a:latin typeface="Cambria" pitchFamily="18" charset="0"/>
            </a:endParaRPr>
          </a:p>
        </p:txBody>
      </p:sp>
      <p:pic>
        <p:nvPicPr>
          <p:cNvPr id="67585" name="Picture 1"/>
          <p:cNvPicPr>
            <a:picLocks noChangeAspect="1" noChangeArrowheads="1"/>
          </p:cNvPicPr>
          <p:nvPr/>
        </p:nvPicPr>
        <p:blipFill>
          <a:blip r:embed="rId3"/>
          <a:srcRect/>
          <a:stretch>
            <a:fillRect/>
          </a:stretch>
        </p:blipFill>
        <p:spPr bwMode="auto">
          <a:xfrm>
            <a:off x="4114800" y="2677886"/>
            <a:ext cx="4705350" cy="3360964"/>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Cambria" pitchFamily="18" charset="0"/>
              </a:rPr>
              <a:t>Presentation Outline</a:t>
            </a:r>
            <a:endParaRPr lang="en-IN" sz="3200" dirty="0"/>
          </a:p>
        </p:txBody>
      </p:sp>
      <p:sp>
        <p:nvSpPr>
          <p:cNvPr id="3" name="Content Placeholder 2"/>
          <p:cNvSpPr>
            <a:spLocks noGrp="1"/>
          </p:cNvSpPr>
          <p:nvPr>
            <p:ph sz="quarter" idx="1"/>
          </p:nvPr>
        </p:nvSpPr>
        <p:spPr/>
        <p:txBody>
          <a:bodyPr/>
          <a:lstStyle/>
          <a:p>
            <a:pPr marL="0" lvl="0" indent="0" algn="just">
              <a:lnSpc>
                <a:spcPct val="200000"/>
              </a:lnSpc>
              <a:spcBef>
                <a:spcPct val="0"/>
              </a:spcBef>
              <a:buClrTx/>
              <a:buSzPct val="70000"/>
              <a:buFont typeface="Wingdings" pitchFamily="2" charset="2"/>
              <a:buChar char="v"/>
            </a:pPr>
            <a:r>
              <a:rPr lang="en-US" sz="1800" dirty="0">
                <a:solidFill>
                  <a:srgbClr val="002060"/>
                </a:solidFill>
                <a:latin typeface="Cambria" pitchFamily="18" charset="0"/>
                <a:ea typeface="Times New Roman" pitchFamily="18" charset="0"/>
                <a:cs typeface="Times New Roman" pitchFamily="18" charset="0"/>
              </a:rPr>
              <a:t>  Introduction</a:t>
            </a:r>
            <a:endParaRPr lang="en-US" sz="1800"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dirty="0">
                <a:solidFill>
                  <a:srgbClr val="002060"/>
                </a:solidFill>
                <a:latin typeface="Cambria" pitchFamily="18" charset="0"/>
                <a:ea typeface="Times New Roman" pitchFamily="18" charset="0"/>
                <a:cs typeface="Times New Roman" pitchFamily="18" charset="0"/>
              </a:rPr>
              <a:t>  Definition of Organizational Behavior</a:t>
            </a:r>
            <a:endParaRPr lang="en-US" sz="1800"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dirty="0">
                <a:solidFill>
                  <a:srgbClr val="002060"/>
                </a:solidFill>
                <a:latin typeface="Cambria" pitchFamily="18" charset="0"/>
                <a:ea typeface="Times New Roman" pitchFamily="18" charset="0"/>
                <a:cs typeface="Times New Roman" pitchFamily="18" charset="0"/>
              </a:rPr>
              <a:t>  Nature of Organizational Behavior</a:t>
            </a:r>
            <a:endParaRPr lang="en-US" sz="1800"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dirty="0">
                <a:solidFill>
                  <a:srgbClr val="002060"/>
                </a:solidFill>
                <a:latin typeface="Cambria" pitchFamily="18" charset="0"/>
                <a:ea typeface="Times New Roman" pitchFamily="18" charset="0"/>
                <a:cs typeface="Times New Roman" pitchFamily="18" charset="0"/>
              </a:rPr>
              <a:t>  Challenges for Organizational Behavior</a:t>
            </a:r>
            <a:endParaRPr lang="en-US" sz="1800"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dirty="0">
                <a:solidFill>
                  <a:srgbClr val="002060"/>
                </a:solidFill>
                <a:latin typeface="Cambria" pitchFamily="18" charset="0"/>
                <a:ea typeface="Times New Roman" pitchFamily="18" charset="0"/>
                <a:cs typeface="Times New Roman" pitchFamily="18" charset="0"/>
              </a:rPr>
              <a:t>  Scope of Organizational Behavior</a:t>
            </a:r>
            <a:endParaRPr lang="en-US" sz="1800"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dirty="0">
                <a:solidFill>
                  <a:srgbClr val="002060"/>
                </a:solidFill>
                <a:latin typeface="Cambria" pitchFamily="18" charset="0"/>
                <a:ea typeface="Times New Roman" pitchFamily="18" charset="0"/>
                <a:cs typeface="Times New Roman" pitchFamily="18" charset="0"/>
              </a:rPr>
              <a:t>  Elements of Organizational Behavior</a:t>
            </a:r>
            <a:endParaRPr lang="en-US" sz="1800"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dirty="0">
                <a:solidFill>
                  <a:srgbClr val="002060"/>
                </a:solidFill>
                <a:latin typeface="Cambria" pitchFamily="18" charset="0"/>
                <a:ea typeface="Times New Roman" pitchFamily="18" charset="0"/>
                <a:cs typeface="Times New Roman" pitchFamily="18" charset="0"/>
              </a:rPr>
              <a:t>  Importance of Organizational Behavior</a:t>
            </a:r>
            <a:endParaRPr lang="en-US" sz="1800" dirty="0">
              <a:solidFill>
                <a:srgbClr val="002060"/>
              </a:solidFill>
              <a:latin typeface="Cambria" pitchFamily="18" charset="0"/>
              <a:cs typeface="Times New Roman" pitchFamily="18" charset="0"/>
            </a:endParaRPr>
          </a:p>
          <a:p>
            <a:pPr marL="0" lvl="0" indent="0" algn="just" eaLnBrk="0" hangingPunct="0">
              <a:lnSpc>
                <a:spcPct val="200000"/>
              </a:lnSpc>
              <a:spcBef>
                <a:spcPct val="0"/>
              </a:spcBef>
              <a:buClrTx/>
              <a:buSzPct val="70000"/>
              <a:buFont typeface="Wingdings" pitchFamily="2" charset="2"/>
              <a:buChar char="v"/>
            </a:pPr>
            <a:r>
              <a:rPr lang="en-US" sz="1800" dirty="0">
                <a:solidFill>
                  <a:srgbClr val="002060"/>
                </a:solidFill>
                <a:latin typeface="Cambria" pitchFamily="18" charset="0"/>
                <a:ea typeface="Times New Roman" pitchFamily="18" charset="0"/>
                <a:cs typeface="Times New Roman" pitchFamily="18" charset="0"/>
              </a:rPr>
              <a:t>  Basic Organizational Behavior model</a:t>
            </a:r>
            <a:endParaRPr lang="en-US" sz="1800" dirty="0">
              <a:solidFill>
                <a:srgbClr val="002060"/>
              </a:solidFill>
              <a:latin typeface="Cambria" pitchFamily="18" charset="0"/>
              <a:cs typeface="Times New Roman" pitchFamily="18" charset="0"/>
            </a:endParaRPr>
          </a:p>
          <a:p>
            <a:endParaRPr lang="en-IN" dirty="0"/>
          </a:p>
        </p:txBody>
      </p:sp>
      <p:sp>
        <p:nvSpPr>
          <p:cNvPr id="4" name="Footer Placeholder 3"/>
          <p:cNvSpPr>
            <a:spLocks noGrp="1"/>
          </p:cNvSpPr>
          <p:nvPr>
            <p:ph type="ftr" sz="quarter" idx="11"/>
          </p:nvPr>
        </p:nvSpPr>
        <p:spPr/>
        <p:txBody>
          <a:bodyPr/>
          <a:lstStyle/>
          <a:p>
            <a:pPr>
              <a:defRPr/>
            </a:pP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None/>
            </a:pPr>
            <a:r>
              <a:rPr lang="en-US" sz="1800" b="1" u="sng" dirty="0">
                <a:latin typeface="Cambria" pitchFamily="18" charset="0"/>
              </a:rPr>
              <a:t>Introduction</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The study of organizations and of the collection of people within them together comprises the field of organizational behavior. </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Organizational behavior (OB) is the study of human behavior in organizational settings, the interface between human behavior and the organization, and the organization itself.</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Organizational Behavior is a field of study that investigates the impact that individuals, groups, and structure have on behavior within organizations for the purpose of applying such knowledge towards improving an organization‘s effectiveness.</a:t>
            </a:r>
          </a:p>
          <a:p>
            <a:pPr marL="318503" lvl="1" indent="-318503" algn="just">
              <a:lnSpc>
                <a:spcPct val="150000"/>
              </a:lnSpc>
              <a:spcBef>
                <a:spcPts val="700"/>
              </a:spcBef>
              <a:buClr>
                <a:srgbClr val="002060"/>
              </a:buClr>
              <a:buSzPct val="100000"/>
              <a:buFont typeface="Wingdings" pitchFamily="2" charset="2"/>
              <a:buChar char="Ø"/>
            </a:pPr>
            <a:endParaRPr lang="en-US" sz="1800" dirty="0">
              <a:latin typeface="Cambria"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sp>
        <p:nvSpPr>
          <p:cNvPr id="5" name="Content Placeholder 3"/>
          <p:cNvSpPr>
            <a:spLocks noGrp="1"/>
          </p:cNvSpPr>
          <p:nvPr>
            <p:ph sz="quarter" idx="1"/>
          </p:nvPr>
        </p:nvSpPr>
        <p:spPr>
          <a:xfrm>
            <a:off x="0" y="1524000"/>
            <a:ext cx="9144000" cy="5257800"/>
          </a:xfrm>
        </p:spPr>
        <p:txBody>
          <a:bodyPr/>
          <a:lstStyle/>
          <a:p>
            <a:pPr marL="318503" lvl="1" indent="-318503" algn="just">
              <a:lnSpc>
                <a:spcPct val="150000"/>
              </a:lnSpc>
              <a:spcBef>
                <a:spcPts val="700"/>
              </a:spcBef>
              <a:buClr>
                <a:srgbClr val="002060"/>
              </a:buClr>
              <a:buSzPct val="100000"/>
              <a:buFont typeface="Wingdings" pitchFamily="2" charset="2"/>
              <a:buChar char="Ø"/>
            </a:pPr>
            <a:r>
              <a:rPr lang="en-US" sz="1750" dirty="0">
                <a:latin typeface="Cambria" pitchFamily="18" charset="0"/>
              </a:rPr>
              <a:t>When people join the organization to accomplish the goals/ objectives, some kind of structure is required. They use machinery, gadgets &amp; technology to achieve the organizational goals.</a:t>
            </a:r>
          </a:p>
          <a:p>
            <a:pPr marL="318503" lvl="1" indent="-318503" algn="just">
              <a:lnSpc>
                <a:spcPct val="150000"/>
              </a:lnSpc>
              <a:spcBef>
                <a:spcPts val="700"/>
              </a:spcBef>
              <a:buClr>
                <a:srgbClr val="002060"/>
              </a:buClr>
              <a:buSzPct val="100000"/>
              <a:buFont typeface="Wingdings" pitchFamily="2" charset="2"/>
              <a:buChar char="Ø"/>
            </a:pPr>
            <a:r>
              <a:rPr lang="en-US" sz="1750" dirty="0">
                <a:latin typeface="Cambria" pitchFamily="18" charset="0"/>
              </a:rPr>
              <a:t>At the same time they are influenced by external environment. Organizations are defined as social arrangements, constructed by people, who can also change them.</a:t>
            </a:r>
          </a:p>
          <a:p>
            <a:pPr marL="318503" lvl="1" indent="-318503" algn="r">
              <a:lnSpc>
                <a:spcPct val="150000"/>
              </a:lnSpc>
              <a:spcBef>
                <a:spcPts val="700"/>
              </a:spcBef>
              <a:buClr>
                <a:srgbClr val="002060"/>
              </a:buClr>
              <a:buSzPct val="100000"/>
              <a:buNone/>
            </a:pPr>
            <a:r>
              <a:rPr lang="en-US" sz="1750" dirty="0">
                <a:latin typeface="Cambria" pitchFamily="18" charset="0"/>
              </a:rPr>
              <a:t>----Buchanan and </a:t>
            </a:r>
            <a:r>
              <a:rPr lang="en-US" sz="1750" dirty="0" err="1">
                <a:latin typeface="Cambria" pitchFamily="18" charset="0"/>
              </a:rPr>
              <a:t>Huczynski</a:t>
            </a:r>
            <a:r>
              <a:rPr lang="en-US" sz="1750" dirty="0">
                <a:latin typeface="Cambria" pitchFamily="18" charset="0"/>
              </a:rPr>
              <a:t> (1997)</a:t>
            </a:r>
          </a:p>
          <a:p>
            <a:pPr marL="318503" lvl="1" indent="-318503" algn="just">
              <a:lnSpc>
                <a:spcPct val="150000"/>
              </a:lnSpc>
              <a:spcBef>
                <a:spcPts val="700"/>
              </a:spcBef>
              <a:buClr>
                <a:srgbClr val="002060"/>
              </a:buClr>
              <a:buSzPct val="100000"/>
              <a:buFont typeface="Wingdings" pitchFamily="2" charset="2"/>
              <a:buChar char="Ø"/>
            </a:pPr>
            <a:r>
              <a:rPr lang="en-US" sz="1750" dirty="0">
                <a:latin typeface="Cambria" pitchFamily="18" charset="0"/>
              </a:rPr>
              <a:t>Organizations are a system of cooperative activities -and their coordination requires something intangible and personal that is largely a matter of personal relationships. </a:t>
            </a:r>
          </a:p>
          <a:p>
            <a:pPr marL="318503" lvl="1" indent="-318503" algn="r">
              <a:lnSpc>
                <a:spcPct val="150000"/>
              </a:lnSpc>
              <a:spcBef>
                <a:spcPts val="700"/>
              </a:spcBef>
              <a:buClr>
                <a:srgbClr val="002060"/>
              </a:buClr>
              <a:buSzPct val="100000"/>
              <a:buNone/>
            </a:pPr>
            <a:r>
              <a:rPr lang="en-US" sz="1750" dirty="0">
                <a:latin typeface="Cambria" pitchFamily="18" charset="0"/>
              </a:rPr>
              <a:t>---- Barnard (1938) </a:t>
            </a:r>
          </a:p>
          <a:p>
            <a:pPr marL="318503" lvl="1" indent="-318503" algn="just">
              <a:lnSpc>
                <a:spcPct val="150000"/>
              </a:lnSpc>
              <a:spcBef>
                <a:spcPts val="700"/>
              </a:spcBef>
              <a:buClr>
                <a:srgbClr val="002060"/>
              </a:buClr>
              <a:buSzPct val="100000"/>
              <a:buFont typeface="Wingdings" pitchFamily="2" charset="2"/>
              <a:buChar char="Ø"/>
            </a:pPr>
            <a:r>
              <a:rPr lang="en-US" sz="1750" dirty="0">
                <a:latin typeface="Cambria" pitchFamily="18" charset="0"/>
              </a:rPr>
              <a:t>OB is concerned with “the study of the structure, functioning and performance of organizations, and the behavior of groups and individuals within them ”. </a:t>
            </a:r>
          </a:p>
          <a:p>
            <a:pPr marL="318503" lvl="1" indent="-318503" algn="r">
              <a:lnSpc>
                <a:spcPct val="150000"/>
              </a:lnSpc>
              <a:spcBef>
                <a:spcPts val="700"/>
              </a:spcBef>
              <a:buClr>
                <a:srgbClr val="002060"/>
              </a:buClr>
              <a:buSzPct val="100000"/>
              <a:buNone/>
            </a:pPr>
            <a:r>
              <a:rPr lang="en-US" sz="1750" dirty="0">
                <a:latin typeface="Cambria" pitchFamily="18" charset="0"/>
              </a:rPr>
              <a:t>---- Pugh (1971)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None/>
            </a:pPr>
            <a:r>
              <a:rPr lang="en-US" sz="1800" b="1" u="sng" dirty="0">
                <a:latin typeface="Cambria" pitchFamily="18" charset="0"/>
              </a:rPr>
              <a:t>Nature of OB</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A field of study and not a discipline</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Interdisciplinary Approach</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An Applied Science</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Normative and Value Centered</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Humanistic &amp; optimistic</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Oriented Towards Organizational Objectives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A total Systems Approach</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None/>
            </a:pPr>
            <a:r>
              <a:rPr lang="en-US" sz="1800" b="1" u="sng" dirty="0">
                <a:latin typeface="Cambria" pitchFamily="18" charset="0"/>
              </a:rPr>
              <a:t>Challenges for OB</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Globalization to Respond</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Managing Diversity</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Improving Quality and Productivity</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Improving Customer Service</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Improving People Skills</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Stimulating Innovation and Change</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Coping with Temporariness</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Working in network organization</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Helping employees balance work-life conflicts</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Creating Positive work environment</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Improving Ethical Behavior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None/>
            </a:pPr>
            <a:r>
              <a:rPr lang="en-US" sz="1800" b="1" u="sng" dirty="0">
                <a:latin typeface="Cambria" pitchFamily="18" charset="0"/>
              </a:rPr>
              <a:t>THE SCOPE OF THE ORGANIZATIONAL BEHAVIOUR IS AS UNDER:</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Impact of personality on performance</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Employee motivation</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Leadership, Perception, Job design</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How to create effective teams and groups</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How to create effective teams and groups</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Study of different organizational structures</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Individual behavior, attitude and learning</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Design and development of effective organization</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Impact of culture on organizational behavior</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Management of change, Management of conflict and stress</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Organizational development, Organizational culture</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Transactional analysis</a:t>
            </a:r>
          </a:p>
          <a:p>
            <a:pPr marL="318503" lvl="1" indent="-318503" algn="just">
              <a:spcBef>
                <a:spcPts val="700"/>
              </a:spcBef>
              <a:buClr>
                <a:srgbClr val="002060"/>
              </a:buClr>
              <a:buSzPct val="100000"/>
              <a:buFont typeface="Wingdings" pitchFamily="2" charset="2"/>
              <a:buChar char="Ø"/>
            </a:pPr>
            <a:r>
              <a:rPr lang="en-US" sz="1800" dirty="0">
                <a:latin typeface="Cambria" pitchFamily="18" charset="0"/>
              </a:rPr>
              <a:t>Group behavior, power and politic, Study of emotions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None/>
            </a:pPr>
            <a:r>
              <a:rPr lang="en-US" sz="1800" b="1" u="sng" dirty="0">
                <a:latin typeface="Cambria" pitchFamily="18" charset="0"/>
              </a:rPr>
              <a:t>Importance of OB</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OB provides a road map to our lives in organizations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OB uses scientific research to understand and make organization life, as it helps to predict what people will do under various conditions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It helps to influence organizational events – to understand and predict events</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It helps individual understand herself/ himself in better Fashion. </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It helps manager to manage human resources effectively. </a:t>
            </a:r>
            <a:r>
              <a:rPr lang="en-US" sz="1800" dirty="0" err="1">
                <a:latin typeface="Cambria" pitchFamily="18" charset="0"/>
              </a:rPr>
              <a:t>Eg</a:t>
            </a:r>
            <a:r>
              <a:rPr lang="en-US" sz="1800" dirty="0">
                <a:latin typeface="Cambria" pitchFamily="18" charset="0"/>
              </a:rPr>
              <a:t>. Motivation</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It helps organizations for maintaining cordial industrial relations. </a:t>
            </a:r>
          </a:p>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It is also useful in the field marketing.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None/>
            </a:pPr>
            <a:r>
              <a:rPr lang="en-US" sz="1800" b="1" u="sng" dirty="0">
                <a:latin typeface="Cambria" pitchFamily="18" charset="0"/>
              </a:rPr>
              <a:t>Models of OB:</a:t>
            </a:r>
          </a:p>
          <a:p>
            <a:pPr marL="318503" lvl="1" indent="-318503" algn="just">
              <a:lnSpc>
                <a:spcPct val="150000"/>
              </a:lnSpc>
              <a:spcBef>
                <a:spcPts val="700"/>
              </a:spcBef>
              <a:buClr>
                <a:srgbClr val="002060"/>
              </a:buClr>
              <a:buSzPct val="100000"/>
              <a:buNone/>
            </a:pPr>
            <a:endParaRPr lang="en-US" sz="1400" dirty="0">
              <a:latin typeface="Cambria" pitchFamily="18" charset="0"/>
            </a:endParaRPr>
          </a:p>
          <a:p>
            <a:pPr marL="318503" lvl="1" indent="-318503" algn="just">
              <a:lnSpc>
                <a:spcPct val="150000"/>
              </a:lnSpc>
              <a:spcBef>
                <a:spcPts val="700"/>
              </a:spcBef>
              <a:buClr>
                <a:srgbClr val="002060"/>
              </a:buClr>
              <a:buSzPct val="100000"/>
              <a:buNone/>
            </a:pPr>
            <a:endParaRPr lang="it-IT" sz="1800" b="1" dirty="0">
              <a:latin typeface="Cambria" pitchFamily="18" charset="0"/>
            </a:endParaRPr>
          </a:p>
          <a:p>
            <a:pPr marL="592635" lvl="2" indent="-318503" algn="just">
              <a:spcBef>
                <a:spcPts val="700"/>
              </a:spcBef>
              <a:buClr>
                <a:srgbClr val="002060"/>
              </a:buClr>
              <a:buSzPct val="100000"/>
              <a:buFont typeface="Wingdings" pitchFamily="2" charset="2"/>
              <a:buChar char="Ø"/>
            </a:pPr>
            <a:r>
              <a:rPr lang="it-IT" sz="1400" dirty="0">
                <a:latin typeface="Cambria" pitchFamily="18" charset="0"/>
              </a:rPr>
              <a:t>Autocratic Model</a:t>
            </a:r>
          </a:p>
          <a:p>
            <a:pPr marL="592635" lvl="2" indent="-318503" algn="just">
              <a:spcBef>
                <a:spcPts val="700"/>
              </a:spcBef>
              <a:buClr>
                <a:srgbClr val="002060"/>
              </a:buClr>
              <a:buSzPct val="100000"/>
              <a:buFont typeface="Wingdings" pitchFamily="2" charset="2"/>
              <a:buChar char="Ø"/>
            </a:pPr>
            <a:r>
              <a:rPr lang="it-IT" sz="1400" dirty="0">
                <a:latin typeface="Cambria" pitchFamily="18" charset="0"/>
              </a:rPr>
              <a:t>Custodial Model</a:t>
            </a:r>
          </a:p>
          <a:p>
            <a:pPr marL="592635" lvl="2" indent="-318503" algn="just">
              <a:spcBef>
                <a:spcPts val="700"/>
              </a:spcBef>
              <a:buClr>
                <a:srgbClr val="002060"/>
              </a:buClr>
              <a:buSzPct val="100000"/>
              <a:buFont typeface="Wingdings" pitchFamily="2" charset="2"/>
              <a:buChar char="Ø"/>
            </a:pPr>
            <a:r>
              <a:rPr lang="it-IT" sz="1400" dirty="0">
                <a:latin typeface="Cambria" pitchFamily="18" charset="0"/>
              </a:rPr>
              <a:t>Supportive Model</a:t>
            </a:r>
          </a:p>
          <a:p>
            <a:pPr marL="592635" lvl="2" indent="-318503" algn="just">
              <a:spcBef>
                <a:spcPts val="700"/>
              </a:spcBef>
              <a:buClr>
                <a:srgbClr val="002060"/>
              </a:buClr>
              <a:buSzPct val="100000"/>
              <a:buFont typeface="Wingdings" pitchFamily="2" charset="2"/>
              <a:buChar char="Ø"/>
            </a:pPr>
            <a:r>
              <a:rPr lang="it-IT" sz="1400" dirty="0">
                <a:latin typeface="Cambria" pitchFamily="18" charset="0"/>
              </a:rPr>
              <a:t>Collegial Model</a:t>
            </a:r>
          </a:p>
          <a:p>
            <a:pPr marL="592635" lvl="2" indent="-318503" algn="just">
              <a:spcBef>
                <a:spcPts val="700"/>
              </a:spcBef>
              <a:buClr>
                <a:srgbClr val="002060"/>
              </a:buClr>
              <a:buSzPct val="100000"/>
              <a:buFont typeface="Wingdings" pitchFamily="2" charset="2"/>
              <a:buChar char="Ø"/>
            </a:pPr>
            <a:r>
              <a:rPr lang="it-IT" sz="1400" dirty="0">
                <a:latin typeface="Cambria" pitchFamily="18" charset="0"/>
              </a:rPr>
              <a:t>SOBC Model</a:t>
            </a:r>
          </a:p>
          <a:p>
            <a:pPr marL="318503" lvl="1" indent="-318503" algn="just">
              <a:lnSpc>
                <a:spcPct val="150000"/>
              </a:lnSpc>
              <a:spcBef>
                <a:spcPts val="700"/>
              </a:spcBef>
              <a:buClr>
                <a:srgbClr val="002060"/>
              </a:buClr>
              <a:buSzPct val="100000"/>
              <a:buFont typeface="Wingdings" pitchFamily="2" charset="2"/>
              <a:buChar char="Ø"/>
            </a:pPr>
            <a:endParaRPr lang="en-US" sz="1800" dirty="0">
              <a:latin typeface="Cambria" pitchFamily="18" charset="0"/>
            </a:endParaRPr>
          </a:p>
        </p:txBody>
      </p:sp>
      <p:pic>
        <p:nvPicPr>
          <p:cNvPr id="4" name="Image11"/>
          <p:cNvPicPr>
            <a:picLocks noChangeAspect="1"/>
          </p:cNvPicPr>
          <p:nvPr/>
        </p:nvPicPr>
        <p:blipFill>
          <a:blip r:embed="rId3"/>
          <a:stretch>
            <a:fillRect/>
          </a:stretch>
        </p:blipFill>
        <p:spPr>
          <a:xfrm>
            <a:off x="3200400" y="1752600"/>
            <a:ext cx="3014986" cy="5105400"/>
          </a:xfrm>
          <a:prstGeom prst="rect">
            <a:avLst/>
          </a:prstGeom>
          <a:noFill/>
        </p:spPr>
      </p:pic>
      <p:pic>
        <p:nvPicPr>
          <p:cNvPr id="6" name="Image12"/>
          <p:cNvPicPr>
            <a:picLocks noChangeAspect="1"/>
          </p:cNvPicPr>
          <p:nvPr/>
        </p:nvPicPr>
        <p:blipFill>
          <a:blip r:embed="rId4"/>
          <a:stretch>
            <a:fillRect/>
          </a:stretch>
        </p:blipFill>
        <p:spPr>
          <a:xfrm>
            <a:off x="5867400" y="3836181"/>
            <a:ext cx="3276601" cy="3021819"/>
          </a:xfrm>
          <a:prstGeom prst="rect">
            <a:avLst/>
          </a:prstGeom>
          <a:noFill/>
        </p:spPr>
      </p:pic>
      <p:pic>
        <p:nvPicPr>
          <p:cNvPr id="7" name="Image13"/>
          <p:cNvPicPr>
            <a:picLocks noChangeAspect="1"/>
          </p:cNvPicPr>
          <p:nvPr/>
        </p:nvPicPr>
        <p:blipFill>
          <a:blip r:embed="rId5"/>
          <a:stretch>
            <a:fillRect/>
          </a:stretch>
        </p:blipFill>
        <p:spPr>
          <a:xfrm>
            <a:off x="6261100" y="1600200"/>
            <a:ext cx="2882900" cy="224399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graphicFrame>
        <p:nvGraphicFramePr>
          <p:cNvPr id="4" name="object 7"/>
          <p:cNvGraphicFramePr>
            <a:graphicFrameLocks noGrp="1"/>
          </p:cNvGraphicFramePr>
          <p:nvPr/>
        </p:nvGraphicFramePr>
        <p:xfrm>
          <a:off x="152401" y="2133600"/>
          <a:ext cx="8763000" cy="3886200"/>
        </p:xfrm>
        <a:graphic>
          <a:graphicData uri="http://schemas.openxmlformats.org/drawingml/2006/table">
            <a:tbl>
              <a:tblPr firstRow="1" bandRow="1">
                <a:tableStyleId>{3C2FFA5D-87B4-456A-9821-1D502468CF0F}</a:tableStyleId>
              </a:tblPr>
              <a:tblGrid>
                <a:gridCol w="4232974">
                  <a:extLst>
                    <a:ext uri="{9D8B030D-6E8A-4147-A177-3AD203B41FA5}">
                      <a16:colId xmlns:a16="http://schemas.microsoft.com/office/drawing/2014/main" val="20000"/>
                    </a:ext>
                  </a:extLst>
                </a:gridCol>
                <a:gridCol w="4530026">
                  <a:extLst>
                    <a:ext uri="{9D8B030D-6E8A-4147-A177-3AD203B41FA5}">
                      <a16:colId xmlns:a16="http://schemas.microsoft.com/office/drawing/2014/main" val="20001"/>
                    </a:ext>
                  </a:extLst>
                </a:gridCol>
              </a:tblGrid>
              <a:tr h="762000">
                <a:tc>
                  <a:txBody>
                    <a:bodyPr/>
                    <a:lstStyle/>
                    <a:p>
                      <a:pPr algn="ctr"/>
                      <a:r>
                        <a:rPr kumimoji="0" lang="en-US" altLang="zh-CN" sz="2000" b="1" kern="1200" dirty="0">
                          <a:solidFill>
                            <a:schemeClr val="tx1"/>
                          </a:solidFill>
                          <a:latin typeface="Cambria" pitchFamily="18" charset="0"/>
                          <a:ea typeface="+mn-ea"/>
                          <a:cs typeface="+mn-cs"/>
                        </a:rPr>
                        <a:t>Basis of Model</a:t>
                      </a:r>
                    </a:p>
                  </a:txBody>
                  <a:tcPr marL="60060" marR="0" marT="0" marB="0" anchor="ctr"/>
                </a:tc>
                <a:tc>
                  <a:txBody>
                    <a:bodyPr/>
                    <a:lstStyle/>
                    <a:p>
                      <a:pPr algn="ctr"/>
                      <a:r>
                        <a:rPr kumimoji="0" lang="en-US" altLang="zh-CN" sz="2000" b="1" kern="1200" dirty="0">
                          <a:solidFill>
                            <a:schemeClr val="tx1"/>
                          </a:solidFill>
                          <a:latin typeface="Cambria" pitchFamily="18" charset="0"/>
                          <a:ea typeface="+mn-ea"/>
                          <a:cs typeface="+mn-cs"/>
                        </a:rPr>
                        <a:t>Power</a:t>
                      </a:r>
                    </a:p>
                  </a:txBody>
                  <a:tcPr marL="60060" marR="0" marT="0" marB="0" anchor="ctr"/>
                </a:tc>
                <a:extLst>
                  <a:ext uri="{0D108BD9-81ED-4DB2-BD59-A6C34878D82A}">
                    <a16:rowId xmlns:a16="http://schemas.microsoft.com/office/drawing/2014/main" val="10000"/>
                  </a:ext>
                </a:extLst>
              </a:tr>
              <a:tr h="685800">
                <a:tc>
                  <a:txBody>
                    <a:bodyPr/>
                    <a:lstStyle/>
                    <a:p>
                      <a:pPr algn="ctr"/>
                      <a:r>
                        <a:rPr kumimoji="0" lang="en-US" altLang="zh-CN" sz="1800" kern="1200" dirty="0">
                          <a:solidFill>
                            <a:schemeClr val="tx1"/>
                          </a:solidFill>
                          <a:latin typeface="Cambria" pitchFamily="18" charset="0"/>
                          <a:ea typeface="+mn-ea"/>
                          <a:cs typeface="+mn-cs"/>
                        </a:rPr>
                        <a:t>Managerial Orientation</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Authority</a:t>
                      </a:r>
                    </a:p>
                  </a:txBody>
                  <a:tcPr marL="60060" marR="0" marT="0" marB="0" anchor="ctr"/>
                </a:tc>
                <a:extLst>
                  <a:ext uri="{0D108BD9-81ED-4DB2-BD59-A6C34878D82A}">
                    <a16:rowId xmlns:a16="http://schemas.microsoft.com/office/drawing/2014/main" val="10001"/>
                  </a:ext>
                </a:extLst>
              </a:tr>
              <a:tr h="762000">
                <a:tc>
                  <a:txBody>
                    <a:bodyPr/>
                    <a:lstStyle/>
                    <a:p>
                      <a:pPr algn="ctr"/>
                      <a:r>
                        <a:rPr kumimoji="0" lang="en-US" altLang="zh-CN" sz="1800" kern="1200" dirty="0">
                          <a:solidFill>
                            <a:schemeClr val="tx1"/>
                          </a:solidFill>
                          <a:latin typeface="Cambria" pitchFamily="18" charset="0"/>
                          <a:ea typeface="+mn-ea"/>
                          <a:cs typeface="+mn-cs"/>
                        </a:rPr>
                        <a:t>Employee Orientation</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Obedience</a:t>
                      </a:r>
                    </a:p>
                  </a:txBody>
                  <a:tcPr marL="60060" marR="0" marT="0" marB="0" anchor="ctr"/>
                </a:tc>
                <a:extLst>
                  <a:ext uri="{0D108BD9-81ED-4DB2-BD59-A6C34878D82A}">
                    <a16:rowId xmlns:a16="http://schemas.microsoft.com/office/drawing/2014/main" val="10002"/>
                  </a:ext>
                </a:extLst>
              </a:tr>
              <a:tr h="609600">
                <a:tc>
                  <a:txBody>
                    <a:bodyPr/>
                    <a:lstStyle/>
                    <a:p>
                      <a:pPr algn="ctr"/>
                      <a:r>
                        <a:rPr kumimoji="0" lang="en-US" altLang="zh-CN" sz="1800" kern="1200" dirty="0">
                          <a:solidFill>
                            <a:schemeClr val="tx1"/>
                          </a:solidFill>
                          <a:latin typeface="Cambria" pitchFamily="18" charset="0"/>
                          <a:ea typeface="+mn-ea"/>
                          <a:cs typeface="+mn-cs"/>
                        </a:rPr>
                        <a:t>Employee Psychological Results</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Dependence on Boss</a:t>
                      </a:r>
                    </a:p>
                  </a:txBody>
                  <a:tcPr marL="60060" marR="0" marT="0" marB="0" anchor="ctr"/>
                </a:tc>
                <a:extLst>
                  <a:ext uri="{0D108BD9-81ED-4DB2-BD59-A6C34878D82A}">
                    <a16:rowId xmlns:a16="http://schemas.microsoft.com/office/drawing/2014/main" val="10003"/>
                  </a:ext>
                </a:extLst>
              </a:tr>
              <a:tr h="533400">
                <a:tc>
                  <a:txBody>
                    <a:bodyPr/>
                    <a:lstStyle/>
                    <a:p>
                      <a:pPr algn="ctr"/>
                      <a:r>
                        <a:rPr kumimoji="0" lang="en-US" altLang="zh-CN" sz="1800" kern="1200" dirty="0">
                          <a:solidFill>
                            <a:schemeClr val="tx1"/>
                          </a:solidFill>
                          <a:latin typeface="Cambria" pitchFamily="18" charset="0"/>
                          <a:ea typeface="+mn-ea"/>
                          <a:cs typeface="+mn-cs"/>
                        </a:rPr>
                        <a:t>Employees Needs Met</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Subsistence (Survival)</a:t>
                      </a:r>
                    </a:p>
                  </a:txBody>
                  <a:tcPr marL="60060" marR="0" marT="0" marB="0" anchor="ctr"/>
                </a:tc>
                <a:extLst>
                  <a:ext uri="{0D108BD9-81ED-4DB2-BD59-A6C34878D82A}">
                    <a16:rowId xmlns:a16="http://schemas.microsoft.com/office/drawing/2014/main" val="10004"/>
                  </a:ext>
                </a:extLst>
              </a:tr>
              <a:tr h="533400">
                <a:tc>
                  <a:txBody>
                    <a:bodyPr/>
                    <a:lstStyle/>
                    <a:p>
                      <a:pPr algn="ctr"/>
                      <a:r>
                        <a:rPr kumimoji="0" lang="en-US" altLang="zh-CN" sz="1800" kern="1200" dirty="0">
                          <a:solidFill>
                            <a:schemeClr val="tx1"/>
                          </a:solidFill>
                          <a:latin typeface="Cambria" pitchFamily="18" charset="0"/>
                          <a:ea typeface="+mn-ea"/>
                          <a:cs typeface="+mn-cs"/>
                        </a:rPr>
                        <a:t>Performance Result</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Minimum</a:t>
                      </a:r>
                    </a:p>
                  </a:txBody>
                  <a:tcPr marL="60060" marR="0" marT="0" marB="0" anchor="ctr"/>
                </a:tc>
                <a:extLst>
                  <a:ext uri="{0D108BD9-81ED-4DB2-BD59-A6C34878D82A}">
                    <a16:rowId xmlns:a16="http://schemas.microsoft.com/office/drawing/2014/main" val="10005"/>
                  </a:ext>
                </a:extLst>
              </a:tr>
            </a:tbl>
          </a:graphicData>
        </a:graphic>
      </p:graphicFrame>
      <p:sp>
        <p:nvSpPr>
          <p:cNvPr id="6" name="TextBox 5"/>
          <p:cNvSpPr txBox="1"/>
          <p:nvPr/>
        </p:nvSpPr>
        <p:spPr>
          <a:xfrm>
            <a:off x="228600" y="1600200"/>
            <a:ext cx="5562600" cy="369332"/>
          </a:xfrm>
          <a:prstGeom prst="rect">
            <a:avLst/>
          </a:prstGeom>
          <a:noFill/>
        </p:spPr>
        <p:txBody>
          <a:bodyPr wrap="square" rtlCol="0">
            <a:spAutoFit/>
          </a:bodyPr>
          <a:lstStyle/>
          <a:p>
            <a:r>
              <a:rPr lang="en-US" altLang="zh-CN" b="1" u="sng" dirty="0">
                <a:latin typeface="Cambria" pitchFamily="18" charset="0"/>
              </a:rPr>
              <a:t>Autocratic Model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graphicFrame>
        <p:nvGraphicFramePr>
          <p:cNvPr id="4" name="object 7"/>
          <p:cNvGraphicFramePr>
            <a:graphicFrameLocks noGrp="1"/>
          </p:cNvGraphicFramePr>
          <p:nvPr/>
        </p:nvGraphicFramePr>
        <p:xfrm>
          <a:off x="152401" y="2133600"/>
          <a:ext cx="8763000" cy="3886200"/>
        </p:xfrm>
        <a:graphic>
          <a:graphicData uri="http://schemas.openxmlformats.org/drawingml/2006/table">
            <a:tbl>
              <a:tblPr firstRow="1" bandRow="1">
                <a:tableStyleId>{3C2FFA5D-87B4-456A-9821-1D502468CF0F}</a:tableStyleId>
              </a:tblPr>
              <a:tblGrid>
                <a:gridCol w="4232974">
                  <a:extLst>
                    <a:ext uri="{9D8B030D-6E8A-4147-A177-3AD203B41FA5}">
                      <a16:colId xmlns:a16="http://schemas.microsoft.com/office/drawing/2014/main" val="20000"/>
                    </a:ext>
                  </a:extLst>
                </a:gridCol>
                <a:gridCol w="4530026">
                  <a:extLst>
                    <a:ext uri="{9D8B030D-6E8A-4147-A177-3AD203B41FA5}">
                      <a16:colId xmlns:a16="http://schemas.microsoft.com/office/drawing/2014/main" val="20001"/>
                    </a:ext>
                  </a:extLst>
                </a:gridCol>
              </a:tblGrid>
              <a:tr h="762000">
                <a:tc>
                  <a:txBody>
                    <a:bodyPr/>
                    <a:lstStyle/>
                    <a:p>
                      <a:pPr algn="ctr"/>
                      <a:r>
                        <a:rPr kumimoji="0" lang="en-US" altLang="zh-CN" sz="2000" b="1" kern="1200" dirty="0">
                          <a:solidFill>
                            <a:schemeClr val="tx1"/>
                          </a:solidFill>
                          <a:latin typeface="Cambria" pitchFamily="18" charset="0"/>
                          <a:ea typeface="+mn-ea"/>
                          <a:cs typeface="+mn-cs"/>
                        </a:rPr>
                        <a:t>Basis of Model</a:t>
                      </a:r>
                    </a:p>
                  </a:txBody>
                  <a:tcPr marL="60060" marR="0" marT="0" marB="0" anchor="ctr"/>
                </a:tc>
                <a:tc>
                  <a:txBody>
                    <a:bodyPr/>
                    <a:lstStyle/>
                    <a:p>
                      <a:pPr algn="ctr"/>
                      <a:r>
                        <a:rPr kumimoji="0" lang="en-US" altLang="zh-CN" sz="2000" b="1" kern="1200" dirty="0">
                          <a:solidFill>
                            <a:schemeClr val="tx1"/>
                          </a:solidFill>
                          <a:latin typeface="Cambria" pitchFamily="18" charset="0"/>
                          <a:ea typeface="+mn-ea"/>
                          <a:cs typeface="+mn-cs"/>
                        </a:rPr>
                        <a:t>Economic Resources</a:t>
                      </a:r>
                    </a:p>
                  </a:txBody>
                  <a:tcPr marL="60060" marR="0" marT="0" marB="0" anchor="ctr"/>
                </a:tc>
                <a:extLst>
                  <a:ext uri="{0D108BD9-81ED-4DB2-BD59-A6C34878D82A}">
                    <a16:rowId xmlns:a16="http://schemas.microsoft.com/office/drawing/2014/main" val="10000"/>
                  </a:ext>
                </a:extLst>
              </a:tr>
              <a:tr h="685800">
                <a:tc>
                  <a:txBody>
                    <a:bodyPr/>
                    <a:lstStyle/>
                    <a:p>
                      <a:pPr algn="ctr"/>
                      <a:r>
                        <a:rPr kumimoji="0" lang="en-US" altLang="zh-CN" sz="1800" kern="1200" dirty="0">
                          <a:solidFill>
                            <a:schemeClr val="tx1"/>
                          </a:solidFill>
                          <a:latin typeface="Cambria" pitchFamily="18" charset="0"/>
                          <a:ea typeface="+mn-ea"/>
                          <a:cs typeface="+mn-cs"/>
                        </a:rPr>
                        <a:t>Managerial Orientation</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Money</a:t>
                      </a:r>
                    </a:p>
                  </a:txBody>
                  <a:tcPr marL="60060" marR="0" marT="0" marB="0" anchor="ctr"/>
                </a:tc>
                <a:extLst>
                  <a:ext uri="{0D108BD9-81ED-4DB2-BD59-A6C34878D82A}">
                    <a16:rowId xmlns:a16="http://schemas.microsoft.com/office/drawing/2014/main" val="10001"/>
                  </a:ext>
                </a:extLst>
              </a:tr>
              <a:tr h="762000">
                <a:tc>
                  <a:txBody>
                    <a:bodyPr/>
                    <a:lstStyle/>
                    <a:p>
                      <a:pPr algn="ctr"/>
                      <a:r>
                        <a:rPr kumimoji="0" lang="en-US" altLang="zh-CN" sz="1800" kern="1200" dirty="0">
                          <a:solidFill>
                            <a:schemeClr val="tx1"/>
                          </a:solidFill>
                          <a:latin typeface="Cambria" pitchFamily="18" charset="0"/>
                          <a:ea typeface="+mn-ea"/>
                          <a:cs typeface="+mn-cs"/>
                        </a:rPr>
                        <a:t>Employee Orientation</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Security &amp; Benefits</a:t>
                      </a:r>
                    </a:p>
                  </a:txBody>
                  <a:tcPr marL="60060" marR="0" marT="0" marB="0" anchor="ctr"/>
                </a:tc>
                <a:extLst>
                  <a:ext uri="{0D108BD9-81ED-4DB2-BD59-A6C34878D82A}">
                    <a16:rowId xmlns:a16="http://schemas.microsoft.com/office/drawing/2014/main" val="10002"/>
                  </a:ext>
                </a:extLst>
              </a:tr>
              <a:tr h="609600">
                <a:tc>
                  <a:txBody>
                    <a:bodyPr/>
                    <a:lstStyle/>
                    <a:p>
                      <a:pPr algn="ctr"/>
                      <a:r>
                        <a:rPr kumimoji="0" lang="en-US" altLang="zh-CN" sz="1800" kern="1200" dirty="0">
                          <a:solidFill>
                            <a:schemeClr val="tx1"/>
                          </a:solidFill>
                          <a:latin typeface="Cambria" pitchFamily="18" charset="0"/>
                          <a:ea typeface="+mn-ea"/>
                          <a:cs typeface="+mn-cs"/>
                        </a:rPr>
                        <a:t>Employee Psychological Results</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Dependence on Organization</a:t>
                      </a:r>
                    </a:p>
                  </a:txBody>
                  <a:tcPr marL="60060" marR="0" marT="0" marB="0" anchor="ctr"/>
                </a:tc>
                <a:extLst>
                  <a:ext uri="{0D108BD9-81ED-4DB2-BD59-A6C34878D82A}">
                    <a16:rowId xmlns:a16="http://schemas.microsoft.com/office/drawing/2014/main" val="10003"/>
                  </a:ext>
                </a:extLst>
              </a:tr>
              <a:tr h="533400">
                <a:tc>
                  <a:txBody>
                    <a:bodyPr/>
                    <a:lstStyle/>
                    <a:p>
                      <a:pPr algn="ctr"/>
                      <a:r>
                        <a:rPr kumimoji="0" lang="en-US" altLang="zh-CN" sz="1800" kern="1200" dirty="0">
                          <a:solidFill>
                            <a:schemeClr val="tx1"/>
                          </a:solidFill>
                          <a:latin typeface="Cambria" pitchFamily="18" charset="0"/>
                          <a:ea typeface="+mn-ea"/>
                          <a:cs typeface="+mn-cs"/>
                        </a:rPr>
                        <a:t>Employees Needs Met</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Security</a:t>
                      </a:r>
                    </a:p>
                  </a:txBody>
                  <a:tcPr marL="60060" marR="0" marT="0" marB="0" anchor="ctr"/>
                </a:tc>
                <a:extLst>
                  <a:ext uri="{0D108BD9-81ED-4DB2-BD59-A6C34878D82A}">
                    <a16:rowId xmlns:a16="http://schemas.microsoft.com/office/drawing/2014/main" val="10004"/>
                  </a:ext>
                </a:extLst>
              </a:tr>
              <a:tr h="533400">
                <a:tc>
                  <a:txBody>
                    <a:bodyPr/>
                    <a:lstStyle/>
                    <a:p>
                      <a:pPr algn="ctr"/>
                      <a:r>
                        <a:rPr kumimoji="0" lang="en-US" altLang="zh-CN" sz="1800" kern="1200" dirty="0">
                          <a:solidFill>
                            <a:schemeClr val="tx1"/>
                          </a:solidFill>
                          <a:latin typeface="Cambria" pitchFamily="18" charset="0"/>
                          <a:ea typeface="+mn-ea"/>
                          <a:cs typeface="+mn-cs"/>
                        </a:rPr>
                        <a:t>Performance Result</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Passive Cooperation</a:t>
                      </a:r>
                    </a:p>
                  </a:txBody>
                  <a:tcPr marL="60060" marR="0" marT="0" marB="0" anchor="ctr"/>
                </a:tc>
                <a:extLst>
                  <a:ext uri="{0D108BD9-81ED-4DB2-BD59-A6C34878D82A}">
                    <a16:rowId xmlns:a16="http://schemas.microsoft.com/office/drawing/2014/main" val="10005"/>
                  </a:ext>
                </a:extLst>
              </a:tr>
            </a:tbl>
          </a:graphicData>
        </a:graphic>
      </p:graphicFrame>
      <p:sp>
        <p:nvSpPr>
          <p:cNvPr id="6" name="TextBox 5"/>
          <p:cNvSpPr txBox="1"/>
          <p:nvPr/>
        </p:nvSpPr>
        <p:spPr>
          <a:xfrm>
            <a:off x="228600" y="1600200"/>
            <a:ext cx="5562600" cy="369332"/>
          </a:xfrm>
          <a:prstGeom prst="rect">
            <a:avLst/>
          </a:prstGeom>
          <a:noFill/>
        </p:spPr>
        <p:txBody>
          <a:bodyPr wrap="square" rtlCol="0">
            <a:spAutoFit/>
          </a:bodyPr>
          <a:lstStyle/>
          <a:p>
            <a:r>
              <a:rPr lang="en-US" altLang="zh-CN" b="1" u="sng" dirty="0">
                <a:latin typeface="Cambria" pitchFamily="18" charset="0"/>
              </a:rPr>
              <a:t>Custodial Model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lvl="0" indent="-318503">
              <a:spcBef>
                <a:spcPts val="700"/>
              </a:spcBef>
            </a:pPr>
            <a:r>
              <a:rPr lang="en-US" sz="3200" b="1" dirty="0">
                <a:latin typeface="Cambria" pitchFamily="18" charset="0"/>
              </a:rPr>
              <a:t>Types of Communication</a:t>
            </a:r>
          </a:p>
        </p:txBody>
      </p:sp>
      <p:sp>
        <p:nvSpPr>
          <p:cNvPr id="5" name="Content Placeholder 3"/>
          <p:cNvSpPr>
            <a:spLocks noGrp="1"/>
          </p:cNvSpPr>
          <p:nvPr>
            <p:ph sz="quarter" idx="1"/>
          </p:nvPr>
        </p:nvSpPr>
        <p:spPr>
          <a:xfrm>
            <a:off x="152400" y="1524000"/>
            <a:ext cx="8991600" cy="5334000"/>
          </a:xfrm>
        </p:spPr>
        <p:txBody>
          <a:bodyPr/>
          <a:lstStyle/>
          <a:p>
            <a:pPr algn="just">
              <a:lnSpc>
                <a:spcPct val="200000"/>
              </a:lnSpc>
              <a:buClr>
                <a:srgbClr val="002060"/>
              </a:buClr>
              <a:buSzPct val="100000"/>
              <a:buFont typeface="Wingdings" pitchFamily="2" charset="2"/>
              <a:buChar char="Ø"/>
            </a:pPr>
            <a:r>
              <a:rPr lang="en-US" sz="1800" dirty="0">
                <a:latin typeface="Cambria" pitchFamily="18" charset="0"/>
              </a:rPr>
              <a:t>People communicate with each other in a number of ways that depend upon the message and its context in which it is being sent.</a:t>
            </a:r>
          </a:p>
          <a:p>
            <a:pPr algn="just">
              <a:lnSpc>
                <a:spcPct val="200000"/>
              </a:lnSpc>
              <a:buClr>
                <a:srgbClr val="002060"/>
              </a:buClr>
              <a:buSzPct val="100000"/>
              <a:buNone/>
            </a:pPr>
            <a:r>
              <a:rPr lang="en-US" sz="1800" dirty="0">
                <a:latin typeface="Cambria" pitchFamily="18" charset="0"/>
              </a:rPr>
              <a:t>Types of communication based on the communication channels used are –</a:t>
            </a:r>
          </a:p>
          <a:p>
            <a:pPr algn="just">
              <a:lnSpc>
                <a:spcPct val="200000"/>
              </a:lnSpc>
              <a:buClr>
                <a:srgbClr val="002060"/>
              </a:buClr>
              <a:buSzPct val="100000"/>
              <a:buFont typeface="Wingdings" pitchFamily="2" charset="2"/>
              <a:buChar char="Ø"/>
            </a:pPr>
            <a:r>
              <a:rPr lang="en-US" sz="1800" b="1" u="sng" dirty="0">
                <a:latin typeface="Cambria" pitchFamily="18" charset="0"/>
              </a:rPr>
              <a:t>Verbal Communication </a:t>
            </a:r>
            <a:r>
              <a:rPr lang="en-US" sz="1800" dirty="0">
                <a:latin typeface="Cambria" pitchFamily="18" charset="0"/>
              </a:rPr>
              <a:t>is refers to the form of communication in which message is transmitted verbally. Communication is done by word of mouth and a piece of writing. In verbal communication remember the acronym “KISS” (keep it short and simple).  </a:t>
            </a:r>
            <a:endParaRPr lang="en-US" sz="1800" b="1" u="sng" dirty="0">
              <a:latin typeface="Cambria"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graphicFrame>
        <p:nvGraphicFramePr>
          <p:cNvPr id="4" name="object 7"/>
          <p:cNvGraphicFramePr>
            <a:graphicFrameLocks noGrp="1"/>
          </p:cNvGraphicFramePr>
          <p:nvPr/>
        </p:nvGraphicFramePr>
        <p:xfrm>
          <a:off x="152401" y="2133600"/>
          <a:ext cx="8763000" cy="3886200"/>
        </p:xfrm>
        <a:graphic>
          <a:graphicData uri="http://schemas.openxmlformats.org/drawingml/2006/table">
            <a:tbl>
              <a:tblPr firstRow="1" bandRow="1">
                <a:tableStyleId>{3C2FFA5D-87B4-456A-9821-1D502468CF0F}</a:tableStyleId>
              </a:tblPr>
              <a:tblGrid>
                <a:gridCol w="4232974">
                  <a:extLst>
                    <a:ext uri="{9D8B030D-6E8A-4147-A177-3AD203B41FA5}">
                      <a16:colId xmlns:a16="http://schemas.microsoft.com/office/drawing/2014/main" val="20000"/>
                    </a:ext>
                  </a:extLst>
                </a:gridCol>
                <a:gridCol w="4530026">
                  <a:extLst>
                    <a:ext uri="{9D8B030D-6E8A-4147-A177-3AD203B41FA5}">
                      <a16:colId xmlns:a16="http://schemas.microsoft.com/office/drawing/2014/main" val="20001"/>
                    </a:ext>
                  </a:extLst>
                </a:gridCol>
              </a:tblGrid>
              <a:tr h="762000">
                <a:tc>
                  <a:txBody>
                    <a:bodyPr/>
                    <a:lstStyle/>
                    <a:p>
                      <a:pPr algn="ctr"/>
                      <a:r>
                        <a:rPr kumimoji="0" lang="en-US" altLang="zh-CN" sz="2000" b="1" kern="1200" dirty="0">
                          <a:solidFill>
                            <a:schemeClr val="tx1"/>
                          </a:solidFill>
                          <a:latin typeface="Cambria" pitchFamily="18" charset="0"/>
                          <a:ea typeface="+mn-ea"/>
                          <a:cs typeface="+mn-cs"/>
                        </a:rPr>
                        <a:t>Basis of Model</a:t>
                      </a:r>
                    </a:p>
                  </a:txBody>
                  <a:tcPr marL="60060" marR="0" marT="0" marB="0" anchor="ctr"/>
                </a:tc>
                <a:tc>
                  <a:txBody>
                    <a:bodyPr/>
                    <a:lstStyle/>
                    <a:p>
                      <a:pPr algn="ctr"/>
                      <a:r>
                        <a:rPr kumimoji="0" lang="en-US" altLang="zh-CN" sz="2000" b="1" kern="1200" dirty="0">
                          <a:solidFill>
                            <a:schemeClr val="tx1"/>
                          </a:solidFill>
                          <a:latin typeface="Cambria" pitchFamily="18" charset="0"/>
                          <a:ea typeface="+mn-ea"/>
                          <a:cs typeface="+mn-cs"/>
                        </a:rPr>
                        <a:t>Leadership</a:t>
                      </a:r>
                    </a:p>
                  </a:txBody>
                  <a:tcPr marL="60060" marR="0" marT="0" marB="0" anchor="ctr"/>
                </a:tc>
                <a:extLst>
                  <a:ext uri="{0D108BD9-81ED-4DB2-BD59-A6C34878D82A}">
                    <a16:rowId xmlns:a16="http://schemas.microsoft.com/office/drawing/2014/main" val="10000"/>
                  </a:ext>
                </a:extLst>
              </a:tr>
              <a:tr h="685800">
                <a:tc>
                  <a:txBody>
                    <a:bodyPr/>
                    <a:lstStyle/>
                    <a:p>
                      <a:pPr algn="ctr"/>
                      <a:r>
                        <a:rPr kumimoji="0" lang="en-US" altLang="zh-CN" sz="1800" kern="1200" dirty="0">
                          <a:solidFill>
                            <a:schemeClr val="tx1"/>
                          </a:solidFill>
                          <a:latin typeface="Cambria" pitchFamily="18" charset="0"/>
                          <a:ea typeface="+mn-ea"/>
                          <a:cs typeface="+mn-cs"/>
                        </a:rPr>
                        <a:t>Managerial Orientation</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Support</a:t>
                      </a:r>
                    </a:p>
                  </a:txBody>
                  <a:tcPr marL="60060" marR="0" marT="0" marB="0" anchor="ctr"/>
                </a:tc>
                <a:extLst>
                  <a:ext uri="{0D108BD9-81ED-4DB2-BD59-A6C34878D82A}">
                    <a16:rowId xmlns:a16="http://schemas.microsoft.com/office/drawing/2014/main" val="10001"/>
                  </a:ext>
                </a:extLst>
              </a:tr>
              <a:tr h="762000">
                <a:tc>
                  <a:txBody>
                    <a:bodyPr/>
                    <a:lstStyle/>
                    <a:p>
                      <a:pPr algn="ctr"/>
                      <a:r>
                        <a:rPr kumimoji="0" lang="en-US" altLang="zh-CN" sz="1800" kern="1200" dirty="0">
                          <a:solidFill>
                            <a:schemeClr val="tx1"/>
                          </a:solidFill>
                          <a:latin typeface="Cambria" pitchFamily="18" charset="0"/>
                          <a:ea typeface="+mn-ea"/>
                          <a:cs typeface="+mn-cs"/>
                        </a:rPr>
                        <a:t>Employee Orientation</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Job Performance</a:t>
                      </a:r>
                    </a:p>
                  </a:txBody>
                  <a:tcPr marL="60060" marR="0" marT="0" marB="0" anchor="ctr"/>
                </a:tc>
                <a:extLst>
                  <a:ext uri="{0D108BD9-81ED-4DB2-BD59-A6C34878D82A}">
                    <a16:rowId xmlns:a16="http://schemas.microsoft.com/office/drawing/2014/main" val="10002"/>
                  </a:ext>
                </a:extLst>
              </a:tr>
              <a:tr h="609600">
                <a:tc>
                  <a:txBody>
                    <a:bodyPr/>
                    <a:lstStyle/>
                    <a:p>
                      <a:pPr algn="ctr"/>
                      <a:r>
                        <a:rPr kumimoji="0" lang="en-US" altLang="zh-CN" sz="1800" kern="1200" dirty="0">
                          <a:solidFill>
                            <a:schemeClr val="tx1"/>
                          </a:solidFill>
                          <a:latin typeface="Cambria" pitchFamily="18" charset="0"/>
                          <a:ea typeface="+mn-ea"/>
                          <a:cs typeface="+mn-cs"/>
                        </a:rPr>
                        <a:t>Employee Psychological Results</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Participation</a:t>
                      </a:r>
                    </a:p>
                  </a:txBody>
                  <a:tcPr marL="60060" marR="0" marT="0" marB="0" anchor="ctr"/>
                </a:tc>
                <a:extLst>
                  <a:ext uri="{0D108BD9-81ED-4DB2-BD59-A6C34878D82A}">
                    <a16:rowId xmlns:a16="http://schemas.microsoft.com/office/drawing/2014/main" val="10003"/>
                  </a:ext>
                </a:extLst>
              </a:tr>
              <a:tr h="533400">
                <a:tc>
                  <a:txBody>
                    <a:bodyPr/>
                    <a:lstStyle/>
                    <a:p>
                      <a:pPr algn="ctr"/>
                      <a:r>
                        <a:rPr kumimoji="0" lang="en-US" altLang="zh-CN" sz="1800" kern="1200" dirty="0">
                          <a:solidFill>
                            <a:schemeClr val="tx1"/>
                          </a:solidFill>
                          <a:latin typeface="Cambria" pitchFamily="18" charset="0"/>
                          <a:ea typeface="+mn-ea"/>
                          <a:cs typeface="+mn-cs"/>
                        </a:rPr>
                        <a:t>Employees Needs Met</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Status &amp; Recognition</a:t>
                      </a:r>
                    </a:p>
                  </a:txBody>
                  <a:tcPr marL="60060" marR="0" marT="0" marB="0" anchor="ctr"/>
                </a:tc>
                <a:extLst>
                  <a:ext uri="{0D108BD9-81ED-4DB2-BD59-A6C34878D82A}">
                    <a16:rowId xmlns:a16="http://schemas.microsoft.com/office/drawing/2014/main" val="10004"/>
                  </a:ext>
                </a:extLst>
              </a:tr>
              <a:tr h="533400">
                <a:tc>
                  <a:txBody>
                    <a:bodyPr/>
                    <a:lstStyle/>
                    <a:p>
                      <a:pPr algn="ctr"/>
                      <a:r>
                        <a:rPr kumimoji="0" lang="en-US" altLang="zh-CN" sz="1800" kern="1200" dirty="0">
                          <a:solidFill>
                            <a:schemeClr val="tx1"/>
                          </a:solidFill>
                          <a:latin typeface="Cambria" pitchFamily="18" charset="0"/>
                          <a:ea typeface="+mn-ea"/>
                          <a:cs typeface="+mn-cs"/>
                        </a:rPr>
                        <a:t>Performance Result</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Awakened Drives</a:t>
                      </a:r>
                    </a:p>
                  </a:txBody>
                  <a:tcPr marL="60060" marR="0" marT="0" marB="0" anchor="ctr"/>
                </a:tc>
                <a:extLst>
                  <a:ext uri="{0D108BD9-81ED-4DB2-BD59-A6C34878D82A}">
                    <a16:rowId xmlns:a16="http://schemas.microsoft.com/office/drawing/2014/main" val="10005"/>
                  </a:ext>
                </a:extLst>
              </a:tr>
            </a:tbl>
          </a:graphicData>
        </a:graphic>
      </p:graphicFrame>
      <p:sp>
        <p:nvSpPr>
          <p:cNvPr id="6" name="TextBox 5"/>
          <p:cNvSpPr txBox="1"/>
          <p:nvPr/>
        </p:nvSpPr>
        <p:spPr>
          <a:xfrm>
            <a:off x="228600" y="1600200"/>
            <a:ext cx="5562600" cy="369332"/>
          </a:xfrm>
          <a:prstGeom prst="rect">
            <a:avLst/>
          </a:prstGeom>
          <a:noFill/>
        </p:spPr>
        <p:txBody>
          <a:bodyPr wrap="square" rtlCol="0">
            <a:spAutoFit/>
          </a:bodyPr>
          <a:lstStyle/>
          <a:p>
            <a:r>
              <a:rPr lang="en-US" altLang="zh-CN" b="1" u="sng" dirty="0">
                <a:latin typeface="Cambria" pitchFamily="18" charset="0"/>
              </a:rPr>
              <a:t>Supportive Model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graphicFrame>
        <p:nvGraphicFramePr>
          <p:cNvPr id="4" name="object 7"/>
          <p:cNvGraphicFramePr>
            <a:graphicFrameLocks noGrp="1"/>
          </p:cNvGraphicFramePr>
          <p:nvPr/>
        </p:nvGraphicFramePr>
        <p:xfrm>
          <a:off x="152401" y="2133600"/>
          <a:ext cx="8763000" cy="3886200"/>
        </p:xfrm>
        <a:graphic>
          <a:graphicData uri="http://schemas.openxmlformats.org/drawingml/2006/table">
            <a:tbl>
              <a:tblPr firstRow="1" bandRow="1">
                <a:tableStyleId>{3C2FFA5D-87B4-456A-9821-1D502468CF0F}</a:tableStyleId>
              </a:tblPr>
              <a:tblGrid>
                <a:gridCol w="4232974">
                  <a:extLst>
                    <a:ext uri="{9D8B030D-6E8A-4147-A177-3AD203B41FA5}">
                      <a16:colId xmlns:a16="http://schemas.microsoft.com/office/drawing/2014/main" val="20000"/>
                    </a:ext>
                  </a:extLst>
                </a:gridCol>
                <a:gridCol w="4530026">
                  <a:extLst>
                    <a:ext uri="{9D8B030D-6E8A-4147-A177-3AD203B41FA5}">
                      <a16:colId xmlns:a16="http://schemas.microsoft.com/office/drawing/2014/main" val="20001"/>
                    </a:ext>
                  </a:extLst>
                </a:gridCol>
              </a:tblGrid>
              <a:tr h="762000">
                <a:tc>
                  <a:txBody>
                    <a:bodyPr/>
                    <a:lstStyle/>
                    <a:p>
                      <a:pPr algn="ctr"/>
                      <a:r>
                        <a:rPr kumimoji="0" lang="en-US" altLang="zh-CN" sz="2000" b="1" kern="1200" dirty="0">
                          <a:solidFill>
                            <a:schemeClr val="tx1"/>
                          </a:solidFill>
                          <a:latin typeface="Cambria" pitchFamily="18" charset="0"/>
                          <a:ea typeface="+mn-ea"/>
                          <a:cs typeface="+mn-cs"/>
                        </a:rPr>
                        <a:t>Basis of Model</a:t>
                      </a:r>
                    </a:p>
                  </a:txBody>
                  <a:tcPr marL="60060" marR="0" marT="0" marB="0" anchor="ctr"/>
                </a:tc>
                <a:tc>
                  <a:txBody>
                    <a:bodyPr/>
                    <a:lstStyle/>
                    <a:p>
                      <a:pPr algn="ctr"/>
                      <a:r>
                        <a:rPr kumimoji="0" lang="en-US" altLang="zh-CN" sz="2000" b="1" kern="1200" dirty="0">
                          <a:solidFill>
                            <a:schemeClr val="tx1"/>
                          </a:solidFill>
                          <a:latin typeface="Cambria" pitchFamily="18" charset="0"/>
                          <a:ea typeface="+mn-ea"/>
                          <a:cs typeface="+mn-cs"/>
                        </a:rPr>
                        <a:t>Partnership</a:t>
                      </a:r>
                    </a:p>
                  </a:txBody>
                  <a:tcPr marL="60060" marR="0" marT="0" marB="0" anchor="ctr"/>
                </a:tc>
                <a:extLst>
                  <a:ext uri="{0D108BD9-81ED-4DB2-BD59-A6C34878D82A}">
                    <a16:rowId xmlns:a16="http://schemas.microsoft.com/office/drawing/2014/main" val="10000"/>
                  </a:ext>
                </a:extLst>
              </a:tr>
              <a:tr h="685800">
                <a:tc>
                  <a:txBody>
                    <a:bodyPr/>
                    <a:lstStyle/>
                    <a:p>
                      <a:pPr algn="ctr"/>
                      <a:r>
                        <a:rPr kumimoji="0" lang="en-US" altLang="zh-CN" sz="1800" kern="1200" dirty="0">
                          <a:solidFill>
                            <a:schemeClr val="tx1"/>
                          </a:solidFill>
                          <a:latin typeface="Cambria" pitchFamily="18" charset="0"/>
                          <a:ea typeface="+mn-ea"/>
                          <a:cs typeface="+mn-cs"/>
                        </a:rPr>
                        <a:t>Managerial Orientation</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Teamwork</a:t>
                      </a:r>
                    </a:p>
                  </a:txBody>
                  <a:tcPr marL="60060" marR="0" marT="0" marB="0" anchor="ctr"/>
                </a:tc>
                <a:extLst>
                  <a:ext uri="{0D108BD9-81ED-4DB2-BD59-A6C34878D82A}">
                    <a16:rowId xmlns:a16="http://schemas.microsoft.com/office/drawing/2014/main" val="10001"/>
                  </a:ext>
                </a:extLst>
              </a:tr>
              <a:tr h="762000">
                <a:tc>
                  <a:txBody>
                    <a:bodyPr/>
                    <a:lstStyle/>
                    <a:p>
                      <a:pPr algn="ctr"/>
                      <a:r>
                        <a:rPr kumimoji="0" lang="en-US" altLang="zh-CN" sz="1800" kern="1200" dirty="0">
                          <a:solidFill>
                            <a:schemeClr val="tx1"/>
                          </a:solidFill>
                          <a:latin typeface="Cambria" pitchFamily="18" charset="0"/>
                          <a:ea typeface="+mn-ea"/>
                          <a:cs typeface="+mn-cs"/>
                        </a:rPr>
                        <a:t>Employee Orientation</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Responsible Behavior</a:t>
                      </a:r>
                    </a:p>
                  </a:txBody>
                  <a:tcPr marL="60060" marR="0" marT="0" marB="0" anchor="ctr"/>
                </a:tc>
                <a:extLst>
                  <a:ext uri="{0D108BD9-81ED-4DB2-BD59-A6C34878D82A}">
                    <a16:rowId xmlns:a16="http://schemas.microsoft.com/office/drawing/2014/main" val="10002"/>
                  </a:ext>
                </a:extLst>
              </a:tr>
              <a:tr h="609600">
                <a:tc>
                  <a:txBody>
                    <a:bodyPr/>
                    <a:lstStyle/>
                    <a:p>
                      <a:pPr algn="ctr"/>
                      <a:r>
                        <a:rPr kumimoji="0" lang="en-US" altLang="zh-CN" sz="1800" kern="1200" dirty="0">
                          <a:solidFill>
                            <a:schemeClr val="tx1"/>
                          </a:solidFill>
                          <a:latin typeface="Cambria" pitchFamily="18" charset="0"/>
                          <a:ea typeface="+mn-ea"/>
                          <a:cs typeface="+mn-cs"/>
                        </a:rPr>
                        <a:t>Employee Psychological Results</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Self Discipline</a:t>
                      </a:r>
                    </a:p>
                  </a:txBody>
                  <a:tcPr marL="60060" marR="0" marT="0" marB="0" anchor="ctr"/>
                </a:tc>
                <a:extLst>
                  <a:ext uri="{0D108BD9-81ED-4DB2-BD59-A6C34878D82A}">
                    <a16:rowId xmlns:a16="http://schemas.microsoft.com/office/drawing/2014/main" val="10003"/>
                  </a:ext>
                </a:extLst>
              </a:tr>
              <a:tr h="533400">
                <a:tc>
                  <a:txBody>
                    <a:bodyPr/>
                    <a:lstStyle/>
                    <a:p>
                      <a:pPr algn="ctr"/>
                      <a:r>
                        <a:rPr kumimoji="0" lang="en-US" altLang="zh-CN" sz="1800" kern="1200" dirty="0">
                          <a:solidFill>
                            <a:schemeClr val="tx1"/>
                          </a:solidFill>
                          <a:latin typeface="Cambria" pitchFamily="18" charset="0"/>
                          <a:ea typeface="+mn-ea"/>
                          <a:cs typeface="+mn-cs"/>
                        </a:rPr>
                        <a:t>Employees Needs Met</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Self Actualization</a:t>
                      </a:r>
                    </a:p>
                  </a:txBody>
                  <a:tcPr marL="60060" marR="0" marT="0" marB="0" anchor="ctr"/>
                </a:tc>
                <a:extLst>
                  <a:ext uri="{0D108BD9-81ED-4DB2-BD59-A6C34878D82A}">
                    <a16:rowId xmlns:a16="http://schemas.microsoft.com/office/drawing/2014/main" val="10004"/>
                  </a:ext>
                </a:extLst>
              </a:tr>
              <a:tr h="533400">
                <a:tc>
                  <a:txBody>
                    <a:bodyPr/>
                    <a:lstStyle/>
                    <a:p>
                      <a:pPr algn="ctr"/>
                      <a:r>
                        <a:rPr kumimoji="0" lang="en-US" altLang="zh-CN" sz="1800" kern="1200" dirty="0">
                          <a:solidFill>
                            <a:schemeClr val="tx1"/>
                          </a:solidFill>
                          <a:latin typeface="Cambria" pitchFamily="18" charset="0"/>
                          <a:ea typeface="+mn-ea"/>
                          <a:cs typeface="+mn-cs"/>
                        </a:rPr>
                        <a:t>Performance Result</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Moderate Enthusiasm</a:t>
                      </a:r>
                    </a:p>
                  </a:txBody>
                  <a:tcPr marL="60060" marR="0" marT="0" marB="0" anchor="ctr"/>
                </a:tc>
                <a:extLst>
                  <a:ext uri="{0D108BD9-81ED-4DB2-BD59-A6C34878D82A}">
                    <a16:rowId xmlns:a16="http://schemas.microsoft.com/office/drawing/2014/main" val="10005"/>
                  </a:ext>
                </a:extLst>
              </a:tr>
            </a:tbl>
          </a:graphicData>
        </a:graphic>
      </p:graphicFrame>
      <p:sp>
        <p:nvSpPr>
          <p:cNvPr id="6" name="TextBox 5"/>
          <p:cNvSpPr txBox="1"/>
          <p:nvPr/>
        </p:nvSpPr>
        <p:spPr>
          <a:xfrm>
            <a:off x="228600" y="1600200"/>
            <a:ext cx="5562600" cy="369332"/>
          </a:xfrm>
          <a:prstGeom prst="rect">
            <a:avLst/>
          </a:prstGeom>
          <a:noFill/>
        </p:spPr>
        <p:txBody>
          <a:bodyPr wrap="square" rtlCol="0">
            <a:spAutoFit/>
          </a:bodyPr>
          <a:lstStyle/>
          <a:p>
            <a:r>
              <a:rPr lang="en-US" altLang="zh-CN" b="1" u="sng" dirty="0">
                <a:latin typeface="Cambria" pitchFamily="18" charset="0"/>
              </a:rPr>
              <a:t>Collegial Model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spcBef>
                <a:spcPts val="700"/>
              </a:spcBef>
            </a:pPr>
            <a:r>
              <a:rPr lang="en-US" sz="3200" b="1" dirty="0">
                <a:latin typeface="Cambria" pitchFamily="18" charset="0"/>
              </a:rPr>
              <a:t>Organizational Behavior</a:t>
            </a:r>
          </a:p>
        </p:txBody>
      </p:sp>
      <p:graphicFrame>
        <p:nvGraphicFramePr>
          <p:cNvPr id="4" name="object 7"/>
          <p:cNvGraphicFramePr>
            <a:graphicFrameLocks noGrp="1"/>
          </p:cNvGraphicFramePr>
          <p:nvPr/>
        </p:nvGraphicFramePr>
        <p:xfrm>
          <a:off x="152401" y="2133600"/>
          <a:ext cx="8763000" cy="3886200"/>
        </p:xfrm>
        <a:graphic>
          <a:graphicData uri="http://schemas.openxmlformats.org/drawingml/2006/table">
            <a:tbl>
              <a:tblPr firstRow="1" bandRow="1">
                <a:tableStyleId>{3C2FFA5D-87B4-456A-9821-1D502468CF0F}</a:tableStyleId>
              </a:tblPr>
              <a:tblGrid>
                <a:gridCol w="4232974">
                  <a:extLst>
                    <a:ext uri="{9D8B030D-6E8A-4147-A177-3AD203B41FA5}">
                      <a16:colId xmlns:a16="http://schemas.microsoft.com/office/drawing/2014/main" val="20000"/>
                    </a:ext>
                  </a:extLst>
                </a:gridCol>
                <a:gridCol w="4530026">
                  <a:extLst>
                    <a:ext uri="{9D8B030D-6E8A-4147-A177-3AD203B41FA5}">
                      <a16:colId xmlns:a16="http://schemas.microsoft.com/office/drawing/2014/main" val="20001"/>
                    </a:ext>
                  </a:extLst>
                </a:gridCol>
              </a:tblGrid>
              <a:tr h="762000">
                <a:tc>
                  <a:txBody>
                    <a:bodyPr/>
                    <a:lstStyle/>
                    <a:p>
                      <a:pPr algn="ctr"/>
                      <a:r>
                        <a:rPr kumimoji="0" lang="en-US" altLang="zh-CN" sz="2000" b="1" kern="1200" dirty="0">
                          <a:solidFill>
                            <a:schemeClr val="tx1"/>
                          </a:solidFill>
                          <a:latin typeface="Cambria" pitchFamily="18" charset="0"/>
                          <a:ea typeface="+mn-ea"/>
                          <a:cs typeface="+mn-cs"/>
                        </a:rPr>
                        <a:t>Basis of Model</a:t>
                      </a:r>
                    </a:p>
                  </a:txBody>
                  <a:tcPr marL="60060" marR="0" marT="0" marB="0" anchor="ctr"/>
                </a:tc>
                <a:tc>
                  <a:txBody>
                    <a:bodyPr/>
                    <a:lstStyle/>
                    <a:p>
                      <a:pPr algn="ctr"/>
                      <a:r>
                        <a:rPr kumimoji="0" lang="en-US" altLang="zh-CN" sz="2000" b="1" kern="1200" dirty="0">
                          <a:solidFill>
                            <a:schemeClr val="tx1"/>
                          </a:solidFill>
                          <a:latin typeface="Cambria" pitchFamily="18" charset="0"/>
                          <a:ea typeface="+mn-ea"/>
                          <a:cs typeface="+mn-cs"/>
                        </a:rPr>
                        <a:t>Facilitator</a:t>
                      </a:r>
                    </a:p>
                  </a:txBody>
                  <a:tcPr marL="60060" marR="0" marT="0" marB="0" anchor="ctr"/>
                </a:tc>
                <a:extLst>
                  <a:ext uri="{0D108BD9-81ED-4DB2-BD59-A6C34878D82A}">
                    <a16:rowId xmlns:a16="http://schemas.microsoft.com/office/drawing/2014/main" val="10000"/>
                  </a:ext>
                </a:extLst>
              </a:tr>
              <a:tr h="685800">
                <a:tc>
                  <a:txBody>
                    <a:bodyPr/>
                    <a:lstStyle/>
                    <a:p>
                      <a:pPr algn="ctr"/>
                      <a:r>
                        <a:rPr kumimoji="0" lang="en-US" altLang="zh-CN" sz="1800" kern="1200" dirty="0">
                          <a:solidFill>
                            <a:schemeClr val="tx1"/>
                          </a:solidFill>
                          <a:latin typeface="Cambria" pitchFamily="18" charset="0"/>
                          <a:ea typeface="+mn-ea"/>
                          <a:cs typeface="+mn-cs"/>
                        </a:rPr>
                        <a:t>Managerial Orientation</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Empathy</a:t>
                      </a:r>
                    </a:p>
                  </a:txBody>
                  <a:tcPr marL="60060" marR="0" marT="0" marB="0" anchor="ctr"/>
                </a:tc>
                <a:extLst>
                  <a:ext uri="{0D108BD9-81ED-4DB2-BD59-A6C34878D82A}">
                    <a16:rowId xmlns:a16="http://schemas.microsoft.com/office/drawing/2014/main" val="10001"/>
                  </a:ext>
                </a:extLst>
              </a:tr>
              <a:tr h="762000">
                <a:tc>
                  <a:txBody>
                    <a:bodyPr/>
                    <a:lstStyle/>
                    <a:p>
                      <a:pPr algn="ctr"/>
                      <a:r>
                        <a:rPr kumimoji="0" lang="en-US" altLang="zh-CN" sz="1800" kern="1200" dirty="0">
                          <a:solidFill>
                            <a:schemeClr val="tx1"/>
                          </a:solidFill>
                          <a:latin typeface="Cambria" pitchFamily="18" charset="0"/>
                          <a:ea typeface="+mn-ea"/>
                          <a:cs typeface="+mn-cs"/>
                        </a:rPr>
                        <a:t>Employee Orientation</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Belongingness</a:t>
                      </a:r>
                    </a:p>
                  </a:txBody>
                  <a:tcPr marL="60060" marR="0" marT="0" marB="0" anchor="ctr"/>
                </a:tc>
                <a:extLst>
                  <a:ext uri="{0D108BD9-81ED-4DB2-BD59-A6C34878D82A}">
                    <a16:rowId xmlns:a16="http://schemas.microsoft.com/office/drawing/2014/main" val="10002"/>
                  </a:ext>
                </a:extLst>
              </a:tr>
              <a:tr h="609600">
                <a:tc>
                  <a:txBody>
                    <a:bodyPr/>
                    <a:lstStyle/>
                    <a:p>
                      <a:pPr algn="ctr"/>
                      <a:r>
                        <a:rPr kumimoji="0" lang="en-US" altLang="zh-CN" sz="1800" kern="1200" dirty="0">
                          <a:solidFill>
                            <a:schemeClr val="tx1"/>
                          </a:solidFill>
                          <a:latin typeface="Cambria" pitchFamily="18" charset="0"/>
                          <a:ea typeface="+mn-ea"/>
                          <a:cs typeface="+mn-cs"/>
                        </a:rPr>
                        <a:t>Employee Psychological Results</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Ownership</a:t>
                      </a:r>
                    </a:p>
                  </a:txBody>
                  <a:tcPr marL="60060" marR="0" marT="0" marB="0" anchor="ctr"/>
                </a:tc>
                <a:extLst>
                  <a:ext uri="{0D108BD9-81ED-4DB2-BD59-A6C34878D82A}">
                    <a16:rowId xmlns:a16="http://schemas.microsoft.com/office/drawing/2014/main" val="10003"/>
                  </a:ext>
                </a:extLst>
              </a:tr>
              <a:tr h="533400">
                <a:tc>
                  <a:txBody>
                    <a:bodyPr/>
                    <a:lstStyle/>
                    <a:p>
                      <a:pPr algn="ctr"/>
                      <a:r>
                        <a:rPr kumimoji="0" lang="en-US" altLang="zh-CN" sz="1800" kern="1200" dirty="0">
                          <a:solidFill>
                            <a:schemeClr val="tx1"/>
                          </a:solidFill>
                          <a:latin typeface="Cambria" pitchFamily="18" charset="0"/>
                          <a:ea typeface="+mn-ea"/>
                          <a:cs typeface="+mn-cs"/>
                        </a:rPr>
                        <a:t>Employees Needs Met</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Higher Order Needs</a:t>
                      </a:r>
                    </a:p>
                  </a:txBody>
                  <a:tcPr marL="60060" marR="0" marT="0" marB="0" anchor="ctr"/>
                </a:tc>
                <a:extLst>
                  <a:ext uri="{0D108BD9-81ED-4DB2-BD59-A6C34878D82A}">
                    <a16:rowId xmlns:a16="http://schemas.microsoft.com/office/drawing/2014/main" val="10004"/>
                  </a:ext>
                </a:extLst>
              </a:tr>
              <a:tr h="533400">
                <a:tc>
                  <a:txBody>
                    <a:bodyPr/>
                    <a:lstStyle/>
                    <a:p>
                      <a:pPr algn="ctr"/>
                      <a:r>
                        <a:rPr kumimoji="0" lang="en-US" altLang="zh-CN" sz="1800" kern="1200" dirty="0">
                          <a:solidFill>
                            <a:schemeClr val="tx1"/>
                          </a:solidFill>
                          <a:latin typeface="Cambria" pitchFamily="18" charset="0"/>
                          <a:ea typeface="+mn-ea"/>
                          <a:cs typeface="+mn-cs"/>
                        </a:rPr>
                        <a:t>Performance Result</a:t>
                      </a:r>
                    </a:p>
                  </a:txBody>
                  <a:tcPr marL="60060" marR="0" marT="0" marB="0" anchor="ctr"/>
                </a:tc>
                <a:tc>
                  <a:txBody>
                    <a:bodyPr/>
                    <a:lstStyle/>
                    <a:p>
                      <a:pPr algn="ctr"/>
                      <a:r>
                        <a:rPr kumimoji="0" lang="en-US" altLang="zh-CN" sz="1800" kern="1200" dirty="0">
                          <a:solidFill>
                            <a:schemeClr val="tx1"/>
                          </a:solidFill>
                          <a:latin typeface="Cambria" pitchFamily="18" charset="0"/>
                          <a:ea typeface="+mn-ea"/>
                          <a:cs typeface="+mn-cs"/>
                        </a:rPr>
                        <a:t>Passion and Commitment</a:t>
                      </a:r>
                    </a:p>
                  </a:txBody>
                  <a:tcPr marL="60060" marR="0" marT="0" marB="0" anchor="ctr"/>
                </a:tc>
                <a:extLst>
                  <a:ext uri="{0D108BD9-81ED-4DB2-BD59-A6C34878D82A}">
                    <a16:rowId xmlns:a16="http://schemas.microsoft.com/office/drawing/2014/main" val="10005"/>
                  </a:ext>
                </a:extLst>
              </a:tr>
            </a:tbl>
          </a:graphicData>
        </a:graphic>
      </p:graphicFrame>
      <p:sp>
        <p:nvSpPr>
          <p:cNvPr id="6" name="TextBox 5"/>
          <p:cNvSpPr txBox="1"/>
          <p:nvPr/>
        </p:nvSpPr>
        <p:spPr>
          <a:xfrm>
            <a:off x="228600" y="1600200"/>
            <a:ext cx="5562600" cy="369332"/>
          </a:xfrm>
          <a:prstGeom prst="rect">
            <a:avLst/>
          </a:prstGeom>
          <a:noFill/>
        </p:spPr>
        <p:txBody>
          <a:bodyPr wrap="square" rtlCol="0">
            <a:spAutoFit/>
          </a:bodyPr>
          <a:lstStyle/>
          <a:p>
            <a:r>
              <a:rPr lang="pt-BR" altLang="zh-CN" b="1" u="sng" dirty="0">
                <a:latin typeface="Cambria" pitchFamily="18" charset="0"/>
              </a:rPr>
              <a:t>S O B C Model</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lvl="1" indent="-318503" algn="ctr">
              <a:spcBef>
                <a:spcPts val="700"/>
              </a:spcBef>
            </a:pPr>
            <a:br>
              <a:rPr lang="en-US" sz="3200" b="1" dirty="0">
                <a:latin typeface="Cambria" pitchFamily="18" charset="0"/>
              </a:rPr>
            </a:br>
            <a:r>
              <a:rPr lang="en-US" sz="3200" b="1" dirty="0">
                <a:latin typeface="Cambria" pitchFamily="18" charset="0"/>
              </a:rPr>
              <a:t>Abstract</a:t>
            </a:r>
            <a:br>
              <a:rPr lang="en-US" sz="1800" b="1" u="sng" dirty="0">
                <a:latin typeface="Cambria" pitchFamily="18" charset="0"/>
              </a:rPr>
            </a:br>
            <a:endParaRPr lang="en-US" sz="3200" b="1" dirty="0">
              <a:latin typeface="Cambria" pitchFamily="18" charset="0"/>
            </a:endParaRP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Although the number of people living in the United States with limited English proficiency (LEP) is substantial, the impact of language on patients' experience of provider-patient communication has been little explored.</a:t>
            </a:r>
          </a:p>
        </p:txBody>
      </p:sp>
      <p:graphicFrame>
        <p:nvGraphicFramePr>
          <p:cNvPr id="4" name="object 7"/>
          <p:cNvGraphicFramePr>
            <a:graphicFrameLocks noGrp="1"/>
          </p:cNvGraphicFramePr>
          <p:nvPr/>
        </p:nvGraphicFramePr>
        <p:xfrm>
          <a:off x="228600" y="3657600"/>
          <a:ext cx="8763001" cy="2939716"/>
        </p:xfrm>
        <a:graphic>
          <a:graphicData uri="http://schemas.openxmlformats.org/drawingml/2006/table">
            <a:tbl>
              <a:tblPr firstRow="1" bandRow="1">
                <a:tableStyleId>{3C2FFA5D-87B4-456A-9821-1D502468CF0F}</a:tableStyleId>
              </a:tblPr>
              <a:tblGrid>
                <a:gridCol w="2081212">
                  <a:extLst>
                    <a:ext uri="{9D8B030D-6E8A-4147-A177-3AD203B41FA5}">
                      <a16:colId xmlns:a16="http://schemas.microsoft.com/office/drawing/2014/main" val="20000"/>
                    </a:ext>
                  </a:extLst>
                </a:gridCol>
                <a:gridCol w="2227263">
                  <a:extLst>
                    <a:ext uri="{9D8B030D-6E8A-4147-A177-3AD203B41FA5}">
                      <a16:colId xmlns:a16="http://schemas.microsoft.com/office/drawing/2014/main" val="20001"/>
                    </a:ext>
                  </a:extLst>
                </a:gridCol>
                <a:gridCol w="2227263">
                  <a:extLst>
                    <a:ext uri="{9D8B030D-6E8A-4147-A177-3AD203B41FA5}">
                      <a16:colId xmlns:a16="http://schemas.microsoft.com/office/drawing/2014/main" val="20002"/>
                    </a:ext>
                  </a:extLst>
                </a:gridCol>
                <a:gridCol w="2227263">
                  <a:extLst>
                    <a:ext uri="{9D8B030D-6E8A-4147-A177-3AD203B41FA5}">
                      <a16:colId xmlns:a16="http://schemas.microsoft.com/office/drawing/2014/main" val="20003"/>
                    </a:ext>
                  </a:extLst>
                </a:gridCol>
              </a:tblGrid>
              <a:tr h="990600">
                <a:tc>
                  <a:txBody>
                    <a:bodyPr/>
                    <a:lstStyle/>
                    <a:p>
                      <a:pPr algn="ctr">
                        <a:lnSpc>
                          <a:spcPct val="115000"/>
                        </a:lnSpc>
                        <a:spcAft>
                          <a:spcPts val="0"/>
                        </a:spcAft>
                      </a:pPr>
                      <a:r>
                        <a:rPr kumimoji="0" lang="en-IN" altLang="zh-CN" sz="1600" b="1" kern="1200" dirty="0">
                          <a:solidFill>
                            <a:schemeClr val="tx1"/>
                          </a:solidFill>
                          <a:latin typeface="Cambria" pitchFamily="18" charset="0"/>
                          <a:ea typeface="+mn-ea"/>
                          <a:cs typeface="+mn-cs"/>
                        </a:rPr>
                        <a:t>Population/Problem</a:t>
                      </a:r>
                    </a:p>
                  </a:txBody>
                  <a:tcPr marL="68580" marR="68580" marT="0" marB="0" anchor="ctr"/>
                </a:tc>
                <a:tc>
                  <a:txBody>
                    <a:bodyPr/>
                    <a:lstStyle/>
                    <a:p>
                      <a:pPr algn="ctr">
                        <a:lnSpc>
                          <a:spcPct val="115000"/>
                        </a:lnSpc>
                        <a:spcAft>
                          <a:spcPts val="0"/>
                        </a:spcAft>
                      </a:pPr>
                      <a:r>
                        <a:rPr kumimoji="0" lang="en-IN" altLang="zh-CN" sz="1600" b="1" kern="1200" dirty="0">
                          <a:solidFill>
                            <a:schemeClr val="tx1"/>
                          </a:solidFill>
                          <a:latin typeface="Cambria" pitchFamily="18" charset="0"/>
                          <a:ea typeface="+mn-ea"/>
                          <a:cs typeface="+mn-cs"/>
                        </a:rPr>
                        <a:t>Intervention</a:t>
                      </a:r>
                    </a:p>
                  </a:txBody>
                  <a:tcPr marL="68580" marR="68580" marT="0" marB="0" anchor="ctr"/>
                </a:tc>
                <a:tc>
                  <a:txBody>
                    <a:bodyPr/>
                    <a:lstStyle/>
                    <a:p>
                      <a:pPr algn="ctr">
                        <a:lnSpc>
                          <a:spcPct val="115000"/>
                        </a:lnSpc>
                        <a:spcAft>
                          <a:spcPts val="0"/>
                        </a:spcAft>
                      </a:pPr>
                      <a:r>
                        <a:rPr kumimoji="0" lang="en-IN" altLang="zh-CN" sz="1600" b="1" kern="1200" dirty="0">
                          <a:solidFill>
                            <a:schemeClr val="tx1"/>
                          </a:solidFill>
                          <a:latin typeface="Cambria" pitchFamily="18" charset="0"/>
                          <a:ea typeface="+mn-ea"/>
                          <a:cs typeface="+mn-cs"/>
                        </a:rPr>
                        <a:t>Comparison</a:t>
                      </a:r>
                    </a:p>
                  </a:txBody>
                  <a:tcPr marL="68580" marR="68580" marT="0" marB="0" anchor="ctr"/>
                </a:tc>
                <a:tc>
                  <a:txBody>
                    <a:bodyPr/>
                    <a:lstStyle/>
                    <a:p>
                      <a:pPr algn="ctr">
                        <a:lnSpc>
                          <a:spcPct val="115000"/>
                        </a:lnSpc>
                        <a:spcAft>
                          <a:spcPts val="0"/>
                        </a:spcAft>
                      </a:pPr>
                      <a:r>
                        <a:rPr kumimoji="0" lang="en-IN" altLang="zh-CN" sz="1600" b="1" kern="1200" dirty="0">
                          <a:solidFill>
                            <a:schemeClr val="tx1"/>
                          </a:solidFill>
                          <a:latin typeface="Cambria" pitchFamily="18" charset="0"/>
                          <a:ea typeface="+mn-ea"/>
                          <a:cs typeface="+mn-cs"/>
                        </a:rPr>
                        <a:t>Outcome</a:t>
                      </a:r>
                    </a:p>
                  </a:txBody>
                  <a:tcPr marL="68580" marR="68580" marT="0" marB="0" anchor="ctr"/>
                </a:tc>
                <a:extLst>
                  <a:ext uri="{0D108BD9-81ED-4DB2-BD59-A6C34878D82A}">
                    <a16:rowId xmlns:a16="http://schemas.microsoft.com/office/drawing/2014/main" val="10000"/>
                  </a:ext>
                </a:extLst>
              </a:tr>
              <a:tr h="1949116">
                <a:tc>
                  <a:txBody>
                    <a:bodyPr/>
                    <a:lstStyle/>
                    <a:p>
                      <a:pPr algn="ctr">
                        <a:lnSpc>
                          <a:spcPct val="115000"/>
                        </a:lnSpc>
                        <a:spcAft>
                          <a:spcPts val="0"/>
                        </a:spcAft>
                      </a:pPr>
                      <a:r>
                        <a:rPr kumimoji="0" lang="en-IN" altLang="zh-CN" sz="1600" kern="1200" dirty="0">
                          <a:solidFill>
                            <a:schemeClr val="tx1"/>
                          </a:solidFill>
                          <a:latin typeface="Cambria" pitchFamily="18" charset="0"/>
                          <a:ea typeface="+mn-ea"/>
                          <a:cs typeface="+mn-cs"/>
                        </a:rPr>
                        <a:t>Language problem between patients and care provider</a:t>
                      </a:r>
                    </a:p>
                  </a:txBody>
                  <a:tcPr marL="68580" marR="68580" marT="0" marB="0" anchor="ctr"/>
                </a:tc>
                <a:tc>
                  <a:txBody>
                    <a:bodyPr/>
                    <a:lstStyle/>
                    <a:p>
                      <a:pPr algn="ctr">
                        <a:lnSpc>
                          <a:spcPct val="115000"/>
                        </a:lnSpc>
                        <a:spcAft>
                          <a:spcPts val="0"/>
                        </a:spcAft>
                      </a:pPr>
                      <a:r>
                        <a:rPr kumimoji="0" lang="en-IN" altLang="zh-CN" sz="1600" kern="1200" dirty="0">
                          <a:solidFill>
                            <a:schemeClr val="tx1"/>
                          </a:solidFill>
                          <a:latin typeface="Cambria" pitchFamily="18" charset="0"/>
                          <a:ea typeface="+mn-ea"/>
                          <a:cs typeface="+mn-cs"/>
                        </a:rPr>
                        <a:t>Obtain discussion about patient-provider communication</a:t>
                      </a:r>
                    </a:p>
                  </a:txBody>
                  <a:tcPr marL="68580" marR="68580" marT="0" marB="0" anchor="ctr"/>
                </a:tc>
                <a:tc>
                  <a:txBody>
                    <a:bodyPr/>
                    <a:lstStyle/>
                    <a:p>
                      <a:pPr algn="ctr">
                        <a:lnSpc>
                          <a:spcPct val="115000"/>
                        </a:lnSpc>
                        <a:spcAft>
                          <a:spcPts val="0"/>
                        </a:spcAft>
                      </a:pPr>
                      <a:r>
                        <a:rPr kumimoji="0" lang="en-IN" altLang="zh-CN" sz="1600" kern="1200" dirty="0">
                          <a:solidFill>
                            <a:schemeClr val="tx1"/>
                          </a:solidFill>
                          <a:latin typeface="Cambria" pitchFamily="18" charset="0"/>
                          <a:ea typeface="+mn-ea"/>
                          <a:cs typeface="+mn-cs"/>
                        </a:rPr>
                        <a:t>--</a:t>
                      </a:r>
                    </a:p>
                  </a:txBody>
                  <a:tcPr marL="68580" marR="68580" marT="0" marB="0" anchor="ctr"/>
                </a:tc>
                <a:tc>
                  <a:txBody>
                    <a:bodyPr/>
                    <a:lstStyle/>
                    <a:p>
                      <a:pPr algn="ctr">
                        <a:spcBef>
                          <a:spcPts val="830"/>
                        </a:spcBef>
                        <a:spcAft>
                          <a:spcPts val="830"/>
                        </a:spcAft>
                      </a:pPr>
                      <a:r>
                        <a:rPr kumimoji="0" lang="en-IN" altLang="zh-CN" sz="1600" kern="1200" dirty="0">
                          <a:solidFill>
                            <a:schemeClr val="tx1"/>
                          </a:solidFill>
                          <a:latin typeface="Cambria" pitchFamily="18" charset="0"/>
                          <a:ea typeface="+mn-ea"/>
                          <a:cs typeface="+mn-cs"/>
                        </a:rPr>
                        <a:t>Identified language discordant, language concordant, empowerment, providers' attitudes and issues with the health care system.</a:t>
                      </a:r>
                    </a:p>
                  </a:txBody>
                  <a:tcPr marL="68580" marR="68580" marT="0" marB="0"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indent="-318503" algn="ctr">
              <a:spcBef>
                <a:spcPts val="700"/>
              </a:spcBef>
            </a:pPr>
            <a:r>
              <a:rPr lang="en-US" sz="3200" b="1" dirty="0">
                <a:latin typeface="Cambria" pitchFamily="18" charset="0"/>
              </a:rPr>
              <a:t>Abstract</a:t>
            </a:r>
          </a:p>
        </p:txBody>
      </p:sp>
      <p:sp>
        <p:nvSpPr>
          <p:cNvPr id="5" name="Content Placeholder 3"/>
          <p:cNvSpPr>
            <a:spLocks noGrp="1"/>
          </p:cNvSpPr>
          <p:nvPr>
            <p:ph sz="quarter" idx="1"/>
          </p:nvPr>
        </p:nvSpPr>
        <p:spPr>
          <a:xfrm>
            <a:off x="152400" y="1524000"/>
            <a:ext cx="8839200" cy="5257800"/>
          </a:xfrm>
        </p:spPr>
        <p:txBody>
          <a:bodyPr/>
          <a:lstStyle/>
          <a:p>
            <a:pPr marL="318503" lvl="1" indent="-318503" algn="just">
              <a:lnSpc>
                <a:spcPct val="150000"/>
              </a:lnSpc>
              <a:spcBef>
                <a:spcPts val="700"/>
              </a:spcBef>
              <a:buClr>
                <a:srgbClr val="002060"/>
              </a:buClr>
              <a:buSzPct val="100000"/>
              <a:buFont typeface="Wingdings" pitchFamily="2" charset="2"/>
              <a:buChar char="Ø"/>
            </a:pPr>
            <a:r>
              <a:rPr lang="en-US" sz="1800" dirty="0">
                <a:latin typeface="Cambria" pitchFamily="18" charset="0"/>
              </a:rPr>
              <a:t>The global prevalence of childhood and adolescent obesity is high. Lifestyle changes towards a healthy diet, increased physical activity and reduced sedentary activities are recommended to prevent and treat obesity.</a:t>
            </a:r>
          </a:p>
        </p:txBody>
      </p:sp>
      <p:graphicFrame>
        <p:nvGraphicFramePr>
          <p:cNvPr id="4" name="object 7"/>
          <p:cNvGraphicFramePr>
            <a:graphicFrameLocks noGrp="1"/>
          </p:cNvGraphicFramePr>
          <p:nvPr/>
        </p:nvGraphicFramePr>
        <p:xfrm>
          <a:off x="228600" y="3657600"/>
          <a:ext cx="8763001" cy="2939716"/>
        </p:xfrm>
        <a:graphic>
          <a:graphicData uri="http://schemas.openxmlformats.org/drawingml/2006/table">
            <a:tbl>
              <a:tblPr firstRow="1" bandRow="1">
                <a:tableStyleId>{3C2FFA5D-87B4-456A-9821-1D502468CF0F}</a:tableStyleId>
              </a:tblPr>
              <a:tblGrid>
                <a:gridCol w="2081212">
                  <a:extLst>
                    <a:ext uri="{9D8B030D-6E8A-4147-A177-3AD203B41FA5}">
                      <a16:colId xmlns:a16="http://schemas.microsoft.com/office/drawing/2014/main" val="20000"/>
                    </a:ext>
                  </a:extLst>
                </a:gridCol>
                <a:gridCol w="2227263">
                  <a:extLst>
                    <a:ext uri="{9D8B030D-6E8A-4147-A177-3AD203B41FA5}">
                      <a16:colId xmlns:a16="http://schemas.microsoft.com/office/drawing/2014/main" val="20001"/>
                    </a:ext>
                  </a:extLst>
                </a:gridCol>
                <a:gridCol w="2227263">
                  <a:extLst>
                    <a:ext uri="{9D8B030D-6E8A-4147-A177-3AD203B41FA5}">
                      <a16:colId xmlns:a16="http://schemas.microsoft.com/office/drawing/2014/main" val="20002"/>
                    </a:ext>
                  </a:extLst>
                </a:gridCol>
                <a:gridCol w="2227263">
                  <a:extLst>
                    <a:ext uri="{9D8B030D-6E8A-4147-A177-3AD203B41FA5}">
                      <a16:colId xmlns:a16="http://schemas.microsoft.com/office/drawing/2014/main" val="20003"/>
                    </a:ext>
                  </a:extLst>
                </a:gridCol>
              </a:tblGrid>
              <a:tr h="990600">
                <a:tc>
                  <a:txBody>
                    <a:bodyPr/>
                    <a:lstStyle/>
                    <a:p>
                      <a:pPr algn="ctr">
                        <a:lnSpc>
                          <a:spcPct val="115000"/>
                        </a:lnSpc>
                        <a:spcAft>
                          <a:spcPts val="0"/>
                        </a:spcAft>
                      </a:pPr>
                      <a:r>
                        <a:rPr kumimoji="0" lang="en-IN" altLang="zh-CN" sz="1600" b="1" kern="1200" dirty="0">
                          <a:solidFill>
                            <a:schemeClr val="tx1"/>
                          </a:solidFill>
                          <a:latin typeface="Cambria" pitchFamily="18" charset="0"/>
                          <a:ea typeface="+mn-ea"/>
                          <a:cs typeface="+mn-cs"/>
                        </a:rPr>
                        <a:t>Population/Problem</a:t>
                      </a:r>
                    </a:p>
                  </a:txBody>
                  <a:tcPr marL="68580" marR="68580" marT="0" marB="0" anchor="ctr"/>
                </a:tc>
                <a:tc>
                  <a:txBody>
                    <a:bodyPr/>
                    <a:lstStyle/>
                    <a:p>
                      <a:pPr algn="ctr">
                        <a:lnSpc>
                          <a:spcPct val="115000"/>
                        </a:lnSpc>
                        <a:spcAft>
                          <a:spcPts val="0"/>
                        </a:spcAft>
                      </a:pPr>
                      <a:r>
                        <a:rPr kumimoji="0" lang="en-IN" altLang="zh-CN" sz="1600" b="1" kern="1200" dirty="0">
                          <a:solidFill>
                            <a:schemeClr val="tx1"/>
                          </a:solidFill>
                          <a:latin typeface="Cambria" pitchFamily="18" charset="0"/>
                          <a:ea typeface="+mn-ea"/>
                          <a:cs typeface="+mn-cs"/>
                        </a:rPr>
                        <a:t>Intervention</a:t>
                      </a:r>
                    </a:p>
                  </a:txBody>
                  <a:tcPr marL="68580" marR="68580" marT="0" marB="0" anchor="ctr"/>
                </a:tc>
                <a:tc>
                  <a:txBody>
                    <a:bodyPr/>
                    <a:lstStyle/>
                    <a:p>
                      <a:pPr algn="ctr">
                        <a:lnSpc>
                          <a:spcPct val="115000"/>
                        </a:lnSpc>
                        <a:spcAft>
                          <a:spcPts val="0"/>
                        </a:spcAft>
                      </a:pPr>
                      <a:r>
                        <a:rPr kumimoji="0" lang="en-IN" altLang="zh-CN" sz="1600" b="1" kern="1200" dirty="0">
                          <a:solidFill>
                            <a:schemeClr val="tx1"/>
                          </a:solidFill>
                          <a:latin typeface="Cambria" pitchFamily="18" charset="0"/>
                          <a:ea typeface="+mn-ea"/>
                          <a:cs typeface="+mn-cs"/>
                        </a:rPr>
                        <a:t>Comparison</a:t>
                      </a:r>
                    </a:p>
                  </a:txBody>
                  <a:tcPr marL="68580" marR="68580" marT="0" marB="0" anchor="ctr"/>
                </a:tc>
                <a:tc>
                  <a:txBody>
                    <a:bodyPr/>
                    <a:lstStyle/>
                    <a:p>
                      <a:pPr algn="ctr">
                        <a:lnSpc>
                          <a:spcPct val="115000"/>
                        </a:lnSpc>
                        <a:spcAft>
                          <a:spcPts val="0"/>
                        </a:spcAft>
                      </a:pPr>
                      <a:r>
                        <a:rPr kumimoji="0" lang="en-IN" altLang="zh-CN" sz="1600" b="1" kern="1200" dirty="0">
                          <a:solidFill>
                            <a:schemeClr val="tx1"/>
                          </a:solidFill>
                          <a:latin typeface="Cambria" pitchFamily="18" charset="0"/>
                          <a:ea typeface="+mn-ea"/>
                          <a:cs typeface="+mn-cs"/>
                        </a:rPr>
                        <a:t>Outcome</a:t>
                      </a:r>
                    </a:p>
                  </a:txBody>
                  <a:tcPr marL="68580" marR="68580" marT="0" marB="0" anchor="ctr"/>
                </a:tc>
                <a:extLst>
                  <a:ext uri="{0D108BD9-81ED-4DB2-BD59-A6C34878D82A}">
                    <a16:rowId xmlns:a16="http://schemas.microsoft.com/office/drawing/2014/main" val="10000"/>
                  </a:ext>
                </a:extLst>
              </a:tr>
              <a:tr h="1949116">
                <a:tc>
                  <a:txBody>
                    <a:bodyPr/>
                    <a:lstStyle/>
                    <a:p>
                      <a:pPr algn="ctr">
                        <a:lnSpc>
                          <a:spcPct val="115000"/>
                        </a:lnSpc>
                        <a:spcAft>
                          <a:spcPts val="0"/>
                        </a:spcAft>
                      </a:pPr>
                      <a:r>
                        <a:rPr kumimoji="0" lang="en-IN" altLang="zh-CN" sz="1600" kern="1200" dirty="0">
                          <a:solidFill>
                            <a:schemeClr val="tx1"/>
                          </a:solidFill>
                          <a:latin typeface="Cambria" pitchFamily="18" charset="0"/>
                          <a:ea typeface="+mn-ea"/>
                          <a:cs typeface="+mn-cs"/>
                        </a:rPr>
                        <a:t>childhood and adolescent obesity</a:t>
                      </a:r>
                    </a:p>
                  </a:txBody>
                  <a:tcPr marL="68580" marR="68580" marT="0" marB="0" anchor="ctr"/>
                </a:tc>
                <a:tc>
                  <a:txBody>
                    <a:bodyPr/>
                    <a:lstStyle/>
                    <a:p>
                      <a:pPr algn="ctr">
                        <a:lnSpc>
                          <a:spcPct val="115000"/>
                        </a:lnSpc>
                        <a:spcAft>
                          <a:spcPts val="0"/>
                        </a:spcAft>
                      </a:pPr>
                      <a:r>
                        <a:rPr kumimoji="0" lang="en-IN" altLang="zh-CN" sz="1600" kern="1200" dirty="0">
                          <a:solidFill>
                            <a:schemeClr val="tx1"/>
                          </a:solidFill>
                          <a:latin typeface="Cambria" pitchFamily="18" charset="0"/>
                          <a:ea typeface="+mn-ea"/>
                          <a:cs typeface="+mn-cs"/>
                        </a:rPr>
                        <a:t>assess lifestyle in the areas of diet, physical activity, sedentary behaviour and behavioural therapy</a:t>
                      </a:r>
                    </a:p>
                  </a:txBody>
                  <a:tcPr marL="68580" marR="68580" marT="0" marB="0" anchor="ctr"/>
                </a:tc>
                <a:tc>
                  <a:txBody>
                    <a:bodyPr/>
                    <a:lstStyle/>
                    <a:p>
                      <a:pPr algn="ctr">
                        <a:lnSpc>
                          <a:spcPct val="115000"/>
                        </a:lnSpc>
                        <a:spcAft>
                          <a:spcPts val="0"/>
                        </a:spcAft>
                      </a:pPr>
                      <a:r>
                        <a:rPr kumimoji="0" lang="en-IN" altLang="zh-CN" sz="1600" kern="1200" dirty="0">
                          <a:solidFill>
                            <a:schemeClr val="tx1"/>
                          </a:solidFill>
                          <a:latin typeface="Cambria" pitchFamily="18" charset="0"/>
                          <a:ea typeface="+mn-ea"/>
                          <a:cs typeface="+mn-cs"/>
                        </a:rPr>
                        <a:t>success in children and adolescents with obesity compared with an attention placebo control group</a:t>
                      </a:r>
                    </a:p>
                  </a:txBody>
                  <a:tcPr marL="68580" marR="68580" marT="0" marB="0" anchor="ctr"/>
                </a:tc>
                <a:tc>
                  <a:txBody>
                    <a:bodyPr/>
                    <a:lstStyle/>
                    <a:p>
                      <a:pPr algn="ctr">
                        <a:spcBef>
                          <a:spcPts val="830"/>
                        </a:spcBef>
                        <a:spcAft>
                          <a:spcPts val="830"/>
                        </a:spcAft>
                      </a:pPr>
                      <a:r>
                        <a:rPr kumimoji="0" lang="en-IN" altLang="zh-CN" sz="1600" kern="1200" dirty="0">
                          <a:solidFill>
                            <a:schemeClr val="tx1"/>
                          </a:solidFill>
                          <a:latin typeface="Cambria" pitchFamily="18" charset="0"/>
                          <a:ea typeface="+mn-ea"/>
                          <a:cs typeface="+mn-cs"/>
                        </a:rPr>
                        <a:t>Prevent and treat the obesity</a:t>
                      </a:r>
                    </a:p>
                  </a:txBody>
                  <a:tcPr marL="68580" marR="68580" marT="0" marB="0"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76"/>
          <p:cNvGrpSpPr/>
          <p:nvPr/>
        </p:nvGrpSpPr>
        <p:grpSpPr>
          <a:xfrm>
            <a:off x="1314083" y="1813035"/>
            <a:ext cx="7362497" cy="3231931"/>
            <a:chOff x="890752" y="1813035"/>
            <a:chExt cx="7362497" cy="3231931"/>
          </a:xfrm>
          <a:scene3d>
            <a:camera prst="perspectiveRight"/>
            <a:lightRig rig="threePt" dir="t"/>
          </a:scene3d>
        </p:grpSpPr>
        <p:sp>
          <p:nvSpPr>
            <p:cNvPr id="7" name="Rounded Rectangle 6"/>
            <p:cNvSpPr/>
            <p:nvPr/>
          </p:nvSpPr>
          <p:spPr>
            <a:xfrm>
              <a:off x="1044802" y="1992332"/>
              <a:ext cx="7014066" cy="2849464"/>
            </a:xfrm>
            <a:prstGeom prst="roundRect">
              <a:avLst>
                <a:gd name="adj" fmla="val 8310"/>
              </a:avLst>
            </a:prstGeom>
            <a:gradFill flip="none" rotWithShape="1">
              <a:gsLst>
                <a:gs pos="0">
                  <a:schemeClr val="bg1"/>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ranklin Gothic Medium" pitchFamily="34" charset="0"/>
              </a:endParaRPr>
            </a:p>
          </p:txBody>
        </p:sp>
        <p:cxnSp>
          <p:nvCxnSpPr>
            <p:cNvPr id="19" name="Straight Connector 18"/>
            <p:cNvCxnSpPr/>
            <p:nvPr/>
          </p:nvCxnSpPr>
          <p:spPr>
            <a:xfrm>
              <a:off x="1034231" y="2280722"/>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890752" y="1813035"/>
              <a:ext cx="7362497" cy="3231931"/>
            </a:xfrm>
            <a:prstGeom prst="roundRect">
              <a:avLst>
                <a:gd name="adj" fmla="val 8932"/>
              </a:avLst>
            </a:prstGeom>
            <a:noFill/>
            <a:ln w="127000" cap="rnd" cmpd="sng">
              <a:solidFill>
                <a:schemeClr val="bg1"/>
              </a:solidFill>
              <a:prstDash val="sysDot"/>
            </a:ln>
            <a:effectLst>
              <a:glow rad="1397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4" name="Straight Connector 53"/>
            <p:cNvCxnSpPr/>
            <p:nvPr/>
          </p:nvCxnSpPr>
          <p:spPr>
            <a:xfrm>
              <a:off x="1034231" y="2602455"/>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034231" y="2924188"/>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034231" y="3245921"/>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34231" y="3567654"/>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034231" y="3889387"/>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034231" y="4211120"/>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34231" y="4532853"/>
              <a:ext cx="7014066" cy="15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1064967" y="2003100"/>
              <a:ext cx="7014066" cy="2849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300"/>
                </a:lnSpc>
              </a:pPr>
              <a:r>
                <a:rPr lang="en-US" sz="66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prstClr val="black"/>
                      </a:gs>
                    </a:gsLst>
                    <a:lin ang="5400000"/>
                  </a:gradFill>
                  <a:effectLst>
                    <a:outerShdw blurRad="63500" sx="102000" sy="102000" algn="ctr" rotWithShape="0">
                      <a:prstClr val="black">
                        <a:alpha val="40000"/>
                      </a:prstClr>
                    </a:outerShdw>
                  </a:effectLst>
                  <a:latin typeface="Franklin Gothic Medium" pitchFamily="34" charset="0"/>
                </a:rPr>
                <a:t>Thank You…</a:t>
              </a:r>
              <a:endParaRPr lang="en-US" sz="66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Lst>
                  <a:lin ang="5400000"/>
                </a:gradFill>
                <a:effectLst>
                  <a:outerShdw blurRad="63500" sx="102000" sy="102000" algn="ctr" rotWithShape="0">
                    <a:prstClr val="black">
                      <a:alpha val="40000"/>
                    </a:prstClr>
                  </a:outerShdw>
                </a:effectLst>
                <a:latin typeface="Franklin Gothic Medium" pitchFamily="34" charset="0"/>
              </a:endParaRPr>
            </a:p>
          </p:txBody>
        </p:sp>
      </p:grpSp>
    </p:spTree>
    <p:extLst>
      <p:ext uri="{BB962C8B-B14F-4D97-AF65-F5344CB8AC3E}">
        <p14:creationId xmlns:p14="http://schemas.microsoft.com/office/powerpoint/2010/main" val="359930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lvl="0" indent="-318503">
              <a:spcBef>
                <a:spcPts val="700"/>
              </a:spcBef>
            </a:pPr>
            <a:r>
              <a:rPr lang="en-US" sz="3200" b="1" dirty="0">
                <a:latin typeface="Cambria" pitchFamily="18" charset="0"/>
              </a:rPr>
              <a:t>Types of Communication</a:t>
            </a:r>
          </a:p>
        </p:txBody>
      </p:sp>
      <p:sp>
        <p:nvSpPr>
          <p:cNvPr id="5" name="Content Placeholder 3"/>
          <p:cNvSpPr>
            <a:spLocks noGrp="1"/>
          </p:cNvSpPr>
          <p:nvPr>
            <p:ph sz="quarter" idx="1"/>
          </p:nvPr>
        </p:nvSpPr>
        <p:spPr>
          <a:xfrm>
            <a:off x="0" y="1524000"/>
            <a:ext cx="6553200" cy="5334000"/>
          </a:xfrm>
        </p:spPr>
        <p:txBody>
          <a:bodyPr/>
          <a:lstStyle/>
          <a:p>
            <a:pPr algn="just">
              <a:lnSpc>
                <a:spcPct val="150000"/>
              </a:lnSpc>
              <a:buClr>
                <a:srgbClr val="002060"/>
              </a:buClr>
              <a:buSzPct val="100000"/>
              <a:buNone/>
            </a:pPr>
            <a:r>
              <a:rPr lang="en-US" sz="1600" dirty="0">
                <a:latin typeface="Cambria" pitchFamily="18" charset="0"/>
              </a:rPr>
              <a:t>Verbal Communication is divided into: Oral and Written Communication</a:t>
            </a:r>
          </a:p>
          <a:p>
            <a:pPr algn="just">
              <a:lnSpc>
                <a:spcPct val="150000"/>
              </a:lnSpc>
              <a:buClr>
                <a:srgbClr val="002060"/>
              </a:buClr>
              <a:buSzPct val="100000"/>
              <a:buNone/>
            </a:pPr>
            <a:r>
              <a:rPr lang="en-US" sz="1600" b="1" u="sng" dirty="0">
                <a:latin typeface="Cambria" pitchFamily="18" charset="0"/>
              </a:rPr>
              <a:t>Oral communication </a:t>
            </a:r>
          </a:p>
          <a:p>
            <a:pPr algn="just">
              <a:lnSpc>
                <a:spcPct val="150000"/>
              </a:lnSpc>
              <a:buClr>
                <a:srgbClr val="002060"/>
              </a:buClr>
              <a:buSzPct val="100000"/>
              <a:buFont typeface="Wingdings" pitchFamily="2" charset="2"/>
              <a:buChar char="Ø"/>
            </a:pPr>
            <a:r>
              <a:rPr lang="en-US" sz="1600" dirty="0">
                <a:latin typeface="Cambria" pitchFamily="18" charset="0"/>
              </a:rPr>
              <a:t>In oral communication, Spoken words are used.</a:t>
            </a:r>
          </a:p>
          <a:p>
            <a:pPr algn="just">
              <a:lnSpc>
                <a:spcPct val="150000"/>
              </a:lnSpc>
              <a:buClr>
                <a:srgbClr val="002060"/>
              </a:buClr>
              <a:buSzPct val="100000"/>
              <a:buFont typeface="Wingdings" pitchFamily="2" charset="2"/>
              <a:buChar char="Ø"/>
            </a:pPr>
            <a:r>
              <a:rPr lang="en-US" sz="1600" dirty="0">
                <a:latin typeface="Cambria" pitchFamily="18" charset="0"/>
              </a:rPr>
              <a:t>It includes face-to-face  conversations, speech, telephonic conversation, video, radio, television, voice over internet.</a:t>
            </a:r>
          </a:p>
          <a:p>
            <a:pPr algn="just">
              <a:lnSpc>
                <a:spcPct val="150000"/>
              </a:lnSpc>
              <a:buClr>
                <a:srgbClr val="002060"/>
              </a:buClr>
              <a:buSzPct val="100000"/>
              <a:buFont typeface="Wingdings" pitchFamily="2" charset="2"/>
              <a:buChar char="Ø"/>
            </a:pPr>
            <a:r>
              <a:rPr lang="en-US" sz="1600" dirty="0">
                <a:latin typeface="Cambria" pitchFamily="18" charset="0"/>
              </a:rPr>
              <a:t>Communication is influence by pitch, volume, speed and clarity of speaking. </a:t>
            </a:r>
          </a:p>
          <a:p>
            <a:pPr algn="just">
              <a:lnSpc>
                <a:spcPct val="150000"/>
              </a:lnSpc>
              <a:buClr>
                <a:srgbClr val="002060"/>
              </a:buClr>
              <a:buSzPct val="100000"/>
              <a:buFont typeface="Wingdings" pitchFamily="2" charset="2"/>
              <a:buChar char="Ø"/>
            </a:pPr>
            <a:r>
              <a:rPr lang="en-US" sz="1600" b="1" dirty="0">
                <a:latin typeface="Cambria" pitchFamily="18" charset="0"/>
              </a:rPr>
              <a:t>Advantages:</a:t>
            </a:r>
            <a:r>
              <a:rPr lang="en-US" sz="1600" dirty="0">
                <a:latin typeface="Cambria" pitchFamily="18" charset="0"/>
              </a:rPr>
              <a:t> It brings quick feedback. In a face-to-face conversation, by reading facial expression and body language one can guess whether he/she should trust what’s being said or not. </a:t>
            </a:r>
          </a:p>
          <a:p>
            <a:pPr algn="just">
              <a:lnSpc>
                <a:spcPct val="150000"/>
              </a:lnSpc>
              <a:buClr>
                <a:srgbClr val="002060"/>
              </a:buClr>
              <a:buSzPct val="100000"/>
              <a:buFont typeface="Wingdings" pitchFamily="2" charset="2"/>
              <a:buChar char="Ø"/>
            </a:pPr>
            <a:r>
              <a:rPr lang="en-US" sz="1600" b="1" dirty="0">
                <a:latin typeface="Cambria" pitchFamily="18" charset="0"/>
              </a:rPr>
              <a:t>Disadvantages: </a:t>
            </a:r>
            <a:r>
              <a:rPr lang="en-US" sz="1600" dirty="0">
                <a:latin typeface="Cambria" pitchFamily="18" charset="0"/>
              </a:rPr>
              <a:t>In face-to-face discussion, user is unable to deeply  think about what he is delivering, so this can be counted as a fault.</a:t>
            </a:r>
          </a:p>
          <a:p>
            <a:pPr algn="just">
              <a:lnSpc>
                <a:spcPct val="150000"/>
              </a:lnSpc>
              <a:buClr>
                <a:srgbClr val="002060"/>
              </a:buClr>
              <a:buSzPct val="100000"/>
              <a:buFont typeface="Wingdings" pitchFamily="2" charset="2"/>
              <a:buChar char="Ø"/>
            </a:pPr>
            <a:endParaRPr lang="en-US" sz="1600" dirty="0">
              <a:latin typeface="Cambria" pitchFamily="18" charset="0"/>
            </a:endParaRPr>
          </a:p>
        </p:txBody>
      </p:sp>
      <p:sp>
        <p:nvSpPr>
          <p:cNvPr id="4" name="object 16"/>
          <p:cNvSpPr/>
          <p:nvPr/>
        </p:nvSpPr>
        <p:spPr>
          <a:xfrm>
            <a:off x="6629400" y="1828800"/>
            <a:ext cx="2514600" cy="1905000"/>
          </a:xfrm>
          <a:prstGeom prst="rect">
            <a:avLst/>
          </a:prstGeom>
          <a:blipFill>
            <a:blip r:embed="rId3" cstate="print"/>
            <a:stretch>
              <a:fillRect/>
            </a:stretch>
          </a:blipFill>
        </p:spPr>
        <p:txBody>
          <a:bodyPr wrap="square" lIns="0" tIns="0" rIns="0" bIns="0" rtlCol="0">
            <a:noAutofit/>
          </a:bodyPr>
          <a:lstStyle/>
          <a:p>
            <a:endParaRPr/>
          </a:p>
        </p:txBody>
      </p:sp>
      <p:sp>
        <p:nvSpPr>
          <p:cNvPr id="7" name="object 18"/>
          <p:cNvSpPr/>
          <p:nvPr/>
        </p:nvSpPr>
        <p:spPr>
          <a:xfrm>
            <a:off x="6553200" y="4343400"/>
            <a:ext cx="2590800" cy="1752600"/>
          </a:xfrm>
          <a:prstGeom prst="rect">
            <a:avLst/>
          </a:prstGeom>
          <a:blipFill>
            <a:blip r:embed="rId4" cstate="print"/>
            <a:stretch>
              <a:fillRect/>
            </a:stretch>
          </a:blipFill>
        </p:spPr>
        <p:txBody>
          <a:bodyPr wrap="square" lIns="0" tIns="0" rIns="0" bIns="0" rtlCol="0">
            <a:noAutofit/>
          </a:bodyPr>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2"/>
          <p:cNvSpPr/>
          <p:nvPr/>
        </p:nvSpPr>
        <p:spPr>
          <a:xfrm>
            <a:off x="6553200" y="2057400"/>
            <a:ext cx="2590800" cy="3276600"/>
          </a:xfrm>
          <a:prstGeom prst="rect">
            <a:avLst/>
          </a:prstGeom>
          <a:blipFill>
            <a:blip r:embed="rId3" cstate="print"/>
            <a:stretch>
              <a:fillRect/>
            </a:stretch>
          </a:blipFill>
        </p:spPr>
        <p:txBody>
          <a:bodyPr wrap="square" lIns="0" tIns="0" rIns="0" bIns="0" rtlCol="0">
            <a:noAutofit/>
          </a:bodyPr>
          <a:lstStyle/>
          <a:p>
            <a:endParaRPr/>
          </a:p>
        </p:txBody>
      </p:sp>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lvl="0" indent="-318503">
              <a:spcBef>
                <a:spcPts val="700"/>
              </a:spcBef>
            </a:pPr>
            <a:r>
              <a:rPr lang="en-US" sz="3200" b="1" dirty="0">
                <a:latin typeface="Cambria" pitchFamily="18" charset="0"/>
              </a:rPr>
              <a:t>Types of Communication</a:t>
            </a:r>
          </a:p>
        </p:txBody>
      </p:sp>
      <p:sp>
        <p:nvSpPr>
          <p:cNvPr id="5" name="Content Placeholder 3"/>
          <p:cNvSpPr>
            <a:spLocks noGrp="1"/>
          </p:cNvSpPr>
          <p:nvPr>
            <p:ph sz="quarter" idx="1"/>
          </p:nvPr>
        </p:nvSpPr>
        <p:spPr>
          <a:xfrm>
            <a:off x="0" y="1524000"/>
            <a:ext cx="6553200" cy="5334000"/>
          </a:xfrm>
        </p:spPr>
        <p:txBody>
          <a:bodyPr/>
          <a:lstStyle/>
          <a:p>
            <a:pPr algn="just">
              <a:lnSpc>
                <a:spcPct val="150000"/>
              </a:lnSpc>
              <a:buClr>
                <a:srgbClr val="002060"/>
              </a:buClr>
              <a:buSzPct val="100000"/>
              <a:buNone/>
            </a:pPr>
            <a:r>
              <a:rPr lang="en-US" sz="1600" dirty="0">
                <a:latin typeface="Cambria" pitchFamily="18" charset="0"/>
              </a:rPr>
              <a:t>Verbal Communication is divided into: Oral and Written Communication</a:t>
            </a:r>
          </a:p>
          <a:p>
            <a:pPr algn="just">
              <a:lnSpc>
                <a:spcPct val="150000"/>
              </a:lnSpc>
              <a:buClr>
                <a:srgbClr val="002060"/>
              </a:buClr>
              <a:buSzPct val="100000"/>
              <a:buNone/>
            </a:pPr>
            <a:r>
              <a:rPr lang="en-US" sz="1600" b="1" u="sng" dirty="0">
                <a:latin typeface="Cambria" pitchFamily="18" charset="0"/>
              </a:rPr>
              <a:t>Written communication </a:t>
            </a:r>
          </a:p>
          <a:p>
            <a:pPr algn="just">
              <a:lnSpc>
                <a:spcPct val="150000"/>
              </a:lnSpc>
              <a:buClr>
                <a:srgbClr val="002060"/>
              </a:buClr>
              <a:buSzPct val="100000"/>
              <a:buFont typeface="Wingdings" pitchFamily="2" charset="2"/>
              <a:buChar char="Ø"/>
            </a:pPr>
            <a:r>
              <a:rPr lang="en-US" sz="1600" dirty="0">
                <a:latin typeface="Cambria" pitchFamily="18" charset="0"/>
              </a:rPr>
              <a:t>In written communication, written signs or symbols are used to communicate.</a:t>
            </a:r>
          </a:p>
          <a:p>
            <a:pPr algn="just">
              <a:lnSpc>
                <a:spcPct val="150000"/>
              </a:lnSpc>
              <a:buClr>
                <a:srgbClr val="002060"/>
              </a:buClr>
              <a:buSzPct val="100000"/>
              <a:buFont typeface="Wingdings" pitchFamily="2" charset="2"/>
              <a:buChar char="Ø"/>
            </a:pPr>
            <a:r>
              <a:rPr lang="en-US" sz="1600" dirty="0">
                <a:latin typeface="Cambria" pitchFamily="18" charset="0"/>
              </a:rPr>
              <a:t>In written communication message can be  transmitted via email, letter, report, memo etc. </a:t>
            </a:r>
          </a:p>
          <a:p>
            <a:pPr algn="just">
              <a:lnSpc>
                <a:spcPct val="150000"/>
              </a:lnSpc>
              <a:buClr>
                <a:srgbClr val="002060"/>
              </a:buClr>
              <a:buSzPct val="100000"/>
              <a:buFont typeface="Wingdings" pitchFamily="2" charset="2"/>
              <a:buChar char="Ø"/>
            </a:pPr>
            <a:r>
              <a:rPr lang="en-US" sz="1600" dirty="0">
                <a:latin typeface="Cambria" pitchFamily="18" charset="0"/>
              </a:rPr>
              <a:t>Written Communication is most common form of communication being used in business.</a:t>
            </a:r>
          </a:p>
          <a:p>
            <a:pPr algn="just">
              <a:buClr>
                <a:srgbClr val="002060"/>
              </a:buClr>
              <a:buSzPct val="100000"/>
              <a:buFont typeface="Wingdings" pitchFamily="2" charset="2"/>
              <a:buChar char="Ø"/>
            </a:pPr>
            <a:r>
              <a:rPr lang="en-US" sz="1600" b="1" dirty="0">
                <a:latin typeface="Cambria" pitchFamily="18" charset="0"/>
              </a:rPr>
              <a:t>Advantages:</a:t>
            </a:r>
            <a:r>
              <a:rPr lang="en-US" sz="1600" dirty="0">
                <a:latin typeface="Cambria" pitchFamily="18" charset="0"/>
              </a:rPr>
              <a:t> Messages can be edited and revised Written communication provide record and backup. A written message enables receiver to fully understand it and send appropriate feedback.</a:t>
            </a:r>
          </a:p>
          <a:p>
            <a:pPr algn="just">
              <a:buClr>
                <a:srgbClr val="002060"/>
              </a:buClr>
              <a:buSzPct val="100000"/>
              <a:buFont typeface="Wingdings" pitchFamily="2" charset="2"/>
              <a:buChar char="Ø"/>
            </a:pPr>
            <a:r>
              <a:rPr lang="en-US" sz="1600" b="1" dirty="0">
                <a:latin typeface="Cambria" pitchFamily="18" charset="0"/>
              </a:rPr>
              <a:t>Disadvantages: </a:t>
            </a:r>
            <a:r>
              <a:rPr lang="en-US" sz="1600" dirty="0">
                <a:latin typeface="Cambria" pitchFamily="18" charset="0"/>
              </a:rPr>
              <a:t>Written communication doesn’t bring instant feedback. It take more time in composing a written message as compared to word-of-mouth and number of people struggles for writing ability.</a:t>
            </a:r>
          </a:p>
        </p:txBody>
      </p:sp>
      <p:sp>
        <p:nvSpPr>
          <p:cNvPr id="6" name="object 16"/>
          <p:cNvSpPr/>
          <p:nvPr/>
        </p:nvSpPr>
        <p:spPr>
          <a:xfrm>
            <a:off x="7620000" y="3733800"/>
            <a:ext cx="1295400" cy="1379220"/>
          </a:xfrm>
          <a:prstGeom prst="rect">
            <a:avLst/>
          </a:prstGeom>
          <a:blipFill>
            <a:blip r:embed="rId4" cstate="print"/>
            <a:stretch>
              <a:fillRect/>
            </a:stretch>
          </a:blipFill>
        </p:spPr>
        <p:txBody>
          <a:bodyPr wrap="square" lIns="0" tIns="0" rIns="0" bIns="0" rtlCol="0">
            <a:noAutofit/>
          </a:bodyPr>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lvl="0" indent="-318503">
              <a:spcBef>
                <a:spcPts val="700"/>
              </a:spcBef>
            </a:pPr>
            <a:r>
              <a:rPr lang="en-US" sz="3200" b="1" dirty="0">
                <a:latin typeface="Cambria" pitchFamily="18" charset="0"/>
              </a:rPr>
              <a:t>Types of Communication</a:t>
            </a:r>
          </a:p>
        </p:txBody>
      </p:sp>
      <p:sp>
        <p:nvSpPr>
          <p:cNvPr id="5" name="Content Placeholder 3"/>
          <p:cNvSpPr>
            <a:spLocks noGrp="1"/>
          </p:cNvSpPr>
          <p:nvPr>
            <p:ph sz="quarter" idx="1"/>
          </p:nvPr>
        </p:nvSpPr>
        <p:spPr>
          <a:xfrm>
            <a:off x="152400" y="1524000"/>
            <a:ext cx="8991600" cy="5334000"/>
          </a:xfrm>
        </p:spPr>
        <p:txBody>
          <a:bodyPr/>
          <a:lstStyle/>
          <a:p>
            <a:pPr algn="just">
              <a:lnSpc>
                <a:spcPct val="200000"/>
              </a:lnSpc>
              <a:buClr>
                <a:srgbClr val="002060"/>
              </a:buClr>
              <a:buSzPct val="100000"/>
              <a:buFont typeface="Wingdings" pitchFamily="2" charset="2"/>
              <a:buChar char="Ø"/>
            </a:pPr>
            <a:r>
              <a:rPr lang="en-US" sz="1800" b="1" u="sng" dirty="0">
                <a:latin typeface="Cambria" pitchFamily="18" charset="0"/>
              </a:rPr>
              <a:t>Non-Verbal Communication</a:t>
            </a:r>
            <a:r>
              <a:rPr lang="en-US" sz="1800" b="1" dirty="0">
                <a:latin typeface="Cambria" pitchFamily="18" charset="0"/>
              </a:rPr>
              <a:t>  </a:t>
            </a:r>
            <a:r>
              <a:rPr lang="en-US" sz="1800" dirty="0">
                <a:latin typeface="Cambria" pitchFamily="18" charset="0"/>
              </a:rPr>
              <a:t>is the </a:t>
            </a:r>
            <a:r>
              <a:rPr lang="en-US" sz="1800" dirty="0" err="1">
                <a:latin typeface="Cambria" pitchFamily="18" charset="0"/>
              </a:rPr>
              <a:t>sen</a:t>
            </a:r>
            <a:r>
              <a:rPr lang="en-US" sz="1800" dirty="0">
                <a:latin typeface="Cambria" pitchFamily="18" charset="0"/>
              </a:rPr>
              <a:t> or receiving of wordless messages. Such as gesture, body language, posture, ton of voice or facial expressions, is called nonverbal communication. Nonverbal communication is all about  the body language of speaker.</a:t>
            </a:r>
          </a:p>
          <a:p>
            <a:pPr algn="just">
              <a:lnSpc>
                <a:spcPct val="200000"/>
              </a:lnSpc>
              <a:buClr>
                <a:srgbClr val="002060"/>
              </a:buClr>
              <a:buSzPct val="100000"/>
              <a:buFont typeface="Wingdings" pitchFamily="2" charset="2"/>
              <a:buChar char="Ø"/>
            </a:pPr>
            <a:r>
              <a:rPr lang="en-US" sz="1800" dirty="0">
                <a:latin typeface="Cambria" pitchFamily="18" charset="0"/>
              </a:rPr>
              <a:t>Nonverbal communication have the  following three elements – </a:t>
            </a:r>
          </a:p>
          <a:p>
            <a:pPr algn="just">
              <a:lnSpc>
                <a:spcPct val="200000"/>
              </a:lnSpc>
              <a:buClr>
                <a:srgbClr val="002060"/>
              </a:buClr>
              <a:buSzPct val="100000"/>
              <a:buNone/>
            </a:pPr>
            <a:r>
              <a:rPr lang="en-US" sz="1800" dirty="0">
                <a:latin typeface="Cambria" pitchFamily="18" charset="0"/>
              </a:rPr>
              <a:t>1. Appearance</a:t>
            </a:r>
          </a:p>
          <a:p>
            <a:pPr lvl="1" algn="just">
              <a:lnSpc>
                <a:spcPct val="200000"/>
              </a:lnSpc>
              <a:buClr>
                <a:srgbClr val="002060"/>
              </a:buClr>
              <a:buSzPct val="100000"/>
              <a:buFont typeface="Wingdings" pitchFamily="2" charset="2"/>
              <a:buChar char="Ø"/>
            </a:pPr>
            <a:r>
              <a:rPr lang="en-US" sz="1600" dirty="0">
                <a:latin typeface="Cambria" pitchFamily="18" charset="0"/>
              </a:rPr>
              <a:t>Speaker – clothing, hairstyle, neatness, use of cosmetics</a:t>
            </a:r>
          </a:p>
          <a:p>
            <a:pPr lvl="1" algn="just">
              <a:lnSpc>
                <a:spcPct val="200000"/>
              </a:lnSpc>
              <a:buClr>
                <a:srgbClr val="002060"/>
              </a:buClr>
              <a:buSzPct val="100000"/>
              <a:buFont typeface="Wingdings" pitchFamily="2" charset="2"/>
              <a:buChar char="Ø"/>
            </a:pPr>
            <a:r>
              <a:rPr lang="en-US" sz="1600" dirty="0">
                <a:latin typeface="Cambria" pitchFamily="18" charset="0"/>
              </a:rPr>
              <a:t>Surrounding – room size, lighting, decorations, furnishings</a:t>
            </a:r>
          </a:p>
          <a:p>
            <a:pPr algn="just">
              <a:lnSpc>
                <a:spcPct val="200000"/>
              </a:lnSpc>
              <a:buClr>
                <a:srgbClr val="002060"/>
              </a:buClr>
              <a:buSzPct val="100000"/>
              <a:buNone/>
            </a:pPr>
            <a:r>
              <a:rPr lang="en-US" sz="1800" dirty="0">
                <a:latin typeface="Cambria" pitchFamily="18" charset="0"/>
              </a:rPr>
              <a:t>2. Body Language facial expressions, gestures, postures</a:t>
            </a:r>
          </a:p>
          <a:p>
            <a:pPr algn="just">
              <a:lnSpc>
                <a:spcPct val="200000"/>
              </a:lnSpc>
              <a:buClr>
                <a:srgbClr val="002060"/>
              </a:buClr>
              <a:buSzPct val="100000"/>
              <a:buNone/>
            </a:pPr>
            <a:r>
              <a:rPr lang="en-US" sz="1800" dirty="0">
                <a:latin typeface="Cambria" pitchFamily="18" charset="0"/>
              </a:rPr>
              <a:t>3. Sounds</a:t>
            </a:r>
          </a:p>
        </p:txBody>
      </p:sp>
      <p:sp>
        <p:nvSpPr>
          <p:cNvPr id="4" name="object 16"/>
          <p:cNvSpPr/>
          <p:nvPr/>
        </p:nvSpPr>
        <p:spPr>
          <a:xfrm>
            <a:off x="6827899" y="3883026"/>
            <a:ext cx="2316101" cy="2974974"/>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152400"/>
            <a:ext cx="8153400" cy="990600"/>
          </a:xfrm>
          <a:noFill/>
          <a:ln w="9525">
            <a:noFill/>
            <a:miter lim="800000"/>
            <a:headEnd/>
            <a:tailEnd/>
          </a:ln>
        </p:spPr>
        <p:txBody>
          <a:bodyPr vert="horz" wrap="square" lIns="91273" tIns="45636" rIns="91273" bIns="45636" numCol="1" anchor="ctr" anchorCtr="0" compatLnSpc="1">
            <a:prstTxWarp prst="textNoShape">
              <a:avLst/>
            </a:prstTxWarp>
          </a:bodyPr>
          <a:lstStyle/>
          <a:p>
            <a:pPr marL="318503" lvl="0" indent="-318503">
              <a:spcBef>
                <a:spcPts val="700"/>
              </a:spcBef>
            </a:pPr>
            <a:r>
              <a:rPr lang="en-US" sz="3200" b="1" dirty="0">
                <a:latin typeface="Cambria" pitchFamily="18" charset="0"/>
              </a:rPr>
              <a:t>Types of Communication</a:t>
            </a:r>
          </a:p>
        </p:txBody>
      </p:sp>
      <p:sp>
        <p:nvSpPr>
          <p:cNvPr id="5" name="Content Placeholder 3"/>
          <p:cNvSpPr>
            <a:spLocks noGrp="1"/>
          </p:cNvSpPr>
          <p:nvPr>
            <p:ph sz="quarter" idx="1"/>
          </p:nvPr>
        </p:nvSpPr>
        <p:spPr>
          <a:xfrm>
            <a:off x="152400" y="1524000"/>
            <a:ext cx="8839200" cy="5334000"/>
          </a:xfrm>
        </p:spPr>
        <p:txBody>
          <a:bodyPr/>
          <a:lstStyle/>
          <a:p>
            <a:pPr algn="just">
              <a:lnSpc>
                <a:spcPct val="150000"/>
              </a:lnSpc>
              <a:buClr>
                <a:srgbClr val="002060"/>
              </a:buClr>
              <a:buSzPct val="100000"/>
              <a:buFont typeface="Wingdings" pitchFamily="2" charset="2"/>
              <a:buChar char="Ø"/>
            </a:pPr>
            <a:r>
              <a:rPr lang="en-US" sz="1800" b="1" u="sng" dirty="0">
                <a:latin typeface="Cambria" pitchFamily="18" charset="0"/>
              </a:rPr>
              <a:t>Visual Communication:</a:t>
            </a:r>
            <a:r>
              <a:rPr lang="en-US" sz="1800" b="1" dirty="0">
                <a:latin typeface="Cambria" pitchFamily="18" charset="0"/>
              </a:rPr>
              <a:t> </a:t>
            </a:r>
            <a:r>
              <a:rPr lang="en-US" sz="1800" dirty="0">
                <a:latin typeface="Cambria" pitchFamily="18" charset="0"/>
              </a:rPr>
              <a:t>Visual types of communication include signs, maps or drawings as well as </a:t>
            </a:r>
            <a:r>
              <a:rPr lang="en-US" sz="1800" dirty="0" err="1">
                <a:latin typeface="Cambria" pitchFamily="18" charset="0"/>
              </a:rPr>
              <a:t>colour</a:t>
            </a:r>
            <a:r>
              <a:rPr lang="en-US" sz="1800" dirty="0">
                <a:latin typeface="Cambria" pitchFamily="18" charset="0"/>
              </a:rPr>
              <a:t> or graphic design. These typically reinforce verbal communication, and they help to make a point. Visual aids can help a speaker remember important topics, give the audience something to look at, and generally help convey the message being presented. </a:t>
            </a:r>
          </a:p>
          <a:p>
            <a:pPr algn="just">
              <a:lnSpc>
                <a:spcPct val="150000"/>
              </a:lnSpc>
              <a:buClr>
                <a:srgbClr val="002060"/>
              </a:buClr>
              <a:buSzPct val="100000"/>
              <a:buFont typeface="Wingdings" pitchFamily="2" charset="2"/>
              <a:buChar char="Ø"/>
            </a:pPr>
            <a:r>
              <a:rPr lang="en-US" sz="1800" b="1" u="sng" dirty="0">
                <a:latin typeface="Cambria" pitchFamily="18" charset="0"/>
              </a:rPr>
              <a:t>Formal  and Informal communication </a:t>
            </a:r>
            <a:r>
              <a:rPr lang="en-US" sz="1800" dirty="0">
                <a:latin typeface="Cambria" pitchFamily="18" charset="0"/>
              </a:rPr>
              <a:t>is communication within formal or  informal groups or teams. It is group interaction that results in decision making, problem solving and discussion within an organization. Examples would be a group planning a surprise birthday party for someone. A team working together on a project.</a:t>
            </a:r>
          </a:p>
          <a:p>
            <a:pPr algn="just">
              <a:lnSpc>
                <a:spcPct val="200000"/>
              </a:lnSpc>
              <a:buClr>
                <a:srgbClr val="002060"/>
              </a:buClr>
              <a:buSzPct val="100000"/>
              <a:buFont typeface="Wingdings" pitchFamily="2" charset="2"/>
              <a:buChar char="Ø"/>
            </a:pPr>
            <a:endParaRPr lang="en-US" sz="1800" dirty="0">
              <a:latin typeface="Cambria"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Median</Template>
  <TotalTime>4312</TotalTime>
  <Words>3127</Words>
  <Application>Microsoft Office PowerPoint</Application>
  <PresentationFormat>On-screen Show (4:3)</PresentationFormat>
  <Paragraphs>530</Paragraphs>
  <Slides>55</Slides>
  <Notes>49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55</vt:i4>
      </vt:variant>
    </vt:vector>
  </HeadingPairs>
  <TitlesOfParts>
    <vt:vector size="67" baseType="lpstr">
      <vt:lpstr>Arial</vt:lpstr>
      <vt:lpstr>Calibri</vt:lpstr>
      <vt:lpstr>Cambria</vt:lpstr>
      <vt:lpstr>Corbel</vt:lpstr>
      <vt:lpstr>Franklin Gothic Medium</vt:lpstr>
      <vt:lpstr>Times New Roman</vt:lpstr>
      <vt:lpstr>Tw Cen MT</vt:lpstr>
      <vt:lpstr>Wingdings</vt:lpstr>
      <vt:lpstr>Wingdings 2</vt:lpstr>
      <vt:lpstr>Wingdings 3</vt:lpstr>
      <vt:lpstr>Median</vt:lpstr>
      <vt:lpstr>Module</vt:lpstr>
      <vt:lpstr>PowerPoint Presentation</vt:lpstr>
      <vt:lpstr>Presentation Outline</vt:lpstr>
      <vt:lpstr> Definition of Communication </vt:lpstr>
      <vt:lpstr> Communication </vt:lpstr>
      <vt:lpstr>Types of Communication</vt:lpstr>
      <vt:lpstr>Types of Communication</vt:lpstr>
      <vt:lpstr>Types of Communication</vt:lpstr>
      <vt:lpstr>Types of Communication</vt:lpstr>
      <vt:lpstr>Types of Communication</vt:lpstr>
      <vt:lpstr>Types of Communication</vt:lpstr>
      <vt:lpstr>Barriers of Communication</vt:lpstr>
      <vt:lpstr>Barriers of Communication</vt:lpstr>
      <vt:lpstr>Barriers of Communication</vt:lpstr>
      <vt:lpstr>Barriers of Communication</vt:lpstr>
      <vt:lpstr>Health  Communication</vt:lpstr>
      <vt:lpstr>PowerPoint Presentation</vt:lpstr>
      <vt:lpstr>Presentation Outline</vt:lpstr>
      <vt:lpstr>Interpersonal Relationships</vt:lpstr>
      <vt:lpstr>Dynamics of Interpersonal Relationships</vt:lpstr>
      <vt:lpstr>Dynamics of Interpersonal Relationships</vt:lpstr>
      <vt:lpstr>Purpose of Interpersonal Relationships</vt:lpstr>
      <vt:lpstr>Purpose of Interpersonal Relationships</vt:lpstr>
      <vt:lpstr>Types of Interpersonal Relationships</vt:lpstr>
      <vt:lpstr>Barriers of Interpersonal Relationships</vt:lpstr>
      <vt:lpstr>Johari Window</vt:lpstr>
      <vt:lpstr>Johari Window</vt:lpstr>
      <vt:lpstr>Functions of Johari Window</vt:lpstr>
      <vt:lpstr>Functions of Johari Window</vt:lpstr>
      <vt:lpstr>PowerPoint Presentation</vt:lpstr>
      <vt:lpstr>Presentation Outline</vt:lpstr>
      <vt:lpstr>Group and Individual Dynamic</vt:lpstr>
      <vt:lpstr>Group and Individual Dynamic</vt:lpstr>
      <vt:lpstr>Group and Individual Dynamic</vt:lpstr>
      <vt:lpstr>Group and Individual Dynamic</vt:lpstr>
      <vt:lpstr>Group and Individual Dynamic</vt:lpstr>
      <vt:lpstr>Group and Individual Dynamic</vt:lpstr>
      <vt:lpstr>Group and Individual Dynamic</vt:lpstr>
      <vt:lpstr>Group and Individual Dynamic</vt:lpstr>
      <vt:lpstr>PowerPoint Presentation</vt:lpstr>
      <vt:lpstr>Presentation Outline</vt:lpstr>
      <vt:lpstr>Organizational Behavior</vt:lpstr>
      <vt:lpstr>Organizational Behavior</vt:lpstr>
      <vt:lpstr>Organizational Behavior</vt:lpstr>
      <vt:lpstr>Organizational Behavior</vt:lpstr>
      <vt:lpstr>Organizational Behavior</vt:lpstr>
      <vt:lpstr>Organizational Behavior</vt:lpstr>
      <vt:lpstr>Organizational Behavior</vt:lpstr>
      <vt:lpstr>Organizational Behavior</vt:lpstr>
      <vt:lpstr>Organizational Behavior</vt:lpstr>
      <vt:lpstr>Organizational Behavior</vt:lpstr>
      <vt:lpstr>Organizational Behavior</vt:lpstr>
      <vt:lpstr>Organizational Behavior</vt:lpstr>
      <vt:lpstr> Abstract </vt:lpstr>
      <vt:lpstr>Abstract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nileshhimani309@outlook.com</cp:lastModifiedBy>
  <cp:revision>773</cp:revision>
  <dcterms:created xsi:type="dcterms:W3CDTF">2006-08-16T00:00:00Z</dcterms:created>
  <dcterms:modified xsi:type="dcterms:W3CDTF">2020-08-14T08:33:03Z</dcterms:modified>
</cp:coreProperties>
</file>