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19"/>
  </p:notesMasterIdLst>
  <p:sldIdLst>
    <p:sldId id="256" r:id="rId2"/>
    <p:sldId id="257" r:id="rId3"/>
    <p:sldId id="258" r:id="rId4"/>
    <p:sldId id="259" r:id="rId5"/>
    <p:sldId id="260" r:id="rId6"/>
    <p:sldId id="261" r:id="rId7"/>
    <p:sldId id="263" r:id="rId8"/>
    <p:sldId id="262" r:id="rId9"/>
    <p:sldId id="264" r:id="rId10"/>
    <p:sldId id="265" r:id="rId11"/>
    <p:sldId id="268" r:id="rId12"/>
    <p:sldId id="266" r:id="rId13"/>
    <p:sldId id="269" r:id="rId14"/>
    <p:sldId id="270" r:id="rId15"/>
    <p:sldId id="271"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E2611-AF12-46D9-B24E-34A2AAE518C4}" type="datetimeFigureOut">
              <a:rPr lang="en-US" smtClean="0"/>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F00BE-2D8F-4809-9F4A-DEF65DA59FB6}" type="slidenum">
              <a:rPr lang="en-US" smtClean="0"/>
              <a:t>‹#›</a:t>
            </a:fld>
            <a:endParaRPr lang="en-US"/>
          </a:p>
        </p:txBody>
      </p:sp>
    </p:spTree>
    <p:extLst>
      <p:ext uri="{BB962C8B-B14F-4D97-AF65-F5344CB8AC3E}">
        <p14:creationId xmlns:p14="http://schemas.microsoft.com/office/powerpoint/2010/main" val="321250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F00BE-2D8F-4809-9F4A-DEF65DA59FB6}" type="slidenum">
              <a:rPr lang="en-US" smtClean="0"/>
              <a:t>16</a:t>
            </a:fld>
            <a:endParaRPr lang="en-US"/>
          </a:p>
        </p:txBody>
      </p:sp>
    </p:spTree>
    <p:extLst>
      <p:ext uri="{BB962C8B-B14F-4D97-AF65-F5344CB8AC3E}">
        <p14:creationId xmlns:p14="http://schemas.microsoft.com/office/powerpoint/2010/main" val="1001562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16CD410-8050-4739-8E5B-629A6EF2F1D6}" type="datetimeFigureOut">
              <a:rPr lang="en-US" smtClean="0"/>
              <a:pPr/>
              <a:t>8/14/2020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0FD2F80-B64E-47A5-997D-6939EEF8F8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6CD410-8050-4739-8E5B-629A6EF2F1D6}"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2F80-B64E-47A5-997D-6939EEF8F8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6CD410-8050-4739-8E5B-629A6EF2F1D6}"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2F80-B64E-47A5-997D-6939EEF8F8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6CD410-8050-4739-8E5B-629A6EF2F1D6}"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2F80-B64E-47A5-997D-6939EEF8F8E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16CD410-8050-4739-8E5B-629A6EF2F1D6}"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2F80-B64E-47A5-997D-6939EEF8F8E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16CD410-8050-4739-8E5B-629A6EF2F1D6}"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2F80-B64E-47A5-997D-6939EEF8F8E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16CD410-8050-4739-8E5B-629A6EF2F1D6}"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D2F80-B64E-47A5-997D-6939EEF8F8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6CD410-8050-4739-8E5B-629A6EF2F1D6}"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D2F80-B64E-47A5-997D-6939EEF8F8E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CD410-8050-4739-8E5B-629A6EF2F1D6}"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D2F80-B64E-47A5-997D-6939EEF8F8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16CD410-8050-4739-8E5B-629A6EF2F1D6}"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2F80-B64E-47A5-997D-6939EEF8F8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16CD410-8050-4739-8E5B-629A6EF2F1D6}" type="datetimeFigureOut">
              <a:rPr lang="en-US" smtClean="0"/>
              <a:pPr/>
              <a:t>8/14/2020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0FD2F80-B64E-47A5-997D-6939EEF8F8E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16CD410-8050-4739-8E5B-629A6EF2F1D6}" type="datetimeFigureOut">
              <a:rPr lang="en-US" smtClean="0"/>
              <a:pPr/>
              <a:t>8/14/2020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0FD2F80-B64E-47A5-997D-6939EEF8F8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journalofinfection.com/article/S0163-4453(00)90698-4/abstract?cc=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journalofinfection.com/article/S0163-4453(00)90698-4/abstract?c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 </a:t>
            </a:r>
            <a:r>
              <a:rPr lang="en-US" dirty="0">
                <a:solidFill>
                  <a:srgbClr val="FF0000"/>
                </a:solidFill>
              </a:rPr>
              <a:t>LEPROSY</a:t>
            </a:r>
            <a:r>
              <a:rPr lang="en-US" dirty="0"/>
              <a:t> </a:t>
            </a:r>
          </a:p>
        </p:txBody>
      </p:sp>
      <p:sp>
        <p:nvSpPr>
          <p:cNvPr id="4" name="TextBox 3">
            <a:extLst>
              <a:ext uri="{FF2B5EF4-FFF2-40B4-BE49-F238E27FC236}">
                <a16:creationId xmlns:a16="http://schemas.microsoft.com/office/drawing/2014/main" id="{6AA2821E-C85F-4217-8E0F-AAE659F09316}"/>
              </a:ext>
            </a:extLst>
          </p:cNvPr>
          <p:cNvSpPr txBox="1"/>
          <p:nvPr/>
        </p:nvSpPr>
        <p:spPr>
          <a:xfrm>
            <a:off x="5257800" y="3962400"/>
            <a:ext cx="4581832" cy="1200329"/>
          </a:xfrm>
          <a:prstGeom prst="rect">
            <a:avLst/>
          </a:prstGeom>
          <a:noFill/>
        </p:spPr>
        <p:txBody>
          <a:bodyPr wrap="square">
            <a:spAutoFit/>
          </a:bodyPr>
          <a:lstStyle/>
          <a:p>
            <a:r>
              <a:rPr lang="en-US" sz="2400" b="1" dirty="0"/>
              <a:t>Mr. Swamy PGN</a:t>
            </a:r>
          </a:p>
          <a:p>
            <a:r>
              <a:rPr lang="en-US" sz="2400" b="1" dirty="0"/>
              <a:t>Asst. Professor</a:t>
            </a:r>
          </a:p>
          <a:p>
            <a:r>
              <a:rPr lang="en-US" sz="2400" b="1" dirty="0"/>
              <a:t>SNC</a:t>
            </a:r>
            <a:endParaRPr lang="en-US" b="1" dirty="0"/>
          </a:p>
        </p:txBody>
      </p:sp>
      <p:pic>
        <p:nvPicPr>
          <p:cNvPr id="6" name="Picture 5">
            <a:extLst>
              <a:ext uri="{FF2B5EF4-FFF2-40B4-BE49-F238E27FC236}">
                <a16:creationId xmlns:a16="http://schemas.microsoft.com/office/drawing/2014/main" id="{6ED2245C-EF3B-4588-8C73-BE872FC884E2}"/>
              </a:ext>
            </a:extLst>
          </p:cNvPr>
          <p:cNvPicPr>
            <a:picLocks noChangeAspect="1"/>
          </p:cNvPicPr>
          <p:nvPr/>
        </p:nvPicPr>
        <p:blipFill>
          <a:blip r:embed="rId2"/>
          <a:stretch>
            <a:fillRect/>
          </a:stretch>
        </p:blipFill>
        <p:spPr>
          <a:xfrm>
            <a:off x="6858000" y="304238"/>
            <a:ext cx="1295400" cy="1295400"/>
          </a:xfrm>
          <a:prstGeom prst="rect">
            <a:avLst/>
          </a:prstGeom>
        </p:spPr>
      </p:pic>
      <p:pic>
        <p:nvPicPr>
          <p:cNvPr id="8" name="Picture 7">
            <a:extLst>
              <a:ext uri="{FF2B5EF4-FFF2-40B4-BE49-F238E27FC236}">
                <a16:creationId xmlns:a16="http://schemas.microsoft.com/office/drawing/2014/main" id="{6E7CCFC1-E3DD-421B-A661-AE25803FE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06325"/>
            <a:ext cx="1143000" cy="1217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r>
              <a:rPr lang="en-US" sz="3600" b="1" i="1" dirty="0"/>
              <a:t>Major Side Effects</a:t>
            </a:r>
            <a:endParaRPr lang="en-US" sz="3600" b="1" dirty="0"/>
          </a:p>
          <a:p>
            <a:r>
              <a:rPr lang="en-GB" dirty="0"/>
              <a:t>If a patient presents with any of the following side effects, you should refer them to the medical officer or DTLC as soon as possible and stop all MDT drugs.</a:t>
            </a:r>
            <a:endParaRPr lang="en-US" dirty="0"/>
          </a:p>
          <a:p>
            <a:pPr lvl="0"/>
            <a:r>
              <a:rPr lang="en-GB" b="1" i="1" dirty="0"/>
              <a:t>Jaundice:</a:t>
            </a:r>
            <a:r>
              <a:rPr lang="en-GB" b="1" dirty="0"/>
              <a:t> </a:t>
            </a:r>
            <a:r>
              <a:rPr lang="en-GB" dirty="0"/>
              <a:t>This is caused by </a:t>
            </a:r>
            <a:r>
              <a:rPr lang="en-GB" dirty="0" err="1"/>
              <a:t>rifampicin</a:t>
            </a:r>
            <a:r>
              <a:rPr lang="en-GB" dirty="0"/>
              <a:t>. Stop all drugs immediately and refer patient to DTLC.</a:t>
            </a:r>
            <a:endParaRPr lang="en-US" dirty="0"/>
          </a:p>
          <a:p>
            <a:pPr lvl="0"/>
            <a:r>
              <a:rPr lang="en-GB" b="1" i="1" dirty="0"/>
              <a:t>Anaemia</a:t>
            </a:r>
            <a:r>
              <a:rPr lang="en-GB" b="1" dirty="0"/>
              <a:t>: </a:t>
            </a:r>
            <a:r>
              <a:rPr lang="en-GB" dirty="0"/>
              <a:t>This is caused by </a:t>
            </a:r>
            <a:r>
              <a:rPr lang="en-GB" dirty="0" err="1"/>
              <a:t>rifampicin</a:t>
            </a:r>
            <a:r>
              <a:rPr lang="en-GB" dirty="0"/>
              <a:t>, </a:t>
            </a:r>
            <a:r>
              <a:rPr lang="en-GB" dirty="0" err="1"/>
              <a:t>dapsone</a:t>
            </a:r>
            <a:r>
              <a:rPr lang="en-GB" dirty="0"/>
              <a:t>. Rule out other causes of anaemia (parasites, malaria). Refer to the medical officer or the DTLC. </a:t>
            </a:r>
            <a:endParaRPr lang="en-US" dirty="0"/>
          </a:p>
          <a:p>
            <a:pPr lvl="0"/>
            <a:r>
              <a:rPr lang="en-GB" b="1" i="1" dirty="0"/>
              <a:t>Exfoliate dermatitis</a:t>
            </a:r>
            <a:r>
              <a:rPr lang="en-GB" b="1" dirty="0"/>
              <a:t>: </a:t>
            </a:r>
            <a:r>
              <a:rPr lang="en-GB" dirty="0"/>
              <a:t>This is caused by </a:t>
            </a:r>
            <a:r>
              <a:rPr lang="en-GB" dirty="0" err="1"/>
              <a:t>dapsone</a:t>
            </a:r>
            <a:r>
              <a:rPr lang="en-GB" dirty="0"/>
              <a:t>. The skin is itchy, and later peels off. The patient is very ill. Stop drugs immedi­ately and refer the patient to the medical officer or DTLC or to the nearest hospi­tal.</a:t>
            </a:r>
            <a:endParaRPr lang="en-US" dirty="0"/>
          </a:p>
          <a:p>
            <a:pPr lvl="0"/>
            <a:r>
              <a:rPr lang="en-GB" b="1" i="1" dirty="0"/>
              <a:t>Fixed drug eruption</a:t>
            </a:r>
            <a:r>
              <a:rPr lang="en-GB" b="1" dirty="0"/>
              <a:t>: </a:t>
            </a:r>
            <a:r>
              <a:rPr lang="en-GB" dirty="0"/>
              <a:t>This is caused by </a:t>
            </a:r>
            <a:r>
              <a:rPr lang="en-GB" dirty="0" err="1"/>
              <a:t>dapsone</a:t>
            </a:r>
            <a:r>
              <a:rPr lang="en-GB" dirty="0"/>
              <a:t>. Stop </a:t>
            </a:r>
            <a:r>
              <a:rPr lang="en-GB" dirty="0" err="1"/>
              <a:t>dapsone</a:t>
            </a:r>
            <a:r>
              <a:rPr lang="en-GB" dirty="0"/>
              <a:t> immediately. The eruption will slowly clear after stopping.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dirty="0"/>
              <a:t>The cornerstone of leprosy control is to reduce the number of infective cases and interrupt transmission.  These can be achieved through the following preventive measures:</a:t>
            </a:r>
          </a:p>
          <a:p>
            <a:pPr lvl="0"/>
            <a:r>
              <a:rPr lang="en-US" dirty="0"/>
              <a:t>Treatment of all infective cases until cured;</a:t>
            </a:r>
          </a:p>
          <a:p>
            <a:pPr lvl="0"/>
            <a:r>
              <a:rPr lang="en-US" dirty="0"/>
              <a:t>Searching for unknown cases, registering  and treating them;</a:t>
            </a:r>
          </a:p>
          <a:p>
            <a:pPr lvl="0"/>
            <a:r>
              <a:rPr lang="en-US" dirty="0"/>
              <a:t>Administration of BCG vaccine which gives some immunity against leprosy.</a:t>
            </a:r>
          </a:p>
          <a:p>
            <a:r>
              <a:rPr lang="en-US" dirty="0"/>
              <a:t> </a:t>
            </a:r>
          </a:p>
          <a:p>
            <a:r>
              <a:rPr lang="en-US" b="1" dirty="0"/>
              <a:t>There are a number of factors that complicate  leprosy management .  These include: </a:t>
            </a:r>
          </a:p>
          <a:p>
            <a:pPr lvl="0"/>
            <a:r>
              <a:rPr lang="en-GB" dirty="0"/>
              <a:t>People with the disease are still stigmatised;</a:t>
            </a:r>
            <a:endParaRPr lang="en-US" dirty="0"/>
          </a:p>
          <a:p>
            <a:pPr lvl="0"/>
            <a:r>
              <a:rPr lang="en-GB" dirty="0"/>
              <a:t>The patches in </a:t>
            </a:r>
            <a:r>
              <a:rPr lang="en-GB" dirty="0" err="1"/>
              <a:t>pauci</a:t>
            </a:r>
            <a:r>
              <a:rPr lang="en-GB" dirty="0"/>
              <a:t>-bacillary patients only disappear several years after MDT has been stopped and the patient is told that he is cured;</a:t>
            </a:r>
            <a:endParaRPr lang="en-US" dirty="0"/>
          </a:p>
          <a:p>
            <a:endParaRPr lang="en-US" dirty="0"/>
          </a:p>
        </p:txBody>
      </p:sp>
      <p:sp>
        <p:nvSpPr>
          <p:cNvPr id="2" name="Title 1"/>
          <p:cNvSpPr>
            <a:spLocks noGrp="1"/>
          </p:cNvSpPr>
          <p:nvPr>
            <p:ph type="title"/>
          </p:nvPr>
        </p:nvSpPr>
        <p:spPr>
          <a:xfrm>
            <a:off x="457200" y="274638"/>
            <a:ext cx="8229600" cy="1325562"/>
          </a:xfrm>
        </p:spPr>
        <p:txBody>
          <a:bodyPr>
            <a:normAutofit fontScale="90000"/>
          </a:bodyPr>
          <a:lstStyle/>
          <a:p>
            <a:r>
              <a:rPr lang="en-US" b="1" dirty="0"/>
              <a:t>Leprosy Control</a:t>
            </a:r>
            <a:br>
              <a:rPr lang="en-US" b="1" dirty="0"/>
            </a:br>
            <a:r>
              <a:rPr lang="en-US" dirty="0"/>
              <a:t> </a:t>
            </a: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77500" lnSpcReduction="20000"/>
          </a:bodyPr>
          <a:lstStyle/>
          <a:p>
            <a:pPr lvl="0"/>
            <a:r>
              <a:rPr lang="en-GB" dirty="0"/>
              <a:t>Leprosy reactions with complications such as paresis, paralysis or blindness can occur months or years after a patient is declared cured;</a:t>
            </a:r>
            <a:endParaRPr lang="en-US" dirty="0"/>
          </a:p>
          <a:p>
            <a:pPr lvl="0"/>
            <a:r>
              <a:rPr lang="en-GB" dirty="0"/>
              <a:t>Leprosy disabilities are often irreversible if patients report very late. They may have expected their disabilities to be "cured"; therefore this leads to disappointment and may influence their compliance with treatment;</a:t>
            </a:r>
            <a:endParaRPr lang="en-US" dirty="0"/>
          </a:p>
          <a:p>
            <a:pPr lvl="0"/>
            <a:r>
              <a:rPr lang="en-GB" dirty="0"/>
              <a:t>Even with MDT the treatment period is still quite long (6 months to 1 year) and this causes problems of adherence.</a:t>
            </a:r>
            <a:endParaRPr lang="en-US" dirty="0"/>
          </a:p>
          <a:p>
            <a:r>
              <a:rPr lang="en-GB" dirty="0"/>
              <a:t> </a:t>
            </a:r>
            <a:endParaRPr lang="en-US" dirty="0"/>
          </a:p>
          <a:p>
            <a:r>
              <a:rPr lang="en-US" dirty="0"/>
              <a:t>In these circumstances, it is clear that health education of leprosy patients at large is  a painstaking task which requires patience and understanding of the patient's way of thinking and his individual circum­stances.  It is  your role to educate the community about this disease so that they can bring their patients early for treatment and reduce stigmatization. Annex 1 gives you a list of points to cover when talking to a leprosy patient.</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t>Chemoprophylaxis is Effective in the Prevention of Leprosy in Endemic Countries: a Systematic Review and Meta-Analysis</a:t>
            </a:r>
          </a:p>
          <a:p>
            <a:pPr>
              <a:buNone/>
            </a:pPr>
            <a:r>
              <a:rPr lang="en-US" b="1" dirty="0"/>
              <a:t> </a:t>
            </a:r>
            <a:endParaRPr lang="en-US" dirty="0"/>
          </a:p>
          <a:p>
            <a:r>
              <a:rPr lang="en-US" i="1" dirty="0"/>
              <a:t>Objective</a:t>
            </a:r>
            <a:r>
              <a:rPr lang="en-US" dirty="0"/>
              <a:t>: To quantify the efficacy of chemoprophylaxis against leprosy.</a:t>
            </a:r>
          </a:p>
          <a:p>
            <a:endParaRPr lang="en-US" dirty="0"/>
          </a:p>
        </p:txBody>
      </p:sp>
      <p:sp>
        <p:nvSpPr>
          <p:cNvPr id="2" name="Title 1"/>
          <p:cNvSpPr>
            <a:spLocks noGrp="1"/>
          </p:cNvSpPr>
          <p:nvPr>
            <p:ph type="title"/>
          </p:nvPr>
        </p:nvSpPr>
        <p:spPr/>
        <p:txBody>
          <a:bodyPr>
            <a:normAutofit fontScale="90000"/>
          </a:bodyPr>
          <a:lstStyle/>
          <a:p>
            <a:r>
              <a:rPr lang="en-US" b="1" dirty="0"/>
              <a:t>Abstract</a:t>
            </a:r>
            <a:br>
              <a:rPr lang="en-US" dirty="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172200"/>
          </a:xfrm>
        </p:spPr>
        <p:txBody>
          <a:bodyPr>
            <a:normAutofit fontScale="92500" lnSpcReduction="10000"/>
          </a:bodyPr>
          <a:lstStyle/>
          <a:p>
            <a:r>
              <a:rPr lang="en-US" i="1" dirty="0"/>
              <a:t>Method</a:t>
            </a:r>
            <a:r>
              <a:rPr lang="en-US" dirty="0"/>
              <a:t>: Literature searching of Medline and </a:t>
            </a:r>
            <a:r>
              <a:rPr lang="en-US" dirty="0" err="1"/>
              <a:t>Embase</a:t>
            </a:r>
            <a:r>
              <a:rPr lang="en-US" dirty="0"/>
              <a:t> databases, hand-searching of references and correspondence with investigators. Study selection: published papers relating to the prevention of leprosy and the use of chemotherapy in leprosy were identified for critical appraisal. Trials were selected and grouped into three categories according to study design and control groups. Data analysis: the relative risks (RR) with 95% confidence intervals were calculated from the original data using a random effects model. To assess the cost-effectiveness of chemoprophylaxis, a further analysis of the rates of disease in the trial and control groups was done based on the numbers needed to be treated (NNT) to prevent one new case of leprosy.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6019800"/>
          </a:xfrm>
        </p:spPr>
        <p:txBody>
          <a:bodyPr>
            <a:normAutofit fontScale="92500" lnSpcReduction="20000"/>
          </a:bodyPr>
          <a:lstStyle/>
          <a:p>
            <a:r>
              <a:rPr lang="en-US" i="1" dirty="0"/>
              <a:t>Results</a:t>
            </a:r>
            <a:r>
              <a:rPr lang="en-US" dirty="0"/>
              <a:t>: A total of 14 trials were identified from 127 published papers on chemoprophylaxis of leprosy. The trials were categorized into randomized controlled trials, non-randomized controlled trials, and uncontrolled trials. The overall results of the meta-analysis shows that chemoprophylaxis gives around 60% protection against leprosy. The NNT are low in trials of household contacts.</a:t>
            </a:r>
          </a:p>
          <a:p>
            <a:r>
              <a:rPr lang="en-US" i="1" dirty="0"/>
              <a:t>Conclusions</a:t>
            </a:r>
            <a:r>
              <a:rPr lang="en-US" dirty="0"/>
              <a:t>: The evidence shows that chemoprophylaxis against leprosy is an effective way to reduce the incidence of leprosy, particularly in household contacts. The role of chemoprophylaxis needs to be re-examined using newer drugs given the continuing case detection rates globally.</a:t>
            </a:r>
          </a:p>
          <a:p>
            <a:r>
              <a:rPr lang="en-US" u="sng" dirty="0">
                <a:hlinkClick r:id="rId2"/>
              </a:rPr>
              <a:t>http://www.journalofinfection.com/article/S0163-4453%2800%2990698-4/abstract?cc=y</a:t>
            </a:r>
            <a:r>
              <a:rPr lang="en-US" dirty="0"/>
              <a:t>=</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39925562"/>
              </p:ext>
            </p:extLst>
          </p:nvPr>
        </p:nvGraphicFramePr>
        <p:xfrm>
          <a:off x="304800" y="1"/>
          <a:ext cx="8686800" cy="594360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2678430">
                  <a:extLst>
                    <a:ext uri="{9D8B030D-6E8A-4147-A177-3AD203B41FA5}">
                      <a16:colId xmlns:a16="http://schemas.microsoft.com/office/drawing/2014/main" val="20001"/>
                    </a:ext>
                  </a:extLst>
                </a:gridCol>
                <a:gridCol w="166497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56196">
                <a:tc>
                  <a:txBody>
                    <a:bodyPr/>
                    <a:lstStyle/>
                    <a:p>
                      <a:pPr algn="ctr"/>
                      <a:r>
                        <a:rPr lang="en-US" dirty="0"/>
                        <a:t>P</a:t>
                      </a:r>
                    </a:p>
                  </a:txBody>
                  <a:tcPr/>
                </a:tc>
                <a:tc>
                  <a:txBody>
                    <a:bodyPr/>
                    <a:lstStyle/>
                    <a:p>
                      <a:pPr algn="ctr"/>
                      <a:r>
                        <a:rPr lang="en-US" dirty="0"/>
                        <a:t>I</a:t>
                      </a:r>
                    </a:p>
                  </a:txBody>
                  <a:tcPr/>
                </a:tc>
                <a:tc>
                  <a:txBody>
                    <a:bodyPr/>
                    <a:lstStyle/>
                    <a:p>
                      <a:pPr algn="ctr"/>
                      <a:r>
                        <a:rPr lang="en-US" dirty="0"/>
                        <a:t>C</a:t>
                      </a:r>
                    </a:p>
                  </a:txBody>
                  <a:tcPr/>
                </a:tc>
                <a:tc>
                  <a:txBody>
                    <a:bodyPr/>
                    <a:lstStyle/>
                    <a:p>
                      <a:pPr algn="ctr"/>
                      <a:r>
                        <a:rPr lang="en-US" dirty="0"/>
                        <a:t>O</a:t>
                      </a:r>
                    </a:p>
                  </a:txBody>
                  <a:tcPr/>
                </a:tc>
                <a:extLst>
                  <a:ext uri="{0D108BD9-81ED-4DB2-BD59-A6C34878D82A}">
                    <a16:rowId xmlns:a16="http://schemas.microsoft.com/office/drawing/2014/main" val="10000"/>
                  </a:ext>
                </a:extLst>
              </a:tr>
              <a:tr h="5511204">
                <a:tc>
                  <a:txBody>
                    <a:bodyPr/>
                    <a:lstStyle/>
                    <a:p>
                      <a:pPr algn="just"/>
                      <a:r>
                        <a:rPr lang="en-US" sz="1800" dirty="0"/>
                        <a:t>Chemoprophylaxis is Effective in the Prevention of Leprosy in Endemic Countries: a Systematic Review and Meta-Analysis</a:t>
                      </a:r>
                      <a:endParaRPr lang="en-US" dirty="0"/>
                    </a:p>
                  </a:txBody>
                  <a:tcPr/>
                </a:tc>
                <a:tc>
                  <a:txBody>
                    <a:bodyPr/>
                    <a:lstStyle/>
                    <a:p>
                      <a:pPr algn="just"/>
                      <a:r>
                        <a:rPr lang="en-US" sz="1800" kern="1200" dirty="0">
                          <a:solidFill>
                            <a:schemeClr val="dk1"/>
                          </a:solidFill>
                          <a:effectLst/>
                          <a:latin typeface="+mn-lt"/>
                          <a:ea typeface="+mn-ea"/>
                          <a:cs typeface="+mn-cs"/>
                        </a:rPr>
                        <a:t>Literature searching of Medline and </a:t>
                      </a:r>
                      <a:r>
                        <a:rPr lang="en-US" sz="1800" kern="1200" dirty="0" err="1">
                          <a:solidFill>
                            <a:schemeClr val="dk1"/>
                          </a:solidFill>
                          <a:effectLst/>
                          <a:latin typeface="+mn-lt"/>
                          <a:ea typeface="+mn-ea"/>
                          <a:cs typeface="+mn-cs"/>
                        </a:rPr>
                        <a:t>Embase</a:t>
                      </a:r>
                      <a:r>
                        <a:rPr lang="en-US" sz="1800" kern="1200" dirty="0">
                          <a:solidFill>
                            <a:schemeClr val="dk1"/>
                          </a:solidFill>
                          <a:effectLst/>
                          <a:latin typeface="+mn-lt"/>
                          <a:ea typeface="+mn-ea"/>
                          <a:cs typeface="+mn-cs"/>
                        </a:rPr>
                        <a:t> databases, hand-searching of references and correspondence with investigators. Study selection: published papers relating to the prevention of leprosy and the use of chemotherapy in leprosy were identified for critical appraisal. Trials were selected and grouped into three categories according to study design and control groups</a:t>
                      </a:r>
                      <a:endParaRPr lang="en-US" dirty="0"/>
                    </a:p>
                  </a:txBody>
                  <a:tcPr/>
                </a:tc>
                <a:tc>
                  <a:txBody>
                    <a:bodyPr/>
                    <a:lstStyle/>
                    <a:p>
                      <a:pPr algn="just"/>
                      <a:r>
                        <a:rPr lang="en-US" dirty="0"/>
                        <a:t>NIL</a:t>
                      </a:r>
                    </a:p>
                  </a:txBody>
                  <a:tcPr/>
                </a:tc>
                <a:tc>
                  <a:txBody>
                    <a:bodyPr/>
                    <a:lstStyle/>
                    <a:p>
                      <a:pPr algn="just"/>
                      <a:r>
                        <a:rPr lang="en-US" sz="1800" kern="1200" dirty="0">
                          <a:solidFill>
                            <a:schemeClr val="dk1"/>
                          </a:solidFill>
                          <a:effectLst/>
                          <a:latin typeface="+mn-lt"/>
                          <a:ea typeface="+mn-ea"/>
                          <a:cs typeface="+mn-cs"/>
                        </a:rPr>
                        <a:t>The evidence shows that chemoprophylaxis against leprosy is an effective way to reduce the incidence of leprosy, particularly in household contacts. </a:t>
                      </a:r>
                      <a:endParaRPr lang="en-US" dirty="0"/>
                    </a:p>
                    <a:p>
                      <a:pPr algn="just"/>
                      <a:endParaRPr lang="en-US" dirty="0"/>
                    </a:p>
                    <a:p>
                      <a:pPr algn="just"/>
                      <a:endParaRPr lang="en-US" dirty="0"/>
                    </a:p>
                    <a:p>
                      <a:pPr algn="just"/>
                      <a:endParaRPr lang="en-US"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2971800" y="6248400"/>
            <a:ext cx="2241319" cy="369332"/>
          </a:xfrm>
          <a:prstGeom prst="rect">
            <a:avLst/>
          </a:prstGeom>
        </p:spPr>
        <p:txBody>
          <a:bodyPr wrap="none">
            <a:spAutoFit/>
          </a:bodyPr>
          <a:lstStyle/>
          <a:p>
            <a:r>
              <a:rPr lang="en-US" dirty="0"/>
              <a:t>Level of Evidence:I</a:t>
            </a:r>
          </a:p>
        </p:txBody>
      </p:sp>
    </p:spTree>
    <p:extLst>
      <p:ext uri="{BB962C8B-B14F-4D97-AF65-F5344CB8AC3E}">
        <p14:creationId xmlns:p14="http://schemas.microsoft.com/office/powerpoint/2010/main" val="182527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EVIDENCE = I</a:t>
            </a:r>
          </a:p>
        </p:txBody>
      </p:sp>
      <p:sp>
        <p:nvSpPr>
          <p:cNvPr id="2" name="Title 1"/>
          <p:cNvSpPr>
            <a:spLocks noGrp="1"/>
          </p:cNvSpPr>
          <p:nvPr>
            <p:ph type="title"/>
          </p:nvPr>
        </p:nvSpPr>
        <p:spPr/>
        <p:txBody>
          <a:bodyPr>
            <a:normAutofit fontScale="90000"/>
          </a:bodyPr>
          <a:lstStyle/>
          <a:p>
            <a:r>
              <a:rPr lang="en-US" dirty="0"/>
              <a:t>LEVEL OF EVIDENCE</a:t>
            </a:r>
            <a:br>
              <a:rPr lang="en-US" dirty="0"/>
            </a:br>
            <a:endParaRPr lang="en-US" dirty="0"/>
          </a:p>
        </p:txBody>
      </p:sp>
      <p:sp>
        <p:nvSpPr>
          <p:cNvPr id="4" name="Rectangle 3"/>
          <p:cNvSpPr/>
          <p:nvPr/>
        </p:nvSpPr>
        <p:spPr>
          <a:xfrm>
            <a:off x="457200" y="3105835"/>
            <a:ext cx="6781800" cy="830997"/>
          </a:xfrm>
          <a:prstGeom prst="rect">
            <a:avLst/>
          </a:prstGeom>
        </p:spPr>
        <p:txBody>
          <a:bodyPr wrap="square">
            <a:spAutoFit/>
          </a:bodyPr>
          <a:lstStyle/>
          <a:p>
            <a:r>
              <a:rPr lang="en-US" sz="2400" u="sng" dirty="0">
                <a:hlinkClick r:id="rId2"/>
              </a:rPr>
              <a:t>http://www.journalofinfection.com/article/S0163-4453%2800%2990698-4/abstract?cc=y</a:t>
            </a:r>
            <a:endParaRPr lang="en-US" dirty="0"/>
          </a:p>
        </p:txBody>
      </p:sp>
    </p:spTree>
    <p:extLst>
      <p:ext uri="{BB962C8B-B14F-4D97-AF65-F5344CB8AC3E}">
        <p14:creationId xmlns:p14="http://schemas.microsoft.com/office/powerpoint/2010/main" val="15134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5651090"/>
          </a:xfrm>
        </p:spPr>
        <p:txBody>
          <a:bodyPr>
            <a:normAutofit fontScale="77500" lnSpcReduction="20000"/>
          </a:bodyPr>
          <a:lstStyle/>
          <a:p>
            <a:r>
              <a:rPr lang="en-US" dirty="0"/>
              <a:t>Leprosy is one of the oldest diseases of human beings.  For many years it was feared and associate with a lot of social stigma. In the bible leprosy was judged as “unclean” and people with this crippling disease were considered outcasts. Now with early diagnosis and the institution of chemotherapy, the deformities that were once familiar can now be prevented.</a:t>
            </a:r>
          </a:p>
          <a:p>
            <a:pPr>
              <a:buNone/>
            </a:pPr>
            <a:r>
              <a:rPr lang="en-US" dirty="0"/>
              <a:t> </a:t>
            </a:r>
          </a:p>
          <a:p>
            <a:pPr>
              <a:buNone/>
            </a:pPr>
            <a:endParaRPr lang="en-US" dirty="0"/>
          </a:p>
          <a:p>
            <a:r>
              <a:rPr lang="en-GB" dirty="0"/>
              <a:t>Leprosy</a:t>
            </a:r>
            <a:r>
              <a:rPr lang="en-US" dirty="0"/>
              <a:t> is caused by a bacteria belonging to the same family as the mycobacterium that causes tuberculosis, known as </a:t>
            </a:r>
            <a:r>
              <a:rPr lang="en-US" i="1" dirty="0"/>
              <a:t>Mycobacterium </a:t>
            </a:r>
            <a:r>
              <a:rPr lang="en-US" i="1" dirty="0" err="1"/>
              <a:t>leprae</a:t>
            </a:r>
            <a:r>
              <a:rPr lang="en-US" dirty="0"/>
              <a:t>. </a:t>
            </a:r>
            <a:r>
              <a:rPr lang="en-GB" dirty="0"/>
              <a:t>It is an infectious disease with a slow onset and a chronic course if not treated properly at an early stage. But most people have sufficient body resistance (immunity) to prevent them from getting the disease. Only a minority of infected people will actually develop the disease.  Leprosy is not a fatal disease: it is a crippling disease.  The life expectancy of an individual with leprosy is not much less than the life expectancy of a healthy person, but leprosy is very disabling and deforming and therefore frightening.</a:t>
            </a:r>
            <a:endParaRPr lang="en-US" dirty="0"/>
          </a:p>
          <a:p>
            <a:endParaRPr lang="en-US" dirty="0"/>
          </a:p>
        </p:txBody>
      </p:sp>
      <p:sp>
        <p:nvSpPr>
          <p:cNvPr id="2" name="Title 1"/>
          <p:cNvSpPr>
            <a:spLocks noGrp="1"/>
          </p:cNvSpPr>
          <p:nvPr>
            <p:ph type="title"/>
          </p:nvPr>
        </p:nvSpPr>
        <p:spPr>
          <a:xfrm>
            <a:off x="457200" y="152400"/>
            <a:ext cx="8229600" cy="1143000"/>
          </a:xfrm>
        </p:spPr>
        <p:txBody>
          <a:bodyPr>
            <a:normAutofit fontScale="90000"/>
          </a:bodyPr>
          <a:lstStyle/>
          <a:p>
            <a:r>
              <a:rPr lang="en-US" dirty="0"/>
              <a:t>Introduction</a:t>
            </a:r>
            <a:br>
              <a:rPr lang="en-US" dirty="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Autofit/>
          </a:bodyPr>
          <a:lstStyle/>
          <a:p>
            <a:r>
              <a:rPr lang="en-GB" sz="1800" dirty="0"/>
              <a:t>The bacillus has a preference for the skin and periph­eral nerves, which are relatively the coolest places in the body. It multi­plies very slowly (every 14 – 30 days), which explains why the incuba­tion period is so long - on average 5 to 8 years. The body reacts to the bacilli through inflammatory reactions causing nerve tissue damage.  This may cause damage of one or more of the three different components of the nerves, namely:</a:t>
            </a:r>
            <a:endParaRPr lang="en-US" sz="1800" dirty="0"/>
          </a:p>
          <a:p>
            <a:pPr>
              <a:buNone/>
            </a:pPr>
            <a:r>
              <a:rPr lang="en-GB" sz="1800" dirty="0"/>
              <a:t> </a:t>
            </a:r>
            <a:endParaRPr lang="en-US" sz="1800" dirty="0"/>
          </a:p>
          <a:p>
            <a:pPr lvl="0"/>
            <a:r>
              <a:rPr lang="en-GB" sz="1800" dirty="0"/>
              <a:t>Sensation fibres: The damage causes loss of sensation in innervated skin;</a:t>
            </a:r>
            <a:endParaRPr lang="en-US" sz="1800" dirty="0"/>
          </a:p>
          <a:p>
            <a:pPr lvl="0"/>
            <a:r>
              <a:rPr lang="en-GB" sz="1800" dirty="0"/>
              <a:t>Motor fibres: The damage causes weakness or paralysis in innervated muscles;</a:t>
            </a:r>
            <a:endParaRPr lang="en-US" sz="1800" dirty="0"/>
          </a:p>
          <a:p>
            <a:pPr lvl="0"/>
            <a:r>
              <a:rPr lang="en-GB" sz="1800" dirty="0"/>
              <a:t>Autonomic fibres: The damage causes dryness and hypo-pigmentation of the innervated skin.</a:t>
            </a:r>
            <a:endParaRPr lang="en-US" sz="1800" dirty="0"/>
          </a:p>
          <a:p>
            <a:pPr>
              <a:buNone/>
            </a:pPr>
            <a:endParaRPr lang="en-US" sz="1800" dirty="0"/>
          </a:p>
          <a:p>
            <a:r>
              <a:rPr lang="en-GB" sz="1800" dirty="0"/>
              <a:t>The disease has different manifestations depending on the level of immunity (resistance). Patients with a high degree of immunity will develop </a:t>
            </a:r>
            <a:r>
              <a:rPr lang="en-GB" sz="1800" dirty="0" err="1"/>
              <a:t>pauci</a:t>
            </a:r>
            <a:r>
              <a:rPr lang="en-GB" sz="1800" dirty="0"/>
              <a:t>-bacillary leprosy.  Patients with a low degree of immunity will develop multi-bacillary leprosy. These two spectrums of the disease have varying modes of presentation and require different approaches in management. </a:t>
            </a:r>
            <a:endParaRPr lang="en-US" sz="1800" dirty="0"/>
          </a:p>
          <a:p>
            <a:endParaRPr lang="en-US" sz="1800" dirty="0"/>
          </a:p>
        </p:txBody>
      </p:sp>
      <p:sp>
        <p:nvSpPr>
          <p:cNvPr id="2" name="Title 1"/>
          <p:cNvSpPr>
            <a:spLocks noGrp="1"/>
          </p:cNvSpPr>
          <p:nvPr>
            <p:ph type="title"/>
          </p:nvPr>
        </p:nvSpPr>
        <p:spPr/>
        <p:txBody>
          <a:bodyPr/>
          <a:lstStyle/>
          <a:p>
            <a:r>
              <a:rPr lang="en-GB" dirty="0"/>
              <a:t>Mode of Transmission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fontScale="70000" lnSpcReduction="20000"/>
          </a:bodyPr>
          <a:lstStyle/>
          <a:p>
            <a:r>
              <a:rPr lang="en-GB" dirty="0"/>
              <a:t>The leprosy control programme relies on </a:t>
            </a:r>
            <a:r>
              <a:rPr lang="en-GB" i="1" dirty="0"/>
              <a:t>passive case finding</a:t>
            </a:r>
            <a:r>
              <a:rPr lang="en-GB" dirty="0"/>
              <a:t>. General health staff should identify sus­pected leprosy cases among the patients who visit the health units.  A patient should be suspected of having leprosy when showing one or more of the following signs or symptoms:</a:t>
            </a:r>
            <a:endParaRPr lang="en-US" dirty="0"/>
          </a:p>
          <a:p>
            <a:r>
              <a:rPr lang="en-GB" dirty="0"/>
              <a:t> </a:t>
            </a:r>
            <a:endParaRPr lang="en-US" dirty="0"/>
          </a:p>
          <a:p>
            <a:pPr lvl="0"/>
            <a:r>
              <a:rPr lang="en-GB" dirty="0"/>
              <a:t>Burning sensations in the skin</a:t>
            </a:r>
            <a:endParaRPr lang="en-US" dirty="0"/>
          </a:p>
          <a:p>
            <a:pPr lvl="0"/>
            <a:r>
              <a:rPr lang="en-GB" dirty="0"/>
              <a:t>Pale patches on the skin with loss of feeling</a:t>
            </a:r>
            <a:endParaRPr lang="en-US" dirty="0"/>
          </a:p>
          <a:p>
            <a:pPr lvl="0"/>
            <a:r>
              <a:rPr lang="en-GB" dirty="0"/>
              <a:t>Numbness and tingling of the feet and/or hands</a:t>
            </a:r>
            <a:endParaRPr lang="en-US" dirty="0"/>
          </a:p>
          <a:p>
            <a:pPr lvl="0"/>
            <a:r>
              <a:rPr lang="en-GB" dirty="0"/>
              <a:t>Weakness of eyelids, hands or feet</a:t>
            </a:r>
            <a:endParaRPr lang="en-US" dirty="0"/>
          </a:p>
          <a:p>
            <a:pPr lvl="0"/>
            <a:r>
              <a:rPr lang="en-GB" dirty="0"/>
              <a:t>Tender nerves</a:t>
            </a:r>
            <a:endParaRPr lang="en-US" dirty="0"/>
          </a:p>
          <a:p>
            <a:pPr lvl="0"/>
            <a:r>
              <a:rPr lang="en-GB" dirty="0"/>
              <a:t>Painless swellings or lumps, especially on the face and ear lobes</a:t>
            </a:r>
            <a:endParaRPr lang="en-US" dirty="0"/>
          </a:p>
          <a:p>
            <a:pPr lvl="0"/>
            <a:r>
              <a:rPr lang="en-GB" dirty="0"/>
              <a:t>Painless wounds or burns on the hands or feet.</a:t>
            </a:r>
            <a:endParaRPr lang="en-US" dirty="0"/>
          </a:p>
          <a:p>
            <a:endParaRPr lang="en-US" dirty="0"/>
          </a:p>
          <a:p>
            <a:r>
              <a:rPr lang="en-GB" dirty="0"/>
              <a:t>Such a patient requires to be reviewed by the District TB and Leprosy Coordinator (DTLC)  or a dermatologist at the earliest possible time. They will examine the patient and decide if or not to put him on treatment. </a:t>
            </a:r>
            <a:endParaRPr lang="en-US" dirty="0"/>
          </a:p>
          <a:p>
            <a:pPr>
              <a:buNone/>
            </a:pPr>
            <a:endParaRPr lang="en-US" b="1" dirty="0"/>
          </a:p>
        </p:txBody>
      </p:sp>
      <p:sp>
        <p:nvSpPr>
          <p:cNvPr id="2" name="Title 1"/>
          <p:cNvSpPr>
            <a:spLocks noGrp="1"/>
          </p:cNvSpPr>
          <p:nvPr>
            <p:ph type="title"/>
          </p:nvPr>
        </p:nvSpPr>
        <p:spPr/>
        <p:txBody>
          <a:bodyPr>
            <a:normAutofit fontScale="90000"/>
          </a:bodyPr>
          <a:lstStyle/>
          <a:p>
            <a:r>
              <a:rPr lang="en-US" b="1" dirty="0"/>
              <a:t>Clinical Features</a:t>
            </a:r>
            <a:br>
              <a:rPr lang="en-US" b="1"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A diagnosis of leprosy is made if </a:t>
            </a:r>
            <a:r>
              <a:rPr lang="en-GB" b="1" dirty="0"/>
              <a:t>ONE</a:t>
            </a:r>
            <a:r>
              <a:rPr lang="en-GB" dirty="0"/>
              <a:t> of the following signs is positive:</a:t>
            </a:r>
            <a:endParaRPr lang="en-US" sz="2400" dirty="0"/>
          </a:p>
          <a:p>
            <a:pPr lvl="0"/>
            <a:r>
              <a:rPr lang="en-US" dirty="0"/>
              <a:t>Skin patch with loss of sensation</a:t>
            </a:r>
            <a:endParaRPr lang="en-US" sz="2400" dirty="0"/>
          </a:p>
          <a:p>
            <a:pPr lvl="0"/>
            <a:r>
              <a:rPr lang="en-US" dirty="0"/>
              <a:t>One or more peripheral enlarged nerves</a:t>
            </a:r>
            <a:endParaRPr lang="en-US" sz="2400" dirty="0"/>
          </a:p>
          <a:p>
            <a:pPr lvl="0"/>
            <a:r>
              <a:rPr lang="en-US" dirty="0"/>
              <a:t>The presence of leprosy bacilli on the slit skin or nasal smear.</a:t>
            </a:r>
            <a:endParaRPr lang="en-US" sz="2400" dirty="0"/>
          </a:p>
          <a:p>
            <a:r>
              <a:rPr lang="en-US" dirty="0"/>
              <a:t> </a:t>
            </a:r>
            <a:endParaRPr lang="en-US" sz="3600" b="1" dirty="0"/>
          </a:p>
          <a:p>
            <a:r>
              <a:rPr lang="en-US" dirty="0"/>
              <a:t>In addition the following chemical tests can be used to diagnose leprosy:</a:t>
            </a:r>
            <a:endParaRPr lang="en-US" sz="2400" dirty="0"/>
          </a:p>
          <a:p>
            <a:pPr lvl="1"/>
            <a:r>
              <a:rPr lang="en-US" dirty="0"/>
              <a:t>  Histamine test </a:t>
            </a:r>
            <a:endParaRPr lang="en-US" sz="2000" dirty="0"/>
          </a:p>
          <a:p>
            <a:pPr lvl="1"/>
            <a:r>
              <a:rPr lang="en-US" dirty="0"/>
              <a:t>  </a:t>
            </a:r>
            <a:r>
              <a:rPr lang="en-US" dirty="0" err="1"/>
              <a:t>Lepromin</a:t>
            </a:r>
            <a:r>
              <a:rPr lang="en-US" dirty="0"/>
              <a:t> test</a:t>
            </a:r>
            <a:endParaRPr lang="en-US" sz="2000" dirty="0"/>
          </a:p>
          <a:p>
            <a:pPr>
              <a:buNone/>
            </a:pPr>
            <a:endParaRPr lang="en-US" dirty="0"/>
          </a:p>
        </p:txBody>
      </p:sp>
      <p:sp>
        <p:nvSpPr>
          <p:cNvPr id="2" name="Title 1"/>
          <p:cNvSpPr>
            <a:spLocks noGrp="1"/>
          </p:cNvSpPr>
          <p:nvPr>
            <p:ph type="title"/>
          </p:nvPr>
        </p:nvSpPr>
        <p:spPr/>
        <p:txBody>
          <a:bodyPr/>
          <a:lstStyle/>
          <a:p>
            <a:r>
              <a:rPr lang="en-US" dirty="0"/>
              <a:t>Diagnosis of Leprosy: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70000" lnSpcReduction="20000"/>
          </a:bodyPr>
          <a:lstStyle/>
          <a:p>
            <a:pPr>
              <a:buNone/>
            </a:pPr>
            <a:endParaRPr lang="en-US" dirty="0"/>
          </a:p>
          <a:p>
            <a:r>
              <a:rPr lang="en-US" dirty="0"/>
              <a:t>The aim of leprosy treatment is to prevent nerve damage, deformity, blindness and defaulting.  In Kenya, the National Leprosy and Tuberculosis </a:t>
            </a:r>
            <a:r>
              <a:rPr lang="en-US" dirty="0" err="1"/>
              <a:t>Programme</a:t>
            </a:r>
            <a:r>
              <a:rPr lang="en-US" dirty="0"/>
              <a:t> (NLTP) uses the WHO recommended multiple drug therapy for the treatment of the two classes of leprosy.  </a:t>
            </a:r>
            <a:r>
              <a:rPr lang="en-GB" dirty="0"/>
              <a:t>The regimen that is being used in the NLTP is multiple drug therapy (MDT), as advocated by the WHO. Multiple drug therapy was introduced in 1984 and replaced the </a:t>
            </a:r>
            <a:r>
              <a:rPr lang="en-GB" dirty="0" err="1"/>
              <a:t>Dapsone</a:t>
            </a:r>
            <a:r>
              <a:rPr lang="en-GB" dirty="0"/>
              <a:t> </a:t>
            </a:r>
            <a:r>
              <a:rPr lang="en-GB" dirty="0" err="1"/>
              <a:t>monotherapy</a:t>
            </a:r>
            <a:r>
              <a:rPr lang="en-GB" dirty="0"/>
              <a:t>. During the introduction of MDT, many patients who were still on mono-therapy were assessed and released from treat­ment. Some of these patients however, may present with signs and symptoms suggestive of a relapse of leprosy and may require assessment and possible treatment with MDT. </a:t>
            </a:r>
            <a:endParaRPr lang="en-US" dirty="0"/>
          </a:p>
          <a:p>
            <a:pPr>
              <a:buNone/>
            </a:pPr>
            <a:r>
              <a:rPr lang="en-US" dirty="0"/>
              <a:t> </a:t>
            </a:r>
          </a:p>
          <a:p>
            <a:r>
              <a:rPr lang="en-US" dirty="0"/>
              <a:t>MDT differs from mono-therapy in that it is a combination of several powerful anti-leprosy drugs. This combination of drugs prevents the development of drug resistant bacilli, and has shortened the dur­ation of treatment to six months in </a:t>
            </a:r>
            <a:r>
              <a:rPr lang="en-US" dirty="0" err="1"/>
              <a:t>pauci</a:t>
            </a:r>
            <a:r>
              <a:rPr lang="en-US" dirty="0"/>
              <a:t>-bacillary leprosy and to one year in multi-bacillary leprosy </a:t>
            </a:r>
          </a:p>
          <a:p>
            <a:endParaRPr lang="en-US" dirty="0"/>
          </a:p>
        </p:txBody>
      </p:sp>
      <p:sp>
        <p:nvSpPr>
          <p:cNvPr id="2" name="Title 1"/>
          <p:cNvSpPr>
            <a:spLocks noGrp="1"/>
          </p:cNvSpPr>
          <p:nvPr>
            <p:ph type="title"/>
          </p:nvPr>
        </p:nvSpPr>
        <p:spPr>
          <a:xfrm>
            <a:off x="457200" y="0"/>
            <a:ext cx="8229600" cy="1143000"/>
          </a:xfrm>
        </p:spPr>
        <p:txBody>
          <a:bodyPr/>
          <a:lstStyle/>
          <a:p>
            <a:r>
              <a:rPr lang="en-US" dirty="0"/>
              <a:t>  Management of Leprosy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5800" y="685800"/>
          <a:ext cx="7543800" cy="4648200"/>
        </p:xfrm>
        <a:graphic>
          <a:graphicData uri="http://schemas.openxmlformats.org/drawingml/2006/table">
            <a:tbl>
              <a:tblPr/>
              <a:tblGrid>
                <a:gridCol w="2029551">
                  <a:extLst>
                    <a:ext uri="{9D8B030D-6E8A-4147-A177-3AD203B41FA5}">
                      <a16:colId xmlns:a16="http://schemas.microsoft.com/office/drawing/2014/main" val="20000"/>
                    </a:ext>
                  </a:extLst>
                </a:gridCol>
                <a:gridCol w="1684909">
                  <a:extLst>
                    <a:ext uri="{9D8B030D-6E8A-4147-A177-3AD203B41FA5}">
                      <a16:colId xmlns:a16="http://schemas.microsoft.com/office/drawing/2014/main" val="20001"/>
                    </a:ext>
                  </a:extLst>
                </a:gridCol>
                <a:gridCol w="1282829">
                  <a:extLst>
                    <a:ext uri="{9D8B030D-6E8A-4147-A177-3AD203B41FA5}">
                      <a16:colId xmlns:a16="http://schemas.microsoft.com/office/drawing/2014/main" val="20002"/>
                    </a:ext>
                  </a:extLst>
                </a:gridCol>
                <a:gridCol w="2546511">
                  <a:extLst>
                    <a:ext uri="{9D8B030D-6E8A-4147-A177-3AD203B41FA5}">
                      <a16:colId xmlns:a16="http://schemas.microsoft.com/office/drawing/2014/main" val="20003"/>
                    </a:ext>
                  </a:extLst>
                </a:gridCol>
              </a:tblGrid>
              <a:tr h="1403966">
                <a:tc>
                  <a:txBody>
                    <a:bodyPr/>
                    <a:lstStyle/>
                    <a:p>
                      <a:pPr marL="0" marR="0" algn="just">
                        <a:spcBef>
                          <a:spcPts val="0"/>
                        </a:spcBef>
                        <a:spcAft>
                          <a:spcPts val="0"/>
                        </a:spcAft>
                        <a:tabLst>
                          <a:tab pos="-457200" algn="l"/>
                        </a:tabLst>
                      </a:pPr>
                      <a:endParaRPr lang="en-GB" sz="1200" spc="-15"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200" spc="-15">
                          <a:latin typeface="Arial"/>
                          <a:ea typeface="Times New Roman"/>
                        </a:rPr>
                        <a:t>0-5 years</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200" spc="-15">
                          <a:latin typeface="Arial"/>
                          <a:ea typeface="Times New Roman"/>
                        </a:rPr>
                        <a:t>6-14 years</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200" spc="-15">
                          <a:latin typeface="Arial"/>
                          <a:ea typeface="Times New Roman"/>
                        </a:rPr>
                        <a:t>&gt;14 years</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3781">
                <a:tc>
                  <a:txBody>
                    <a:bodyPr/>
                    <a:lstStyle/>
                    <a:p>
                      <a:pPr marL="0" marR="0" algn="just">
                        <a:spcBef>
                          <a:spcPts val="0"/>
                        </a:spcBef>
                        <a:spcAft>
                          <a:spcPts val="0"/>
                        </a:spcAft>
                        <a:tabLst>
                          <a:tab pos="-457200" algn="l"/>
                        </a:tabLst>
                      </a:pPr>
                      <a:r>
                        <a:rPr lang="en-GB" sz="1100" spc="-15">
                          <a:latin typeface="Arial"/>
                          <a:ea typeface="Times New Roman"/>
                        </a:rPr>
                        <a:t>Dapsone daily</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25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dirty="0">
                          <a:latin typeface="Arial"/>
                          <a:ea typeface="Times New Roman"/>
                        </a:rPr>
                        <a:t>50 mg</a:t>
                      </a:r>
                      <a:endParaRPr lang="en-US"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100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30453">
                <a:tc>
                  <a:txBody>
                    <a:bodyPr/>
                    <a:lstStyle/>
                    <a:p>
                      <a:pPr marL="0" marR="0" algn="just">
                        <a:spcBef>
                          <a:spcPts val="0"/>
                        </a:spcBef>
                        <a:spcAft>
                          <a:spcPts val="0"/>
                        </a:spcAft>
                        <a:tabLst>
                          <a:tab pos="-457200" algn="l"/>
                        </a:tabLst>
                      </a:pPr>
                      <a:r>
                        <a:rPr lang="en-GB" sz="1100" spc="-15">
                          <a:latin typeface="Arial"/>
                          <a:ea typeface="Times New Roman"/>
                        </a:rPr>
                        <a:t>Rifampicin four-weekly supervised</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150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300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dirty="0">
                          <a:latin typeface="Arial"/>
                          <a:ea typeface="Times New Roman"/>
                        </a:rPr>
                        <a:t>600 mg</a:t>
                      </a:r>
                      <a:endParaRPr lang="en-US"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14402" y="1219200"/>
          <a:ext cx="7315199" cy="4876800"/>
        </p:xfrm>
        <a:graphic>
          <a:graphicData uri="http://schemas.openxmlformats.org/drawingml/2006/table">
            <a:tbl>
              <a:tblPr/>
              <a:tblGrid>
                <a:gridCol w="2357328">
                  <a:extLst>
                    <a:ext uri="{9D8B030D-6E8A-4147-A177-3AD203B41FA5}">
                      <a16:colId xmlns:a16="http://schemas.microsoft.com/office/drawing/2014/main" val="20000"/>
                    </a:ext>
                  </a:extLst>
                </a:gridCol>
                <a:gridCol w="1777349">
                  <a:extLst>
                    <a:ext uri="{9D8B030D-6E8A-4147-A177-3AD203B41FA5}">
                      <a16:colId xmlns:a16="http://schemas.microsoft.com/office/drawing/2014/main" val="20001"/>
                    </a:ext>
                  </a:extLst>
                </a:gridCol>
                <a:gridCol w="1590261">
                  <a:extLst>
                    <a:ext uri="{9D8B030D-6E8A-4147-A177-3AD203B41FA5}">
                      <a16:colId xmlns:a16="http://schemas.microsoft.com/office/drawing/2014/main" val="20002"/>
                    </a:ext>
                  </a:extLst>
                </a:gridCol>
                <a:gridCol w="1590261">
                  <a:extLst>
                    <a:ext uri="{9D8B030D-6E8A-4147-A177-3AD203B41FA5}">
                      <a16:colId xmlns:a16="http://schemas.microsoft.com/office/drawing/2014/main" val="20003"/>
                    </a:ext>
                  </a:extLst>
                </a:gridCol>
              </a:tblGrid>
              <a:tr h="637907">
                <a:tc>
                  <a:txBody>
                    <a:bodyPr/>
                    <a:lstStyle/>
                    <a:p>
                      <a:pPr marL="0" marR="0" algn="just">
                        <a:spcBef>
                          <a:spcPts val="0"/>
                        </a:spcBef>
                        <a:spcAft>
                          <a:spcPts val="0"/>
                        </a:spcAft>
                        <a:tabLst>
                          <a:tab pos="-457200" algn="l"/>
                        </a:tabLst>
                      </a:pPr>
                      <a:endParaRPr lang="en-GB" sz="1200" spc="-15">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200" spc="-15">
                          <a:latin typeface="Arial"/>
                          <a:ea typeface="Times New Roman"/>
                        </a:rPr>
                        <a:t>0-5 years</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200" spc="-15">
                          <a:latin typeface="Arial"/>
                          <a:ea typeface="Times New Roman"/>
                        </a:rPr>
                        <a:t>6-14 years</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200" spc="-15">
                          <a:latin typeface="Arial"/>
                          <a:ea typeface="Times New Roman"/>
                        </a:rPr>
                        <a:t>&gt;14 years</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7907">
                <a:tc>
                  <a:txBody>
                    <a:bodyPr/>
                    <a:lstStyle/>
                    <a:p>
                      <a:pPr marL="0" marR="0" algn="just">
                        <a:spcBef>
                          <a:spcPts val="0"/>
                        </a:spcBef>
                        <a:spcAft>
                          <a:spcPts val="0"/>
                        </a:spcAft>
                        <a:tabLst>
                          <a:tab pos="-457200" algn="l"/>
                        </a:tabLst>
                      </a:pPr>
                      <a:r>
                        <a:rPr lang="en-GB" sz="1100" spc="-15">
                          <a:latin typeface="Arial"/>
                          <a:ea typeface="Times New Roman"/>
                        </a:rPr>
                        <a:t>Dapsone daily</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25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50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100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63056">
                <a:tc>
                  <a:txBody>
                    <a:bodyPr/>
                    <a:lstStyle/>
                    <a:p>
                      <a:pPr marL="0" marR="0" algn="just">
                        <a:spcBef>
                          <a:spcPts val="0"/>
                        </a:spcBef>
                        <a:spcAft>
                          <a:spcPts val="0"/>
                        </a:spcAft>
                        <a:tabLst>
                          <a:tab pos="-457200" algn="l"/>
                        </a:tabLst>
                      </a:pPr>
                      <a:r>
                        <a:rPr lang="en-GB" sz="1100" spc="-15">
                          <a:latin typeface="Arial"/>
                          <a:ea typeface="Times New Roman"/>
                        </a:rPr>
                        <a:t>Clofazimine (Lamprene) four-weekly supervised</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100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200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300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63056">
                <a:tc>
                  <a:txBody>
                    <a:bodyPr/>
                    <a:lstStyle/>
                    <a:p>
                      <a:pPr marL="0" marR="0" algn="just">
                        <a:spcBef>
                          <a:spcPts val="0"/>
                        </a:spcBef>
                        <a:spcAft>
                          <a:spcPts val="0"/>
                        </a:spcAft>
                        <a:tabLst>
                          <a:tab pos="-457200" algn="l"/>
                        </a:tabLst>
                      </a:pPr>
                      <a:r>
                        <a:rPr lang="en-GB" sz="1100" spc="-15">
                          <a:latin typeface="Arial"/>
                          <a:ea typeface="Times New Roman"/>
                        </a:rPr>
                        <a:t>Clofazimine (Lamprene) unsupervised</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50 mg</a:t>
                      </a:r>
                      <a:endParaRPr lang="en-US" sz="1000">
                        <a:latin typeface="Times New Roman"/>
                        <a:ea typeface="Times New Roman"/>
                      </a:endParaRPr>
                    </a:p>
                    <a:p>
                      <a:pPr marL="0" marR="0" algn="just">
                        <a:spcBef>
                          <a:spcPts val="0"/>
                        </a:spcBef>
                        <a:spcAft>
                          <a:spcPts val="0"/>
                        </a:spcAft>
                        <a:tabLst>
                          <a:tab pos="-457200" algn="l"/>
                        </a:tabLst>
                      </a:pPr>
                      <a:r>
                        <a:rPr lang="en-GB" sz="1100" spc="-15">
                          <a:latin typeface="Arial"/>
                          <a:ea typeface="Times New Roman"/>
                        </a:rPr>
                        <a:t>alternate days</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50 mg</a:t>
                      </a:r>
                      <a:endParaRPr lang="en-US" sz="1000">
                        <a:latin typeface="Times New Roman"/>
                        <a:ea typeface="Times New Roman"/>
                      </a:endParaRPr>
                    </a:p>
                    <a:p>
                      <a:pPr marL="0" marR="0" algn="just">
                        <a:spcBef>
                          <a:spcPts val="0"/>
                        </a:spcBef>
                        <a:spcAft>
                          <a:spcPts val="0"/>
                        </a:spcAft>
                        <a:tabLst>
                          <a:tab pos="-457200" algn="l"/>
                        </a:tabLst>
                      </a:pPr>
                      <a:r>
                        <a:rPr lang="en-GB" sz="1100" spc="-15">
                          <a:latin typeface="Arial"/>
                          <a:ea typeface="Times New Roman"/>
                        </a:rPr>
                        <a:t>daily</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50 mg</a:t>
                      </a:r>
                      <a:endParaRPr lang="en-US" sz="1000">
                        <a:latin typeface="Times New Roman"/>
                        <a:ea typeface="Times New Roman"/>
                      </a:endParaRPr>
                    </a:p>
                    <a:p>
                      <a:pPr marL="0" marR="0" algn="just">
                        <a:spcBef>
                          <a:spcPts val="0"/>
                        </a:spcBef>
                        <a:spcAft>
                          <a:spcPts val="0"/>
                        </a:spcAft>
                        <a:tabLst>
                          <a:tab pos="-457200" algn="l"/>
                        </a:tabLst>
                      </a:pPr>
                      <a:r>
                        <a:rPr lang="en-GB" sz="1100" spc="-15">
                          <a:latin typeface="Arial"/>
                          <a:ea typeface="Times New Roman"/>
                        </a:rPr>
                        <a:t>daily</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4874">
                <a:tc>
                  <a:txBody>
                    <a:bodyPr/>
                    <a:lstStyle/>
                    <a:p>
                      <a:pPr marL="0" marR="0" algn="just">
                        <a:spcBef>
                          <a:spcPts val="0"/>
                        </a:spcBef>
                        <a:spcAft>
                          <a:spcPts val="0"/>
                        </a:spcAft>
                        <a:tabLst>
                          <a:tab pos="-457200" algn="l"/>
                        </a:tabLst>
                      </a:pPr>
                      <a:r>
                        <a:rPr lang="en-GB" sz="1100" spc="-15">
                          <a:latin typeface="Arial"/>
                          <a:ea typeface="Times New Roman"/>
                        </a:rPr>
                        <a:t>Rifampicin four-weekly supervised</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150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a:latin typeface="Arial"/>
                          <a:ea typeface="Times New Roman"/>
                        </a:rPr>
                        <a:t>300 mg</a:t>
                      </a:r>
                      <a:endParaRPr lang="en-US" sz="1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457200" algn="l"/>
                        </a:tabLst>
                      </a:pPr>
                      <a:r>
                        <a:rPr lang="en-GB" sz="1100" spc="-15" dirty="0">
                          <a:latin typeface="Arial"/>
                          <a:ea typeface="Times New Roman"/>
                        </a:rPr>
                        <a:t>600 mg</a:t>
                      </a:r>
                      <a:endParaRPr lang="en-US" sz="1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GB" sz="1100" b="1" i="1" u="none" strike="noStrike" cap="none" normalizeH="0" baseline="0" bmk="_Toc470603276">
                <a:ln>
                  <a:noFill/>
                </a:ln>
                <a:solidFill>
                  <a:schemeClr val="tx1"/>
                </a:solidFill>
                <a:effectLst/>
                <a:latin typeface="Times New Roman" pitchFamily="18" charset="0"/>
                <a:ea typeface="Times New Roman" pitchFamily="18" charset="0"/>
                <a:cs typeface="Times New Roman" pitchFamily="18" charset="0"/>
              </a:rPr>
              <a:t>15.8:   MDT for multi-bacillary leprosy (MB) patients (duration one year)</a:t>
            </a:r>
            <a:endParaRPr kumimoji="0" lang="en-US" sz="11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r>
              <a:rPr lang="en-US" sz="9600" b="1" i="1" dirty="0"/>
              <a:t>Minor Side Effects</a:t>
            </a:r>
            <a:endParaRPr lang="en-US" sz="9600" b="1" dirty="0"/>
          </a:p>
          <a:p>
            <a:r>
              <a:rPr lang="en-GB" sz="8000" dirty="0"/>
              <a:t>Advice the patient to continue taking MDT and to report if they notice any of the following side effects:</a:t>
            </a:r>
            <a:endParaRPr lang="en-US" sz="8000" dirty="0"/>
          </a:p>
          <a:p>
            <a:pPr lvl="0"/>
            <a:r>
              <a:rPr lang="en-GB" sz="8000" b="1" i="1" dirty="0"/>
              <a:t>Slight itching:</a:t>
            </a:r>
            <a:r>
              <a:rPr lang="en-GB" sz="8000" b="1" dirty="0"/>
              <a:t> </a:t>
            </a:r>
            <a:r>
              <a:rPr lang="en-GB" sz="8000" dirty="0"/>
              <a:t>This is caused by </a:t>
            </a:r>
            <a:r>
              <a:rPr lang="en-GB" sz="8000" dirty="0" err="1"/>
              <a:t>dapsone</a:t>
            </a:r>
            <a:r>
              <a:rPr lang="en-GB" sz="8000" dirty="0"/>
              <a:t> and should be treated symptomatically with antihistamines</a:t>
            </a:r>
            <a:endParaRPr lang="en-US" sz="8000" dirty="0"/>
          </a:p>
          <a:p>
            <a:pPr lvl="0"/>
            <a:r>
              <a:rPr lang="en-GB" sz="8000" b="1" i="1" dirty="0"/>
              <a:t>Gastro-intestinal disturbances</a:t>
            </a:r>
            <a:r>
              <a:rPr lang="en-GB" sz="8000" dirty="0"/>
              <a:t>: These are mostly caused by </a:t>
            </a:r>
            <a:r>
              <a:rPr lang="en-GB" sz="8000" dirty="0" err="1"/>
              <a:t>clofazimine</a:t>
            </a:r>
            <a:r>
              <a:rPr lang="en-GB" sz="8000" dirty="0"/>
              <a:t> and include nausea, vomiting, and abdominal pains. Give the drug after a meal.</a:t>
            </a:r>
            <a:endParaRPr lang="en-US" sz="8000" dirty="0"/>
          </a:p>
          <a:p>
            <a:pPr lvl="0"/>
            <a:r>
              <a:rPr lang="en-GB" sz="8000" b="1" i="1" dirty="0"/>
              <a:t>Red urine</a:t>
            </a:r>
            <a:r>
              <a:rPr lang="en-GB" sz="8000" i="1" dirty="0"/>
              <a:t>:</a:t>
            </a:r>
            <a:r>
              <a:rPr lang="en-GB" sz="8000" dirty="0"/>
              <a:t> This is caused by </a:t>
            </a:r>
            <a:r>
              <a:rPr lang="en-GB" sz="8000" dirty="0" err="1"/>
              <a:t>rifampicin</a:t>
            </a:r>
            <a:r>
              <a:rPr lang="en-GB" sz="8000" dirty="0"/>
              <a:t> and is harmless.  No action needed but continued reassurance of the patient.</a:t>
            </a:r>
            <a:endParaRPr lang="en-US" sz="8000" dirty="0"/>
          </a:p>
          <a:p>
            <a:pPr lvl="0"/>
            <a:r>
              <a:rPr lang="en-GB" sz="8000" b="1" i="1" dirty="0"/>
              <a:t>Red skin, eyes</a:t>
            </a:r>
            <a:r>
              <a:rPr lang="en-GB" sz="8000" dirty="0"/>
              <a:t>: This is caused by </a:t>
            </a:r>
            <a:r>
              <a:rPr lang="en-GB" sz="8000" dirty="0" err="1"/>
              <a:t>clofazimine</a:t>
            </a:r>
            <a:r>
              <a:rPr lang="en-GB" sz="8000" dirty="0"/>
              <a:t> and is harmless.  No action is needed. The patient has no complaints at all apart from the cosmetic effect.</a:t>
            </a:r>
            <a:endParaRPr lang="en-US" sz="8000" dirty="0"/>
          </a:p>
          <a:p>
            <a:pPr lvl="0"/>
            <a:r>
              <a:rPr lang="en-GB" sz="8000" b="1" i="1" dirty="0"/>
              <a:t>Symptoms as for a severe flu</a:t>
            </a:r>
            <a:r>
              <a:rPr lang="en-GB" sz="8000" b="1" dirty="0"/>
              <a:t>: </a:t>
            </a:r>
            <a:r>
              <a:rPr lang="en-GB" sz="8000" dirty="0"/>
              <a:t>This is caused by </a:t>
            </a:r>
            <a:r>
              <a:rPr lang="en-GB" sz="8000" dirty="0" err="1"/>
              <a:t>rifampicin</a:t>
            </a:r>
            <a:r>
              <a:rPr lang="en-GB" sz="8000" dirty="0"/>
              <a:t>. Treat sympto­matically and reduce the dosage to half until the symptoms have disappeared.</a:t>
            </a:r>
            <a:endParaRPr lang="en-US" sz="8000" dirty="0"/>
          </a:p>
          <a:p>
            <a:pPr>
              <a:buNone/>
            </a:pPr>
            <a:r>
              <a:rPr lang="en-US" sz="8000" b="1" i="1" dirty="0"/>
              <a:t> </a:t>
            </a:r>
            <a:endParaRPr lang="en-US" sz="8000" b="1" dirty="0"/>
          </a:p>
          <a:p>
            <a:endParaRPr lang="en-US" dirty="0"/>
          </a:p>
        </p:txBody>
      </p:sp>
      <p:sp>
        <p:nvSpPr>
          <p:cNvPr id="2" name="Title 1"/>
          <p:cNvSpPr>
            <a:spLocks noGrp="1"/>
          </p:cNvSpPr>
          <p:nvPr>
            <p:ph type="title"/>
          </p:nvPr>
        </p:nvSpPr>
        <p:spPr/>
        <p:txBody>
          <a:bodyPr>
            <a:normAutofit fontScale="90000"/>
          </a:bodyPr>
          <a:lstStyle/>
          <a:p>
            <a:r>
              <a:rPr lang="en-US" dirty="0"/>
              <a:t>Side effect</a:t>
            </a:r>
            <a:br>
              <a:rPr lang="en-US" dirty="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TotalTime>
  <Words>1864</Words>
  <Application>Microsoft Office PowerPoint</Application>
  <PresentationFormat>On-screen Show (4:3)</PresentationFormat>
  <Paragraphs>128</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Lucida Sans Unicode</vt:lpstr>
      <vt:lpstr>Times New Roman</vt:lpstr>
      <vt:lpstr>Verdana</vt:lpstr>
      <vt:lpstr>Wingdings 2</vt:lpstr>
      <vt:lpstr>Wingdings 3</vt:lpstr>
      <vt:lpstr>Concourse</vt:lpstr>
      <vt:lpstr> LEPROSY </vt:lpstr>
      <vt:lpstr>Introduction </vt:lpstr>
      <vt:lpstr>Mode of Transmission</vt:lpstr>
      <vt:lpstr>Clinical Features </vt:lpstr>
      <vt:lpstr>Diagnosis of Leprosy:</vt:lpstr>
      <vt:lpstr>  Management of Leprosy</vt:lpstr>
      <vt:lpstr>PowerPoint Presentation</vt:lpstr>
      <vt:lpstr>PowerPoint Presentation</vt:lpstr>
      <vt:lpstr>Side effect </vt:lpstr>
      <vt:lpstr>PowerPoint Presentation</vt:lpstr>
      <vt:lpstr>Leprosy Control   </vt:lpstr>
      <vt:lpstr>PowerPoint Presentation</vt:lpstr>
      <vt:lpstr>Abstract </vt:lpstr>
      <vt:lpstr>PowerPoint Presentation</vt:lpstr>
      <vt:lpstr>PowerPoint Presentation</vt:lpstr>
      <vt:lpstr>PowerPoint Presentation</vt:lpstr>
      <vt:lpstr>LEVEL OF EVIDENCE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LEPROSY </dc:title>
  <dc:creator>Intel</dc:creator>
  <cp:lastModifiedBy>nileshhimani309@outlook.com</cp:lastModifiedBy>
  <cp:revision>16</cp:revision>
  <dcterms:created xsi:type="dcterms:W3CDTF">2015-09-24T15:18:44Z</dcterms:created>
  <dcterms:modified xsi:type="dcterms:W3CDTF">2020-08-14T10:26:05Z</dcterms:modified>
</cp:coreProperties>
</file>