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41"/>
  </p:notesMasterIdLst>
  <p:sldIdLst>
    <p:sldId id="256" r:id="rId2"/>
    <p:sldId id="322" r:id="rId3"/>
    <p:sldId id="379" r:id="rId4"/>
    <p:sldId id="336" r:id="rId5"/>
    <p:sldId id="337" r:id="rId6"/>
    <p:sldId id="339" r:id="rId7"/>
    <p:sldId id="338" r:id="rId8"/>
    <p:sldId id="343" r:id="rId9"/>
    <p:sldId id="340" r:id="rId10"/>
    <p:sldId id="341" r:id="rId11"/>
    <p:sldId id="342" r:id="rId12"/>
    <p:sldId id="344" r:id="rId13"/>
    <p:sldId id="347" r:id="rId14"/>
    <p:sldId id="346" r:id="rId15"/>
    <p:sldId id="345" r:id="rId16"/>
    <p:sldId id="348" r:id="rId17"/>
    <p:sldId id="349" r:id="rId18"/>
    <p:sldId id="358" r:id="rId19"/>
    <p:sldId id="357" r:id="rId20"/>
    <p:sldId id="350" r:id="rId21"/>
    <p:sldId id="351" r:id="rId22"/>
    <p:sldId id="352" r:id="rId23"/>
    <p:sldId id="353" r:id="rId24"/>
    <p:sldId id="354" r:id="rId25"/>
    <p:sldId id="355" r:id="rId26"/>
    <p:sldId id="367" r:id="rId27"/>
    <p:sldId id="368" r:id="rId28"/>
    <p:sldId id="369" r:id="rId29"/>
    <p:sldId id="370" r:id="rId30"/>
    <p:sldId id="371" r:id="rId31"/>
    <p:sldId id="377" r:id="rId32"/>
    <p:sldId id="378" r:id="rId33"/>
    <p:sldId id="376" r:id="rId34"/>
    <p:sldId id="360" r:id="rId35"/>
    <p:sldId id="361" r:id="rId36"/>
    <p:sldId id="362" r:id="rId37"/>
    <p:sldId id="363" r:id="rId38"/>
    <p:sldId id="364" r:id="rId39"/>
    <p:sldId id="36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5" autoAdjust="0"/>
    <p:restoredTop sz="93656" autoAdjust="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3EF916-8925-4807-998D-46671C546D90}" type="datetimeFigureOut">
              <a:rPr lang="en-US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F8B4FA-BC28-4D6F-A3B8-7A66E577C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149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E6A962-97B8-4478-AE74-B6A7580AEB5D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3FE662-D8C4-47C5-949F-A5770E17AC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310E74-7AE9-4442-92B1-74D34B318097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FA9F7D-DB07-483D-9450-3D8183C9EF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E44D46-0B02-4001-AFC8-AE5800299A71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4B25D7-793B-4247-89C2-CAD30BA75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C6D96D-4115-4D95-96E8-08DDFDC010D0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D17ACC-B40A-4E00-90CA-D2A7A758F9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33032-9245-4F82-AFA0-3CA1C762AD96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0FCD70-096E-4319-BFD4-3F960B06EF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5B5834-39DA-4A19-823B-94A76B562259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67F7FD-9761-412E-806E-7855AABD0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8B133B-8FAA-4ED8-B756-B466294489FF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B241B2-4434-4F75-85D9-A79A160151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8FF2FA-35AA-4306-B01C-32003D980301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81515E-7934-49BB-98E7-83A352F759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E67626-ADC2-4BF4-ADAD-95A7E2835F87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3B89B-0210-4CA4-8373-C560B9BDD4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1A7EAE-8217-451A-84A9-A0E560599624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AECAE1-03C8-499D-844F-A877EE2B9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8FD947-01EA-4A28-B3AA-3EFE169F56D3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455A5C-E473-4993-B2E6-F0E5A1C3C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07A6B7-FCCE-4246-BB83-E7749E1D3D43}" type="datetimeFigureOut">
              <a:rPr lang="en-US" smtClean="0"/>
              <a:pPr>
                <a:defRPr/>
              </a:pPr>
              <a:t>02/05/2016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197BC2C-0D76-4924-9E3E-CDB7F9A51E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in/imgres?imgurl=http://thumbs.ifood.tv/files/images/Why_are_bananas_good_for_you.jpg&amp;imgrefurl=http://www.ifood.tv/blog/why-are-bananas-good-for-you&amp;usg=__OzdcmgdzvVX2tXeAk3IopPvqy4A=&amp;h=390&amp;w=504&amp;sz=15&amp;hl=en&amp;start=3&amp;zoom=1&amp;um=1&amp;itbs=1&amp;tbnid=sMOrv_lmrupN8M:&amp;tbnh=101&amp;tbnw=130&amp;prev=/search?q=banana+images&amp;um=1&amp;hl=en&amp;sa=N&amp;biw=1366&amp;bih=587&amp;tbm=isch&amp;ei=9a1KTrKsI4_prQfe3Jy3B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o.in/imgres?imgurl=http://3.bp.blogspot.com/_7sUscAu-zzQ/TTMHE0fvfjI/AAAAAAAAACU/8InXnHCouxc/s1600/1.jpg&amp;imgrefurl=http://timeshealth.blogspot.com/2011/01/health-effects-of-calcium.html&amp;usg=__b_K4asY_g-aoG7QQ8QP-sm_NbG0=&amp;h=450&amp;w=600&amp;sz=45&amp;hl=en&amp;start=7&amp;zoom=1&amp;um=1&amp;itbs=1&amp;tbnid=rZVSN7-FO8V64M:&amp;tbnh=101&amp;tbnw=135&amp;prev=/search?q=calcium+images&amp;um=1&amp;hl=en&amp;biw=1366&amp;bih=587&amp;tbm=isch&amp;ei=Wq5KTui4KYrKrAe03fGeB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bmj.com/content/310/6985/989/F1.large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Osteoporosis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7854696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Dr. </a:t>
            </a:r>
            <a:r>
              <a:rPr lang="en-US" dirty="0" err="1" smtClean="0"/>
              <a:t>Purvi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Bone is most sensitive to mechanical loading during childhood.</a:t>
            </a:r>
          </a:p>
          <a:p>
            <a:r>
              <a:rPr lang="en-US" sz="2400" dirty="0" smtClean="0">
                <a:cs typeface="Times New Roman" pitchFamily="18" charset="0"/>
              </a:rPr>
              <a:t>External forces and mechanical loads increases the </a:t>
            </a:r>
            <a:r>
              <a:rPr lang="en-US" sz="2400" dirty="0" err="1" smtClean="0">
                <a:cs typeface="Times New Roman" pitchFamily="18" charset="0"/>
              </a:rPr>
              <a:t>osteoblastic</a:t>
            </a:r>
            <a:r>
              <a:rPr lang="en-US" sz="2400" dirty="0" smtClean="0">
                <a:cs typeface="Times New Roman" pitchFamily="18" charset="0"/>
              </a:rPr>
              <a:t> activities and thus increase in bone mass.</a:t>
            </a:r>
          </a:p>
          <a:p>
            <a:r>
              <a:rPr lang="en-US" sz="2400" dirty="0" smtClean="0">
                <a:cs typeface="Times New Roman" pitchFamily="18" charset="0"/>
              </a:rPr>
              <a:t>Without this forces, </a:t>
            </a:r>
            <a:r>
              <a:rPr lang="en-US" sz="2400" dirty="0" err="1" smtClean="0">
                <a:cs typeface="Times New Roman" pitchFamily="18" charset="0"/>
              </a:rPr>
              <a:t>osteoclast</a:t>
            </a:r>
            <a:r>
              <a:rPr lang="en-US" sz="2400" dirty="0" smtClean="0">
                <a:cs typeface="Times New Roman" pitchFamily="18" charset="0"/>
              </a:rPr>
              <a:t> activities predominates and thus bone mass decreases. This leads to </a:t>
            </a:r>
            <a:r>
              <a:rPr lang="en-US" sz="2400" dirty="0" err="1" smtClean="0">
                <a:cs typeface="Times New Roman" pitchFamily="18" charset="0"/>
              </a:rPr>
              <a:t>osteopenia</a:t>
            </a:r>
            <a:r>
              <a:rPr lang="en-US" sz="2400" dirty="0" smtClean="0">
                <a:cs typeface="Times New Roman" pitchFamily="18" charset="0"/>
              </a:rPr>
              <a:t> and if this process continues leads to osteoporosis.</a:t>
            </a:r>
            <a:endParaRPr lang="en-US" sz="2400" baseline="30000" dirty="0" smtClean="0"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A sudden strain, bump, or fall causes a hip fracture or a vertebra to collapse.</a:t>
            </a:r>
          </a:p>
          <a:p>
            <a:r>
              <a:rPr lang="en-US" sz="2400" dirty="0" smtClean="0">
                <a:cs typeface="Times New Roman" pitchFamily="18" charset="0"/>
              </a:rPr>
              <a:t>Collapsed vertebra may initially be felt or seen in the form of severe back pain</a:t>
            </a:r>
          </a:p>
          <a:p>
            <a:r>
              <a:rPr lang="en-US" sz="2400" dirty="0" smtClean="0">
                <a:cs typeface="Times New Roman" pitchFamily="18" charset="0"/>
              </a:rPr>
              <a:t>loss of height</a:t>
            </a:r>
          </a:p>
          <a:p>
            <a:r>
              <a:rPr lang="en-US" sz="2400" dirty="0" smtClean="0">
                <a:cs typeface="Times New Roman" pitchFamily="18" charset="0"/>
              </a:rPr>
              <a:t>Spinal deformities such as kyphosis, or severely stooped posture</a:t>
            </a:r>
          </a:p>
          <a:p>
            <a:r>
              <a:rPr lang="en-US" sz="2400" dirty="0" smtClean="0">
                <a:cs typeface="Times New Roman" pitchFamily="18" charset="0"/>
              </a:rPr>
              <a:t>Reduced vision</a:t>
            </a:r>
            <a:endParaRPr lang="en-US" sz="2400" dirty="0"/>
          </a:p>
        </p:txBody>
      </p:sp>
      <p:pic>
        <p:nvPicPr>
          <p:cNvPr id="4" name="Picture 4" descr="http://t0.gstatic.com/images?q=tbn:ANd9GcSN_Ogohi7v8FCNVYcx_4JQlDGIBP9vf-oc8AU17fV7GK3Zol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516" y="4267200"/>
            <a:ext cx="1691941" cy="2381250"/>
          </a:xfrm>
          <a:prstGeom prst="rect">
            <a:avLst/>
          </a:prstGeom>
          <a:noFill/>
        </p:spPr>
      </p:pic>
      <p:pic>
        <p:nvPicPr>
          <p:cNvPr id="5" name="Picture 2" descr="http://www.google.co.in/url?source=imglanding&amp;ct=img&amp;q=http://www.orthopaedicsurgeon.uk.com/res/img/store/osteoporotic_fracture.jpg&amp;sa=X&amp;ei=Wj1JToU7w-qtB8rauYME&amp;ved=0CAUQ8wc&amp;usg=AFQjCNEFoNcLZK13mrEk3dZUNbTIZVNF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516" y="1524000"/>
            <a:ext cx="1676400" cy="2405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and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Dual energy X-ray absorptiometry (DEXA) technology, the gold standard for diagnosing osteoporosis by measuring bone density</a:t>
            </a:r>
          </a:p>
          <a:p>
            <a:r>
              <a:rPr lang="en-US" sz="2400" dirty="0" smtClean="0">
                <a:cs typeface="Times New Roman" pitchFamily="18" charset="0"/>
              </a:rPr>
              <a:t>bone mineral density test (BMD)</a:t>
            </a:r>
          </a:p>
          <a:p>
            <a:r>
              <a:rPr lang="en-US" sz="2400" dirty="0" smtClean="0">
                <a:cs typeface="Times New Roman" pitchFamily="18" charset="0"/>
              </a:rPr>
              <a:t>Radiographic imaging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33400"/>
            <a:ext cx="3630131" cy="58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2288"/>
            <a:ext cx="3352800" cy="581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BMD:</a:t>
            </a:r>
          </a:p>
          <a:p>
            <a:r>
              <a:rPr lang="en-US" sz="2400" dirty="0" smtClean="0"/>
              <a:t>The diagnosis of osteoporosis is determined by the T score of a bone mineral density (BMD) scan. The </a:t>
            </a:r>
            <a:r>
              <a:rPr lang="en-US" sz="2400" i="1" dirty="0" smtClean="0"/>
              <a:t>T score is the number of </a:t>
            </a:r>
            <a:r>
              <a:rPr lang="en-US" sz="2400" dirty="0" smtClean="0"/>
              <a:t>standard deviations (SD) above or below a reference value(young, healthy Caucasian women). The World Health Organization (WHO) has established the following criteria.</a:t>
            </a:r>
          </a:p>
          <a:p>
            <a:r>
              <a:rPr lang="en-US" sz="2400" dirty="0" smtClean="0"/>
              <a:t>Normal: –1.0 or higher</a:t>
            </a:r>
          </a:p>
          <a:p>
            <a:r>
              <a:rPr lang="en-US" sz="2400" dirty="0" err="1" smtClean="0"/>
              <a:t>Osteopenia</a:t>
            </a:r>
            <a:r>
              <a:rPr lang="en-US" sz="2400" dirty="0" smtClean="0"/>
              <a:t>: –1.1 to –2.4</a:t>
            </a:r>
          </a:p>
          <a:p>
            <a:r>
              <a:rPr lang="en-US" sz="2400" dirty="0" smtClean="0"/>
              <a:t>Osteoporosis: –2.5 or less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Prevention of Osteoporosis</a:t>
            </a:r>
            <a:br>
              <a:rPr lang="en-US" b="1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National Osteoporosis Foundation (NOF) recommends four ways to prevent osteoporosis.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Diet rich in calcium and vitamin D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Weight-bearing exercise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Healthy lifestyle with moderate alcohol consumption and no smoking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Testing bone for its density and medication if needed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Goals of Treatment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000" dirty="0" smtClean="0"/>
              <a:t>Fracture prevention,</a:t>
            </a:r>
          </a:p>
          <a:p>
            <a:pPr eaLnBrk="1" hangingPunct="1"/>
            <a:r>
              <a:rPr lang="en-US" sz="2000" dirty="0" smtClean="0"/>
              <a:t>Enhancement of bone mass,</a:t>
            </a:r>
          </a:p>
          <a:p>
            <a:pPr eaLnBrk="1" hangingPunct="1"/>
            <a:r>
              <a:rPr lang="en-US" sz="2000" dirty="0" smtClean="0"/>
              <a:t>Improvement of bone quality.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Osteoporosis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u="sng" dirty="0" smtClean="0"/>
              <a:t>Non-Pharmacologic Treatment</a:t>
            </a:r>
            <a:r>
              <a:rPr lang="en-US" sz="2000" dirty="0" smtClean="0"/>
              <a:t>:</a:t>
            </a:r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sz="2000" dirty="0" smtClean="0"/>
              <a:t>dietary supplementation with calcium and vitamin D.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4" name="Picture 2" descr="http://t3.gstatic.com/images?q=tbn:ANd9GcTH4LlpZ2TvW8qXdsL5BUJQXrXOaYcJjYEmVW_tPgQhCjDFUKst1ri-XxJ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585" y="4940854"/>
            <a:ext cx="2034388" cy="1580563"/>
          </a:xfrm>
          <a:prstGeom prst="rect">
            <a:avLst/>
          </a:prstGeom>
          <a:noFill/>
        </p:spPr>
      </p:pic>
      <p:pic>
        <p:nvPicPr>
          <p:cNvPr id="5" name="Picture 4" descr="http://t2.gstatic.com/images?q=tbn:ANd9GcSWGhqQH2DiSgEbqHMZveLi5H79NXZqmjmu0NDDqsDDynxUfOwqkPXdTXw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7585" y="3298163"/>
            <a:ext cx="1731475" cy="1295400"/>
          </a:xfrm>
          <a:prstGeom prst="rect">
            <a:avLst/>
          </a:prstGeom>
          <a:noFill/>
        </p:spPr>
      </p:pic>
      <p:pic>
        <p:nvPicPr>
          <p:cNvPr id="6" name="Picture 10" descr="http://t1.gstatic.com/images?q=tbn:ANd9GcStzBrwgzjYaEEkAguzKdXyEoYWVVVDmCGBLhi2Axg8Kpic2G2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168016"/>
            <a:ext cx="2183990" cy="33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Lifestyle modification:</a:t>
            </a:r>
          </a:p>
          <a:p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encouraging smoking cessation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moderation of alcohol consumption,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counsel patients about fall prevention and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the risk of fracture: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weight training exercises; balance training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Pharmacologic:</a:t>
            </a:r>
          </a:p>
          <a:p>
            <a:pPr lvl="1">
              <a:buNone/>
            </a:pPr>
            <a:r>
              <a:rPr lang="en-US" sz="2000" dirty="0" smtClean="0"/>
              <a:t>Agents that promote :Bone </a:t>
            </a:r>
            <a:r>
              <a:rPr lang="en-US" sz="2000" dirty="0" err="1" smtClean="0"/>
              <a:t>Resorption</a:t>
            </a:r>
            <a:r>
              <a:rPr lang="en-US" sz="2000" dirty="0" smtClean="0"/>
              <a:t> prevention.</a:t>
            </a:r>
          </a:p>
          <a:p>
            <a:pPr lvl="1">
              <a:buNone/>
            </a:pPr>
            <a:r>
              <a:rPr lang="en-US" sz="2000" dirty="0" smtClean="0"/>
              <a:t>Agents that promote :Bone Formation 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2" descr="http://t2.gstatic.com/images?q=tbn:ANd9GcTIZSkY-BiQWOOk2lRIR9y51xYqDBydIAfkpdOMmfYexaOx5BB8K7cDb8No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90471"/>
            <a:ext cx="2438400" cy="226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Osteoporosis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Osteoporosis is a metabolic bone </a:t>
            </a:r>
            <a:r>
              <a:rPr lang="en-US" sz="2400" u="sng" dirty="0" smtClean="0"/>
              <a:t>disease</a:t>
            </a:r>
            <a:r>
              <a:rPr lang="en-US" sz="2400" dirty="0" smtClean="0"/>
              <a:t> characterized by low bone mass and </a:t>
            </a:r>
            <a:r>
              <a:rPr lang="en-US" sz="2400" dirty="0" err="1" smtClean="0"/>
              <a:t>microarchitectural</a:t>
            </a:r>
            <a:r>
              <a:rPr lang="en-US" sz="2400" dirty="0" smtClean="0"/>
              <a:t> deterioration of bone tissue, leading to enhanced bone fragility and increased fracture risk.</a:t>
            </a:r>
            <a:r>
              <a:rPr lang="en-US" sz="2400" baseline="30000" dirty="0" smtClean="0"/>
              <a:t> </a:t>
            </a:r>
          </a:p>
          <a:p>
            <a:endParaRPr lang="en-US" sz="2400" baseline="30000" dirty="0" smtClean="0"/>
          </a:p>
          <a:p>
            <a:r>
              <a:rPr lang="en-US" sz="3200" baseline="30000" dirty="0" smtClean="0"/>
              <a:t>It is most common in females as they have lighter thinner bones and bone mass loss is increased after menopause</a:t>
            </a:r>
            <a:r>
              <a:rPr lang="en-US" sz="2800" baseline="30000" dirty="0" smtClean="0"/>
              <a:t>.</a:t>
            </a:r>
          </a:p>
          <a:p>
            <a:pPr>
              <a:buNone/>
            </a:pPr>
            <a:endParaRPr lang="en-US" sz="2400" baseline="30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u="sng" dirty="0" smtClean="0"/>
              <a:t>Physical Activity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Physical activity has been shown to have a positive affect on bone remodeling.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In children and adolescents, this activity may increase the peak bone mass. In adults, it has been shown to maintain or increase bone density; and in the elderly, it has been shown to reduce the effects of age related or disuse-related bone loss.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Maintenance of, or an increase in, bone density is important for preventing fracture associated with osteoporosis. </a:t>
            </a:r>
            <a:endParaRPr lang="en-US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Effects of Exercise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Muscle contraction (e.g., strengthening exercises, resistance training) and mechanical loading (weight bearing) deform bone. This deformation stimulates </a:t>
            </a:r>
            <a:r>
              <a:rPr lang="en-US" sz="2000" dirty="0" err="1" smtClean="0"/>
              <a:t>osteoblastic</a:t>
            </a:r>
            <a:r>
              <a:rPr lang="en-US" sz="2000" dirty="0" smtClean="0"/>
              <a:t> activity and improves BMD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Weight-bearing exercises: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Patients should walk (or perform comparable exercise)15 to 20 minutes three to four times a week.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Brisk walking is advisable until it is contraindicated.(arthritis; cardiovascular limitations)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Avoid running</a:t>
            </a:r>
          </a:p>
          <a:p>
            <a:pPr>
              <a:buNone/>
            </a:pPr>
            <a:r>
              <a:rPr lang="en-US" sz="2800" u="sng" dirty="0" smtClean="0"/>
              <a:t> Non weight-bearing exercises</a:t>
            </a:r>
            <a:r>
              <a:rPr lang="en-US" sz="2400" u="sng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such as with a bicycle ergometer.</a:t>
            </a:r>
          </a:p>
        </p:txBody>
      </p:sp>
      <p:pic>
        <p:nvPicPr>
          <p:cNvPr id="4" name="Picture 6" descr="http://t3.gstatic.com/images?q=tbn:ANd9GcQAqF8NXiigTy51gsVX3KPb8oLJu9G3SFfd3GmarB4Sv2HB1N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329734" cy="226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Resistance training</a:t>
            </a:r>
            <a:r>
              <a:rPr lang="en-US" sz="2000" u="sng" dirty="0" smtClean="0"/>
              <a:t>:</a:t>
            </a:r>
          </a:p>
          <a:p>
            <a:r>
              <a:rPr lang="en-US" sz="2000" dirty="0" smtClean="0"/>
              <a:t>Resistance training, should involve all major muscle groups so that it will affect the bones of the upper body as well as the legs.</a:t>
            </a:r>
          </a:p>
          <a:p>
            <a:r>
              <a:rPr lang="en-US" sz="2000" dirty="0" smtClean="0"/>
              <a:t>Movements should be slow and controlled.</a:t>
            </a:r>
            <a:endParaRPr lang="en-US" sz="2000" u="sng" dirty="0" smtClean="0"/>
          </a:p>
        </p:txBody>
      </p:sp>
      <p:pic>
        <p:nvPicPr>
          <p:cNvPr id="4" name="Picture 14" descr="http://t1.gstatic.com/images?q=tbn:ANd9GcSpw1iDQd5zyzG_4MbKUdG4acqtJB5RmzdoosEkZKEwOXGStXH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114800"/>
            <a:ext cx="1600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Frequency</a:t>
            </a:r>
          </a:p>
          <a:p>
            <a:r>
              <a:rPr lang="en-US" sz="2400" dirty="0" smtClean="0"/>
              <a:t>Two to three days/week with one day of rest between each session</a:t>
            </a:r>
          </a:p>
          <a:p>
            <a:pPr>
              <a:buNone/>
            </a:pPr>
            <a:r>
              <a:rPr lang="en-US" sz="2400" b="1" dirty="0" smtClean="0"/>
              <a:t>Intensity</a:t>
            </a:r>
          </a:p>
          <a:p>
            <a:r>
              <a:rPr lang="en-US" sz="2400" dirty="0" smtClean="0"/>
              <a:t>At 80% of one repetition maximum (1 RM) with resistance training for the upper extremities</a:t>
            </a:r>
          </a:p>
          <a:p>
            <a:r>
              <a:rPr lang="en-US" sz="2400" dirty="0" smtClean="0"/>
              <a:t>One to three sets of 8 to 12 repetitions</a:t>
            </a:r>
          </a:p>
          <a:p>
            <a:r>
              <a:rPr lang="en-US" sz="2400" dirty="0" smtClean="0"/>
              <a:t>At 16/20 on the Borg scale of perceived exertion for trunk exercise</a:t>
            </a:r>
            <a:r>
              <a:rPr lang="en-US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Resistance Training Exercises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Hip extension-gluteal, hamstring, and low back.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Lumbar extension-low back (avoid lumbar flexion).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Leg press-gluteal, quadriceps, and hamstring.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Pullover-</a:t>
            </a:r>
            <a:r>
              <a:rPr lang="en-US" sz="2400" dirty="0" err="1" smtClean="0"/>
              <a:t>latissimus</a:t>
            </a:r>
            <a:r>
              <a:rPr lang="en-US" sz="2400" dirty="0" smtClean="0"/>
              <a:t> </a:t>
            </a:r>
            <a:r>
              <a:rPr lang="en-US" sz="2400" dirty="0" err="1" smtClean="0"/>
              <a:t>dorsi</a:t>
            </a:r>
            <a:r>
              <a:rPr lang="en-US" sz="2400" dirty="0" smtClean="0"/>
              <a:t>, shoulders, trapezius, and  </a:t>
            </a:r>
            <a:r>
              <a:rPr lang="en-US" sz="2400" dirty="0" err="1" smtClean="0"/>
              <a:t>abdominaIs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Torso arm or rowing-</a:t>
            </a:r>
            <a:r>
              <a:rPr lang="en-US" sz="2400" dirty="0" err="1" smtClean="0"/>
              <a:t>latissimus</a:t>
            </a:r>
            <a:r>
              <a:rPr lang="en-US" sz="2400" dirty="0" smtClean="0"/>
              <a:t> </a:t>
            </a:r>
            <a:r>
              <a:rPr lang="en-US" sz="2400" dirty="0" err="1" smtClean="0"/>
              <a:t>dorsi</a:t>
            </a:r>
            <a:r>
              <a:rPr lang="en-US" sz="2400" dirty="0" smtClean="0"/>
              <a:t>, shoulders, and   biceps.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Arm cross-chest and shoulders.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Chest press-chest, shoulders, and triceps.</a:t>
            </a:r>
            <a:endParaRPr lang="en-US" sz="2400" dirty="0"/>
          </a:p>
        </p:txBody>
      </p:sp>
      <p:pic>
        <p:nvPicPr>
          <p:cNvPr id="4" name="Picture 12" descr="http://t2.gstatic.com/images?q=tbn:ANd9GcQjoL4i97gS69jS2PfmUF3elLHi8sDOBZRdagZPxi-MexNVk2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933561"/>
            <a:ext cx="1676400" cy="192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History Should include: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Any h/o fall or fracture;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Medical history;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f/h/o osteoporosis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Personal history of smoking or alcohol, diet.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Physical assessment should include: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Deformity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Balance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Strength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Functional assessment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Quality of life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b="1" dirty="0" smtClean="0"/>
              <a:t>Title: Exercise for preventing and treating osteoporosis in </a:t>
            </a:r>
            <a:r>
              <a:rPr lang="en-US" b="1" dirty="0" smtClean="0"/>
              <a:t>postmenopausal women (Review)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Authors: </a:t>
            </a:r>
          </a:p>
          <a:p>
            <a:pPr>
              <a:buNone/>
            </a:pPr>
            <a:r>
              <a:rPr lang="en-US" b="1" dirty="0" smtClean="0"/>
              <a:t>    	Howe TE, </a:t>
            </a:r>
          </a:p>
          <a:p>
            <a:pPr>
              <a:buNone/>
            </a:pPr>
            <a:r>
              <a:rPr lang="en-US" b="1" dirty="0" smtClean="0"/>
              <a:t>		Shea B, </a:t>
            </a:r>
          </a:p>
          <a:p>
            <a:pPr>
              <a:buNone/>
            </a:pPr>
            <a:r>
              <a:rPr lang="en-US" b="1" dirty="0" smtClean="0"/>
              <a:t>		Dawson LJ, 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err="1" smtClean="0"/>
              <a:t>Downie</a:t>
            </a:r>
            <a:r>
              <a:rPr lang="en-US" b="1" dirty="0" smtClean="0"/>
              <a:t> F, </a:t>
            </a:r>
          </a:p>
          <a:p>
            <a:pPr>
              <a:buNone/>
            </a:pPr>
            <a:r>
              <a:rPr lang="en-US" b="1" dirty="0" smtClean="0"/>
              <a:t>		Murray A, 	</a:t>
            </a:r>
          </a:p>
          <a:p>
            <a:pPr>
              <a:buNone/>
            </a:pPr>
            <a:r>
              <a:rPr lang="en-US" b="1" dirty="0" smtClean="0"/>
              <a:t>		Ross C, 	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err="1" smtClean="0"/>
              <a:t>Harbour</a:t>
            </a:r>
            <a:r>
              <a:rPr lang="en-US" b="1" dirty="0" smtClean="0"/>
              <a:t> RT, </a:t>
            </a:r>
          </a:p>
          <a:p>
            <a:pPr>
              <a:buNone/>
            </a:pPr>
            <a:r>
              <a:rPr lang="en-US" b="1" dirty="0" smtClean="0"/>
              <a:t>		Caldwell LM,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Journal:</a:t>
            </a:r>
          </a:p>
          <a:p>
            <a:pPr>
              <a:buNone/>
            </a:pPr>
            <a:r>
              <a:rPr lang="en-US" dirty="0" smtClean="0"/>
              <a:t>	Cochrane review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P=Population: </a:t>
            </a:r>
          </a:p>
          <a:p>
            <a:pPr>
              <a:buNone/>
            </a:pPr>
            <a:r>
              <a:rPr lang="en-US" dirty="0" smtClean="0"/>
              <a:t>	post menopausal women with osteoporosis aged between 45 and 70 years.</a:t>
            </a:r>
          </a:p>
          <a:p>
            <a:pPr>
              <a:buNone/>
            </a:pPr>
            <a:r>
              <a:rPr lang="en-US" dirty="0" smtClean="0"/>
              <a:t>I= Intervention: weight bearing , non weight bearing exercises and combination of both</a:t>
            </a:r>
          </a:p>
          <a:p>
            <a:pPr>
              <a:buNone/>
            </a:pPr>
            <a:r>
              <a:rPr lang="en-US" dirty="0" smtClean="0"/>
              <a:t>C= comparator: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 post menopausal women </a:t>
            </a:r>
            <a:r>
              <a:rPr lang="en-US" dirty="0" smtClean="0"/>
              <a:t>who </a:t>
            </a:r>
            <a:r>
              <a:rPr lang="en-IN" dirty="0" smtClean="0"/>
              <a:t>continued their usual activity without any exercise prescription.</a:t>
            </a:r>
          </a:p>
          <a:p>
            <a:pPr>
              <a:buNone/>
            </a:pPr>
            <a:r>
              <a:rPr lang="en-IN" dirty="0" smtClean="0"/>
              <a:t>O= bone mineral density and frequency of fractures after menopause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 and Osteoporosis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955822"/>
            <a:ext cx="7499350" cy="3784556"/>
          </a:xfrm>
          <a:noFill/>
        </p:spPr>
      </p:pic>
    </p:spTree>
    <p:extLst>
      <p:ext uri="{BB962C8B-B14F-4D97-AF65-F5344CB8AC3E}">
        <p14:creationId xmlns:p14="http://schemas.microsoft.com/office/powerpoint/2010/main" xmlns="" val="3689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The exercise interventions into the </a:t>
            </a:r>
            <a:r>
              <a:rPr lang="en-US" dirty="0" smtClean="0"/>
              <a:t>following six categories.</a:t>
            </a:r>
          </a:p>
          <a:p>
            <a:pPr>
              <a:buNone/>
            </a:pPr>
            <a:r>
              <a:rPr lang="en-IN" dirty="0" smtClean="0"/>
              <a:t>	• Static weight bearing (SWB</a:t>
            </a:r>
            <a:r>
              <a:rPr lang="en-IN" b="1" dirty="0" smtClean="0"/>
              <a:t>); including single leg standing.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	• Dynamic weight bearing exercise low force (DWBLF</a:t>
            </a:r>
            <a:r>
              <a:rPr lang="en-IN" b="1" dirty="0" smtClean="0"/>
              <a:t>);</a:t>
            </a:r>
          </a:p>
          <a:p>
            <a:pPr>
              <a:buNone/>
            </a:pPr>
            <a:r>
              <a:rPr lang="en-IN" dirty="0" smtClean="0"/>
              <a:t>	   including walking.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	• Dynamic weight bearing exercise high force (DWBHF</a:t>
            </a:r>
            <a:r>
              <a:rPr lang="en-IN" b="1" dirty="0" smtClean="0"/>
              <a:t>);</a:t>
            </a:r>
          </a:p>
          <a:p>
            <a:pPr>
              <a:buNone/>
            </a:pPr>
            <a:r>
              <a:rPr lang="en-IN" dirty="0" smtClean="0"/>
              <a:t>      including jogging, jumping, running, dancing and vibration</a:t>
            </a:r>
            <a:r>
              <a:rPr lang="en-US" dirty="0" smtClean="0"/>
              <a:t> platform.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/>
              <a:t>Non-weight bearing exercise low force (NWBLF</a:t>
            </a:r>
            <a:r>
              <a:rPr lang="en-IN" b="1" dirty="0"/>
              <a:t>); e.g. </a:t>
            </a:r>
            <a:r>
              <a:rPr lang="en-IN" b="1" dirty="0" smtClean="0"/>
              <a:t>low </a:t>
            </a:r>
            <a:r>
              <a:rPr lang="en-IN" dirty="0" smtClean="0"/>
              <a:t>load</a:t>
            </a:r>
            <a:r>
              <a:rPr lang="en-IN" dirty="0"/>
              <a:t>, high repetition strength training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	• Non-weight bearing exercise high force (NWBHF</a:t>
            </a:r>
            <a:r>
              <a:rPr lang="en-IN" b="1" dirty="0"/>
              <a:t>); </a:t>
            </a:r>
            <a:r>
              <a:rPr lang="en-IN" b="1" dirty="0" smtClean="0"/>
              <a:t>e.g.</a:t>
            </a:r>
            <a:r>
              <a:rPr lang="en-US" dirty="0" smtClean="0"/>
              <a:t>progressive </a:t>
            </a:r>
            <a:r>
              <a:rPr lang="en-US" dirty="0"/>
              <a:t>resisted strength training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IN" dirty="0"/>
              <a:t>	• Combination (COMB</a:t>
            </a:r>
            <a:r>
              <a:rPr lang="en-IN" b="1" dirty="0"/>
              <a:t>); more than one of the above</a:t>
            </a:r>
          </a:p>
          <a:p>
            <a:pPr>
              <a:buNone/>
            </a:pPr>
            <a:r>
              <a:rPr lang="en-US" dirty="0"/>
              <a:t>      exercise interventions.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19371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Length of exercise </a:t>
            </a:r>
            <a:r>
              <a:rPr lang="en-US" dirty="0" err="1" smtClean="0"/>
              <a:t>programme</a:t>
            </a:r>
            <a:r>
              <a:rPr lang="en-US" dirty="0" smtClean="0"/>
              <a:t>  in majority of the studies  were around 12 months and frequency were 2-2-3 days per week.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Comparison:</a:t>
            </a:r>
          </a:p>
          <a:p>
            <a:pPr>
              <a:buNone/>
            </a:pPr>
            <a:r>
              <a:rPr lang="en-US" dirty="0" smtClean="0"/>
              <a:t>	The studies have compared BMD at different sites like hip , spine, distal radius mainly; after the intervention and compared it with control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212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65430528"/>
              </p:ext>
            </p:extLst>
          </p:nvPr>
        </p:nvGraphicFramePr>
        <p:xfrm>
          <a:off x="0" y="228600"/>
          <a:ext cx="86868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1742761">
                <a:tc>
                  <a:txBody>
                    <a:bodyPr/>
                    <a:lstStyle/>
                    <a:p>
                      <a:r>
                        <a:rPr lang="en-IN" dirty="0" smtClean="0"/>
                        <a:t>TITLE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AUTHORS 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METHODOLOGY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RESULTS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CONCLUSION</a:t>
                      </a:r>
                      <a:endParaRPr lang="en-IN" dirty="0"/>
                    </a:p>
                  </a:txBody>
                  <a:tcPr/>
                </a:tc>
              </a:tr>
              <a:tr h="4658039">
                <a:tc>
                  <a:txBody>
                    <a:bodyPr/>
                    <a:lstStyle/>
                    <a:p>
                      <a:r>
                        <a:rPr lang="en-IN" b="0" dirty="0" smtClean="0"/>
                        <a:t>Level of evidence:</a:t>
                      </a:r>
                      <a:r>
                        <a:rPr lang="en-IN" b="0" baseline="0" dirty="0" smtClean="0"/>
                        <a:t> </a:t>
                      </a:r>
                      <a:r>
                        <a:rPr lang="en-IN" b="0" baseline="0" dirty="0" err="1" smtClean="0"/>
                        <a:t>Ia</a:t>
                      </a:r>
                      <a:endParaRPr lang="en-IN" b="0" baseline="0" dirty="0" smtClean="0"/>
                    </a:p>
                    <a:p>
                      <a:r>
                        <a:rPr lang="en-IN" b="0" dirty="0" smtClean="0"/>
                        <a:t>Exercise for preventing and treating osteoporosis in</a:t>
                      </a:r>
                      <a:r>
                        <a:rPr lang="en-IN" b="0" baseline="0" dirty="0" smtClean="0"/>
                        <a:t> </a:t>
                      </a:r>
                      <a:r>
                        <a:rPr lang="en-US" b="0" dirty="0" smtClean="0"/>
                        <a:t>postmenopausal women (Cochrane Review;2009)</a:t>
                      </a:r>
                      <a:endParaRPr lang="en-IN" b="0" dirty="0" smtClean="0"/>
                    </a:p>
                    <a:p>
                      <a:pPr>
                        <a:buNone/>
                      </a:pP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dirty="0" smtClean="0"/>
                        <a:t>Howe TE, </a:t>
                      </a:r>
                    </a:p>
                    <a:p>
                      <a:pPr>
                        <a:buNone/>
                      </a:pPr>
                      <a:r>
                        <a:rPr lang="en-US" b="0" dirty="0" smtClean="0"/>
                        <a:t>Shea B, </a:t>
                      </a:r>
                    </a:p>
                    <a:p>
                      <a:pPr>
                        <a:buNone/>
                      </a:pPr>
                      <a:r>
                        <a:rPr lang="en-US" b="0" dirty="0" smtClean="0"/>
                        <a:t>Dawson LJ, </a:t>
                      </a:r>
                    </a:p>
                    <a:p>
                      <a:pPr>
                        <a:buNone/>
                      </a:pPr>
                      <a:r>
                        <a:rPr lang="en-US" b="0" dirty="0" err="1" smtClean="0"/>
                        <a:t>Downie</a:t>
                      </a:r>
                      <a:r>
                        <a:rPr lang="en-US" b="0" dirty="0" smtClean="0"/>
                        <a:t> F, </a:t>
                      </a:r>
                    </a:p>
                    <a:p>
                      <a:pPr>
                        <a:buNone/>
                      </a:pPr>
                      <a:r>
                        <a:rPr lang="en-US" b="0" dirty="0" smtClean="0"/>
                        <a:t>Murray A, Ross C, 	</a:t>
                      </a:r>
                    </a:p>
                    <a:p>
                      <a:pPr>
                        <a:buNone/>
                      </a:pPr>
                      <a:r>
                        <a:rPr lang="en-US" b="0" dirty="0" err="1" smtClean="0"/>
                        <a:t>Harbour</a:t>
                      </a:r>
                      <a:r>
                        <a:rPr lang="en-US" b="0" dirty="0" smtClean="0"/>
                        <a:t> RT, </a:t>
                      </a:r>
                    </a:p>
                    <a:p>
                      <a:pPr>
                        <a:buNone/>
                      </a:pPr>
                      <a:r>
                        <a:rPr lang="en-US" b="0" dirty="0" smtClean="0"/>
                        <a:t>Caldwell LM</a:t>
                      </a:r>
                      <a:endParaRPr lang="en-IN" b="0" dirty="0" smtClean="0"/>
                    </a:p>
                    <a:p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Cochrane</a:t>
                      </a:r>
                      <a:r>
                        <a:rPr lang="en-IN" baseline="0" dirty="0" smtClean="0"/>
                        <a:t> review was conducted in which 43   RCTs were included and analysed for effect of  exercises in postmenopausal women.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Most</a:t>
                      </a:r>
                      <a:r>
                        <a:rPr lang="en-IN" baseline="0" dirty="0" smtClean="0"/>
                        <a:t> effective type for spine: combination of WB and NWB; and for hip NWB high force exercises.</a:t>
                      </a:r>
                    </a:p>
                    <a:p>
                      <a:r>
                        <a:rPr lang="en-IN" baseline="0" dirty="0" smtClean="0"/>
                        <a:t>No effect on fracture incidence.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 suggest a relatively small statistically significant, but possibly important, effect of exercise on bone density compared with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groups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1323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sz="3600" dirty="0" smtClean="0"/>
              <a:t>THANK YOU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Osteoporosis can be result from:</a:t>
            </a:r>
          </a:p>
          <a:p>
            <a:pPr>
              <a:buNone/>
            </a:pPr>
            <a:r>
              <a:rPr lang="en-US" dirty="0" smtClean="0"/>
              <a:t>A. Decrease in bone density;</a:t>
            </a:r>
          </a:p>
          <a:p>
            <a:pPr>
              <a:buNone/>
            </a:pPr>
            <a:r>
              <a:rPr lang="en-US" dirty="0" smtClean="0"/>
              <a:t>B. Decrease in bone </a:t>
            </a:r>
            <a:r>
              <a:rPr lang="en-US" dirty="0" err="1" smtClean="0"/>
              <a:t>microarchitecture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C. Decrease calcium intake</a:t>
            </a:r>
          </a:p>
          <a:p>
            <a:pPr>
              <a:buNone/>
            </a:pPr>
            <a:r>
              <a:rPr lang="en-US" dirty="0" smtClean="0"/>
              <a:t>D. All of above.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Osteoporosis can be result from BMD&lt; </a:t>
            </a:r>
          </a:p>
          <a:p>
            <a:pPr marL="514350" indent="-514350">
              <a:buNone/>
            </a:pPr>
            <a:r>
              <a:rPr lang="en-US" dirty="0" smtClean="0"/>
              <a:t>A. 0.5</a:t>
            </a:r>
          </a:p>
          <a:p>
            <a:pPr>
              <a:buNone/>
            </a:pPr>
            <a:r>
              <a:rPr lang="en-US" dirty="0" smtClean="0"/>
              <a:t>B.  1</a:t>
            </a:r>
          </a:p>
          <a:p>
            <a:pPr>
              <a:buNone/>
            </a:pPr>
            <a:r>
              <a:rPr lang="en-US" dirty="0" smtClean="0"/>
              <a:t>C. 2</a:t>
            </a:r>
          </a:p>
          <a:p>
            <a:pPr>
              <a:buNone/>
            </a:pPr>
            <a:r>
              <a:rPr lang="en-US" dirty="0" smtClean="0"/>
              <a:t>D. 2.5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Osteoporosis can be represented in later stage by:</a:t>
            </a:r>
          </a:p>
          <a:p>
            <a:pPr>
              <a:buNone/>
            </a:pPr>
            <a:r>
              <a:rPr lang="en-US" dirty="0" smtClean="0"/>
              <a:t>A. Scoliosis</a:t>
            </a:r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kyphosis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Lordosis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D. None of them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Find the </a:t>
            </a:r>
            <a:r>
              <a:rPr lang="en-US" dirty="0" err="1" smtClean="0"/>
              <a:t>owd</a:t>
            </a:r>
            <a:r>
              <a:rPr lang="en-US" dirty="0" smtClean="0"/>
              <a:t> one from below for treatment of osteoporosis:</a:t>
            </a:r>
          </a:p>
          <a:p>
            <a:pPr marL="514350" indent="-514350">
              <a:buAutoNum type="alphaUcPeriod"/>
            </a:pPr>
            <a:r>
              <a:rPr lang="en-US" dirty="0" smtClean="0"/>
              <a:t>Dietary intake of calcium</a:t>
            </a:r>
          </a:p>
          <a:p>
            <a:pPr marL="514350" indent="-514350">
              <a:buAutoNum type="alphaUcPeriod"/>
            </a:pPr>
            <a:r>
              <a:rPr lang="en-US" dirty="0" smtClean="0"/>
              <a:t>Resistance exercises</a:t>
            </a:r>
          </a:p>
          <a:p>
            <a:pPr marL="514350" indent="-514350">
              <a:buAutoNum type="alphaUcPeriod"/>
            </a:pPr>
            <a:r>
              <a:rPr lang="en-US" dirty="0" smtClean="0"/>
              <a:t>High impact exercises</a:t>
            </a:r>
          </a:p>
          <a:p>
            <a:pPr marL="514350" indent="-514350">
              <a:buAutoNum type="alphaUcPeriod"/>
            </a:pPr>
            <a:r>
              <a:rPr lang="en-US" dirty="0" smtClean="0"/>
              <a:t>Supports like collar.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Osteoporosis is common in </a:t>
            </a:r>
            <a:r>
              <a:rPr lang="en-US" dirty="0" err="1" smtClean="0"/>
              <a:t>perimenopausal</a:t>
            </a:r>
            <a:r>
              <a:rPr lang="en-US" dirty="0" smtClean="0"/>
              <a:t> women due to:</a:t>
            </a:r>
          </a:p>
          <a:p>
            <a:pPr marL="514350" indent="-514350">
              <a:buAutoNum type="alphaUcPeriod"/>
            </a:pPr>
            <a:r>
              <a:rPr lang="en-US" dirty="0" smtClean="0"/>
              <a:t>Excessive </a:t>
            </a:r>
            <a:r>
              <a:rPr lang="en-US" dirty="0" err="1" smtClean="0"/>
              <a:t>oestrogen</a:t>
            </a:r>
            <a:r>
              <a:rPr lang="en-US" dirty="0" smtClean="0"/>
              <a:t> loss</a:t>
            </a:r>
          </a:p>
          <a:p>
            <a:pPr marL="514350" indent="-514350">
              <a:buAutoNum type="alphaUcPeriod"/>
            </a:pPr>
            <a:r>
              <a:rPr lang="en-US" dirty="0" smtClean="0"/>
              <a:t>Progesterone loss</a:t>
            </a:r>
          </a:p>
          <a:p>
            <a:pPr marL="514350" indent="-514350">
              <a:buAutoNum type="alphaUcPeriod"/>
            </a:pPr>
            <a:r>
              <a:rPr lang="en-US" dirty="0" smtClean="0"/>
              <a:t>Increase estrogen levels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them.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 categories of osteoporosis exist: primary and secondary osteoporosis.</a:t>
            </a:r>
            <a:endParaRPr lang="en-US" sz="2400" baseline="30000" dirty="0" smtClean="0"/>
          </a:p>
          <a:p>
            <a:pPr>
              <a:buNone/>
            </a:pPr>
            <a:endParaRPr lang="en-US" sz="2800" baseline="30000" dirty="0" smtClean="0"/>
          </a:p>
          <a:p>
            <a:r>
              <a:rPr lang="en-US" sz="2400" dirty="0" smtClean="0"/>
              <a:t>Primary osteoporosis represents bone mass loss related to aging and loss of </a:t>
            </a:r>
            <a:r>
              <a:rPr lang="en-US" sz="2400" dirty="0" err="1" smtClean="0"/>
              <a:t>gonadal</a:t>
            </a:r>
            <a:r>
              <a:rPr lang="en-US" sz="2400" dirty="0" smtClean="0"/>
              <a:t> function in women.</a:t>
            </a:r>
          </a:p>
          <a:p>
            <a:r>
              <a:rPr lang="en-US" sz="2400" dirty="0" smtClean="0"/>
              <a:t>Secondary osteoporosis results from a variety of chronic conditions that significantly contribute to bone mineral loss, or from effects of medications and nutritional deficiencies. 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Possible Secondary Causes of Osteoporosis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Long-term use of corticosteroids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Antiseizure</a:t>
            </a:r>
            <a:r>
              <a:rPr lang="en-US" sz="2400" dirty="0" smtClean="0"/>
              <a:t> medication (e.g., </a:t>
            </a:r>
            <a:r>
              <a:rPr lang="en-US" sz="2400" dirty="0" err="1" smtClean="0"/>
              <a:t>phenytoin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Gonadotropin</a:t>
            </a:r>
            <a:r>
              <a:rPr lang="en-US" sz="2400" dirty="0" smtClean="0"/>
              <a:t> hormones (for treatment of endometriosis)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Excessive use of aluminum-containing antacids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Excessive thyroid hormone medication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Certain anticancer drugs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Inflammatory disorders treated with steroids (rheumatoid</a:t>
            </a:r>
          </a:p>
          <a:p>
            <a:pPr marL="0" indent="0">
              <a:buNone/>
            </a:pPr>
            <a:r>
              <a:rPr lang="en-US" sz="2400" dirty="0" smtClean="0"/>
              <a:t>     arthritis, asthma, and lupus)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Hypogonadism</a:t>
            </a:r>
            <a:r>
              <a:rPr lang="en-US" sz="2400" dirty="0" smtClean="0"/>
              <a:t> (inadequate function of the gonads)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Hyperparathyroidism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Cushing's syndrome (overactive adrenal glands)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Common osteoporotic fracture sites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Fractures of the wrist, spine, and hip are most commonly involved.</a:t>
            </a:r>
            <a:endParaRPr lang="en-US" sz="2400" baseline="30000" dirty="0" smtClean="0"/>
          </a:p>
          <a:p>
            <a:endParaRPr lang="en-US" sz="2400" dirty="0"/>
          </a:p>
        </p:txBody>
      </p:sp>
      <p:pic>
        <p:nvPicPr>
          <p:cNvPr id="4" name="Picture 2" descr="Fig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85190"/>
            <a:ext cx="3057525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 cigarette smoking</a:t>
            </a:r>
          </a:p>
          <a:p>
            <a:r>
              <a:rPr lang="en-US" sz="2400" dirty="0" smtClean="0"/>
              <a:t>Low body weight « 127 pounds)</a:t>
            </a:r>
          </a:p>
          <a:p>
            <a:r>
              <a:rPr lang="en-US" sz="2400" dirty="0" smtClean="0"/>
              <a:t>Alcoholism</a:t>
            </a:r>
          </a:p>
          <a:p>
            <a:r>
              <a:rPr lang="en-US" sz="2400" dirty="0" smtClean="0"/>
              <a:t>Estrogen deficiency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 Prolonged amenorrhea (&gt; 1 yr)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 Early menopause («45 yr) or bilateral </a:t>
            </a:r>
            <a:r>
              <a:rPr lang="en-US" sz="2000" dirty="0" err="1" smtClean="0"/>
              <a:t>ovariectomy</a:t>
            </a:r>
            <a:endParaRPr lang="en-US" sz="2400" dirty="0" smtClean="0"/>
          </a:p>
          <a:p>
            <a:r>
              <a:rPr lang="en-US" sz="2400" dirty="0" smtClean="0"/>
              <a:t>Lifelong low calcium intake</a:t>
            </a:r>
          </a:p>
          <a:p>
            <a:r>
              <a:rPr lang="en-US" sz="2400" dirty="0" smtClean="0"/>
              <a:t>Recurrent falls</a:t>
            </a:r>
          </a:p>
          <a:p>
            <a:r>
              <a:rPr lang="en-US" sz="2400" dirty="0" smtClean="0"/>
              <a:t>Poor health/fragility</a:t>
            </a:r>
          </a:p>
          <a:p>
            <a:r>
              <a:rPr lang="en-US" sz="2400" dirty="0" smtClean="0"/>
              <a:t>Inadequate physical activity</a:t>
            </a:r>
          </a:p>
          <a:p>
            <a:r>
              <a:rPr lang="en-US" sz="2400" dirty="0" smtClean="0"/>
              <a:t>Impaired eyesight.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err="1" smtClean="0"/>
              <a:t>Nonmodifiable</a:t>
            </a:r>
            <a:r>
              <a:rPr lang="en-US" b="1" dirty="0" smtClean="0"/>
              <a:t> 		Modifiable</a:t>
            </a:r>
          </a:p>
          <a:p>
            <a:pPr>
              <a:defRPr/>
            </a:pPr>
            <a:r>
              <a:rPr lang="en-US" dirty="0" smtClean="0"/>
              <a:t>Age				      Sedentary</a:t>
            </a:r>
          </a:p>
          <a:p>
            <a:pPr>
              <a:defRPr/>
            </a:pPr>
            <a:r>
              <a:rPr lang="en-US" dirty="0" smtClean="0"/>
              <a:t>White/Asian		      Smoking</a:t>
            </a:r>
          </a:p>
          <a:p>
            <a:pPr>
              <a:defRPr/>
            </a:pPr>
            <a:r>
              <a:rPr lang="en-US" dirty="0" smtClean="0"/>
              <a:t>Low body wt 		      Excessive alcohol </a:t>
            </a:r>
          </a:p>
          <a:p>
            <a:pPr>
              <a:defRPr/>
            </a:pPr>
            <a:r>
              <a:rPr lang="en-US" dirty="0" smtClean="0"/>
              <a:t>F/ h/o osteoporosis     Estrogen Deficiency</a:t>
            </a:r>
          </a:p>
          <a:p>
            <a:pPr>
              <a:defRPr/>
            </a:pPr>
            <a:r>
              <a:rPr lang="en-US" dirty="0" err="1" smtClean="0"/>
              <a:t>Nulliparity</a:t>
            </a:r>
            <a:r>
              <a:rPr lang="en-US" dirty="0" smtClean="0"/>
              <a:t>                   Use of medications</a:t>
            </a:r>
          </a:p>
          <a:p>
            <a:pPr marL="0" indent="0">
              <a:buNone/>
              <a:defRPr/>
            </a:pPr>
            <a:r>
              <a:rPr lang="en-US" dirty="0" smtClean="0"/>
              <a:t>						Diet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Cellular component of bone includes </a:t>
            </a:r>
            <a:r>
              <a:rPr lang="en-US" sz="2400" b="1" dirty="0" err="1" smtClean="0">
                <a:cs typeface="Times New Roman" pitchFamily="18" charset="0"/>
              </a:rPr>
              <a:t>osteoblasts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b="1" dirty="0" err="1" smtClean="0">
                <a:cs typeface="Times New Roman" pitchFamily="18" charset="0"/>
              </a:rPr>
              <a:t>osteoclasts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cs typeface="Times New Roman" pitchFamily="18" charset="0"/>
              </a:rPr>
              <a:t>Osteoblasts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are responsible for forming new bone and </a:t>
            </a:r>
            <a:r>
              <a:rPr lang="en-US" sz="2400" b="1" dirty="0" err="1" smtClean="0">
                <a:cs typeface="Times New Roman" pitchFamily="18" charset="0"/>
              </a:rPr>
              <a:t>osteoclasts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are responsible for bone </a:t>
            </a:r>
            <a:r>
              <a:rPr lang="en-US" sz="2400" dirty="0" err="1" smtClean="0">
                <a:cs typeface="Times New Roman" pitchFamily="18" charset="0"/>
              </a:rPr>
              <a:t>resorption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cs typeface="Times New Roman" pitchFamily="18" charset="0"/>
              </a:rPr>
              <a:t>Throughout its life bone can respond to external forces or loads (pull of tendon  on bone or weight bearing).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168" y="45720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951</TotalTime>
  <Words>1265</Words>
  <Application>Microsoft Office PowerPoint</Application>
  <PresentationFormat>On-screen Show (4:3)</PresentationFormat>
  <Paragraphs>226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Osteoporosis</vt:lpstr>
      <vt:lpstr>Definition of Osteoporosis</vt:lpstr>
      <vt:lpstr>Age and Osteoporosis</vt:lpstr>
      <vt:lpstr>Slide 4</vt:lpstr>
      <vt:lpstr>Possible Secondary Causes of Osteoporosis </vt:lpstr>
      <vt:lpstr>Common osteoporotic fracture sites</vt:lpstr>
      <vt:lpstr>Risk Factors</vt:lpstr>
      <vt:lpstr>Slide 8</vt:lpstr>
      <vt:lpstr>Pathogenesis </vt:lpstr>
      <vt:lpstr>Slide 10</vt:lpstr>
      <vt:lpstr>signs and symptoms</vt:lpstr>
      <vt:lpstr>Diagnosis and investigations</vt:lpstr>
      <vt:lpstr>Slide 13</vt:lpstr>
      <vt:lpstr>Slide 14</vt:lpstr>
      <vt:lpstr> Prevention of Osteoporosis </vt:lpstr>
      <vt:lpstr>Goals of Treatment</vt:lpstr>
      <vt:lpstr>Treatment of Osteoporosis</vt:lpstr>
      <vt:lpstr>Slide 18</vt:lpstr>
      <vt:lpstr>Slide 19</vt:lpstr>
      <vt:lpstr>Slide 20</vt:lpstr>
      <vt:lpstr>Slide 21</vt:lpstr>
      <vt:lpstr>Exercise prescription</vt:lpstr>
      <vt:lpstr>Slide 23</vt:lpstr>
      <vt:lpstr>Slide 24</vt:lpstr>
      <vt:lpstr>Slide 25</vt:lpstr>
      <vt:lpstr>Assessment</vt:lpstr>
      <vt:lpstr>Slide 27</vt:lpstr>
      <vt:lpstr>Evidence based practice</vt:lpstr>
      <vt:lpstr>Slide 29</vt:lpstr>
      <vt:lpstr>Slide 30</vt:lpstr>
      <vt:lpstr>Slide 31</vt:lpstr>
      <vt:lpstr>Slide 32</vt:lpstr>
      <vt:lpstr>Slide 33</vt:lpstr>
      <vt:lpstr>Slide 34</vt:lpstr>
      <vt:lpstr>Questions 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</dc:title>
  <dc:creator>Kuldeep</dc:creator>
  <cp:lastModifiedBy>Corporate Edition</cp:lastModifiedBy>
  <cp:revision>219</cp:revision>
  <dcterms:created xsi:type="dcterms:W3CDTF">2006-08-16T00:00:00Z</dcterms:created>
  <dcterms:modified xsi:type="dcterms:W3CDTF">2016-05-02T16:02:45Z</dcterms:modified>
</cp:coreProperties>
</file>