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0" r:id="rId15"/>
    <p:sldId id="289" r:id="rId16"/>
    <p:sldId id="290" r:id="rId17"/>
    <p:sldId id="291" r:id="rId18"/>
    <p:sldId id="261" r:id="rId19"/>
    <p:sldId id="292" r:id="rId20"/>
    <p:sldId id="262" r:id="rId21"/>
    <p:sldId id="293" r:id="rId22"/>
    <p:sldId id="294" r:id="rId23"/>
    <p:sldId id="295" r:id="rId24"/>
    <p:sldId id="296" r:id="rId25"/>
    <p:sldId id="297" r:id="rId26"/>
    <p:sldId id="298" r:id="rId27"/>
    <p:sldId id="263" r:id="rId28"/>
    <p:sldId id="264" r:id="rId29"/>
    <p:sldId id="265" r:id="rId30"/>
    <p:sldId id="266" r:id="rId31"/>
    <p:sldId id="268" r:id="rId32"/>
    <p:sldId id="269" r:id="rId33"/>
    <p:sldId id="267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468F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C7866-A951-4834-947B-67D88CDE0DFD}" type="datetimeFigureOut">
              <a:rPr lang="en-US" smtClean="0"/>
              <a:t>14-Aug-20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0FDC-B53E-4DA1-9938-75963E6A5A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800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800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0"/>
              <a:ext cx="816" cy="3985"/>
              <a:chOff x="4944" y="-10"/>
              <a:chExt cx="816" cy="398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0"/>
                <a:ext cx="480" cy="1441"/>
                <a:chOff x="5280" y="-10"/>
                <a:chExt cx="480" cy="144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94" y="-11"/>
                  <a:ext cx="174" cy="176"/>
                  <a:chOff x="175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57" y="323"/>
                    <a:ext cx="1690" cy="2560"/>
                    <a:chOff x="175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2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6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8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70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7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52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2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7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800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800">
                <a:solidFill>
                  <a:srgbClr val="2F1311"/>
                </a:solidFill>
              </a:endParaRPr>
            </a:p>
          </p:txBody>
        </p:sp>
      </p:grpSp>
      <p:sp>
        <p:nvSpPr>
          <p:cNvPr id="4716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370013"/>
            <a:ext cx="9287933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6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02934" y="3886200"/>
            <a:ext cx="752051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23AD-7747-4D7A-9AB8-1B9420395166}" type="datetimeFigureOut">
              <a:rPr lang="en-US">
                <a:solidFill>
                  <a:srgbClr val="2F1311"/>
                </a:solidFill>
              </a:rPr>
              <a:pPr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BB4F1-4906-4554-B6F9-151DDF0584BC}" type="slidenum">
              <a:rPr lang="en-US">
                <a:solidFill>
                  <a:srgbClr val="2F1311"/>
                </a:solidFill>
              </a:rPr>
              <a:pPr/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87687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49CE8-FB8E-4E94-8EA3-8D11A2FCB3FE}" type="datetimeFigureOut">
              <a:rPr lang="en-US">
                <a:solidFill>
                  <a:srgbClr val="2F1311"/>
                </a:solidFill>
              </a:rPr>
              <a:pPr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7E44D-9C38-4A5F-BCFE-5E1A3A341C90}" type="slidenum">
              <a:rPr lang="en-US">
                <a:solidFill>
                  <a:srgbClr val="2F1311"/>
                </a:solidFill>
              </a:rPr>
              <a:pPr/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25979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0285" y="227014"/>
            <a:ext cx="2491316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227014"/>
            <a:ext cx="7274984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820F-E67D-4728-AB47-75C05C6E9310}" type="datetimeFigureOut">
              <a:rPr lang="en-US">
                <a:solidFill>
                  <a:srgbClr val="2F1311"/>
                </a:solidFill>
              </a:rPr>
              <a:pPr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54D2A-A161-43B6-92B4-A8D87CD09FD4}" type="slidenum">
              <a:rPr lang="en-US">
                <a:solidFill>
                  <a:srgbClr val="2F1311"/>
                </a:solidFill>
              </a:rPr>
              <a:pPr/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55943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284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86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94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602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55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339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921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52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71B4-57EF-4D1D-B250-AE8BB7850F5B}" type="datetimeFigureOut">
              <a:rPr lang="en-US">
                <a:solidFill>
                  <a:srgbClr val="2F1311"/>
                </a:solidFill>
              </a:rPr>
              <a:pPr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09D7-DB76-4AE4-97DC-25080FB33728}" type="slidenum">
              <a:rPr lang="en-US">
                <a:solidFill>
                  <a:srgbClr val="2F1311"/>
                </a:solidFill>
              </a:rPr>
              <a:pPr/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521517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046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603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064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3550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24629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9862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681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77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65704-6EFE-41E9-BFFB-FEB1FB42AB61}" type="datetimeFigureOut">
              <a:rPr lang="en-US">
                <a:solidFill>
                  <a:srgbClr val="2F1311"/>
                </a:solidFill>
              </a:rPr>
              <a:pPr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4AD215-CC3A-46F7-8408-C9A352148397}" type="slidenum">
              <a:rPr lang="en-US">
                <a:solidFill>
                  <a:srgbClr val="2F1311"/>
                </a:solidFill>
              </a:rPr>
              <a:pPr/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707664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367" y="1598613"/>
            <a:ext cx="4821767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334" y="1598613"/>
            <a:ext cx="4823884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6725-CDEF-4E42-8D20-19CF24CF335D}" type="datetimeFigureOut">
              <a:rPr lang="en-US">
                <a:solidFill>
                  <a:srgbClr val="2F1311"/>
                </a:solidFill>
              </a:rPr>
              <a:pPr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CA838-C33B-4F96-B591-702531FD43CB}" type="slidenum">
              <a:rPr lang="en-US">
                <a:solidFill>
                  <a:srgbClr val="2F1311"/>
                </a:solidFill>
              </a:rPr>
              <a:pPr/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30033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3F4E-A342-4CFD-A2F1-6FDB6FA5D823}" type="datetimeFigureOut">
              <a:rPr lang="en-US">
                <a:solidFill>
                  <a:srgbClr val="2F1311"/>
                </a:solidFill>
              </a:rPr>
              <a:pPr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BFDED7-5F44-4EC1-B8F4-E979723218BF}" type="slidenum">
              <a:rPr lang="en-US">
                <a:solidFill>
                  <a:srgbClr val="2F1311"/>
                </a:solidFill>
              </a:rPr>
              <a:pPr/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23958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2EC48-BDB7-4179-B29C-9F85FEE88C65}" type="datetimeFigureOut">
              <a:rPr lang="en-US">
                <a:solidFill>
                  <a:srgbClr val="2F1311"/>
                </a:solidFill>
              </a:rPr>
              <a:pPr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70827-83E0-4437-87ED-69B133B0D385}" type="slidenum">
              <a:rPr lang="en-US">
                <a:solidFill>
                  <a:srgbClr val="2F1311"/>
                </a:solidFill>
              </a:rPr>
              <a:pPr/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8487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540B-FBB6-4BFA-9761-2FED9514564B}" type="datetimeFigureOut">
              <a:rPr lang="en-US">
                <a:solidFill>
                  <a:srgbClr val="2F1311"/>
                </a:solidFill>
              </a:rPr>
              <a:pPr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77025-E029-4809-B140-61D132217D79}" type="slidenum">
              <a:rPr lang="en-US">
                <a:solidFill>
                  <a:srgbClr val="2F1311"/>
                </a:solidFill>
              </a:rPr>
              <a:pPr/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73933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4D7BD-07B6-432C-BEE3-9F3E0AC6E879}" type="datetimeFigureOut">
              <a:rPr lang="en-US">
                <a:solidFill>
                  <a:srgbClr val="2F1311"/>
                </a:solidFill>
              </a:rPr>
              <a:pPr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F59BBF-E231-4753-9618-292C16D495E2}" type="slidenum">
              <a:rPr lang="en-US">
                <a:solidFill>
                  <a:srgbClr val="2F1311"/>
                </a:solidFill>
              </a:rPr>
              <a:pPr/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79408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9CAF-581F-404E-A28F-808DBE020BA3}" type="datetimeFigureOut">
              <a:rPr lang="en-US">
                <a:solidFill>
                  <a:srgbClr val="2F1311"/>
                </a:solidFill>
              </a:rPr>
              <a:pPr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882CB-3E18-47E4-B989-7781769EC932}" type="slidenum">
              <a:rPr lang="en-US">
                <a:solidFill>
                  <a:srgbClr val="2F1311"/>
                </a:solidFill>
              </a:rPr>
              <a:pPr/>
              <a:t>‹#›</a:t>
            </a:fld>
            <a:endParaRPr 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28548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0"/>
            <a:ext cx="12213167" cy="6870700"/>
            <a:chOff x="0" y="0"/>
            <a:chExt cx="5770" cy="4328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800">
                <a:solidFill>
                  <a:srgbClr val="2F1311"/>
                </a:solidFill>
              </a:endParaRPr>
            </a:p>
          </p:txBody>
        </p:sp>
        <p:sp>
          <p:nvSpPr>
            <p:cNvPr id="4608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800">
                <a:solidFill>
                  <a:srgbClr val="2F1311"/>
                </a:solidFill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609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221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4609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64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400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4609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46093" name="Freeform 13"/>
                  <p:cNvSpPr>
                    <a:spLocks/>
                  </p:cNvSpPr>
                  <p:nvPr/>
                </p:nvSpPr>
                <p:spPr bwMode="auto">
                  <a:xfrm>
                    <a:off x="2707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46094" name="Freeform 14"/>
                  <p:cNvSpPr>
                    <a:spLocks/>
                  </p:cNvSpPr>
                  <p:nvPr/>
                </p:nvSpPr>
                <p:spPr bwMode="auto">
                  <a:xfrm>
                    <a:off x="2775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46095" name="Freeform 15"/>
                  <p:cNvSpPr>
                    <a:spLocks/>
                  </p:cNvSpPr>
                  <p:nvPr/>
                </p:nvSpPr>
                <p:spPr bwMode="auto">
                  <a:xfrm>
                    <a:off x="2522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4609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4609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2400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612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4612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4612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4612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4613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4613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4613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4613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4613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800">
                <a:solidFill>
                  <a:srgbClr val="2F1311"/>
                </a:solidFill>
              </a:endParaRPr>
            </a:p>
          </p:txBody>
        </p:sp>
        <p:sp>
          <p:nvSpPr>
            <p:cNvPr id="4613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2F1311"/>
                </a:solidFill>
              </a:endParaRPr>
            </a:p>
          </p:txBody>
        </p:sp>
        <p:sp>
          <p:nvSpPr>
            <p:cNvPr id="4613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1800">
                <a:solidFill>
                  <a:srgbClr val="2F1311"/>
                </a:solidFill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92101" y="227013"/>
            <a:ext cx="9969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1367" y="1598613"/>
            <a:ext cx="9848851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13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02168" y="6242051"/>
            <a:ext cx="237701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DE158-C56F-49E7-84A6-BA8920CCB2F5}" type="datetimeFigureOut">
              <a:rPr lang="en-US">
                <a:solidFill>
                  <a:srgbClr val="2F131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14-Aug-20</a:t>
            </a:fld>
            <a:endParaRPr lang="en-US">
              <a:solidFill>
                <a:srgbClr val="2F1311"/>
              </a:solidFill>
            </a:endParaRPr>
          </a:p>
        </p:txBody>
      </p:sp>
      <p:sp>
        <p:nvSpPr>
          <p:cNvPr id="461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248401"/>
            <a:ext cx="4607984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2F1311"/>
              </a:solidFill>
            </a:endParaRPr>
          </a:p>
        </p:txBody>
      </p:sp>
      <p:sp>
        <p:nvSpPr>
          <p:cNvPr id="461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23201" y="6248401"/>
            <a:ext cx="234103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95F0BC-B7AC-4AC9-AF2C-92C60D4D5C97}" type="slidenum">
              <a:rPr lang="en-US" smtClean="0">
                <a:solidFill>
                  <a:srgbClr val="2F131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26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222E-16FC-4AD3-8086-0AC751507147}" type="datetimeFigureOut">
              <a:rPr lang="en-US" smtClean="0"/>
              <a:pPr/>
              <a:t>14-Aug-20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F358C0-84C5-49C3-8268-433F1C459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67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701" y="1341409"/>
            <a:ext cx="9144000" cy="23876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Sumandeep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 nursing college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8280" y="3708325"/>
            <a:ext cx="9144000" cy="2418156"/>
          </a:xfrm>
        </p:spPr>
        <p:txBody>
          <a:bodyPr>
            <a:normAutofit/>
          </a:bodyPr>
          <a:lstStyle/>
          <a:p>
            <a:pPr algn="ctr"/>
            <a:r>
              <a:rPr lang="en-US" sz="2400" b="1" i="1" u="sng" dirty="0" smtClean="0">
                <a:solidFill>
                  <a:schemeClr val="tx1"/>
                </a:solidFill>
                <a:latin typeface="Algerian" panose="04020705040A02060702" pitchFamily="82" charset="0"/>
              </a:rPr>
              <a:t>Topic</a:t>
            </a:r>
            <a:r>
              <a:rPr lang="en-US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: minor disorders in pregnancy</a:t>
            </a: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 smtClean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  <a:p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2680" y="4611916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PRESENTED BY:</a:t>
            </a:r>
          </a:p>
          <a:p>
            <a:r>
              <a:rPr lang="en-US" dirty="0" smtClean="0"/>
              <a:t>Ms. </a:t>
            </a:r>
            <a:r>
              <a:rPr lang="en-US" dirty="0" err="1" smtClean="0"/>
              <a:t>Sijo</a:t>
            </a:r>
            <a:r>
              <a:rPr lang="en-US" dirty="0" smtClean="0"/>
              <a:t> </a:t>
            </a:r>
            <a:r>
              <a:rPr lang="en-US" dirty="0" err="1" smtClean="0"/>
              <a:t>Koshy</a:t>
            </a:r>
            <a:endParaRPr lang="en-US" dirty="0" smtClean="0"/>
          </a:p>
          <a:p>
            <a:r>
              <a:rPr lang="en-US" dirty="0" smtClean="0"/>
              <a:t>Asst. Professor</a:t>
            </a:r>
          </a:p>
          <a:p>
            <a:r>
              <a:rPr lang="en-US" dirty="0" smtClean="0"/>
              <a:t>Sumandeep Nursing College</a:t>
            </a:r>
            <a:endParaRPr lang="en-US" dirty="0"/>
          </a:p>
        </p:txBody>
      </p:sp>
      <p:pic>
        <p:nvPicPr>
          <p:cNvPr id="5" name="Picture 2" descr="D:\suv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96" y="0"/>
            <a:ext cx="1693665" cy="1955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51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89005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en-US" sz="2800" b="1" i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3)Excessive Salivation (</a:t>
            </a:r>
            <a:r>
              <a:rPr lang="en-US" sz="2800" b="1" i="1" u="sng" dirty="0" err="1">
                <a:solidFill>
                  <a:prstClr val="black">
                    <a:lumMod val="75000"/>
                    <a:lumOff val="25000"/>
                  </a:prst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Ptyalism</a:t>
            </a:r>
            <a:r>
              <a:rPr lang="en-US" sz="2800" b="1" i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97459"/>
            <a:ext cx="9133931" cy="4743903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occur from 8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week of gestation &amp; it is though that the hormones of pregnancy are the cause for it. It may accompany heartburn.</a:t>
            </a:r>
          </a:p>
          <a:p>
            <a:pPr marL="0" lvl="0" indent="0">
              <a:buNone/>
            </a:pPr>
            <a:endParaRPr lang="en-US" dirty="0"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E:\MSC\sumandeep\obg\images obg\h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332" y="3311612"/>
            <a:ext cx="6835575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039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422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i="1" u="sng" dirty="0" smtClean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4)Pica</a:t>
            </a:r>
            <a:r>
              <a:rPr lang="en-US" sz="2800" b="1" i="1" u="sng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714" y="1359243"/>
            <a:ext cx="4677288" cy="5263979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term used when the mother craves certain foods or unnatural substances such as coal.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cause is unknown but hormones &amp; changes in the metabolism are through to contribute to this.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substances craved are harmful to the unborn baby, the mother must be helpful to seek medical advice.</a:t>
            </a:r>
          </a:p>
          <a:p>
            <a:endParaRPr lang="en-US" dirty="0"/>
          </a:p>
        </p:txBody>
      </p:sp>
      <p:pic>
        <p:nvPicPr>
          <p:cNvPr id="4" name="Picture 3" descr="E:\MSC\sumandeep\obg\images obg\h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492" y="1594023"/>
            <a:ext cx="3163330" cy="4139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48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23" y="189471"/>
            <a:ext cx="8596668" cy="848497"/>
          </a:xfrm>
        </p:spPr>
        <p:txBody>
          <a:bodyPr>
            <a:normAutofit fontScale="9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u="sng" dirty="0" smtClean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5)Constipation</a:t>
            </a:r>
            <a:r>
              <a:rPr lang="en-US" sz="3200" b="1" i="1" u="sng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60" y="1037969"/>
            <a:ext cx="4917990" cy="5003394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due to smooth muscle relaxant effect of progesterone causing decreasing peristalsis of the gut.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Pressure of gravid uterus on the colon near term makes it worse as the colon gets displaced.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usually overcome by adjustment the diet.</a:t>
            </a:r>
          </a:p>
          <a:p>
            <a:endParaRPr lang="en-US" dirty="0"/>
          </a:p>
        </p:txBody>
      </p:sp>
      <p:pic>
        <p:nvPicPr>
          <p:cNvPr id="4" name="Picture 3" descr="E:\MSC\sumandeep\obg\images obg\h7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188" y="1136822"/>
            <a:ext cx="4742704" cy="4744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9696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MSC\sumandeep\obg\images obg\n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855" y="1744536"/>
            <a:ext cx="5264727" cy="44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8" y="0"/>
            <a:ext cx="10515600" cy="120418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i="1" u="sng" dirty="0" smtClean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Musculoskeletal system:</a:t>
            </a:r>
            <a:endParaRPr lang="en-US" sz="6000" b="1" i="1" u="sng" dirty="0">
              <a:solidFill>
                <a:schemeClr val="accent5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539" y="2160589"/>
            <a:ext cx="7884788" cy="388077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gradual weight gain &amp; the change in the body’s center of gravity combined with the stretching of weak abdominal muscles often lead to a hollowing of the lumber spine.</a:t>
            </a:r>
          </a:p>
          <a:p>
            <a:pPr lvl="0"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tendency for back muscles to shorten as the abdominal muscles stretch &amp; extra is put on the ligaments.</a:t>
            </a:r>
          </a:p>
          <a:p>
            <a:pPr lvl="0"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results in backache, usually of sacroiliac or lumber origin.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578" y="1311689"/>
            <a:ext cx="8596668" cy="848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u="sng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i="1" u="sng" dirty="0" smtClean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)  BACKACHE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MSC\sumandeep\obg\images obg\h1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764" y="748145"/>
            <a:ext cx="4114800" cy="24938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57" y="623455"/>
            <a:ext cx="6650182" cy="538756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Women with this problem must be helped with:</a:t>
            </a:r>
          </a:p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Postural re-education, including correlation of the “pelvic tilt”</a:t>
            </a:r>
          </a:p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Advice relating to comfortable positions in sitting, standing, lying, general mobility &amp; how to lift correctly.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Lying on the side away from the discomfort, with the affected leg uppermost may relieve the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</a:t>
            </a:r>
          </a:p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Pillows should be placed to support the whole limbs.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E:\MSC\sumandeep\obg\images obg\h1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764" y="3428999"/>
            <a:ext cx="4114800" cy="2292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76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:\MSC\sumandeep\obg\images obg\h1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88036" y="1311688"/>
            <a:ext cx="3754582" cy="39391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539" y="2160589"/>
            <a:ext cx="7884788" cy="3880773"/>
          </a:xfrm>
        </p:spPr>
        <p:txBody>
          <a:bodyPr>
            <a:normAutofit/>
          </a:bodyPr>
          <a:lstStyle/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are quite common, usually in the leg.</a:t>
            </a:r>
          </a:p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worse at night.</a:t>
            </a:r>
          </a:p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cause of leg cramps in pregnancy is not known, but has been contribute to deficiency of vitamin B1 &amp; decreased levels of calcium.</a:t>
            </a:r>
          </a:p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may be due to ischemia or changes in PH or electrolyte status.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7578" y="1311689"/>
            <a:ext cx="8596668" cy="848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u="sng" dirty="0" smtClean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2)  LEG CRAMPS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0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:\MSC\sumandeep\obg\images obg\n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9789" y="3428998"/>
            <a:ext cx="3801775" cy="2570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:\MSC\sumandeep\obg\images obg\n2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764" y="626483"/>
            <a:ext cx="4114800" cy="25323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57" y="623455"/>
            <a:ext cx="6650182" cy="5387561"/>
          </a:xfrm>
        </p:spPr>
        <p:txBody>
          <a:bodyPr>
            <a:noAutofit/>
          </a:bodyPr>
          <a:lstStyle/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may be helpful to:</a:t>
            </a:r>
          </a:p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gentle leg movement whilst in a warm bath prior to setting for the night.</a:t>
            </a:r>
          </a:p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Sleep with the foot end of the bed elevated by 20 to 25 cm</a:t>
            </a:r>
          </a:p>
          <a:p>
            <a:pPr lvl="0"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vitamin B complex &amp; calcium supplements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attack can be aborted by sharply stretching the involved muscle. Once a cramp has occurred, gentle kneading is effective.</a:t>
            </a:r>
          </a:p>
          <a:p>
            <a:pPr lvl="0" algn="just"/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33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39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i="1" u="sng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Genitourinary system:</a:t>
            </a:r>
            <a:endParaRPr lang="en-US" sz="6000" b="1" i="1" u="sng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6956521" cy="38807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occur in the first trimester when there is pressure of the gravid uterus on the urinary bladder.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spontaneously relieved when the uterus rises up in the abdomen.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may recur late in pregnancy when the fetal head descends into the pelvis.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Urinary tract infection should always be ruled out before attributing the frequency to pregnancy.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Reassurance is sufficient.</a:t>
            </a:r>
          </a:p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5518" y="1431890"/>
            <a:ext cx="8596668" cy="848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u="sng" dirty="0" smtClean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3200" b="1" i="1" u="sng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Frequency of Micturition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E:\MSC\sumandeep\obg\images obg\n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6308" y="2280387"/>
            <a:ext cx="3913910" cy="2637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914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726205"/>
            <a:ext cx="6968837" cy="431515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800" dirty="0"/>
              <a:t>This is the term used for the increased white, non-irritant vaginal discharge in </a:t>
            </a:r>
            <a:r>
              <a:rPr lang="en-US" sz="2800" dirty="0" err="1" smtClean="0"/>
              <a:t>pregnancY</a:t>
            </a:r>
            <a:endParaRPr lang="en-US" sz="2800" dirty="0"/>
          </a:p>
          <a:p>
            <a:pPr lvl="0"/>
            <a:r>
              <a:rPr lang="en-US" sz="2800" dirty="0"/>
              <a:t>If the mother finds the discharge disturbing, it is helpful to offer simple advice of personal hygiene.</a:t>
            </a:r>
          </a:p>
          <a:p>
            <a:pPr lvl="0"/>
            <a:r>
              <a:rPr lang="en-US" sz="2800" dirty="0"/>
              <a:t>Frequency washing of the vulva (3-4 times a day) with plain water would be sufficient.</a:t>
            </a:r>
          </a:p>
          <a:p>
            <a:pPr lvl="0"/>
            <a:r>
              <a:rPr lang="en-US" sz="2800" dirty="0"/>
              <a:t>She should wear cotton underwear &amp; avoid </a:t>
            </a:r>
            <a:r>
              <a:rPr lang="en-US" sz="2800" dirty="0" smtClean="0"/>
              <a:t>tights</a:t>
            </a:r>
            <a:endParaRPr lang="en-US" sz="2800" dirty="0"/>
          </a:p>
          <a:p>
            <a:pPr lvl="0"/>
            <a:r>
              <a:rPr lang="en-US" sz="2800" dirty="0"/>
              <a:t>The midwife should exclude the possibility of infection such as thrush &amp; </a:t>
            </a:r>
            <a:r>
              <a:rPr lang="en-US" sz="2800" i="1" dirty="0" err="1"/>
              <a:t>Trichomonas</a:t>
            </a:r>
            <a:r>
              <a:rPr lang="en-US" sz="2800" i="1" dirty="0"/>
              <a:t>.</a:t>
            </a:r>
            <a:endParaRPr lang="en-US" sz="2800" dirty="0"/>
          </a:p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5518" y="877708"/>
            <a:ext cx="8596668" cy="848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u="sng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i="1" u="sng" dirty="0" smtClean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100" b="1" i="1" u="sng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Leucorrhea: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E:\MSC\sumandeep\obg\images obg\n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803" y="914015"/>
            <a:ext cx="4260952" cy="299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:\MSC\sumandeep\obg\images obg\n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365" y="4073228"/>
            <a:ext cx="3948970" cy="2369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2194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518" y="337416"/>
            <a:ext cx="10515600" cy="628133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i="1" u="sng" dirty="0" smtClean="0">
                <a:solidFill>
                  <a:schemeClr val="accent5">
                    <a:lumMod val="75000"/>
                  </a:schemeClr>
                </a:solidFill>
                <a:latin typeface="Algerian" panose="04020705040A02060702" pitchFamily="82" charset="0"/>
              </a:rPr>
              <a:t>Circulatory system:</a:t>
            </a:r>
            <a:endParaRPr lang="en-US" sz="6000" b="1" i="1" u="sng" dirty="0">
              <a:solidFill>
                <a:schemeClr val="accent5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7192048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In the early pregnancy fainting may occur due to vasodilatation under the influence of progesterone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It may subside following the compensatory increase in the blood volume.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Measure for relief include avoiding long period of standing as well as sitting or lying when she feels slightly faint.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Later in pregnancy, a mother may feel faint while lying flat on her back.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These is because the weight of the uterine contents presses on the inferior vena cava &amp; slows the return of blood to the heart.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5518" y="1431890"/>
            <a:ext cx="8596668" cy="848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u="sng" dirty="0" smtClean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1)  FAINTING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E:\MSC\sumandeep\obg\images obg\n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4687" y="2073851"/>
            <a:ext cx="3098222" cy="3786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253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29" y="245659"/>
            <a:ext cx="11559654" cy="6257499"/>
          </a:xfrm>
        </p:spPr>
      </p:pic>
    </p:spTree>
    <p:extLst>
      <p:ext uri="{BB962C8B-B14F-4D97-AF65-F5344CB8AC3E}">
        <p14:creationId xmlns:p14="http://schemas.microsoft.com/office/powerpoint/2010/main" xmlns="" val="20395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1094509"/>
            <a:ext cx="6553193" cy="3477491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Turning the mother quickly on to her side will bring rapid recovery.</a:t>
            </a:r>
          </a:p>
          <a:p>
            <a:pPr lvl="0"/>
            <a:r>
              <a:rPr lang="en-US" sz="2800" dirty="0"/>
              <a:t>She should be advised not to lie on her back except during abdominal examination</a:t>
            </a:r>
          </a:p>
          <a:p>
            <a:pPr algn="just"/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E:\MSC\sumandeep\obg\images obg\n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3019" y="3225510"/>
            <a:ext cx="4003963" cy="3133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83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726205"/>
            <a:ext cx="6968837" cy="431515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Progesterone relaxes the smooth muscles of the veins &amp; results in sluggish circulation (slow moving).</a:t>
            </a:r>
          </a:p>
          <a:p>
            <a:pPr lvl="0"/>
            <a:r>
              <a:rPr lang="en-US" sz="2400" dirty="0"/>
              <a:t>The valves of the dilated veins become inefficient &amp; varicosities result.</a:t>
            </a:r>
          </a:p>
          <a:p>
            <a:pPr lvl="0"/>
            <a:r>
              <a:rPr lang="en-US" sz="2400" dirty="0"/>
              <a:t>Varicose vein occur in leg, anus (hemorrhoids) &amp; vulva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/>
              <a:t>The situation is often compounded by pelvic congestion.</a:t>
            </a:r>
          </a:p>
          <a:p>
            <a:pPr lvl="0"/>
            <a:r>
              <a:rPr lang="en-US" sz="2400" dirty="0"/>
              <a:t>Mother with a family history of varicose veins &amp; those doing work, which demands long periods of standing &amp; sitting usually develop varicose veins.</a:t>
            </a:r>
          </a:p>
          <a:p>
            <a:pPr marL="0" indent="0">
              <a:buNone/>
            </a:pP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5518" y="877708"/>
            <a:ext cx="8596668" cy="848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200" b="1" i="1" u="sng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200" b="1" i="1" u="sng" dirty="0" smtClean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700" b="1" i="1" u="sng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Varicosities: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E:\MSC\sumandeep\obg\images obg\n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0361" y="1308882"/>
            <a:ext cx="4242974" cy="2514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:\MSC\sumandeep\obg\images obg\n3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0361" y="4120862"/>
            <a:ext cx="4242974" cy="2279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682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1094509"/>
            <a:ext cx="8007928" cy="4862946"/>
          </a:xfrm>
        </p:spPr>
        <p:txBody>
          <a:bodyPr>
            <a:noAutofit/>
          </a:bodyPr>
          <a:lstStyle/>
          <a:p>
            <a:pPr lvl="0"/>
            <a:r>
              <a:rPr lang="en-US" sz="2800" b="1" u="sng" dirty="0"/>
              <a:t>Advice:</a:t>
            </a:r>
            <a:endParaRPr lang="en-US" sz="2800" dirty="0"/>
          </a:p>
          <a:p>
            <a:pPr lvl="0"/>
            <a:r>
              <a:rPr lang="en-US" sz="2800" dirty="0"/>
              <a:t>Measures to reduce the discomfort of leg varicosities include:</a:t>
            </a:r>
          </a:p>
          <a:p>
            <a:pPr lvl="0"/>
            <a:r>
              <a:rPr lang="en-US" sz="2800" dirty="0"/>
              <a:t>Exercising the calf muscles by rising on to the toes or making circling movements with ankles.</a:t>
            </a:r>
          </a:p>
          <a:p>
            <a:pPr lvl="0"/>
            <a:r>
              <a:rPr lang="en-US" sz="2800" dirty="0" smtClean="0"/>
              <a:t>Resting </a:t>
            </a:r>
            <a:r>
              <a:rPr lang="en-US" sz="2800" dirty="0"/>
              <a:t>with the legs vertical against the wall for a short time.</a:t>
            </a:r>
          </a:p>
          <a:p>
            <a:pPr lvl="0"/>
            <a:r>
              <a:rPr lang="en-US" sz="2800" dirty="0" smtClean="0"/>
              <a:t>Wearing </a:t>
            </a:r>
            <a:r>
              <a:rPr lang="en-US" sz="2800" dirty="0"/>
              <a:t>support tights before rising or after resting with led elevated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 descr="E:\MSC\sumandeep\obg\images obg\n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349" y="1443037"/>
            <a:ext cx="3861954" cy="251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:\MSC\sumandeep\obg\images obg\h1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349" y="4181475"/>
            <a:ext cx="3861954" cy="2233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22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98" y="1094509"/>
            <a:ext cx="11208328" cy="5140036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Those </a:t>
            </a:r>
            <a:r>
              <a:rPr lang="en-US" sz="2800" dirty="0"/>
              <a:t>with hemorrhoids or tendency to develop them should be advised about:</a:t>
            </a:r>
          </a:p>
          <a:p>
            <a:pPr lvl="0"/>
            <a:r>
              <a:rPr lang="en-US" sz="2800" dirty="0"/>
              <a:t>Avoidance of constipation by including fiber in the diet &amp; adequate fluids.</a:t>
            </a:r>
          </a:p>
          <a:p>
            <a:pPr lvl="0"/>
            <a:r>
              <a:rPr lang="en-US" sz="2800" dirty="0"/>
              <a:t>Seeking medical advice for topical applications.</a:t>
            </a:r>
          </a:p>
          <a:p>
            <a:pPr lvl="0"/>
            <a:r>
              <a:rPr lang="en-US" sz="2800" dirty="0"/>
              <a:t>Vulvar varicosities are rare &amp; very painful.</a:t>
            </a:r>
          </a:p>
          <a:p>
            <a:pPr lvl="0"/>
            <a:r>
              <a:rPr lang="en-US" sz="2800" dirty="0"/>
              <a:t>A panty Girdle or sanitary pad may give support.</a:t>
            </a:r>
          </a:p>
          <a:p>
            <a:pPr lvl="0"/>
            <a:r>
              <a:rPr lang="en-US" sz="2800" dirty="0"/>
              <a:t>Vulvar varicosities may rupture &amp; bleed during delivery.</a:t>
            </a:r>
          </a:p>
          <a:p>
            <a:pPr lvl="0"/>
            <a:r>
              <a:rPr lang="en-US" sz="2800" dirty="0"/>
              <a:t>Occasionally numerous spider </a:t>
            </a:r>
            <a:r>
              <a:rPr lang="en-US" sz="2800" dirty="0" err="1"/>
              <a:t>varices</a:t>
            </a:r>
            <a:r>
              <a:rPr lang="en-US" sz="2800" dirty="0"/>
              <a:t> develop on the skin. Most of those enlarged veins disappear after </a:t>
            </a:r>
            <a:r>
              <a:rPr lang="en-US" sz="2800" dirty="0" smtClean="0"/>
              <a:t>delivery</a:t>
            </a:r>
            <a:r>
              <a:rPr lang="en-US" sz="2800" dirty="0"/>
              <a:t>.</a:t>
            </a:r>
            <a:endParaRPr lang="en-US" sz="3200" dirty="0"/>
          </a:p>
          <a:p>
            <a:pPr algn="just"/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3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018" y="1726205"/>
            <a:ext cx="6968837" cy="4315157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It is the result of venous &amp; lymphatic stasis.</a:t>
            </a:r>
          </a:p>
          <a:p>
            <a:pPr lvl="0"/>
            <a:r>
              <a:rPr lang="en-US" sz="2400" dirty="0"/>
              <a:t>Additional factors responsible are – changes in osmotic pressure of blood &amp; tissue fluids &amp; altered capillary permeability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/>
              <a:t>The blood pressure should be checked to see if the patient has pregnancy induced hypertension.</a:t>
            </a:r>
          </a:p>
          <a:p>
            <a:pPr lvl="0"/>
            <a:r>
              <a:rPr lang="en-US" sz="2400" dirty="0"/>
              <a:t>The treatment of gestational edema of feet is elevation of legs, sleeping on left lateral position &amp; avoiding sitting with the feet hanging down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5518" y="877708"/>
            <a:ext cx="8596668" cy="84849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200" b="1" i="1" u="sng" dirty="0" smtClean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US" sz="2700" b="1" i="1" u="sng" dirty="0" smtClean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Edema:</a:t>
            </a:r>
            <a:endParaRPr lang="en-US" sz="2700" b="1" i="1" u="sng" dirty="0">
              <a:solidFill>
                <a:schemeClr val="tx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E:\MSC\sumandeep\obg\images obg\n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761" y="1554739"/>
            <a:ext cx="3887312" cy="208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:\MSC\sumandeep\obg\images obg\n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6761" y="4100945"/>
            <a:ext cx="3887312" cy="1967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781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3" y="1094509"/>
            <a:ext cx="8007928" cy="4862946"/>
          </a:xfrm>
        </p:spPr>
        <p:txBody>
          <a:bodyPr>
            <a:noAutofit/>
          </a:bodyPr>
          <a:lstStyle/>
          <a:p>
            <a:pPr lvl="0"/>
            <a:r>
              <a:rPr lang="en-US" sz="2800" b="1" u="sng" dirty="0"/>
              <a:t>Advice:</a:t>
            </a:r>
            <a:endParaRPr lang="en-US" sz="2800" dirty="0"/>
          </a:p>
          <a:p>
            <a:pPr lvl="0"/>
            <a:r>
              <a:rPr lang="en-US" sz="2800" dirty="0"/>
              <a:t>Measures to reduce the discomfort of leg varicosities include:</a:t>
            </a:r>
          </a:p>
          <a:p>
            <a:pPr lvl="0"/>
            <a:r>
              <a:rPr lang="en-US" sz="2800" dirty="0"/>
              <a:t>Exercising the calf muscles by rising on to the toes or making circling movements with ankles.</a:t>
            </a:r>
          </a:p>
          <a:p>
            <a:pPr lvl="0"/>
            <a:r>
              <a:rPr lang="en-US" sz="2800" dirty="0" smtClean="0"/>
              <a:t>Resting </a:t>
            </a:r>
            <a:r>
              <a:rPr lang="en-US" sz="2800" dirty="0"/>
              <a:t>with the legs vertical against the wall for a short time.</a:t>
            </a:r>
          </a:p>
          <a:p>
            <a:pPr lvl="0"/>
            <a:r>
              <a:rPr lang="en-US" sz="2800" dirty="0" smtClean="0"/>
              <a:t>Wearing </a:t>
            </a:r>
            <a:r>
              <a:rPr lang="en-US" sz="2800" dirty="0"/>
              <a:t>support tights before rising or after resting with led elevated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 descr="E:\MSC\sumandeep\obg\images obg\n3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349" y="1443037"/>
            <a:ext cx="3861954" cy="251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:\MSC\sumandeep\obg\images obg\h1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349" y="4181475"/>
            <a:ext cx="3861954" cy="2233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5586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6000" b="1" i="1" u="sng" dirty="0" smtClean="0">
                <a:solidFill>
                  <a:schemeClr val="tx2">
                    <a:lumMod val="75000"/>
                  </a:schemeClr>
                </a:solidFill>
                <a:latin typeface="Algerian" panose="04020705040A02060702" pitchFamily="82" charset="0"/>
              </a:rPr>
              <a:t>Integumentary system:</a:t>
            </a:r>
            <a:endParaRPr lang="en-US" sz="6000" b="1" i="1" u="sng" dirty="0">
              <a:solidFill>
                <a:schemeClr val="tx2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9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51" y="0"/>
            <a:ext cx="10515600" cy="132556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i="1" u="sng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Skin problem:</a:t>
            </a:r>
            <a:endParaRPr lang="en-US" i="1" u="sng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37548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Generalized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itching, which often starts over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abdomen.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thought to have some connection with the liver’s response to the hormones in pregnancy &amp; with raised bilirubin levels.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358" y="2866030"/>
            <a:ext cx="4121624" cy="3835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02507"/>
            <a:ext cx="5508009" cy="35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4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69" y="0"/>
            <a:ext cx="10515600" cy="982639"/>
          </a:xfrm>
        </p:spPr>
        <p:txBody>
          <a:bodyPr>
            <a:normAutofit/>
          </a:bodyPr>
          <a:lstStyle/>
          <a:p>
            <a:r>
              <a:rPr lang="en-US" sz="3600" i="1" u="sng" dirty="0" smtClean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Advice:</a:t>
            </a:r>
            <a:endParaRPr lang="en-US" sz="3600" i="1" u="sng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869" y="1173707"/>
            <a:ext cx="5904931" cy="500325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local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applications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73707"/>
            <a:ext cx="5181600" cy="500325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Antihistamine</a:t>
            </a:r>
          </a:p>
          <a:p>
            <a:endParaRPr lang="en-US" dirty="0"/>
          </a:p>
        </p:txBody>
      </p:sp>
      <p:pic>
        <p:nvPicPr>
          <p:cNvPr id="5" name="Picture 4" descr="E:\MSC\sumandeep\obg\images obg\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12" y="1930020"/>
            <a:ext cx="4517409" cy="381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218" y="1532209"/>
            <a:ext cx="5009581" cy="46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50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5910" y="365125"/>
            <a:ext cx="5473890" cy="58118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Mild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soap &amp; cotton underwear might help to ease the irritation.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692" y="1378424"/>
            <a:ext cx="5194108" cy="47985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378424"/>
            <a:ext cx="4595884" cy="50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5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Introduction:</a:t>
            </a:r>
            <a:endParaRPr lang="en-US" b="1" i="1" u="sng" dirty="0">
              <a:solidFill>
                <a:schemeClr val="accent1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3267"/>
            <a:ext cx="5668875" cy="4308096"/>
          </a:xfrm>
        </p:spPr>
        <p:txBody>
          <a:bodyPr/>
          <a:lstStyle/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Many women experience some minor disorders during pregnancy.</a:t>
            </a:r>
          </a:p>
          <a:p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These disorders should be treated adequately as they may escalate &amp; become life threatening.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825" y="1733267"/>
            <a:ext cx="4312692" cy="457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69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697" y="160408"/>
            <a:ext cx="10898875" cy="62403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i="1" u="sng" dirty="0" smtClean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Nervous system:</a:t>
            </a:r>
            <a:endParaRPr lang="en-US" sz="6000" b="1" i="1" u="sng" dirty="0">
              <a:solidFill>
                <a:schemeClr val="accent3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53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49"/>
            <a:ext cx="10515600" cy="685752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>
                <a:latin typeface="Algerian" panose="04020705040A02060702" pitchFamily="82" charset="0"/>
              </a:rPr>
              <a:t>1)</a:t>
            </a:r>
            <a:r>
              <a:rPr lang="en-US" sz="3600" b="1" i="1" u="sng" dirty="0"/>
              <a:t> </a:t>
            </a:r>
            <a:r>
              <a:rPr lang="en-US" sz="4000" b="1" i="1" u="sng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Carpal tunnel syndrome: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/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</a:br>
            <a:endParaRPr lang="en-US" sz="4000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914400"/>
            <a:ext cx="11176379" cy="5732059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Mothers complains of numbness &amp; pins &amp; needles in their fingers &amp;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usually happen in the morning, but it can occur at any time of the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day.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is caused by fluid retention, which creates edema &amp; pressure on the median nerve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607" y="2593076"/>
            <a:ext cx="3999079" cy="4053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63" y="3016155"/>
            <a:ext cx="5581933" cy="363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6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16" y="187705"/>
            <a:ext cx="10515600" cy="84952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i="1" u="sng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Advice:</a:t>
            </a:r>
            <a:endParaRPr lang="en-US" sz="4000" i="1" u="sng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899" y="1160060"/>
            <a:ext cx="5705901" cy="501690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Wearing splint at night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69242"/>
            <a:ext cx="5181600" cy="490772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Restriction of salt intake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1825625"/>
            <a:ext cx="4599295" cy="4629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387" y="1825625"/>
            <a:ext cx="4725537" cy="4351338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9447946" y="1405719"/>
            <a:ext cx="3349956" cy="288785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3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160408"/>
            <a:ext cx="10515600" cy="794935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b="1" i="1" u="sng" dirty="0" smtClean="0">
                <a:latin typeface="Algerian" panose="04020705040A02060702" pitchFamily="82" charset="0"/>
              </a:rPr>
              <a:t>2) </a:t>
            </a:r>
            <a:r>
              <a:rPr lang="en-US" b="1" i="1" u="sng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Intercostal neuralgia: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b="1" i="1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818866"/>
            <a:ext cx="11039901" cy="5358097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may develop in late pregnancy due to muscle spasm.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may be unilateral or girdle type.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6" y="2019869"/>
            <a:ext cx="8598090" cy="461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54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i="1" u="sng" dirty="0" smtClean="0">
                <a:latin typeface="Algerian" panose="04020705040A02060702" pitchFamily="82" charset="0"/>
              </a:rPr>
              <a:t>Advice:</a:t>
            </a:r>
            <a:endParaRPr lang="en-US" sz="3600" i="1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5131559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Sitting in straight- backed chair, using a cushion for lumber support &amp; lateral flexion exercises relieves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it.</a:t>
            </a:r>
          </a:p>
          <a:p>
            <a:endParaRPr lang="en-US" dirty="0"/>
          </a:p>
        </p:txBody>
      </p:sp>
      <p:pic>
        <p:nvPicPr>
          <p:cNvPr id="4" name="Picture 3" descr="E:\MSC\sumandeep\obg\images obg\7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881" y="2595562"/>
            <a:ext cx="7096835" cy="3887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88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03" y="174057"/>
            <a:ext cx="10515600" cy="767639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i="1" u="sng" dirty="0" smtClean="0">
                <a:latin typeface="Algerian" panose="04020705040A02060702" pitchFamily="82" charset="0"/>
              </a:rPr>
              <a:t>3) </a:t>
            </a:r>
            <a:r>
              <a:rPr lang="en-US" b="1" i="1" u="sng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Bell’s </a:t>
            </a:r>
            <a:r>
              <a:rPr lang="en-US" b="1" i="1" u="sng" dirty="0" err="1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plasy</a:t>
            </a:r>
            <a:r>
              <a:rPr lang="en-US" b="1" i="1" u="sng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i="1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403" y="941696"/>
            <a:ext cx="11143397" cy="5235267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may rarely develop in the last trimester due to edema compressing the facial nerve.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is relived spontaneously in 3 to 4 weeks following delivery.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570" y="2647666"/>
            <a:ext cx="4626591" cy="4094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100" y="2647667"/>
            <a:ext cx="5968622" cy="38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9983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174056"/>
            <a:ext cx="10515600" cy="781287"/>
          </a:xfrm>
        </p:spPr>
        <p:txBody>
          <a:bodyPr>
            <a:normAutofit/>
          </a:bodyPr>
          <a:lstStyle/>
          <a:p>
            <a:r>
              <a:rPr lang="en-US" sz="4000" i="1" u="sng" dirty="0" smtClean="0">
                <a:latin typeface="Algerian" panose="04020705040A02060702" pitchFamily="82" charset="0"/>
              </a:rPr>
              <a:t>4) </a:t>
            </a:r>
            <a:r>
              <a:rPr lang="en-US" sz="4000" i="1" u="sng" dirty="0" smtClean="0">
                <a:solidFill>
                  <a:schemeClr val="tx2">
                    <a:lumMod val="50000"/>
                  </a:schemeClr>
                </a:solidFill>
                <a:latin typeface="Algerian" panose="04020705040A02060702" pitchFamily="82" charset="0"/>
              </a:rPr>
              <a:t>insomnia:</a:t>
            </a:r>
            <a:endParaRPr lang="en-US" sz="4000" i="1" u="sng" dirty="0">
              <a:solidFill>
                <a:schemeClr val="tx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785" y="955343"/>
            <a:ext cx="10958015" cy="5221620"/>
          </a:xfrm>
        </p:spPr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caused by the fetal movements, frequency of micturition &amp; difficulty in finding a comfortable positions.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may also be due to some deep seated anxiety or fear.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869" y="2866030"/>
            <a:ext cx="5145205" cy="3698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73" y="2866029"/>
            <a:ext cx="4486417" cy="36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8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64" y="105817"/>
            <a:ext cx="10515600" cy="781287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i="1" u="sng" dirty="0" smtClean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Advice:</a:t>
            </a:r>
            <a:endParaRPr lang="en-US" sz="3200" i="1" u="sng" dirty="0">
              <a:solidFill>
                <a:schemeClr val="accent1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307" y="887104"/>
            <a:ext cx="5760493" cy="5581935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rest in afternoon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Drink a glass of warm milk at bed time.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54842"/>
            <a:ext cx="5181600" cy="640080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Tuck a pillow under the abdomen when lying in a lateral position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her fears &amp; anxieties so that she can have sense of normality &amp; lightness.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59" y="2563646"/>
            <a:ext cx="3821372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4" y="4792496"/>
            <a:ext cx="3334744" cy="20655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177" y="1677679"/>
            <a:ext cx="4693692" cy="311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907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64275"/>
          </a:xfrm>
        </p:spPr>
        <p:txBody>
          <a:bodyPr>
            <a:norm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latin typeface="Algerian" panose="04020705040A02060702" pitchFamily="82" charset="0"/>
              </a:rPr>
              <a:t>MULTIPLE CHOICE QUETIONS:</a:t>
            </a:r>
            <a:endParaRPr lang="en-US" sz="3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873456"/>
            <a:ext cx="11176379" cy="5984543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……………….. Hormone is present in large amounts in the first trimester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Estrogen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Progesterone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chorionic gonadotropin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Thyroxin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2)Which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one of the treatment of leg cramp in pregnancy?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Intake of more water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Administer laxative drugs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vitamin B complex &amp; calcium supplements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Iron supplements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One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woman has white nonirritant vaginal discharge in pregnancy, which term is used?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Leucorrhea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Varicosities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Fainting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Amenorrhea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6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1946"/>
            <a:ext cx="10515600" cy="541816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Varicose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veins occur in anus is also known as………………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Hemorrhoids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Fistula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Skin integrity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Ptyalism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 are common for insomnia in pregnancy?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Fetal movement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Frequency of micturition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Difficult in finding comfortable position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a), b) &amp; c)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9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3612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algn="ctr"/>
            <a:r>
              <a:rPr lang="en-US" sz="6600" b="1" i="1" u="sng" dirty="0" smtClean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Digestive system:</a:t>
            </a:r>
            <a:endParaRPr lang="en-US" sz="6600" b="1" i="1" u="sng" dirty="0">
              <a:solidFill>
                <a:schemeClr val="accent4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1528549"/>
            <a:ext cx="6073253" cy="5049672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400" b="1" i="1" u="sng" dirty="0">
                <a:solidFill>
                  <a:schemeClr val="tx1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Nausea &amp; Vomiting:</a:t>
            </a:r>
            <a:endParaRPr lang="en-US" sz="2400" dirty="0">
              <a:solidFill>
                <a:schemeClr val="tx1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Disorder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seen in about 50% women between 4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16</a:t>
            </a:r>
            <a:r>
              <a:rPr lang="en-US" sz="24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week of gestation.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Hormonal influence are through to be the most likely cause.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Human chorionic gonadotropin,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that is present in large amounts in the first trimester, estrogen &amp; progesterone are also contributors to this.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sickness is confirm to “early morning” but can occur any time in the day.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smell of food cooking will often the mother to retch</a:t>
            </a:r>
            <a:endParaRPr lang="en-US" sz="2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 descr="E:\MSC\sumandeep\obg\images obg\n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913" y="2088108"/>
            <a:ext cx="3912351" cy="416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7039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07" y="150125"/>
            <a:ext cx="11668835" cy="655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5898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 descr="bab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9753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4267200" y="1"/>
            <a:ext cx="3962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000" b="1">
                <a:solidFill>
                  <a:srgbClr val="2F1311"/>
                </a:solidFill>
                <a:latin typeface="Monotype Corsiva" panose="03010101010201010101" pitchFamily="66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xmlns="" val="12974735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218364"/>
            <a:ext cx="9001047" cy="750627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  <a:latin typeface="Algerian" panose="04020705040A02060702" pitchFamily="82" charset="0"/>
              </a:rPr>
              <a:t>ADVICE:</a:t>
            </a:r>
            <a:endParaRPr lang="en-US" u="sng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624" y="1078173"/>
            <a:ext cx="5152378" cy="4963189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Salads &amp; light snacks are more tolerable than full meals.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Carbohydrate snacks at bedtime can prevent hypoglycemia which if often shown as a cause of nausea &amp;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vomiting.</a:t>
            </a:r>
            <a:endParaRPr lang="en-US" sz="2400" dirty="0" smtClean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Dry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toast or biscuit on working up &amp; breakfast after half an hour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E:\MSC\sumandeep\obg\images obg\n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81" y="1078173"/>
            <a:ext cx="3248167" cy="3766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541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832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4590702" cy="4335745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vomiting become severe, the mother may lose weight &amp; become dehydrated. This condition is called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hyperemesis </a:t>
            </a:r>
            <a:r>
              <a:rPr lang="en-US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gravidarum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&amp; warrants specialized care &amp; appropriate referral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Antiemetic drugs given to mother as per prescription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E:\MSC\sumandeep\obg\images obg\n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813" y="4328461"/>
            <a:ext cx="6396187" cy="2345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192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19" y="159224"/>
            <a:ext cx="8596668" cy="823415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i="1" u="sng" dirty="0" smtClean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2) Heartburn</a:t>
            </a:r>
            <a:r>
              <a:rPr lang="en-US" sz="3200" b="1" i="1" u="sng" dirty="0">
                <a:solidFill>
                  <a:srgbClr val="00206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887104"/>
            <a:ext cx="6359857" cy="5970895"/>
          </a:xfrm>
        </p:spPr>
        <p:txBody>
          <a:bodyPr>
            <a:normAutofit fontScale="92500"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the burning pain in the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mediastinal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region caused by reflux of stomach content into the esophagus.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occurs because cardiac sphincter relaxes during pregnancy due to effect of progesterone.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condition tends to worsen as pregnancy advances because the stomach is displaced upward by the enlarging uterus.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troublesome at about 30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40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week of gestation because at this stage the stomach is under pressure from the growing uterus.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E:\MSC\sumandeep\obg\images obg\h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618" y="239688"/>
            <a:ext cx="4480376" cy="261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:\MSC\sumandeep\obg\images obg\h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3618" y="3357349"/>
            <a:ext cx="4480376" cy="3302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1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76" y="241110"/>
            <a:ext cx="8596668" cy="700585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chemeClr val="tx1"/>
                </a:solidFill>
                <a:latin typeface="Algerian" panose="04020705040A02060702" pitchFamily="82" charset="0"/>
              </a:rPr>
              <a:t>Advice:</a:t>
            </a:r>
            <a:endParaRPr lang="en-US" sz="3200" u="sng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2" y="818867"/>
            <a:ext cx="5090615" cy="5717858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reflux can be prevented by avoiding bending &amp; kneeling while doing household chores.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meals take less room in the reduced stomach space &amp; are digested more easily.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Fried &amp; fatty food should be avoided.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Sleeping with the more pillows than usual &amp; lying on the right side semi reclining can sometimes help.</a:t>
            </a:r>
          </a:p>
          <a:p>
            <a:endParaRPr lang="en-US" dirty="0"/>
          </a:p>
        </p:txBody>
      </p:sp>
      <p:pic>
        <p:nvPicPr>
          <p:cNvPr id="4" name="Picture 3" descr="E:\MSC\sumandeep\obg\images obg\h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660" y="1037231"/>
            <a:ext cx="3439235" cy="4845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8772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5328050" cy="3880773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D34817"/>
              </a:buClr>
              <a:buFont typeface="Wingdings" panose="05000000000000000000" pitchFamily="2" charset="2"/>
              <a:buChar char=""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Sleeping with the more pillows than usual &amp; lying on the right side semi reclining can sometimes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help.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D34817"/>
              </a:buClr>
              <a:buFont typeface="Wingdings" panose="05000000000000000000" pitchFamily="2" charset="2"/>
              <a:buChar char="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For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persistent heartburn antacids may be prescribed by the physician.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4" name="Picture 3" descr="E:\MSC\sumandeep\obg\images obg\n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016" y="1594023"/>
            <a:ext cx="3595815" cy="4609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950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1727</Words>
  <Application>Microsoft Office PowerPoint</Application>
  <PresentationFormat>Custom</PresentationFormat>
  <Paragraphs>189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Kimono</vt:lpstr>
      <vt:lpstr>Facet</vt:lpstr>
      <vt:lpstr>Sumandeep nursing college</vt:lpstr>
      <vt:lpstr>Slide 2</vt:lpstr>
      <vt:lpstr>Introduction:</vt:lpstr>
      <vt:lpstr>Digestive system:</vt:lpstr>
      <vt:lpstr>ADVICE:</vt:lpstr>
      <vt:lpstr>Slide 6</vt:lpstr>
      <vt:lpstr>2) Heartburn: </vt:lpstr>
      <vt:lpstr>Advice:</vt:lpstr>
      <vt:lpstr>Slide 9</vt:lpstr>
      <vt:lpstr>3)Excessive Salivation (Ptyalism): </vt:lpstr>
      <vt:lpstr>4)Pica: </vt:lpstr>
      <vt:lpstr>5)Constipation: </vt:lpstr>
      <vt:lpstr>Musculoskeletal system:</vt:lpstr>
      <vt:lpstr>Slide 14</vt:lpstr>
      <vt:lpstr>Slide 15</vt:lpstr>
      <vt:lpstr>Slide 16</vt:lpstr>
      <vt:lpstr>Genitourinary system:</vt:lpstr>
      <vt:lpstr>Slide 18</vt:lpstr>
      <vt:lpstr>Circulatory system:</vt:lpstr>
      <vt:lpstr>Slide 20</vt:lpstr>
      <vt:lpstr>Slide 21</vt:lpstr>
      <vt:lpstr>Slide 22</vt:lpstr>
      <vt:lpstr>Slide 23</vt:lpstr>
      <vt:lpstr>Slide 24</vt:lpstr>
      <vt:lpstr>Slide 25</vt:lpstr>
      <vt:lpstr>Integumentary system:</vt:lpstr>
      <vt:lpstr>Skin problem:</vt:lpstr>
      <vt:lpstr>Advice:</vt:lpstr>
      <vt:lpstr>Slide 29</vt:lpstr>
      <vt:lpstr>Nervous system:</vt:lpstr>
      <vt:lpstr>1) Carpal tunnel syndrome: </vt:lpstr>
      <vt:lpstr>Advice:</vt:lpstr>
      <vt:lpstr>2) Intercostal neuralgia: </vt:lpstr>
      <vt:lpstr>Advice:</vt:lpstr>
      <vt:lpstr>3) Bell’s plasy: </vt:lpstr>
      <vt:lpstr>4) insomnia:</vt:lpstr>
      <vt:lpstr>Advice:</vt:lpstr>
      <vt:lpstr>MULTIPLE CHOICE QUETIONS:</vt:lpstr>
      <vt:lpstr>Slide 39</vt:lpstr>
      <vt:lpstr>Slide 40</vt:lpstr>
      <vt:lpstr>Slide 41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Sumandeep nursing college</dc:title>
  <dc:creator>Hiral Trivedi</dc:creator>
  <cp:lastModifiedBy>ITIGODHRA</cp:lastModifiedBy>
  <cp:revision>36</cp:revision>
  <dcterms:created xsi:type="dcterms:W3CDTF">2014-11-21T01:38:37Z</dcterms:created>
  <dcterms:modified xsi:type="dcterms:W3CDTF">2020-08-14T04:17:00Z</dcterms:modified>
</cp:coreProperties>
</file>