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2" r:id="rId1"/>
  </p:sldMasterIdLst>
  <p:notesMasterIdLst>
    <p:notesMasterId r:id="rId98"/>
  </p:notesMasterIdLst>
  <p:sldIdLst>
    <p:sldId id="256" r:id="rId2"/>
    <p:sldId id="257" r:id="rId3"/>
    <p:sldId id="258" r:id="rId4"/>
    <p:sldId id="259" r:id="rId5"/>
    <p:sldId id="354" r:id="rId6"/>
    <p:sldId id="355" r:id="rId7"/>
    <p:sldId id="260" r:id="rId8"/>
    <p:sldId id="265" r:id="rId9"/>
    <p:sldId id="286" r:id="rId10"/>
    <p:sldId id="287" r:id="rId11"/>
    <p:sldId id="261" r:id="rId12"/>
    <p:sldId id="278" r:id="rId13"/>
    <p:sldId id="281" r:id="rId14"/>
    <p:sldId id="282" r:id="rId15"/>
    <p:sldId id="283" r:id="rId16"/>
    <p:sldId id="288" r:id="rId17"/>
    <p:sldId id="289" r:id="rId18"/>
    <p:sldId id="264" r:id="rId19"/>
    <p:sldId id="290" r:id="rId20"/>
    <p:sldId id="291" r:id="rId21"/>
    <p:sldId id="292" r:id="rId22"/>
    <p:sldId id="293" r:id="rId23"/>
    <p:sldId id="266" r:id="rId24"/>
    <p:sldId id="267" r:id="rId25"/>
    <p:sldId id="294" r:id="rId26"/>
    <p:sldId id="298" r:id="rId27"/>
    <p:sldId id="295" r:id="rId28"/>
    <p:sldId id="312" r:id="rId29"/>
    <p:sldId id="296" r:id="rId30"/>
    <p:sldId id="299" r:id="rId31"/>
    <p:sldId id="297" r:id="rId32"/>
    <p:sldId id="268" r:id="rId33"/>
    <p:sldId id="300" r:id="rId34"/>
    <p:sldId id="301" r:id="rId35"/>
    <p:sldId id="269" r:id="rId36"/>
    <p:sldId id="302" r:id="rId37"/>
    <p:sldId id="303" r:id="rId38"/>
    <p:sldId id="304" r:id="rId39"/>
    <p:sldId id="270" r:id="rId40"/>
    <p:sldId id="305" r:id="rId41"/>
    <p:sldId id="271" r:id="rId42"/>
    <p:sldId id="306" r:id="rId43"/>
    <p:sldId id="272" r:id="rId44"/>
    <p:sldId id="307" r:id="rId45"/>
    <p:sldId id="273" r:id="rId46"/>
    <p:sldId id="308" r:id="rId47"/>
    <p:sldId id="309" r:id="rId48"/>
    <p:sldId id="274" r:id="rId49"/>
    <p:sldId id="356" r:id="rId50"/>
    <p:sldId id="357" r:id="rId51"/>
    <p:sldId id="358" r:id="rId52"/>
    <p:sldId id="310" r:id="rId53"/>
    <p:sldId id="311" r:id="rId54"/>
    <p:sldId id="313" r:id="rId55"/>
    <p:sldId id="314" r:id="rId56"/>
    <p:sldId id="315" r:id="rId57"/>
    <p:sldId id="316" r:id="rId58"/>
    <p:sldId id="317" r:id="rId59"/>
    <p:sldId id="318" r:id="rId60"/>
    <p:sldId id="322" r:id="rId61"/>
    <p:sldId id="323" r:id="rId62"/>
    <p:sldId id="324" r:id="rId63"/>
    <p:sldId id="325" r:id="rId64"/>
    <p:sldId id="326" r:id="rId65"/>
    <p:sldId id="327" r:id="rId66"/>
    <p:sldId id="353" r:id="rId67"/>
    <p:sldId id="321" r:id="rId68"/>
    <p:sldId id="328" r:id="rId69"/>
    <p:sldId id="329" r:id="rId70"/>
    <p:sldId id="330" r:id="rId71"/>
    <p:sldId id="331" r:id="rId72"/>
    <p:sldId id="359" r:id="rId73"/>
    <p:sldId id="360" r:id="rId74"/>
    <p:sldId id="361" r:id="rId75"/>
    <p:sldId id="332" r:id="rId76"/>
    <p:sldId id="333" r:id="rId77"/>
    <p:sldId id="334" r:id="rId78"/>
    <p:sldId id="338" r:id="rId79"/>
    <p:sldId id="339" r:id="rId80"/>
    <p:sldId id="335" r:id="rId81"/>
    <p:sldId id="336" r:id="rId82"/>
    <p:sldId id="337" r:id="rId83"/>
    <p:sldId id="340" r:id="rId84"/>
    <p:sldId id="341" r:id="rId85"/>
    <p:sldId id="342" r:id="rId86"/>
    <p:sldId id="343" r:id="rId87"/>
    <p:sldId id="344" r:id="rId88"/>
    <p:sldId id="345" r:id="rId89"/>
    <p:sldId id="346" r:id="rId90"/>
    <p:sldId id="347" r:id="rId91"/>
    <p:sldId id="277" r:id="rId92"/>
    <p:sldId id="348" r:id="rId93"/>
    <p:sldId id="349" r:id="rId94"/>
    <p:sldId id="350" r:id="rId95"/>
    <p:sldId id="351" r:id="rId96"/>
    <p:sldId id="352"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01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F1DF0C-D2C4-40EE-B878-A804B2289AC6}" type="datetimeFigureOut">
              <a:rPr lang="en-US" smtClean="0"/>
              <a:pPr/>
              <a:t>8/13/2020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74B61D-DF49-4542-AC27-90659A55FA17}" type="slidenum">
              <a:rPr lang="en-US" smtClean="0"/>
              <a:pPr/>
              <a:t>‹#›</a:t>
            </a:fld>
            <a:endParaRPr lang="en-US"/>
          </a:p>
        </p:txBody>
      </p:sp>
    </p:spTree>
    <p:extLst>
      <p:ext uri="{BB962C8B-B14F-4D97-AF65-F5344CB8AC3E}">
        <p14:creationId xmlns="" xmlns:p14="http://schemas.microsoft.com/office/powerpoint/2010/main" val="167816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74B61D-DF49-4542-AC27-90659A55FA17}" type="slidenum">
              <a:rPr lang="en-US" smtClean="0"/>
              <a:pPr/>
              <a:t>35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74B61D-DF49-4542-AC27-90659A55FA17}" type="slidenum">
              <a:rPr lang="en-US" smtClean="0"/>
              <a:pPr/>
              <a:t>39</a:t>
            </a:fld>
            <a:endParaRPr lang="en-US"/>
          </a:p>
        </p:txBody>
      </p:sp>
    </p:spTree>
    <p:extLst>
      <p:ext uri="{BB962C8B-B14F-4D97-AF65-F5344CB8AC3E}">
        <p14:creationId xmlns="" xmlns:p14="http://schemas.microsoft.com/office/powerpoint/2010/main" val="939543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7BA82C86-92B3-4D54-82CC-ED0E750B0D35}" type="datetime1">
              <a:rPr lang="en-US" smtClean="0"/>
              <a:pPr/>
              <a:t>8/13/2020</a:t>
            </a:fld>
            <a:endParaRPr lang="en-US"/>
          </a:p>
        </p:txBody>
      </p:sp>
      <p:sp>
        <p:nvSpPr>
          <p:cNvPr id="8" name="Footer Placeholder 7"/>
          <p:cNvSpPr>
            <a:spLocks noGrp="1"/>
          </p:cNvSpPr>
          <p:nvPr>
            <p:ph type="ftr" sz="quarter" idx="11"/>
          </p:nvPr>
        </p:nvSpPr>
        <p:spPr/>
        <p:txBody>
          <a:bodyPr/>
          <a:lstStyle>
            <a:extLst/>
          </a:lstStyle>
          <a:p>
            <a:r>
              <a:rPr lang="en-US" smtClean="0"/>
              <a:t>MS.SIJO KOSHY, ASST. PROFESSOR, SNC, SVDU.</a:t>
            </a:r>
            <a:endParaRPr lang="en-US"/>
          </a:p>
        </p:txBody>
      </p:sp>
      <p:sp>
        <p:nvSpPr>
          <p:cNvPr id="11" name="Slide Number Placeholder 10"/>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75CCB25-ECF2-4336-8EDA-4FD05EDDCA5E}" type="datetime1">
              <a:rPr lang="en-US" smtClean="0"/>
              <a:pPr/>
              <a:t>8/13/2020</a:t>
            </a:fld>
            <a:endParaRPr lang="en-US"/>
          </a:p>
        </p:txBody>
      </p:sp>
      <p:sp>
        <p:nvSpPr>
          <p:cNvPr id="5" name="Footer Placeholder 4"/>
          <p:cNvSpPr>
            <a:spLocks noGrp="1"/>
          </p:cNvSpPr>
          <p:nvPr>
            <p:ph type="ftr" sz="quarter" idx="11"/>
          </p:nvPr>
        </p:nvSpPr>
        <p:spPr/>
        <p:txBody>
          <a:bodyPr/>
          <a:lstStyle>
            <a:extLst/>
          </a:lstStyle>
          <a:p>
            <a:r>
              <a:rPr lang="en-US" smtClean="0"/>
              <a:t>MS.SIJO KOSHY, ASST. PROFESSOR, SNC, SVDU.</a:t>
            </a:r>
            <a:endParaRPr lang="en-US"/>
          </a:p>
        </p:txBody>
      </p:sp>
      <p:sp>
        <p:nvSpPr>
          <p:cNvPr id="6" name="Slide Number Placeholder 5"/>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7A5CBD-72EE-4588-A8C2-8E2F612FCA93}" type="datetime1">
              <a:rPr lang="en-US" smtClean="0"/>
              <a:pPr/>
              <a:t>8/13/2020</a:t>
            </a:fld>
            <a:endParaRPr lang="en-US"/>
          </a:p>
        </p:txBody>
      </p:sp>
      <p:sp>
        <p:nvSpPr>
          <p:cNvPr id="5" name="Footer Placeholder 4"/>
          <p:cNvSpPr>
            <a:spLocks noGrp="1"/>
          </p:cNvSpPr>
          <p:nvPr>
            <p:ph type="ftr" sz="quarter" idx="11"/>
          </p:nvPr>
        </p:nvSpPr>
        <p:spPr/>
        <p:txBody>
          <a:bodyPr/>
          <a:lstStyle>
            <a:extLst/>
          </a:lstStyle>
          <a:p>
            <a:r>
              <a:rPr lang="en-US" smtClean="0"/>
              <a:t>MS.SIJO KOSHY, ASST. PROFESSOR, SNC, SVDU.</a:t>
            </a:r>
            <a:endParaRPr lang="en-US"/>
          </a:p>
        </p:txBody>
      </p:sp>
      <p:sp>
        <p:nvSpPr>
          <p:cNvPr id="6" name="Slide Number Placeholder 5"/>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9213B6-BA14-40B2-8FD2-D81F86EB6F15}" type="datetime1">
              <a:rPr lang="en-US" smtClean="0"/>
              <a:pPr/>
              <a:t>8/13/2020</a:t>
            </a:fld>
            <a:endParaRPr lang="en-US"/>
          </a:p>
        </p:txBody>
      </p:sp>
      <p:sp>
        <p:nvSpPr>
          <p:cNvPr id="5" name="Footer Placeholder 4"/>
          <p:cNvSpPr>
            <a:spLocks noGrp="1"/>
          </p:cNvSpPr>
          <p:nvPr>
            <p:ph type="ftr" sz="quarter" idx="11"/>
          </p:nvPr>
        </p:nvSpPr>
        <p:spPr/>
        <p:txBody>
          <a:bodyPr/>
          <a:lstStyle>
            <a:extLst/>
          </a:lstStyle>
          <a:p>
            <a:r>
              <a:rPr lang="en-US" smtClean="0"/>
              <a:t>MS.SIJO KOSHY, ASST. PROFESSOR, SNC, SVDU.</a:t>
            </a:r>
            <a:endParaRPr lang="en-US"/>
          </a:p>
        </p:txBody>
      </p:sp>
      <p:sp>
        <p:nvSpPr>
          <p:cNvPr id="6" name="Slide Number Placeholder 5"/>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3FF249-D451-4166-A664-C17F1D9971B4}" type="datetime1">
              <a:rPr lang="en-US" smtClean="0"/>
              <a:pPr/>
              <a:t>8/13/2020</a:t>
            </a:fld>
            <a:endParaRPr lang="en-US"/>
          </a:p>
        </p:txBody>
      </p:sp>
      <p:sp>
        <p:nvSpPr>
          <p:cNvPr id="5" name="Footer Placeholder 4"/>
          <p:cNvSpPr>
            <a:spLocks noGrp="1"/>
          </p:cNvSpPr>
          <p:nvPr>
            <p:ph type="ftr" sz="quarter" idx="11"/>
          </p:nvPr>
        </p:nvSpPr>
        <p:spPr/>
        <p:txBody>
          <a:bodyPr/>
          <a:lstStyle>
            <a:extLst/>
          </a:lstStyle>
          <a:p>
            <a:r>
              <a:rPr lang="en-US" smtClean="0"/>
              <a:t>MS.SIJO KOSHY, ASST. PROFESSOR, SNC, SVDU.</a:t>
            </a:r>
            <a:endParaRPr lang="en-US"/>
          </a:p>
        </p:txBody>
      </p:sp>
      <p:sp>
        <p:nvSpPr>
          <p:cNvPr id="6" name="Slide Number Placeholder 5"/>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FAEBC01-F43D-42B9-9C6B-B7C6F0EB95F7}" type="datetime1">
              <a:rPr lang="en-US" smtClean="0"/>
              <a:pPr/>
              <a:t>8/13/2020</a:t>
            </a:fld>
            <a:endParaRPr lang="en-US"/>
          </a:p>
        </p:txBody>
      </p:sp>
      <p:sp>
        <p:nvSpPr>
          <p:cNvPr id="6" name="Footer Placeholder 5"/>
          <p:cNvSpPr>
            <a:spLocks noGrp="1"/>
          </p:cNvSpPr>
          <p:nvPr>
            <p:ph type="ftr" sz="quarter" idx="11"/>
          </p:nvPr>
        </p:nvSpPr>
        <p:spPr/>
        <p:txBody>
          <a:bodyPr/>
          <a:lstStyle>
            <a:extLst/>
          </a:lstStyle>
          <a:p>
            <a:r>
              <a:rPr lang="en-US" smtClean="0"/>
              <a:t>MS.SIJO KOSHY, ASST. PROFESSOR, SNC, SVDU.</a:t>
            </a:r>
            <a:endParaRPr lang="en-US"/>
          </a:p>
        </p:txBody>
      </p:sp>
      <p:sp>
        <p:nvSpPr>
          <p:cNvPr id="7" name="Slide Number Placeholder 6"/>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C9F5CC9-3F1A-4ECC-9E15-4F1C19F65622}" type="datetime1">
              <a:rPr lang="en-US" smtClean="0"/>
              <a:pPr/>
              <a:t>8/13/2020</a:t>
            </a:fld>
            <a:endParaRPr lang="en-US"/>
          </a:p>
        </p:txBody>
      </p:sp>
      <p:sp>
        <p:nvSpPr>
          <p:cNvPr id="8" name="Footer Placeholder 7"/>
          <p:cNvSpPr>
            <a:spLocks noGrp="1"/>
          </p:cNvSpPr>
          <p:nvPr>
            <p:ph type="ftr" sz="quarter" idx="11"/>
          </p:nvPr>
        </p:nvSpPr>
        <p:spPr/>
        <p:txBody>
          <a:bodyPr/>
          <a:lstStyle>
            <a:extLst/>
          </a:lstStyle>
          <a:p>
            <a:r>
              <a:rPr lang="en-US" smtClean="0"/>
              <a:t>MS.SIJO KOSHY, ASST. PROFESSOR, SNC, SVDU.</a:t>
            </a:r>
            <a:endParaRPr lang="en-US"/>
          </a:p>
        </p:txBody>
      </p:sp>
      <p:sp>
        <p:nvSpPr>
          <p:cNvPr id="9" name="Slide Number Placeholder 8"/>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D483D6E-5CD2-4A92-B20B-A1B5763F3FEE}" type="datetime1">
              <a:rPr lang="en-US" smtClean="0"/>
              <a:pPr/>
              <a:t>8/13/2020</a:t>
            </a:fld>
            <a:endParaRPr lang="en-US"/>
          </a:p>
        </p:txBody>
      </p:sp>
      <p:sp>
        <p:nvSpPr>
          <p:cNvPr id="4" name="Footer Placeholder 3"/>
          <p:cNvSpPr>
            <a:spLocks noGrp="1"/>
          </p:cNvSpPr>
          <p:nvPr>
            <p:ph type="ftr" sz="quarter" idx="11"/>
          </p:nvPr>
        </p:nvSpPr>
        <p:spPr/>
        <p:txBody>
          <a:bodyPr/>
          <a:lstStyle>
            <a:extLst/>
          </a:lstStyle>
          <a:p>
            <a:r>
              <a:rPr lang="en-US" smtClean="0"/>
              <a:t>MS.SIJO KOSHY, ASST. PROFESSOR, SNC, SVDU.</a:t>
            </a:r>
            <a:endParaRPr lang="en-US"/>
          </a:p>
        </p:txBody>
      </p:sp>
      <p:sp>
        <p:nvSpPr>
          <p:cNvPr id="5" name="Slide Number Placeholder 4"/>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6F1C1EA-76D4-4CC0-A6F7-A016F5AB10B5}" type="datetime1">
              <a:rPr lang="en-US" smtClean="0"/>
              <a:pPr/>
              <a:t>8/13/2020</a:t>
            </a:fld>
            <a:endParaRPr lang="en-US"/>
          </a:p>
        </p:txBody>
      </p:sp>
      <p:sp>
        <p:nvSpPr>
          <p:cNvPr id="3" name="Footer Placeholder 2"/>
          <p:cNvSpPr>
            <a:spLocks noGrp="1"/>
          </p:cNvSpPr>
          <p:nvPr>
            <p:ph type="ftr" sz="quarter" idx="11"/>
          </p:nvPr>
        </p:nvSpPr>
        <p:spPr/>
        <p:txBody>
          <a:bodyPr/>
          <a:lstStyle>
            <a:extLst/>
          </a:lstStyle>
          <a:p>
            <a:r>
              <a:rPr lang="en-US" smtClean="0"/>
              <a:t>MS.SIJO KOSHY, ASST. PROFESSOR, SNC, SVDU.</a:t>
            </a:r>
            <a:endParaRPr lang="en-US"/>
          </a:p>
        </p:txBody>
      </p:sp>
      <p:sp>
        <p:nvSpPr>
          <p:cNvPr id="4" name="Slide Number Placeholder 3"/>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B79EE5-64FC-4AB1-A2D4-8E49DA138771}" type="datetime1">
              <a:rPr lang="en-US" smtClean="0"/>
              <a:pPr/>
              <a:t>8/13/2020</a:t>
            </a:fld>
            <a:endParaRPr lang="en-US"/>
          </a:p>
        </p:txBody>
      </p:sp>
      <p:sp>
        <p:nvSpPr>
          <p:cNvPr id="6" name="Footer Placeholder 5"/>
          <p:cNvSpPr>
            <a:spLocks noGrp="1"/>
          </p:cNvSpPr>
          <p:nvPr>
            <p:ph type="ftr" sz="quarter" idx="11"/>
          </p:nvPr>
        </p:nvSpPr>
        <p:spPr/>
        <p:txBody>
          <a:bodyPr/>
          <a:lstStyle>
            <a:extLst/>
          </a:lstStyle>
          <a:p>
            <a:r>
              <a:rPr lang="en-US" smtClean="0"/>
              <a:t>MS.SIJO KOSHY, ASST. PROFESSOR, SNC, SVDU.</a:t>
            </a:r>
            <a:endParaRPr lang="en-US"/>
          </a:p>
        </p:txBody>
      </p:sp>
      <p:sp>
        <p:nvSpPr>
          <p:cNvPr id="7" name="Slide Number Placeholder 6"/>
          <p:cNvSpPr>
            <a:spLocks noGrp="1"/>
          </p:cNvSpPr>
          <p:nvPr>
            <p:ph type="sldNum" sz="quarter" idx="12"/>
          </p:nvPr>
        </p:nvSpPr>
        <p:spPr/>
        <p:txBody>
          <a:bodyPr/>
          <a:lstStyle>
            <a:extLst/>
          </a:lstStyle>
          <a:p>
            <a:fld id="{8E0B4206-C4CF-488B-9195-A3DC2C4490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297DE5-9546-4E06-BE3D-B980E446BCEA}" type="datetime1">
              <a:rPr lang="en-US" smtClean="0"/>
              <a:pPr/>
              <a:t>8/13/2020</a:t>
            </a:fld>
            <a:endParaRPr lang="en-US"/>
          </a:p>
        </p:txBody>
      </p:sp>
      <p:sp>
        <p:nvSpPr>
          <p:cNvPr id="6" name="Footer Placeholder 5"/>
          <p:cNvSpPr>
            <a:spLocks noGrp="1"/>
          </p:cNvSpPr>
          <p:nvPr>
            <p:ph type="ftr" sz="quarter" idx="11"/>
          </p:nvPr>
        </p:nvSpPr>
        <p:spPr/>
        <p:txBody>
          <a:bodyPr/>
          <a:lstStyle>
            <a:extLst/>
          </a:lstStyle>
          <a:p>
            <a:r>
              <a:rPr lang="en-US" smtClean="0"/>
              <a:t>MS.SIJO KOSHY, ASST. PROFESSOR, SNC, SVDU.</a:t>
            </a:r>
            <a:endParaRPr lang="en-US"/>
          </a:p>
        </p:txBody>
      </p:sp>
      <p:sp>
        <p:nvSpPr>
          <p:cNvPr id="7" name="Slide Number Placeholder 6"/>
          <p:cNvSpPr>
            <a:spLocks noGrp="1"/>
          </p:cNvSpPr>
          <p:nvPr>
            <p:ph type="sldNum" sz="quarter" idx="12"/>
          </p:nvPr>
        </p:nvSpPr>
        <p:spPr/>
        <p:txBody>
          <a:bodyPr/>
          <a:lstStyle>
            <a:extLst/>
          </a:lstStyle>
          <a:p>
            <a:fld id="{8E0B4206-C4CF-488B-9195-A3DC2C44905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4C20124-01A5-4C29-833F-05669DB2C8AB}" type="datetime1">
              <a:rPr lang="en-US" smtClean="0"/>
              <a:pPr/>
              <a:t>8/13/2020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n-US" smtClean="0"/>
              <a:t>MS.SIJO KOSHY, ASST. PROFESSOR, SNC, SVDU.</a:t>
            </a:r>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E0B4206-C4CF-488B-9195-A3DC2C4490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b="1" dirty="0" smtClean="0"/>
              <a:t>ADVAN</a:t>
            </a:r>
            <a:r>
              <a:rPr lang="en-US" dirty="0"/>
              <a:t>C</a:t>
            </a:r>
            <a:r>
              <a:rPr b="1" dirty="0" smtClean="0"/>
              <a:t>ED CONTRACEPTIVE METHOD</a:t>
            </a:r>
            <a:r>
              <a:rPr dirty="0" smtClean="0"/>
              <a:t/>
            </a:r>
            <a:br>
              <a:rPr dirty="0" smtClean="0"/>
            </a:br>
            <a:endParaRPr lang="en-US" dirty="0"/>
          </a:p>
        </p:txBody>
      </p:sp>
      <p:sp>
        <p:nvSpPr>
          <p:cNvPr id="3" name="Subtitle 2"/>
          <p:cNvSpPr>
            <a:spLocks noGrp="1"/>
          </p:cNvSpPr>
          <p:nvPr>
            <p:ph type="subTitle" idx="1"/>
          </p:nvPr>
        </p:nvSpPr>
        <p:spPr>
          <a:xfrm>
            <a:off x="722376" y="3685032"/>
            <a:ext cx="7850152" cy="1315604"/>
          </a:xfrm>
        </p:spPr>
        <p:txBody>
          <a:bodyPr>
            <a:normAutofit/>
          </a:bodyPr>
          <a:lstStyle/>
          <a:p>
            <a:r>
              <a:rPr lang="en-US" b="1" dirty="0" smtClean="0"/>
              <a:t>PRESENTED BY:</a:t>
            </a:r>
          </a:p>
          <a:p>
            <a:r>
              <a:rPr lang="en-US" dirty="0" smtClean="0"/>
              <a:t>Ms</a:t>
            </a:r>
            <a:r>
              <a:rPr lang="en-US" dirty="0" smtClean="0"/>
              <a:t>. </a:t>
            </a:r>
            <a:r>
              <a:rPr lang="en-US" dirty="0" err="1" smtClean="0"/>
              <a:t>Sijo</a:t>
            </a:r>
            <a:r>
              <a:rPr lang="en-US" dirty="0" smtClean="0"/>
              <a:t> </a:t>
            </a:r>
            <a:r>
              <a:rPr lang="en-US" dirty="0" err="1" smtClean="0"/>
              <a:t>Koshy</a:t>
            </a:r>
            <a:endParaRPr lang="en-US" dirty="0" smtClean="0"/>
          </a:p>
          <a:p>
            <a:r>
              <a:rPr lang="en-US" dirty="0" smtClean="0"/>
              <a:t>Asst. Professor</a:t>
            </a:r>
          </a:p>
          <a:p>
            <a:r>
              <a:rPr lang="en-US" dirty="0" smtClean="0"/>
              <a:t>Sumandeep Nursing College</a:t>
            </a:r>
            <a:endParaRPr lang="en-US" dirty="0"/>
          </a:p>
        </p:txBody>
      </p:sp>
      <p:pic>
        <p:nvPicPr>
          <p:cNvPr id="4" name="Picture 5" descr="C:\Users\user\Desktop\index.jpg"/>
          <p:cNvPicPr>
            <a:picLocks noChangeAspect="1" noChangeArrowheads="1"/>
          </p:cNvPicPr>
          <p:nvPr/>
        </p:nvPicPr>
        <p:blipFill>
          <a:blip r:embed="rId2"/>
          <a:srcRect/>
          <a:stretch>
            <a:fillRect/>
          </a:stretch>
        </p:blipFill>
        <p:spPr bwMode="auto">
          <a:xfrm>
            <a:off x="500035" y="500043"/>
            <a:ext cx="1928825" cy="1928825"/>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is ancient method of contraception the male withdrawal just before ejection .it prevents semen in the vagina.</a:t>
            </a:r>
          </a:p>
          <a:p>
            <a:r>
              <a:rPr lang="en-US" dirty="0" smtClean="0"/>
              <a:t>Risk rate is high because pre ejector fluid containing sperms ooze out during intercourse without either partner being aware of it.</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r>
              <a:rPr lang="en-US" dirty="0" smtClean="0"/>
              <a:t/>
            </a:r>
            <a:br>
              <a:rPr lang="en-US" dirty="0" smtClean="0"/>
            </a:br>
            <a:r>
              <a:rPr lang="en-US" b="1" dirty="0" smtClean="0"/>
              <a:t> CONDOM-</a:t>
            </a:r>
            <a:endParaRPr lang="en-US" dirty="0"/>
          </a:p>
        </p:txBody>
      </p:sp>
      <p:pic>
        <p:nvPicPr>
          <p:cNvPr id="1026" name="Picture 2" descr="C:\Documents and Settings\obst1\My Documents\Downloads\kkk\Kondom.jpg"/>
          <p:cNvPicPr>
            <a:picLocks noGrp="1" noChangeAspect="1" noChangeArrowheads="1"/>
          </p:cNvPicPr>
          <p:nvPr>
            <p:ph idx="1"/>
          </p:nvPr>
        </p:nvPicPr>
        <p:blipFill>
          <a:blip r:embed="rId2"/>
          <a:srcRect/>
          <a:stretch>
            <a:fillRect/>
          </a:stretch>
        </p:blipFill>
        <p:spPr bwMode="auto">
          <a:xfrm>
            <a:off x="3124200" y="2209800"/>
            <a:ext cx="2986087" cy="2571750"/>
          </a:xfrm>
          <a:prstGeom prst="rect">
            <a:avLst/>
          </a:prstGeom>
          <a:noFill/>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 condom is a sheath or covering made to fit over a man’s erect penis.</a:t>
            </a:r>
          </a:p>
          <a:p>
            <a:r>
              <a:rPr lang="en-US" dirty="0" smtClean="0"/>
              <a:t> made of thin latex rubber.</a:t>
            </a:r>
          </a:p>
          <a:p>
            <a:r>
              <a:rPr lang="en-US" dirty="0" smtClean="0"/>
              <a:t> Some condoms are coated with a dry lubricant or with spermicide. </a:t>
            </a:r>
          </a:p>
          <a:p>
            <a:r>
              <a:rPr lang="en-US" dirty="0" smtClean="0"/>
              <a:t>Different sizes, shapes, colors and textures may be available.</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It prevents STDs, HIV/AIDS, as well as pregnancy</a:t>
            </a:r>
          </a:p>
          <a:p>
            <a:pPr lvl="0"/>
            <a:r>
              <a:rPr lang="en-US" dirty="0" smtClean="0"/>
              <a:t>It helps protect against conditions caused by STDs pelvic inflammatory disease infertility in both men and women.</a:t>
            </a:r>
          </a:p>
          <a:p>
            <a:pPr lvl="0"/>
            <a:r>
              <a:rPr lang="en-US" dirty="0" smtClean="0"/>
              <a:t>To prevent STD infection during pregnancy. </a:t>
            </a:r>
          </a:p>
          <a:p>
            <a:pPr lvl="0"/>
            <a:r>
              <a:rPr lang="en-US" dirty="0" smtClean="0"/>
              <a:t>Can be used immediately after childbirth.</a:t>
            </a:r>
            <a:br>
              <a:rPr lang="en-US" dirty="0" smtClean="0"/>
            </a:br>
            <a:r>
              <a:rPr lang="en-US" dirty="0" smtClean="0"/>
              <a:t> No effect on breast milk</a:t>
            </a:r>
          </a:p>
          <a:p>
            <a:pPr lvl="0"/>
            <a:r>
              <a:rPr lang="en-US" dirty="0" smtClean="0"/>
              <a:t>It is safe and has no hormonal side effects.</a:t>
            </a:r>
          </a:p>
          <a:p>
            <a:pPr lvl="0"/>
            <a:r>
              <a:rPr lang="en-US" dirty="0" smtClean="0"/>
              <a:t>Can be used by men of all ages.</a:t>
            </a:r>
          </a:p>
          <a:p>
            <a:pPr lvl="0"/>
            <a:r>
              <a:rPr lang="en-US" dirty="0" smtClean="0"/>
              <a:t>Can be used without seeing a health care provider first.</a:t>
            </a:r>
          </a:p>
          <a:p>
            <a:pPr lvl="0"/>
            <a:r>
              <a:rPr lang="en-US" dirty="0" smtClean="0"/>
              <a:t>Often helps prevent premature ejaculation (helps the man last longer during sex.) </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t>Latex condoms may cause itching or for a few people who are allergic to latex. </a:t>
            </a:r>
          </a:p>
          <a:p>
            <a:pPr lvl="0"/>
            <a:r>
              <a:rPr lang="en-US" dirty="0" smtClean="0"/>
              <a:t>May decrease sensation, making sex less enjoyable for either partner.</a:t>
            </a:r>
          </a:p>
          <a:p>
            <a:pPr lvl="0"/>
            <a:r>
              <a:rPr lang="en-US" dirty="0" smtClean="0"/>
              <a:t>Couple must take time to put the condom on the erect penis before sex.</a:t>
            </a:r>
          </a:p>
          <a:p>
            <a:pPr lvl="0"/>
            <a:r>
              <a:rPr lang="en-US" dirty="0" smtClean="0"/>
              <a:t>It may be embarrassing for some people to purchase, ask a partner to use.</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r>
              <a:rPr lang="en-US" dirty="0" smtClean="0"/>
              <a:t/>
            </a:r>
            <a:br>
              <a:rPr lang="en-US" dirty="0" smtClean="0"/>
            </a:br>
            <a:r>
              <a:rPr lang="en-US" dirty="0" smtClean="0"/>
              <a:t> GOSSYPOL – MALE CONTRACEPTIVE PILL</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981200" y="1066800"/>
            <a:ext cx="5181600" cy="29718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It is a polyphenol derived from cottonseed plant endocrine feedback loop to suppress spermatogenesis. The negative feedback of sex steroid that can block spermatogenesis in men but it will produce loss of libido and potentially extinguish sexual </a:t>
            </a:r>
            <a:r>
              <a:rPr lang="en-US" dirty="0" err="1" smtClean="0"/>
              <a:t>performance.comdining</a:t>
            </a:r>
            <a:r>
              <a:rPr lang="en-US" dirty="0" smtClean="0"/>
              <a:t> testosterone one with progestin allow a lower dose for the androgen with efficiency comparable to use of </a:t>
            </a:r>
            <a:r>
              <a:rPr lang="en-US" dirty="0" err="1" smtClean="0"/>
              <a:t>testoerone</a:t>
            </a:r>
            <a:r>
              <a:rPr lang="en-US" dirty="0" smtClean="0"/>
              <a:t> alone.</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 effect </a:t>
            </a:r>
            <a:endParaRPr lang="en-US" dirty="0"/>
          </a:p>
        </p:txBody>
      </p:sp>
      <p:sp>
        <p:nvSpPr>
          <p:cNvPr id="3" name="Content Placeholder 2"/>
          <p:cNvSpPr>
            <a:spLocks noGrp="1"/>
          </p:cNvSpPr>
          <p:nvPr>
            <p:ph idx="1"/>
          </p:nvPr>
        </p:nvSpPr>
        <p:spPr/>
        <p:txBody>
          <a:bodyPr/>
          <a:lstStyle/>
          <a:p>
            <a:r>
              <a:rPr lang="en-US" dirty="0" smtClean="0"/>
              <a:t>Digestive problem</a:t>
            </a:r>
          </a:p>
          <a:p>
            <a:r>
              <a:rPr lang="en-US" dirty="0" smtClean="0"/>
              <a:t>kidney disease </a:t>
            </a:r>
          </a:p>
          <a:p>
            <a:r>
              <a:rPr lang="en-US" dirty="0" smtClean="0"/>
              <a:t>producing hypokalemia</a:t>
            </a:r>
          </a:p>
          <a:p>
            <a:r>
              <a:rPr lang="en-US" dirty="0" smtClean="0"/>
              <a:t> permanent sterility.</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Vasectomy</a:t>
            </a:r>
            <a:r>
              <a:rPr lang="en-US" b="1" dirty="0" smtClean="0"/>
              <a:t/>
            </a:r>
            <a:br>
              <a:rPr lang="en-US" b="1" dirty="0" smtClean="0"/>
            </a:b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2362200" y="762000"/>
            <a:ext cx="3399631" cy="43434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Vasectomy provides permanent contraception for men who decide they do they will not want more children. It is a safe, simple and quick surgical procedure it does not affect sexual ability.</a:t>
            </a:r>
            <a:br>
              <a:rPr lang="en-US" dirty="0" smtClean="0"/>
            </a:br>
            <a:r>
              <a:rPr lang="en-US" dirty="0" smtClean="0"/>
              <a:t/>
            </a:r>
            <a:br>
              <a:rPr lang="en-US" dirty="0" smtClean="0"/>
            </a:br>
            <a:r>
              <a:rPr lang="en-US" dirty="0" smtClean="0"/>
              <a:t>The doctor makes a small opening in the man’s scrotum and closes off both tubes that carry sperm from his testicles. This keeps the sperm out of his semen. </a:t>
            </a:r>
            <a:br>
              <a:rPr lang="en-US" dirty="0" smtClean="0"/>
            </a:br>
            <a:r>
              <a:rPr lang="en-US" dirty="0" smtClean="0"/>
              <a:t>Correct using condoms or another family planning method consistently for the first 20 ejaculations or the for 3 months after the procedure whichever comes first.</a:t>
            </a:r>
            <a:br>
              <a:rPr lang="en-US" dirty="0" smtClean="0"/>
            </a:b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76400"/>
            <a:ext cx="7772400" cy="2438400"/>
          </a:xfrm>
        </p:spPr>
        <p:txBody>
          <a:bodyPr>
            <a:normAutofit/>
          </a:bodyPr>
          <a:lstStyle/>
          <a:p>
            <a:pPr algn="ctr"/>
            <a:r>
              <a:rPr lang="en-US" dirty="0" smtClean="0"/>
              <a:t>INTRODUCTION-</a:t>
            </a:r>
            <a:br>
              <a:rPr lang="en-US" dirty="0" smtClean="0"/>
            </a:br>
            <a:endParaRPr lang="en-US" dirty="0"/>
          </a:p>
        </p:txBody>
      </p:sp>
      <p:sp>
        <p:nvSpPr>
          <p:cNvPr id="3" name="Footer Placeholder 2"/>
          <p:cNvSpPr>
            <a:spLocks noGrp="1"/>
          </p:cNvSpPr>
          <p:nvPr>
            <p:ph type="ftr" sz="quarter" idx="11"/>
          </p:nvPr>
        </p:nvSpPr>
        <p:spPr/>
        <p:txBody>
          <a:bodyPr/>
          <a:lstStyle/>
          <a:p>
            <a:r>
              <a:rPr lang="en-US" smtClean="0"/>
              <a:t>MS.SIJO KOSHY, ASST. PROFESSOR, SNC, SVDU.</a:t>
            </a:r>
            <a:endParaRPr lang="en-US"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Advantages</a:t>
            </a:r>
            <a:br>
              <a:rPr lang="en-US" smtClean="0"/>
            </a:br>
            <a:endParaRPr lang="en-US"/>
          </a:p>
        </p:txBody>
      </p:sp>
      <p:sp>
        <p:nvSpPr>
          <p:cNvPr id="3" name="Content Placeholder 2"/>
          <p:cNvSpPr>
            <a:spLocks noGrp="1"/>
          </p:cNvSpPr>
          <p:nvPr>
            <p:ph idx="1"/>
          </p:nvPr>
        </p:nvSpPr>
        <p:spPr/>
        <p:txBody>
          <a:bodyPr/>
          <a:lstStyle/>
          <a:p>
            <a:pPr lvl="0"/>
            <a:r>
              <a:rPr lang="en-US" dirty="0" smtClean="0"/>
              <a:t>It is very effective and is a permanent method. </a:t>
            </a:r>
          </a:p>
          <a:p>
            <a:pPr lvl="0"/>
            <a:r>
              <a:rPr lang="en-US" dirty="0" smtClean="0"/>
              <a:t>Nothing to remember except to use condoms or another effective method for the first 20 ejaculations or the first three months, whichever comes first. </a:t>
            </a:r>
          </a:p>
          <a:p>
            <a:pPr lvl="0"/>
            <a:r>
              <a:rPr lang="en-US" dirty="0" smtClean="0"/>
              <a:t>It does not affect the ability to have sex. </a:t>
            </a:r>
          </a:p>
          <a:p>
            <a:pPr lvl="0"/>
            <a:r>
              <a:rPr lang="en-US" dirty="0" smtClean="0"/>
              <a:t>No apparent long-term health risks. </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Common minor short term complications of surgery: Usually uncomfortable for 2 to 3 days</a:t>
            </a:r>
          </a:p>
          <a:p>
            <a:r>
              <a:rPr lang="en-US" dirty="0" smtClean="0"/>
              <a:t>Uncommon complication of surgery Bleeding or infection</a:t>
            </a:r>
          </a:p>
          <a:p>
            <a:pPr lvl="0"/>
            <a:r>
              <a:rPr lang="en-US" dirty="0" smtClean="0"/>
              <a:t>Not immediately effective. The first 20 ejaculations after vasectomy may contain sperm. The couple must use another contraceptive method for the first 20 ejaculations or the 3 months whichever comes first.</a:t>
            </a:r>
            <a:endParaRPr lang="en-US" dirty="0"/>
          </a:p>
          <a:p>
            <a:pPr lvl="0"/>
            <a:r>
              <a:rPr lang="en-US" dirty="0" smtClean="0"/>
              <a:t> Reversal surgery is difficult.</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Important points to remember: </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It is a permanent family planning method. A man must think carefully and decide that he will never want more children before choosing Vasectomy. </a:t>
            </a:r>
          </a:p>
          <a:p>
            <a:pPr lvl="0"/>
            <a:r>
              <a:rPr lang="en-US" dirty="0" smtClean="0"/>
              <a:t>It is very effective after 20 ejaculations or three months whichever comes first.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00200"/>
            <a:ext cx="7772400" cy="1905000"/>
          </a:xfrm>
        </p:spPr>
        <p:txBody>
          <a:bodyPr>
            <a:normAutofit/>
          </a:bodyPr>
          <a:lstStyle/>
          <a:p>
            <a:r>
              <a:rPr lang="en-US" dirty="0" smtClean="0"/>
              <a:t>CONTRACEPTIVE METHOD FOR </a:t>
            </a:r>
            <a:br>
              <a:rPr lang="en-US" dirty="0" smtClean="0"/>
            </a:br>
            <a:r>
              <a:rPr lang="en-US" dirty="0" smtClean="0"/>
              <a:t>FEMALE</a:t>
            </a:r>
            <a:endParaRPr lang="en-US" dirty="0"/>
          </a:p>
        </p:txBody>
      </p:sp>
      <p:sp>
        <p:nvSpPr>
          <p:cNvPr id="3" name="Footer Placeholder 2"/>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RHYTHM METHOD</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2590800" y="1143000"/>
            <a:ext cx="3657600" cy="3505199"/>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 this method the couple refrain from sexual indulgence for 2 week starting from the 7</a:t>
            </a:r>
            <a:r>
              <a:rPr lang="en-US" baseline="30000" dirty="0" smtClean="0"/>
              <a:t>th</a:t>
            </a:r>
            <a:r>
              <a:rPr lang="en-US" dirty="0" smtClean="0"/>
              <a:t>  day after last period .this fortnight is the danger period or fertile period .at about the ovum is available for fertilization first and last week of cycle is safe period. Also known as </a:t>
            </a:r>
            <a:r>
              <a:rPr lang="en-US" b="1" dirty="0" smtClean="0"/>
              <a:t>Calendar Method. </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Based on </a:t>
            </a:r>
            <a:r>
              <a:rPr lang="en-US" dirty="0" err="1" smtClean="0"/>
              <a:t>Orgino-knaus</a:t>
            </a:r>
            <a:r>
              <a:rPr lang="en-US" dirty="0" smtClean="0"/>
              <a:t> theory that ovulation, release of mature female egg takes place about 14 + 2 days before the next menstrual period. The calendar method attempts to predict ovulation using a woman’s menstrual history.</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r>
              <a:rPr lang="en-US" dirty="0" smtClean="0"/>
              <a:t>A written record should be kept.</a:t>
            </a:r>
          </a:p>
          <a:p>
            <a:pPr lvl="0"/>
            <a:r>
              <a:rPr lang="en-US" dirty="0" smtClean="0"/>
              <a:t>The day on which bleeding starts, should be marked as day 1.</a:t>
            </a:r>
          </a:p>
          <a:p>
            <a:pPr lvl="0"/>
            <a:r>
              <a:rPr lang="en-US" dirty="0" smtClean="0"/>
              <a:t>This should be done for at least 6 months.</a:t>
            </a:r>
          </a:p>
          <a:p>
            <a:pPr lvl="0"/>
            <a:r>
              <a:rPr lang="en-US" dirty="0" smtClean="0"/>
              <a:t>Then count the days in each cycle of course, you have no assurance that your cycle variations will remain the same. So you must continue to mark each Day 1 and list the length of your last cycle. Note the length of shortest and longest cycle.</a:t>
            </a:r>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Charting Your Pattern</a:t>
            </a:r>
          </a:p>
          <a:p>
            <a:pPr lvl="0"/>
            <a:r>
              <a:rPr lang="en-US" dirty="0"/>
              <a:t>To find out the unsafe period:</a:t>
            </a:r>
          </a:p>
          <a:p>
            <a:pPr lvl="0"/>
            <a:r>
              <a:rPr lang="en-US" dirty="0"/>
              <a:t>Note the days of your shortest cycle. </a:t>
            </a:r>
            <a:endParaRPr lang="en-US" dirty="0" smtClean="0"/>
          </a:p>
          <a:p>
            <a:pPr marL="0" lvl="0" indent="0">
              <a:buNone/>
            </a:pPr>
            <a:r>
              <a:rPr lang="en-US" dirty="0" smtClean="0"/>
              <a:t>For </a:t>
            </a:r>
            <a:r>
              <a:rPr lang="en-US" dirty="0"/>
              <a:t>e.g. 27 days.</a:t>
            </a:r>
          </a:p>
          <a:p>
            <a:pPr lvl="0"/>
            <a:r>
              <a:rPr lang="en-US" dirty="0"/>
              <a:t>Subtract 18 from the total number</a:t>
            </a:r>
            <a:r>
              <a:rPr lang="en-US" dirty="0" smtClean="0"/>
              <a:t>.</a:t>
            </a:r>
          </a:p>
          <a:p>
            <a:pPr marL="0" lvl="0" indent="0">
              <a:buNone/>
            </a:pPr>
            <a:r>
              <a:rPr lang="en-US" dirty="0" smtClean="0"/>
              <a:t>I.e</a:t>
            </a:r>
            <a:r>
              <a:rPr lang="en-US" dirty="0"/>
              <a:t>. 27 – 18 = 9</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5121978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That’s the day you are likely to be fertile and you must start using contraception to avoid unwanted pregnancy.</a:t>
            </a:r>
          </a:p>
          <a:p>
            <a:pPr lvl="0"/>
            <a:r>
              <a:rPr lang="en-US" dirty="0" smtClean="0"/>
              <a:t>Now, take the longest cycle</a:t>
            </a:r>
          </a:p>
          <a:p>
            <a:pPr marL="0" lvl="0" indent="0">
              <a:buNone/>
            </a:pPr>
            <a:r>
              <a:rPr lang="en-US" dirty="0" smtClean="0"/>
              <a:t>Say for e.g. 32</a:t>
            </a:r>
          </a:p>
          <a:p>
            <a:pPr lvl="0"/>
            <a:r>
              <a:rPr lang="en-US" dirty="0" smtClean="0"/>
              <a:t>Subtract 11 from that number</a:t>
            </a:r>
          </a:p>
          <a:p>
            <a:pPr marL="0" lvl="0" indent="0">
              <a:buNone/>
            </a:pPr>
            <a:r>
              <a:rPr lang="en-US" dirty="0" smtClean="0"/>
              <a:t>I.e. 32 – 11 = 21</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a:t>
            </a:r>
            <a:br>
              <a:rPr lang="en-US" dirty="0" smtClean="0"/>
            </a:br>
            <a:endParaRPr lang="en-US" dirty="0"/>
          </a:p>
        </p:txBody>
      </p:sp>
      <p:sp>
        <p:nvSpPr>
          <p:cNvPr id="3" name="Content Placeholder 2"/>
          <p:cNvSpPr>
            <a:spLocks noGrp="1"/>
          </p:cNvSpPr>
          <p:nvPr>
            <p:ph idx="1"/>
          </p:nvPr>
        </p:nvSpPr>
        <p:spPr/>
        <p:txBody>
          <a:bodyPr>
            <a:normAutofit fontScale="92500"/>
          </a:bodyPr>
          <a:lstStyle/>
          <a:p>
            <a:pPr lvl="0"/>
            <a:r>
              <a:rPr lang="en-US" dirty="0" smtClean="0"/>
              <a:t>Spacing of children is importance for promotion of health child and mother both.      </a:t>
            </a:r>
          </a:p>
          <a:p>
            <a:pPr lvl="0"/>
            <a:r>
              <a:rPr lang="en-US" dirty="0" smtClean="0"/>
              <a:t>Limitation of family size has become important. To ensure batter standard of living.</a:t>
            </a:r>
          </a:p>
          <a:p>
            <a:pPr lvl="0"/>
            <a:r>
              <a:rPr lang="en-US" dirty="0" smtClean="0"/>
              <a:t>To control excessive world population.</a:t>
            </a:r>
          </a:p>
          <a:p>
            <a:pPr lvl="0"/>
            <a:r>
              <a:rPr lang="en-US" dirty="0" smtClean="0"/>
              <a:t>To reduce the maternal and infant mortality rate.</a:t>
            </a:r>
          </a:p>
          <a:p>
            <a:pPr lvl="0"/>
            <a:r>
              <a:rPr lang="en-US" dirty="0" smtClean="0"/>
              <a:t>To prevent unwanted and early pregnancy.</a:t>
            </a:r>
          </a:p>
          <a:p>
            <a:pPr>
              <a:buNone/>
            </a:pP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This is the last day of your unsafe period.</a:t>
            </a:r>
          </a:p>
          <a:p>
            <a:pPr lvl="0"/>
            <a:r>
              <a:rPr lang="en-US" dirty="0" smtClean="0"/>
              <a:t>So, in summary, a woman having a shortest cycle of 27 days and a longest cycle of 32 days for the last 6 – 8 cycles, the probable unsafe period is between day 9 to day 21 of her cycle, throughout.</a:t>
            </a:r>
          </a:p>
          <a:p>
            <a:pPr lvl="0"/>
            <a:r>
              <a:rPr lang="en-US" dirty="0" smtClean="0"/>
              <a:t>I.e. it is safe to have unprotected sex between 0 – 8 days and between day 22 – till menses (safe time)</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point</a:t>
            </a:r>
            <a:endParaRPr lang="en-US" dirty="0"/>
          </a:p>
        </p:txBody>
      </p:sp>
      <p:sp>
        <p:nvSpPr>
          <p:cNvPr id="3" name="Content Placeholder 2"/>
          <p:cNvSpPr>
            <a:spLocks noGrp="1"/>
          </p:cNvSpPr>
          <p:nvPr>
            <p:ph idx="1"/>
          </p:nvPr>
        </p:nvSpPr>
        <p:spPr/>
        <p:txBody>
          <a:bodyPr/>
          <a:lstStyle/>
          <a:p>
            <a:r>
              <a:rPr lang="en-US" dirty="0" smtClean="0"/>
              <a:t>If all your cycles are shorter than 27 days, don’t try to use calendar estimates at al</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BASAL BODY TEMPRATURE</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1524000" y="914400"/>
            <a:ext cx="5638800" cy="3505199"/>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b="1" dirty="0"/>
              <a:t>TEMPERATURE METHOD</a:t>
            </a:r>
            <a:endParaRPr lang="en-US" dirty="0"/>
          </a:p>
          <a:p>
            <a:r>
              <a:rPr lang="en-US" dirty="0"/>
              <a:t>In most women temperature usually rises slightly with ovulation and remains up during the second part until just before her next period recording each days temperature helps to indicate when ovulation has occurred.</a:t>
            </a:r>
          </a:p>
          <a:p>
            <a:r>
              <a:rPr lang="en-US" b="1" dirty="0"/>
              <a:t>Normal BBT graph</a:t>
            </a:r>
            <a:endParaRPr lang="en-US" dirty="0"/>
          </a:p>
          <a:p>
            <a:r>
              <a:rPr lang="en-US" dirty="0"/>
              <a:t>T</a:t>
            </a:r>
            <a:r>
              <a:rPr lang="en-US" dirty="0" smtClean="0"/>
              <a:t>he </a:t>
            </a:r>
            <a:r>
              <a:rPr lang="en-US" dirty="0"/>
              <a:t>temperature </a:t>
            </a:r>
            <a:r>
              <a:rPr lang="en-US" dirty="0" smtClean="0"/>
              <a:t>registers </a:t>
            </a:r>
            <a:r>
              <a:rPr lang="en-US" dirty="0"/>
              <a:t>when </a:t>
            </a:r>
            <a:r>
              <a:rPr lang="en-US" dirty="0" smtClean="0"/>
              <a:t>at </a:t>
            </a:r>
            <a:r>
              <a:rPr lang="en-US" dirty="0"/>
              <a:t>rest. </a:t>
            </a:r>
            <a:endParaRPr lang="en-US" dirty="0" smtClean="0"/>
          </a:p>
          <a:p>
            <a:r>
              <a:rPr lang="en-US" dirty="0" smtClean="0"/>
              <a:t>most </a:t>
            </a:r>
            <a:r>
              <a:rPr lang="en-US" dirty="0"/>
              <a:t>women, 96 to 98 degrees taken orally are considered normal before ovulation and 97 to 99 after. </a:t>
            </a:r>
            <a:r>
              <a:rPr lang="en-US" dirty="0" smtClean="0"/>
              <a:t>easy-to-read </a:t>
            </a:r>
            <a:r>
              <a:rPr lang="en-US" dirty="0"/>
              <a:t>thermometer that registers only from 96 to 100 degrees</a:t>
            </a:r>
            <a:r>
              <a:rPr lang="en-US" dirty="0" smtClean="0"/>
              <a:t>.</a:t>
            </a:r>
          </a:p>
          <a:p>
            <a:r>
              <a:rPr lang="en-US" dirty="0" smtClean="0"/>
              <a:t> </a:t>
            </a:r>
            <a:r>
              <a:rPr lang="en-US" dirty="0"/>
              <a:t>A rectal reading is more reliable. </a:t>
            </a:r>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5855392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b="1" dirty="0"/>
              <a:t>Taking Your Temperature</a:t>
            </a:r>
            <a:endParaRPr lang="en-US" dirty="0"/>
          </a:p>
          <a:p>
            <a:r>
              <a:rPr lang="en-US" dirty="0"/>
              <a:t>Each morning take your temperature, as soon as you wake up – before getting out of bed, talking, eating, drinking, having sex, </a:t>
            </a:r>
            <a:endParaRPr lang="en-US" dirty="0" smtClean="0"/>
          </a:p>
          <a:p>
            <a:r>
              <a:rPr lang="en-US" b="1" dirty="0" smtClean="0"/>
              <a:t>Charting </a:t>
            </a:r>
            <a:r>
              <a:rPr lang="en-US" b="1" dirty="0"/>
              <a:t>Your Temperature Pattern</a:t>
            </a:r>
            <a:endParaRPr lang="en-US" dirty="0"/>
          </a:p>
          <a:p>
            <a:r>
              <a:rPr lang="en-US" dirty="0"/>
              <a:t>Each reading must be recorded </a:t>
            </a:r>
            <a:r>
              <a:rPr lang="en-US" dirty="0" smtClean="0"/>
              <a:t>As </a:t>
            </a:r>
            <a:r>
              <a:rPr lang="en-US" dirty="0"/>
              <a:t>each day’s temperature is plotted on the graph</a:t>
            </a:r>
            <a:r>
              <a:rPr lang="en-US" dirty="0" smtClean="0"/>
              <a:t>,. </a:t>
            </a:r>
            <a:r>
              <a:rPr lang="en-US" dirty="0"/>
              <a:t>The pattern may vary from cycle to cycle.</a:t>
            </a:r>
          </a:p>
          <a:p>
            <a:r>
              <a:rPr lang="en-US" b="1" dirty="0" smtClean="0"/>
              <a:t>The </a:t>
            </a:r>
            <a:r>
              <a:rPr lang="en-US" b="1" dirty="0"/>
              <a:t>Safe Times</a:t>
            </a:r>
            <a:endParaRPr lang="en-US" dirty="0"/>
          </a:p>
          <a:p>
            <a:r>
              <a:rPr lang="en-US" dirty="0"/>
              <a:t>After the temperature rise has lasted for at least three days, you can assume that your safe days have begun. </a:t>
            </a:r>
            <a:r>
              <a:rPr lang="en-US" dirty="0" smtClean="0"/>
              <a:t>When </a:t>
            </a:r>
            <a:r>
              <a:rPr lang="en-US" dirty="0"/>
              <a:t>you become confident about using your BBT to determine your safe days, you may not need to take your temperature between the start of the infertile time and the beginning of your next menstrual period.</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40832714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MUCOUS METHOD</a:t>
            </a:r>
            <a:endParaRPr lang="en-US" dirty="0"/>
          </a:p>
        </p:txBody>
      </p:sp>
      <p:pic>
        <p:nvPicPr>
          <p:cNvPr id="4098" name="Picture 2"/>
          <p:cNvPicPr>
            <a:picLocks noGrp="1" noChangeAspect="1" noChangeArrowheads="1"/>
          </p:cNvPicPr>
          <p:nvPr>
            <p:ph idx="1"/>
          </p:nvPr>
        </p:nvPicPr>
        <p:blipFill>
          <a:blip r:embed="rId3"/>
          <a:srcRect/>
          <a:stretch>
            <a:fillRect/>
          </a:stretch>
        </p:blipFill>
        <p:spPr bwMode="auto">
          <a:xfrm>
            <a:off x="1905000" y="1219200"/>
            <a:ext cx="5105399" cy="36576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It involve s the day to day study of cervical mucus .in the first few day of the cycle .it is thick and viscid one day become watery and profuse due to the effect of ovulation. That day +5day is danger.</a:t>
            </a:r>
          </a:p>
          <a:p>
            <a:r>
              <a:rPr lang="en-US" dirty="0"/>
              <a:t>The hormones that control menstrual cycle phases also act on the glands of the cervix that produce mucus secretions. The mucus secreted by the cervix collects in the cervix and vagina. It changes in quality and quantity just before and during ovulation. With proper personal instruction, many women can learn to recognize the changing characteristics. . The cervical mucus method is also known as the "</a:t>
            </a:r>
            <a:r>
              <a:rPr lang="en-US" b="1" dirty="0"/>
              <a:t>ovulation method</a:t>
            </a:r>
            <a:r>
              <a:rPr lang="en-US" dirty="0"/>
              <a:t>" or the "</a:t>
            </a:r>
            <a:r>
              <a:rPr lang="en-US" b="1" dirty="0"/>
              <a:t>Billings method</a:t>
            </a:r>
            <a:r>
              <a:rPr lang="en-US" dirty="0"/>
              <a:t>".</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1600384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0"/>
            <a:r>
              <a:rPr lang="en-US" dirty="0"/>
              <a:t>The cycle begins with menstruation. During vaginal bleeding, the flow disguises the mucus signs.</a:t>
            </a:r>
          </a:p>
          <a:p>
            <a:pPr lvl="0"/>
            <a:r>
              <a:rPr lang="en-US" dirty="0"/>
              <a:t>The menstrual period is usually followed by a few days when no mucus is present – these are "dry days."</a:t>
            </a:r>
          </a:p>
          <a:p>
            <a:pPr lvl="0"/>
            <a:r>
              <a:rPr lang="en-US" dirty="0"/>
              <a:t>As an egg starts to ripen, mucus increases in the vagina and appears at the vaginal opening. It is generally yellow or white, cloudy and sticky.</a:t>
            </a:r>
          </a:p>
          <a:p>
            <a:pPr lvl="0"/>
            <a:r>
              <a:rPr lang="en-US" dirty="0"/>
              <a:t>The greatest amount of cervical mucus usually occurs immediately before ovulation during the "wet days." The mucus becomes clear and slippery resembling raw egg whites. When the mucus can be stretched between the fingers it is called </a:t>
            </a:r>
            <a:r>
              <a:rPr lang="en-US" dirty="0" err="1"/>
              <a:t>spinnbarkeit</a:t>
            </a:r>
            <a:r>
              <a:rPr lang="en-US" dirty="0"/>
              <a:t> – German for stretchable. This is the peak period of fertility.</a:t>
            </a:r>
          </a:p>
          <a:p>
            <a:pPr lvl="0"/>
            <a:r>
              <a:rPr lang="en-US" dirty="0"/>
              <a:t>About four days after the wet days begin, mucus may abruptly become cloudy and sticky, reduce sharply in volume, and a few dry days may return before your period starts.</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8737425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85072" y="1642681"/>
          <a:ext cx="8019893" cy="1962912"/>
        </p:xfrm>
        <a:graphic>
          <a:graphicData uri="http://schemas.openxmlformats.org/drawingml/2006/table">
            <a:tbl>
              <a:tblPr firstRow="1" firstCol="1" bandRow="1">
                <a:tableStyleId>{5C22544A-7EE6-4342-B048-85BDC9FD1C3A}</a:tableStyleId>
              </a:tblPr>
              <a:tblGrid>
                <a:gridCol w="1122785"/>
                <a:gridCol w="1122785"/>
                <a:gridCol w="1122785"/>
                <a:gridCol w="1122785"/>
                <a:gridCol w="1122785"/>
                <a:gridCol w="1202984"/>
                <a:gridCol w="1202984"/>
              </a:tblGrid>
              <a:tr h="0">
                <a:tc>
                  <a:txBody>
                    <a:bodyPr/>
                    <a:lstStyle/>
                    <a:p>
                      <a:pPr marL="0" marR="0">
                        <a:lnSpc>
                          <a:spcPct val="115000"/>
                        </a:lnSpc>
                        <a:spcBef>
                          <a:spcPts val="0"/>
                        </a:spcBef>
                        <a:spcAft>
                          <a:spcPts val="1000"/>
                        </a:spcAft>
                      </a:pPr>
                      <a:r>
                        <a:rPr lang="en-US" sz="1400" dirty="0">
                          <a:effectLst/>
                        </a:rPr>
                        <a:t>1</a:t>
                      </a:r>
                      <a:br>
                        <a:rPr lang="en-US" sz="1400" dirty="0">
                          <a:effectLst/>
                        </a:rPr>
                      </a:br>
                      <a:r>
                        <a:rPr lang="en-US" sz="1400" dirty="0">
                          <a:effectLst/>
                        </a:rPr>
                        <a:t>Dry</a:t>
                      </a:r>
                      <a:endParaRPr lang="en-US" sz="1100" dirty="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dirty="0">
                          <a:effectLst/>
                        </a:rPr>
                        <a:t>2</a:t>
                      </a:r>
                      <a:br>
                        <a:rPr lang="en-US" sz="1400" dirty="0">
                          <a:effectLst/>
                        </a:rPr>
                      </a:br>
                      <a:r>
                        <a:rPr lang="en-US" sz="1400" dirty="0">
                          <a:effectLst/>
                        </a:rPr>
                        <a:t>Dry</a:t>
                      </a:r>
                      <a:endParaRPr lang="en-US" sz="1100" dirty="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dirty="0">
                          <a:effectLst/>
                        </a:rPr>
                        <a:t>3</a:t>
                      </a:r>
                      <a:br>
                        <a:rPr lang="en-US" sz="1400" dirty="0">
                          <a:effectLst/>
                        </a:rPr>
                      </a:br>
                      <a:r>
                        <a:rPr lang="en-US" sz="1400" dirty="0">
                          <a:effectLst/>
                        </a:rPr>
                        <a:t>Dry</a:t>
                      </a:r>
                      <a:endParaRPr lang="en-US" sz="1100" dirty="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4</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5</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6</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7</a:t>
                      </a:r>
                      <a:br>
                        <a:rPr lang="en-US" sz="1400">
                          <a:effectLst/>
                        </a:rPr>
                      </a:br>
                      <a:r>
                        <a:rPr lang="en-US" sz="1400">
                          <a:effectLst/>
                        </a:rPr>
                        <a:t>Sticky</a:t>
                      </a:r>
                      <a:endParaRPr lang="en-US" sz="1100">
                        <a:effectLst/>
                        <a:latin typeface="Calibri"/>
                        <a:ea typeface="Calibri"/>
                        <a:cs typeface="Mangal"/>
                      </a:endParaRPr>
                    </a:p>
                  </a:txBody>
                  <a:tcPr marL="0" marR="0" marT="0" marB="0" anchor="ctr"/>
                </a:tc>
              </a:tr>
              <a:tr h="0">
                <a:tc>
                  <a:txBody>
                    <a:bodyPr/>
                    <a:lstStyle/>
                    <a:p>
                      <a:pPr marL="0" marR="0">
                        <a:lnSpc>
                          <a:spcPct val="115000"/>
                        </a:lnSpc>
                        <a:spcBef>
                          <a:spcPts val="0"/>
                        </a:spcBef>
                        <a:spcAft>
                          <a:spcPts val="1000"/>
                        </a:spcAft>
                      </a:pPr>
                      <a:r>
                        <a:rPr lang="en-US" sz="1400">
                          <a:effectLst/>
                        </a:rPr>
                        <a:t>8</a:t>
                      </a:r>
                      <a:br>
                        <a:rPr lang="en-US" sz="1400">
                          <a:effectLst/>
                        </a:rPr>
                      </a:br>
                      <a:r>
                        <a:rPr lang="en-US" sz="1400">
                          <a:effectLst/>
                        </a:rPr>
                        <a:t>Sticky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9</a:t>
                      </a:r>
                      <a:br>
                        <a:rPr lang="en-US" sz="1400">
                          <a:effectLst/>
                        </a:rPr>
                      </a:br>
                      <a:r>
                        <a:rPr lang="en-US" sz="1400">
                          <a:effectLst/>
                        </a:rPr>
                        <a:t>Sticky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dirty="0">
                          <a:effectLst/>
                        </a:rPr>
                        <a:t>10</a:t>
                      </a:r>
                      <a:br>
                        <a:rPr lang="en-US" sz="1400" dirty="0">
                          <a:effectLst/>
                        </a:rPr>
                      </a:br>
                      <a:r>
                        <a:rPr lang="en-US" sz="1400" dirty="0">
                          <a:effectLst/>
                        </a:rPr>
                        <a:t>Wet</a:t>
                      </a:r>
                      <a:endParaRPr lang="en-US" sz="1100" dirty="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11</a:t>
                      </a:r>
                      <a:br>
                        <a:rPr lang="en-US" sz="1400">
                          <a:effectLst/>
                        </a:rPr>
                      </a:br>
                      <a:r>
                        <a:rPr lang="en-US" sz="1400">
                          <a:effectLst/>
                        </a:rPr>
                        <a:t>Wet</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12</a:t>
                      </a:r>
                      <a:br>
                        <a:rPr lang="en-US" sz="1400">
                          <a:effectLst/>
                        </a:rPr>
                      </a:br>
                      <a:r>
                        <a:rPr lang="en-US" sz="1400">
                          <a:effectLst/>
                        </a:rPr>
                        <a:t>Wet</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13</a:t>
                      </a:r>
                      <a:br>
                        <a:rPr lang="en-US" sz="1400">
                          <a:effectLst/>
                        </a:rPr>
                      </a:br>
                      <a:r>
                        <a:rPr lang="en-US" sz="1400">
                          <a:effectLst/>
                        </a:rPr>
                        <a:t>Wet</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14</a:t>
                      </a:r>
                      <a:br>
                        <a:rPr lang="en-US" sz="1400">
                          <a:effectLst/>
                        </a:rPr>
                      </a:br>
                      <a:r>
                        <a:rPr lang="en-US" sz="1400">
                          <a:effectLst/>
                        </a:rPr>
                        <a:t>Wet</a:t>
                      </a:r>
                      <a:endParaRPr lang="en-US" sz="1100">
                        <a:effectLst/>
                        <a:latin typeface="Calibri"/>
                        <a:ea typeface="Calibri"/>
                        <a:cs typeface="Mangal"/>
                      </a:endParaRPr>
                    </a:p>
                  </a:txBody>
                  <a:tcPr marL="0" marR="0" marT="0" marB="0" anchor="ctr"/>
                </a:tc>
              </a:tr>
              <a:tr h="0">
                <a:tc>
                  <a:txBody>
                    <a:bodyPr/>
                    <a:lstStyle/>
                    <a:p>
                      <a:pPr marL="0" marR="0">
                        <a:lnSpc>
                          <a:spcPct val="115000"/>
                        </a:lnSpc>
                        <a:spcBef>
                          <a:spcPts val="0"/>
                        </a:spcBef>
                        <a:spcAft>
                          <a:spcPts val="1000"/>
                        </a:spcAft>
                      </a:pPr>
                      <a:r>
                        <a:rPr lang="en-US" sz="1400">
                          <a:effectLst/>
                        </a:rPr>
                        <a:t>15</a:t>
                      </a:r>
                      <a:br>
                        <a:rPr lang="en-US" sz="1400">
                          <a:effectLst/>
                        </a:rPr>
                      </a:br>
                      <a:r>
                        <a:rPr lang="en-US" sz="1400">
                          <a:effectLst/>
                        </a:rPr>
                        <a:t>Wet</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16</a:t>
                      </a:r>
                      <a:br>
                        <a:rPr lang="en-US" sz="1400">
                          <a:effectLst/>
                        </a:rPr>
                      </a:br>
                      <a:r>
                        <a:rPr lang="en-US" sz="1400">
                          <a:effectLst/>
                        </a:rPr>
                        <a:t>Wet</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dirty="0">
                          <a:effectLst/>
                        </a:rPr>
                        <a:t>17</a:t>
                      </a:r>
                      <a:br>
                        <a:rPr lang="en-US" sz="1400" dirty="0">
                          <a:effectLst/>
                        </a:rPr>
                      </a:br>
                      <a:r>
                        <a:rPr lang="en-US" sz="1400" dirty="0">
                          <a:effectLst/>
                        </a:rPr>
                        <a:t>Wet</a:t>
                      </a:r>
                      <a:endParaRPr lang="en-US" sz="1100" dirty="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18</a:t>
                      </a:r>
                      <a:br>
                        <a:rPr lang="en-US" sz="1400">
                          <a:effectLst/>
                        </a:rPr>
                      </a:br>
                      <a:r>
                        <a:rPr lang="en-US" sz="1400">
                          <a:effectLst/>
                        </a:rPr>
                        <a:t>Wet</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19</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20</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21</a:t>
                      </a:r>
                      <a:br>
                        <a:rPr lang="en-US" sz="1400">
                          <a:effectLst/>
                        </a:rPr>
                      </a:br>
                      <a:r>
                        <a:rPr lang="en-US" sz="1400">
                          <a:effectLst/>
                        </a:rPr>
                        <a:t>Dry</a:t>
                      </a:r>
                      <a:endParaRPr lang="en-US" sz="1100">
                        <a:effectLst/>
                        <a:latin typeface="Calibri"/>
                        <a:ea typeface="Calibri"/>
                        <a:cs typeface="Mangal"/>
                      </a:endParaRPr>
                    </a:p>
                  </a:txBody>
                  <a:tcPr marL="0" marR="0" marT="0" marB="0" anchor="ctr"/>
                </a:tc>
              </a:tr>
              <a:tr h="0">
                <a:tc>
                  <a:txBody>
                    <a:bodyPr/>
                    <a:lstStyle/>
                    <a:p>
                      <a:pPr marL="0" marR="0">
                        <a:lnSpc>
                          <a:spcPct val="115000"/>
                        </a:lnSpc>
                        <a:spcBef>
                          <a:spcPts val="0"/>
                        </a:spcBef>
                        <a:spcAft>
                          <a:spcPts val="1000"/>
                        </a:spcAft>
                      </a:pPr>
                      <a:r>
                        <a:rPr lang="en-US" sz="1400">
                          <a:effectLst/>
                        </a:rPr>
                        <a:t>22</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23</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dirty="0">
                          <a:effectLst/>
                        </a:rPr>
                        <a:t>24</a:t>
                      </a:r>
                      <a:br>
                        <a:rPr lang="en-US" sz="1400" dirty="0">
                          <a:effectLst/>
                        </a:rPr>
                      </a:br>
                      <a:r>
                        <a:rPr lang="en-US" sz="1400" dirty="0">
                          <a:effectLst/>
                        </a:rPr>
                        <a:t>Dry</a:t>
                      </a:r>
                      <a:endParaRPr lang="en-US" sz="1100" dirty="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25</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26</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a:effectLst/>
                        </a:rPr>
                        <a:t>27</a:t>
                      </a:r>
                      <a:br>
                        <a:rPr lang="en-US" sz="1400">
                          <a:effectLst/>
                        </a:rPr>
                      </a:br>
                      <a:r>
                        <a:rPr lang="en-US" sz="1400">
                          <a:effectLst/>
                        </a:rPr>
                        <a:t>Dry</a:t>
                      </a:r>
                      <a:endParaRPr lang="en-US" sz="1100">
                        <a:effectLst/>
                        <a:latin typeface="Calibri"/>
                        <a:ea typeface="Calibri"/>
                        <a:cs typeface="Mangal"/>
                      </a:endParaRPr>
                    </a:p>
                  </a:txBody>
                  <a:tcPr marL="0" marR="0" marT="0" marB="0" anchor="ctr"/>
                </a:tc>
                <a:tc>
                  <a:txBody>
                    <a:bodyPr/>
                    <a:lstStyle/>
                    <a:p>
                      <a:pPr marL="0" marR="0">
                        <a:lnSpc>
                          <a:spcPct val="115000"/>
                        </a:lnSpc>
                        <a:spcBef>
                          <a:spcPts val="0"/>
                        </a:spcBef>
                        <a:spcAft>
                          <a:spcPts val="1000"/>
                        </a:spcAft>
                      </a:pPr>
                      <a:r>
                        <a:rPr lang="en-US" sz="1400" dirty="0">
                          <a:effectLst/>
                        </a:rPr>
                        <a:t>28</a:t>
                      </a:r>
                      <a:br>
                        <a:rPr lang="en-US" sz="1400" dirty="0">
                          <a:effectLst/>
                        </a:rPr>
                      </a:br>
                      <a:r>
                        <a:rPr lang="en-US" sz="1400" dirty="0">
                          <a:effectLst/>
                        </a:rPr>
                        <a:t>Dry </a:t>
                      </a:r>
                      <a:endParaRPr lang="en-US" sz="1100" dirty="0">
                        <a:effectLst/>
                        <a:latin typeface="Calibri"/>
                        <a:ea typeface="Calibri"/>
                        <a:cs typeface="Mangal"/>
                      </a:endParaRPr>
                    </a:p>
                  </a:txBody>
                  <a:tcPr marL="0" marR="0" marT="0" marB="0" anchor="ctr"/>
                </a:tc>
              </a:tr>
            </a:tbl>
          </a:graphicData>
        </a:graphic>
      </p:graphicFrame>
      <p:sp>
        <p:nvSpPr>
          <p:cNvPr id="5" name="Rectangle 1"/>
          <p:cNvSpPr>
            <a:spLocks noChangeArrowheads="1"/>
          </p:cNvSpPr>
          <p:nvPr/>
        </p:nvSpPr>
        <p:spPr bwMode="auto">
          <a:xfrm>
            <a:off x="585788" y="1643063"/>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9900CC"/>
                </a:solidFill>
                <a:effectLst/>
                <a:latin typeface="Calibri" pitchFamily="34" charset="0"/>
                <a:ea typeface="Times New Roman" pitchFamily="18" charset="0"/>
                <a:cs typeface="Times New Roman" pitchFamily="18" charset="0"/>
              </a:rPr>
              <a:t>Charting Your Mucus Pattern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Chart: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Footer Placeholder 5"/>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092118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SYMPTOTHERMIC METHOD</a:t>
            </a:r>
            <a:endParaRPr lang="en-US" dirty="0"/>
          </a:p>
        </p:txBody>
      </p:sp>
      <p:pic>
        <p:nvPicPr>
          <p:cNvPr id="5122" name="Picture 2"/>
          <p:cNvPicPr>
            <a:picLocks noGrp="1" noChangeAspect="1" noChangeArrowheads="1"/>
          </p:cNvPicPr>
          <p:nvPr>
            <p:ph idx="1"/>
          </p:nvPr>
        </p:nvPicPr>
        <p:blipFill>
          <a:blip r:embed="rId3"/>
          <a:srcRect/>
          <a:stretch>
            <a:fillRect/>
          </a:stretch>
        </p:blipFill>
        <p:spPr bwMode="auto">
          <a:xfrm>
            <a:off x="3200400" y="2133599"/>
            <a:ext cx="3352800" cy="1905001"/>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a:t>
            </a:r>
            <a:br>
              <a:rPr lang="en-US" dirty="0" smtClean="0"/>
            </a:br>
            <a:endParaRPr lang="en-US" dirty="0"/>
          </a:p>
        </p:txBody>
      </p:sp>
      <p:sp>
        <p:nvSpPr>
          <p:cNvPr id="3" name="Content Placeholder 2"/>
          <p:cNvSpPr>
            <a:spLocks noGrp="1"/>
          </p:cNvSpPr>
          <p:nvPr>
            <p:ph idx="1"/>
          </p:nvPr>
        </p:nvSpPr>
        <p:spPr>
          <a:xfrm>
            <a:off x="502920" y="530352"/>
            <a:ext cx="8183880" cy="4498848"/>
          </a:xfrm>
        </p:spPr>
        <p:txBody>
          <a:bodyPr>
            <a:normAutofit fontScale="77500" lnSpcReduction="20000"/>
          </a:bodyPr>
          <a:lstStyle/>
          <a:p>
            <a:pPr lvl="0"/>
            <a:r>
              <a:rPr lang="en-US" dirty="0" smtClean="0"/>
              <a:t>To reduce the birth rate </a:t>
            </a:r>
          </a:p>
          <a:p>
            <a:pPr lvl="0"/>
            <a:r>
              <a:rPr lang="en-US" dirty="0" smtClean="0"/>
              <a:t>Eligible couple-   who are in reproductive age group 15-45 year </a:t>
            </a:r>
          </a:p>
          <a:p>
            <a:r>
              <a:rPr lang="en-US" dirty="0" smtClean="0"/>
              <a:t>Require the use of family planning method.</a:t>
            </a:r>
          </a:p>
          <a:p>
            <a:pPr lvl="0"/>
            <a:r>
              <a:rPr lang="en-US" dirty="0" smtClean="0"/>
              <a:t>To bring about certain social changes like to educate and motivate the sexually activity and fertile couple to accept the small family norm.</a:t>
            </a:r>
          </a:p>
          <a:p>
            <a:pPr lvl="0"/>
            <a:r>
              <a:rPr lang="en-US" dirty="0" smtClean="0"/>
              <a:t>To increased literacy rate.</a:t>
            </a:r>
          </a:p>
          <a:p>
            <a:pPr lvl="0"/>
            <a:r>
              <a:rPr lang="en-US" dirty="0" smtClean="0"/>
              <a:t>To raise the marriageable age </a:t>
            </a:r>
          </a:p>
          <a:p>
            <a:r>
              <a:rPr lang="en-US" dirty="0" smtClean="0"/>
              <a:t>Girl-18 year</a:t>
            </a:r>
          </a:p>
          <a:p>
            <a:r>
              <a:rPr lang="en-US" dirty="0" smtClean="0"/>
              <a:t>Boy-21 year</a:t>
            </a:r>
          </a:p>
          <a:p>
            <a:pPr lvl="0"/>
            <a:r>
              <a:rPr lang="en-US" dirty="0" smtClean="0"/>
              <a:t>To minimize the access of good quality family planning service to fulfill the unmet need of contraception.</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This method include BBT method and cervical method ,to determine day of ovulation.</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0932791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ENZYME TEST</a:t>
            </a:r>
            <a:endParaRPr lang="en-US" dirty="0"/>
          </a:p>
        </p:txBody>
      </p:sp>
      <p:pic>
        <p:nvPicPr>
          <p:cNvPr id="6146" name="Picture 2"/>
          <p:cNvPicPr>
            <a:picLocks noChangeAspect="1" noChangeArrowheads="1"/>
          </p:cNvPicPr>
          <p:nvPr/>
        </p:nvPicPr>
        <p:blipFill>
          <a:blip r:embed="rId2"/>
          <a:srcRect/>
          <a:stretch>
            <a:fillRect/>
          </a:stretch>
        </p:blipFill>
        <p:spPr bwMode="auto">
          <a:xfrm>
            <a:off x="3900488" y="3233738"/>
            <a:ext cx="1343025" cy="390525"/>
          </a:xfrm>
          <a:prstGeom prst="rect">
            <a:avLst/>
          </a:prstGeom>
          <a:noFill/>
          <a:ln w="9525">
            <a:noFill/>
            <a:miter lim="800000"/>
            <a:headEnd/>
            <a:tailEnd/>
          </a:ln>
          <a:effectLst/>
        </p:spPr>
      </p:pic>
      <p:pic>
        <p:nvPicPr>
          <p:cNvPr id="6147" name="Picture 3"/>
          <p:cNvPicPr>
            <a:picLocks noGrp="1" noChangeAspect="1" noChangeArrowheads="1"/>
          </p:cNvPicPr>
          <p:nvPr>
            <p:ph idx="1"/>
          </p:nvPr>
        </p:nvPicPr>
        <p:blipFill>
          <a:blip r:embed="rId3"/>
          <a:srcRect/>
          <a:stretch>
            <a:fillRect/>
          </a:stretch>
        </p:blipFill>
        <p:spPr bwMode="auto">
          <a:xfrm>
            <a:off x="1600200" y="1371600"/>
            <a:ext cx="5257799" cy="3886199"/>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This case a strip containing glucose oxides’ and a day is applied to cervical mucous every day .the strip change colour is the day of ovulation.</a:t>
            </a:r>
          </a:p>
          <a:p>
            <a:pPr>
              <a:buNone/>
            </a:pP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80593219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0"/>
            <a:ext cx="8183880" cy="1051560"/>
          </a:xfrm>
        </p:spPr>
        <p:txBody>
          <a:bodyPr>
            <a:normAutofit fontScale="90000"/>
          </a:bodyPr>
          <a:lstStyle/>
          <a:p>
            <a:r>
              <a:rPr lang="en-US" dirty="0" smtClean="0"/>
              <a:t>LACTAIONAL AMENORRHEA METHOD</a:t>
            </a:r>
            <a:endParaRPr lang="en-US" dirty="0"/>
          </a:p>
        </p:txBody>
      </p:sp>
      <p:pic>
        <p:nvPicPr>
          <p:cNvPr id="7170" name="Picture 2"/>
          <p:cNvPicPr>
            <a:picLocks noGrp="1" noChangeAspect="1" noChangeArrowheads="1"/>
          </p:cNvPicPr>
          <p:nvPr>
            <p:ph idx="1"/>
          </p:nvPr>
        </p:nvPicPr>
        <p:blipFill>
          <a:blip r:embed="rId2"/>
          <a:srcRect/>
          <a:stretch>
            <a:fillRect/>
          </a:stretch>
        </p:blipFill>
        <p:spPr bwMode="auto">
          <a:xfrm>
            <a:off x="2133600" y="1219201"/>
            <a:ext cx="4800600" cy="34290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method consists in fully breast feeding the baby .it is effective only for the first 6 month of birth of baby. Provided the mother has not commenced menstruating.</a:t>
            </a:r>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8065319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Oral Contraception</a:t>
            </a:r>
            <a:r>
              <a:rPr lang="en-US" b="1" dirty="0" smtClean="0"/>
              <a:t/>
            </a:r>
            <a:br>
              <a:rPr lang="en-US" b="1" dirty="0" smtClean="0"/>
            </a:br>
            <a:endParaRPr lang="en-US" dirty="0"/>
          </a:p>
        </p:txBody>
      </p:sp>
      <p:pic>
        <p:nvPicPr>
          <p:cNvPr id="8194" name="Picture 2"/>
          <p:cNvPicPr>
            <a:picLocks noGrp="1" noChangeAspect="1" noChangeArrowheads="1"/>
          </p:cNvPicPr>
          <p:nvPr>
            <p:ph idx="1"/>
          </p:nvPr>
        </p:nvPicPr>
        <p:blipFill>
          <a:blip r:embed="rId2"/>
          <a:srcRect/>
          <a:stretch>
            <a:fillRect/>
          </a:stretch>
        </p:blipFill>
        <p:spPr bwMode="auto">
          <a:xfrm>
            <a:off x="1600200" y="1371600"/>
            <a:ext cx="5410199" cy="3048000"/>
          </a:xfrm>
          <a:prstGeom prst="rect">
            <a:avLst/>
          </a:prstGeom>
          <a:noFill/>
          <a:ln w="9525">
            <a:noFill/>
            <a:miter lim="800000"/>
            <a:headEnd/>
            <a:tailEnd/>
          </a:ln>
          <a:effec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48"/>
          </a:xfrm>
        </p:spPr>
        <p:txBody>
          <a:bodyPr>
            <a:normAutofit lnSpcReduction="10000"/>
          </a:bodyPr>
          <a:lstStyle/>
          <a:p>
            <a:r>
              <a:rPr lang="en-US" dirty="0"/>
              <a:t>After unprotected sex, emergency oral contraception can prevent pregnancy. </a:t>
            </a:r>
            <a:r>
              <a:rPr lang="en-US" dirty="0" smtClean="0"/>
              <a:t>called </a:t>
            </a:r>
            <a:r>
              <a:rPr lang="en-US" dirty="0" err="1"/>
              <a:t>postcoital</a:t>
            </a:r>
            <a:r>
              <a:rPr lang="en-US" dirty="0"/>
              <a:t> or ‘morning after’ contraception. Mainly stops </a:t>
            </a:r>
            <a:r>
              <a:rPr lang="en-US" dirty="0" smtClean="0"/>
              <a:t>ovulation. </a:t>
            </a:r>
          </a:p>
          <a:p>
            <a:r>
              <a:rPr lang="en-US" dirty="0" smtClean="0"/>
              <a:t>To </a:t>
            </a:r>
            <a:r>
              <a:rPr lang="en-US" dirty="0"/>
              <a:t>prevent about three-fourths of </a:t>
            </a:r>
            <a:r>
              <a:rPr lang="en-US" dirty="0" smtClean="0"/>
              <a:t>pregnancies. </a:t>
            </a:r>
          </a:p>
          <a:p>
            <a:r>
              <a:rPr lang="en-US" dirty="0" smtClean="0"/>
              <a:t>Up </a:t>
            </a:r>
            <a:r>
              <a:rPr lang="en-US" dirty="0"/>
              <a:t>to 72 hours after unprotected sex, the woman should take 4 low-dose or 2 "standard-dose" combined oral contraceptives, and then take another equal dose 12 hours later.</a:t>
            </a:r>
          </a:p>
          <a:p>
            <a:r>
              <a:rPr lang="en-US" dirty="0"/>
              <a:t>Anti </a:t>
            </a:r>
            <a:r>
              <a:rPr lang="en-US" dirty="0" smtClean="0"/>
              <a:t>progestin </a:t>
            </a:r>
            <a:r>
              <a:rPr lang="en-US" dirty="0"/>
              <a:t>-600 mg signal dose</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35707521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a:t>
            </a:r>
          </a:p>
        </p:txBody>
      </p:sp>
      <p:sp>
        <p:nvSpPr>
          <p:cNvPr id="3" name="Content Placeholder 2"/>
          <p:cNvSpPr>
            <a:spLocks noGrp="1"/>
          </p:cNvSpPr>
          <p:nvPr>
            <p:ph idx="1"/>
          </p:nvPr>
        </p:nvSpPr>
        <p:spPr/>
        <p:txBody>
          <a:bodyPr/>
          <a:lstStyle/>
          <a:p>
            <a:endParaRPr lang="en-US" dirty="0"/>
          </a:p>
          <a:p>
            <a:r>
              <a:rPr lang="en-US" dirty="0"/>
              <a:t>Nausea</a:t>
            </a:r>
          </a:p>
          <a:p>
            <a:r>
              <a:rPr lang="en-US" dirty="0"/>
              <a:t>Abdominal pain </a:t>
            </a:r>
          </a:p>
          <a:p>
            <a:r>
              <a:rPr lang="en-US" dirty="0"/>
              <a:t>Fatigue</a:t>
            </a:r>
          </a:p>
          <a:p>
            <a:r>
              <a:rPr lang="en-US" dirty="0"/>
              <a:t>Headache</a:t>
            </a:r>
          </a:p>
          <a:p>
            <a:r>
              <a:rPr lang="en-US" dirty="0"/>
              <a:t>Dizziness</a:t>
            </a:r>
          </a:p>
          <a:p>
            <a:r>
              <a:rPr lang="en-US" dirty="0"/>
              <a:t>Brest tenderness</a:t>
            </a:r>
          </a:p>
          <a:p>
            <a:r>
              <a:rPr lang="en-US" dirty="0"/>
              <a:t>Menstrual disturbance</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9968202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772400" cy="4038600"/>
          </a:xfrm>
        </p:spPr>
        <p:txBody>
          <a:bodyPr>
            <a:normAutofit fontScale="90000"/>
          </a:bodyPr>
          <a:lstStyle/>
          <a:p>
            <a:pPr marR="0" lvl="0">
              <a:lnSpc>
                <a:spcPct val="115000"/>
              </a:lnSpc>
              <a:spcBef>
                <a:spcPts val="0"/>
              </a:spcBef>
              <a:spcAft>
                <a:spcPts val="1000"/>
              </a:spcAft>
              <a:tabLst>
                <a:tab pos="1638300" algn="l"/>
              </a:tabLst>
            </a:pPr>
            <a:r>
              <a:rPr lang="en-US" dirty="0" smtClean="0">
                <a:latin typeface="Times New Roman"/>
                <a:ea typeface="Calibri"/>
                <a:cs typeface="Mangal"/>
              </a:rPr>
              <a:t/>
            </a:r>
            <a:br>
              <a:rPr lang="en-US" dirty="0" smtClean="0">
                <a:latin typeface="Times New Roman"/>
                <a:ea typeface="Calibri"/>
                <a:cs typeface="Mangal"/>
              </a:rPr>
            </a:br>
            <a:r>
              <a:rPr lang="en-US" dirty="0">
                <a:latin typeface="Times New Roman"/>
                <a:ea typeface="Calibri"/>
                <a:cs typeface="Mangal"/>
              </a:rPr>
              <a:t/>
            </a:r>
            <a:br>
              <a:rPr lang="en-US" dirty="0">
                <a:latin typeface="Times New Roman"/>
                <a:ea typeface="Calibri"/>
                <a:cs typeface="Mangal"/>
              </a:rPr>
            </a:br>
            <a:r>
              <a:rPr lang="en-US" dirty="0" smtClean="0">
                <a:latin typeface="Times New Roman"/>
                <a:ea typeface="Calibri"/>
                <a:cs typeface="Mangal"/>
              </a:rPr>
              <a:t/>
            </a:r>
            <a:br>
              <a:rPr lang="en-US" dirty="0" smtClean="0">
                <a:latin typeface="Times New Roman"/>
                <a:ea typeface="Calibri"/>
                <a:cs typeface="Mangal"/>
              </a:rPr>
            </a:br>
            <a:r>
              <a:rPr lang="en-US" sz="3200" dirty="0">
                <a:latin typeface="Calibri"/>
                <a:ea typeface="Calibri"/>
                <a:cs typeface="Mangal"/>
              </a:rPr>
              <a:t/>
            </a:r>
            <a:br>
              <a:rPr lang="en-US" sz="3200" dirty="0">
                <a:latin typeface="Calibri"/>
                <a:ea typeface="Calibri"/>
                <a:cs typeface="Mangal"/>
              </a:rPr>
            </a:br>
            <a:r>
              <a:rPr lang="en-US" dirty="0">
                <a:latin typeface="Times New Roman"/>
                <a:ea typeface="Calibri"/>
                <a:cs typeface="Mangal"/>
              </a:rPr>
              <a:t>ALTERNATIVE DELIVERY SYSTEM OF HORMONAL CONTRACEPTIVES</a:t>
            </a:r>
            <a:r>
              <a:rPr lang="en-US" sz="3200" dirty="0">
                <a:latin typeface="Calibri"/>
                <a:ea typeface="Calibri"/>
                <a:cs typeface="Mangal"/>
              </a:rPr>
              <a:t/>
            </a:r>
            <a:br>
              <a:rPr lang="en-US" sz="3200" dirty="0">
                <a:latin typeface="Calibri"/>
                <a:ea typeface="Calibri"/>
                <a:cs typeface="Mangal"/>
              </a:rPr>
            </a:br>
            <a:endParaRPr lang="en-US" dirty="0"/>
          </a:p>
        </p:txBody>
      </p:sp>
      <p:sp>
        <p:nvSpPr>
          <p:cNvPr id="3" name="Footer Placeholder 2"/>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Combination hormonal </a:t>
            </a:r>
            <a:r>
              <a:rPr lang="en-US" dirty="0" smtClean="0"/>
              <a:t>pill </a:t>
            </a:r>
            <a:endParaRPr lang="en-US" dirty="0"/>
          </a:p>
        </p:txBody>
      </p:sp>
      <p:sp>
        <p:nvSpPr>
          <p:cNvPr id="3" name="Content Placeholder 2"/>
          <p:cNvSpPr>
            <a:spLocks noGrp="1"/>
          </p:cNvSpPr>
          <p:nvPr>
            <p:ph idx="1"/>
          </p:nvPr>
        </p:nvSpPr>
        <p:spPr/>
        <p:txBody>
          <a:bodyPr>
            <a:normAutofit fontScale="77500" lnSpcReduction="20000"/>
          </a:bodyPr>
          <a:lstStyle/>
          <a:p>
            <a:r>
              <a:rPr lang="en-US" dirty="0"/>
              <a:t>Each film coated white colored tablet contains levonorgestrel-0.15 mg and</a:t>
            </a:r>
          </a:p>
          <a:p>
            <a:r>
              <a:rPr lang="en-US" dirty="0" err="1"/>
              <a:t>ethinyloestradiol</a:t>
            </a:r>
            <a:r>
              <a:rPr lang="en-US" dirty="0"/>
              <a:t>- 0.03mg. Each brown </a:t>
            </a:r>
            <a:r>
              <a:rPr lang="en-US" dirty="0" smtClean="0"/>
              <a:t>colure </a:t>
            </a:r>
            <a:r>
              <a:rPr lang="en-US" dirty="0"/>
              <a:t>film coated tablet contains ferrous</a:t>
            </a:r>
          </a:p>
          <a:p>
            <a:r>
              <a:rPr lang="en-US" dirty="0" err="1"/>
              <a:t>fumerate</a:t>
            </a:r>
            <a:r>
              <a:rPr lang="en-US" dirty="0"/>
              <a:t> 60mg equivalent to ferrous iron 19.5mg </a:t>
            </a:r>
            <a:r>
              <a:rPr lang="en-US" b="1" dirty="0"/>
              <a:t>Mechanism of Action: </a:t>
            </a:r>
            <a:r>
              <a:rPr lang="en-US" dirty="0" smtClean="0"/>
              <a:t>Combination hormonal </a:t>
            </a:r>
            <a:r>
              <a:rPr lang="en-US" dirty="0"/>
              <a:t>contraceptives inhibit ovulation. In addition, they also produce alterations in</a:t>
            </a:r>
          </a:p>
          <a:p>
            <a:r>
              <a:rPr lang="en-US" dirty="0"/>
              <a:t>the genital tract, including changes in the cervical mucus, rendering it </a:t>
            </a:r>
            <a:r>
              <a:rPr lang="en-US" dirty="0" smtClean="0"/>
              <a:t>unfavorable </a:t>
            </a:r>
            <a:r>
              <a:rPr lang="en-US" dirty="0"/>
              <a:t>for</a:t>
            </a:r>
          </a:p>
          <a:p>
            <a:r>
              <a:rPr lang="en-US" dirty="0"/>
              <a:t>sperm penetration even if ovulation occurs. Changes in the endometrium may also occur,</a:t>
            </a:r>
          </a:p>
          <a:p>
            <a:r>
              <a:rPr lang="en-US" dirty="0"/>
              <a:t>producing an </a:t>
            </a:r>
            <a:r>
              <a:rPr lang="en-US" dirty="0" smtClean="0"/>
              <a:t>unfavorable </a:t>
            </a:r>
            <a:r>
              <a:rPr lang="en-US" dirty="0"/>
              <a:t>environment for </a:t>
            </a:r>
            <a:r>
              <a:rPr lang="en-US" dirty="0" smtClean="0"/>
              <a:t>fertilization.</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093407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60848"/>
          </a:xfrm>
        </p:spPr>
        <p:txBody>
          <a:bodyPr>
            <a:normAutofit/>
          </a:bodyPr>
          <a:lstStyle/>
          <a:p>
            <a:r>
              <a:rPr lang="en-US" b="1" dirty="0"/>
              <a:t>FERTILITY CONTROL</a:t>
            </a:r>
            <a:r>
              <a:rPr lang="en-US" dirty="0"/>
              <a:t>-It includes fertility inhibition and fertility stimulation.</a:t>
            </a:r>
          </a:p>
          <a:p>
            <a:r>
              <a:rPr lang="en-US" b="1" dirty="0"/>
              <a:t>CONTRACEPTION</a:t>
            </a:r>
            <a:r>
              <a:rPr lang="en-US" dirty="0"/>
              <a:t>- It is fertility inhibition. It includes all permanent and temporary method designed to prevent pregnancy due to coital act.</a:t>
            </a:r>
          </a:p>
          <a:p>
            <a:r>
              <a:rPr lang="en-US" b="1" dirty="0"/>
              <a:t>IDEAL CONTRACEPTIVE METHOD</a:t>
            </a:r>
            <a:r>
              <a:rPr lang="en-US" dirty="0"/>
              <a:t>-It is acceptable, inexpensive, simple to use, safe, effective required minimal motivation, maintenance and supervision. </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3061838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dirty="0"/>
              <a:t>Dosage: </a:t>
            </a:r>
            <a:r>
              <a:rPr lang="en-US" dirty="0"/>
              <a:t>Dose starts on first day of menstrual cycle taking 1 tablet daily for 21</a:t>
            </a:r>
          </a:p>
          <a:p>
            <a:r>
              <a:rPr lang="en-US" dirty="0"/>
              <a:t>consecutive days, followed by 7 days of Iron and folic acid supplementation.</a:t>
            </a:r>
            <a:endParaRPr lang="en-US" b="1" dirty="0" smtClean="0"/>
          </a:p>
          <a:p>
            <a:r>
              <a:rPr lang="en-US" b="1" dirty="0" smtClean="0"/>
              <a:t>Advantages </a:t>
            </a:r>
            <a:r>
              <a:rPr lang="en-US" b="1" dirty="0"/>
              <a:t>of Hormonal OCPs</a:t>
            </a:r>
          </a:p>
          <a:p>
            <a:r>
              <a:rPr lang="en-US" dirty="0"/>
              <a:t>• Decrease in menstrual flow and cramps.</a:t>
            </a:r>
          </a:p>
          <a:p>
            <a:r>
              <a:rPr lang="en-US" dirty="0"/>
              <a:t>• May improve anemia.</a:t>
            </a:r>
          </a:p>
          <a:p>
            <a:r>
              <a:rPr lang="en-US" dirty="0"/>
              <a:t>• Regulate menstrual cycles.</a:t>
            </a:r>
          </a:p>
          <a:p>
            <a:r>
              <a:rPr lang="en-US" dirty="0"/>
              <a:t>• Protect against ovarian and endometrial cancer.</a:t>
            </a:r>
          </a:p>
          <a:p>
            <a:r>
              <a:rPr lang="en-US" dirty="0"/>
              <a:t>• Decrease benign breast lumps.</a:t>
            </a:r>
          </a:p>
          <a:p>
            <a:r>
              <a:rPr lang="en-US" dirty="0"/>
              <a:t>• Prevent ectopic pregnancy</a:t>
            </a:r>
            <a:r>
              <a:rPr lang="en-US" b="1" dirty="0"/>
              <a:t>.</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0533390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Contra Indications</a:t>
            </a:r>
          </a:p>
          <a:p>
            <a:r>
              <a:rPr lang="en-US" dirty="0"/>
              <a:t>• Nausea and dizziness</a:t>
            </a:r>
          </a:p>
          <a:p>
            <a:r>
              <a:rPr lang="en-US" dirty="0"/>
              <a:t>• Breast tenderness</a:t>
            </a:r>
          </a:p>
          <a:p>
            <a:r>
              <a:rPr lang="en-US" dirty="0"/>
              <a:t>• Intermittent bleeding</a:t>
            </a:r>
          </a:p>
          <a:p>
            <a:r>
              <a:rPr lang="en-US" dirty="0"/>
              <a:t>• Headaches</a:t>
            </a:r>
          </a:p>
          <a:p>
            <a:r>
              <a:rPr lang="en-US" dirty="0"/>
              <a:t>• Weight gain</a:t>
            </a:r>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5088039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Combined </a:t>
            </a:r>
            <a:r>
              <a:rPr lang="en-US" dirty="0" smtClean="0"/>
              <a:t> </a:t>
            </a:r>
            <a:r>
              <a:rPr lang="en-US" dirty="0"/>
              <a:t>contraceptives contain two hormones similar to the natural hormones in a woman’s body an estrogen and a progestin</a:t>
            </a:r>
            <a:r>
              <a:rPr lang="en-US" dirty="0" smtClean="0"/>
              <a:t>.</a:t>
            </a:r>
            <a:r>
              <a:rPr lang="en-US" dirty="0"/>
              <a:t> </a:t>
            </a:r>
            <a:endParaRPr lang="en-US" dirty="0" smtClean="0"/>
          </a:p>
          <a:p>
            <a:r>
              <a:rPr lang="en-US" dirty="0" smtClean="0"/>
              <a:t>Stop </a:t>
            </a:r>
            <a:r>
              <a:rPr lang="en-US" dirty="0"/>
              <a:t>ovulation (release of eggs from ovaries) </a:t>
            </a:r>
            <a:endParaRPr lang="en-US" dirty="0" smtClean="0"/>
          </a:p>
          <a:p>
            <a:r>
              <a:rPr lang="en-US" dirty="0" smtClean="0"/>
              <a:t>Thicken </a:t>
            </a:r>
            <a:r>
              <a:rPr lang="en-US" dirty="0"/>
              <a:t>cervical mucus, making it difficult for sperm to pass through. </a:t>
            </a:r>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42199388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US" dirty="0"/>
              <a:t>INJECTIBAL COMBINED ESTROGEN/PROGESTIN CONTRACEPTIVE-Injection are administrated every 28-30 day deep </a:t>
            </a:r>
            <a:r>
              <a:rPr lang="en-US" dirty="0" err="1"/>
              <a:t>i</a:t>
            </a:r>
            <a:r>
              <a:rPr lang="en-US" dirty="0"/>
              <a:t>/m injection.</a:t>
            </a:r>
          </a:p>
          <a:p>
            <a:r>
              <a:rPr lang="en-US" dirty="0" err="1"/>
              <a:t>Inj-clofem</a:t>
            </a:r>
            <a:r>
              <a:rPr lang="en-US" dirty="0"/>
              <a:t>- 25mg progestin,5mg estrogen</a:t>
            </a:r>
          </a:p>
          <a:p>
            <a:r>
              <a:rPr lang="en-US" dirty="0" err="1"/>
              <a:t>Inj-misigyna</a:t>
            </a:r>
            <a:r>
              <a:rPr lang="en-US" dirty="0"/>
              <a:t> -50mg progestin,5mg estrogen</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TRANS DERMAL-</a:t>
            </a:r>
          </a:p>
          <a:p>
            <a:r>
              <a:rPr lang="en-US" dirty="0"/>
              <a:t>     Size-20cm2</a:t>
            </a:r>
          </a:p>
          <a:p>
            <a:r>
              <a:rPr lang="en-US" dirty="0"/>
              <a:t>     20µg ethinylestrodol+150µg </a:t>
            </a:r>
            <a:r>
              <a:rPr lang="en-US" dirty="0" err="1"/>
              <a:t>norestromin</a:t>
            </a:r>
            <a:endParaRPr lang="en-US" dirty="0"/>
          </a:p>
          <a:p>
            <a:r>
              <a:rPr lang="en-US" dirty="0"/>
              <a:t>   Each patch lasts 7 day 3 patches being used consecutively with a placebo patch or patch free interval in week 4 when withdrawal bleeding occurs.</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9911230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VAGINAL –</a:t>
            </a:r>
          </a:p>
          <a:p>
            <a:r>
              <a:rPr lang="en-US" dirty="0"/>
              <a:t>Vaginal ring releasing 15µg ethinylestrodol+120µg </a:t>
            </a:r>
            <a:r>
              <a:rPr lang="en-US" dirty="0" err="1"/>
              <a:t>etonorgestral</a:t>
            </a:r>
            <a:endParaRPr lang="en-US" dirty="0"/>
          </a:p>
          <a:p>
            <a:r>
              <a:rPr lang="en-US" dirty="0"/>
              <a:t>Outer diameter is 54 mm.</a:t>
            </a:r>
          </a:p>
          <a:p>
            <a:r>
              <a:rPr lang="en-US" dirty="0"/>
              <a:t>Cross sectional diameter of 4 m</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0515468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a:t>
            </a:r>
          </a:p>
        </p:txBody>
      </p:sp>
      <p:sp>
        <p:nvSpPr>
          <p:cNvPr id="3" name="Content Placeholder 2"/>
          <p:cNvSpPr>
            <a:spLocks noGrp="1"/>
          </p:cNvSpPr>
          <p:nvPr>
            <p:ph idx="1"/>
          </p:nvPr>
        </p:nvSpPr>
        <p:spPr/>
        <p:txBody>
          <a:bodyPr>
            <a:normAutofit/>
          </a:bodyPr>
          <a:lstStyle/>
          <a:p>
            <a:r>
              <a:rPr lang="en-US" dirty="0" smtClean="0"/>
              <a:t>Very </a:t>
            </a:r>
            <a:r>
              <a:rPr lang="en-US" dirty="0"/>
              <a:t>effective </a:t>
            </a:r>
            <a:endParaRPr lang="en-US" dirty="0" smtClean="0"/>
          </a:p>
          <a:p>
            <a:r>
              <a:rPr lang="en-US" dirty="0"/>
              <a:t>D</a:t>
            </a:r>
            <a:r>
              <a:rPr lang="en-US" dirty="0" smtClean="0"/>
              <a:t>ecrease </a:t>
            </a:r>
            <a:r>
              <a:rPr lang="en-US" dirty="0"/>
              <a:t>iron deficiency, anemia</a:t>
            </a:r>
          </a:p>
          <a:p>
            <a:r>
              <a:rPr lang="en-US" dirty="0"/>
              <a:t>Helps prevent: </a:t>
            </a:r>
            <a:br>
              <a:rPr lang="en-US" dirty="0"/>
            </a:br>
            <a:r>
              <a:rPr lang="en-US" dirty="0"/>
              <a:t>-Ectopic pregnancies</a:t>
            </a:r>
            <a:br>
              <a:rPr lang="en-US" dirty="0"/>
            </a:br>
            <a:r>
              <a:rPr lang="en-US" dirty="0"/>
              <a:t>-Endometrial cancer</a:t>
            </a:r>
            <a:br>
              <a:rPr lang="en-US" dirty="0"/>
            </a:br>
            <a:r>
              <a:rPr lang="en-US" dirty="0"/>
              <a:t>-Ovarian cancer</a:t>
            </a:r>
            <a:br>
              <a:rPr lang="en-US" dirty="0"/>
            </a:br>
            <a:r>
              <a:rPr lang="en-US" dirty="0"/>
              <a:t>-Ovarian cysts</a:t>
            </a:r>
            <a:br>
              <a:rPr lang="en-US" dirty="0"/>
            </a:br>
            <a:r>
              <a:rPr lang="en-US" dirty="0"/>
              <a:t>-Pelvic inflammatory disease</a:t>
            </a:r>
            <a:br>
              <a:rPr lang="en-US" dirty="0"/>
            </a:br>
            <a:r>
              <a:rPr lang="en-US" dirty="0"/>
              <a:t>-Benign breast disease</a:t>
            </a:r>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0807353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Disadvantages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Nausea </a:t>
            </a:r>
          </a:p>
          <a:p>
            <a:r>
              <a:rPr lang="en-US" dirty="0" smtClean="0"/>
              <a:t>Spotting </a:t>
            </a:r>
            <a:r>
              <a:rPr lang="en-US" dirty="0"/>
              <a:t>or bleeding </a:t>
            </a:r>
            <a:endParaRPr lang="en-US" dirty="0" smtClean="0"/>
          </a:p>
          <a:p>
            <a:r>
              <a:rPr lang="en-US" dirty="0" smtClean="0"/>
              <a:t>Breast </a:t>
            </a:r>
            <a:r>
              <a:rPr lang="en-US" dirty="0"/>
              <a:t>tenderness Slight weight gain </a:t>
            </a:r>
            <a:endParaRPr lang="en-US" dirty="0" smtClean="0"/>
          </a:p>
          <a:p>
            <a:r>
              <a:rPr lang="en-US" dirty="0" smtClean="0"/>
              <a:t>stroke</a:t>
            </a:r>
            <a:r>
              <a:rPr lang="en-US" dirty="0"/>
              <a:t>, blood clots in deep veins of the </a:t>
            </a:r>
            <a:r>
              <a:rPr lang="en-US" dirty="0" smtClean="0"/>
              <a:t>legs</a:t>
            </a:r>
          </a:p>
          <a:p>
            <a:r>
              <a:rPr lang="en-US" dirty="0"/>
              <a:t>H</a:t>
            </a:r>
            <a:r>
              <a:rPr lang="en-US" dirty="0" smtClean="0"/>
              <a:t>eart attack</a:t>
            </a:r>
          </a:p>
          <a:p>
            <a:r>
              <a:rPr lang="en-US" dirty="0" smtClean="0"/>
              <a:t>High </a:t>
            </a:r>
            <a:r>
              <a:rPr lang="en-US" dirty="0"/>
              <a:t>blood pressure </a:t>
            </a:r>
            <a:endParaRPr lang="en-US" dirty="0" smtClean="0"/>
          </a:p>
          <a:p>
            <a:r>
              <a:rPr lang="en-US" dirty="0" smtClean="0"/>
              <a:t>Do </a:t>
            </a:r>
            <a:r>
              <a:rPr lang="en-US" dirty="0"/>
              <a:t>not protect against sexually transmitted diseases (STDs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4210155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CONTRAINDITION-</a:t>
            </a:r>
          </a:p>
        </p:txBody>
      </p:sp>
      <p:sp>
        <p:nvSpPr>
          <p:cNvPr id="3" name="Content Placeholder 2"/>
          <p:cNvSpPr>
            <a:spLocks noGrp="1"/>
          </p:cNvSpPr>
          <p:nvPr>
            <p:ph idx="1"/>
          </p:nvPr>
        </p:nvSpPr>
        <p:spPr/>
        <p:txBody>
          <a:bodyPr>
            <a:normAutofit lnSpcReduction="10000"/>
          </a:bodyPr>
          <a:lstStyle/>
          <a:p>
            <a:r>
              <a:rPr lang="en-US" dirty="0" smtClean="0"/>
              <a:t>HTN</a:t>
            </a:r>
            <a:endParaRPr lang="en-US" dirty="0"/>
          </a:p>
          <a:p>
            <a:r>
              <a:rPr lang="en-US" dirty="0"/>
              <a:t>Arterial disease </a:t>
            </a:r>
          </a:p>
          <a:p>
            <a:r>
              <a:rPr lang="en-US" dirty="0"/>
              <a:t>D/m</a:t>
            </a:r>
          </a:p>
          <a:p>
            <a:r>
              <a:rPr lang="en-US" dirty="0"/>
              <a:t>Obesity</a:t>
            </a:r>
          </a:p>
          <a:p>
            <a:r>
              <a:rPr lang="en-US" dirty="0"/>
              <a:t>Smoking</a:t>
            </a:r>
          </a:p>
          <a:p>
            <a:r>
              <a:rPr lang="en-US" dirty="0"/>
              <a:t>Cancer</a:t>
            </a:r>
          </a:p>
          <a:p>
            <a:r>
              <a:rPr lang="en-US" dirty="0"/>
              <a:t>Withdrawal bleeding</a:t>
            </a:r>
          </a:p>
          <a:p>
            <a:r>
              <a:rPr lang="en-US" dirty="0" smtClean="0"/>
              <a:t>Dysmenorrhea</a:t>
            </a:r>
            <a:endParaRPr lang="en-US" dirty="0"/>
          </a:p>
          <a:p>
            <a:r>
              <a:rPr lang="en-US" dirty="0"/>
              <a:t>Menstrual migraine</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05170509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COMPLICATION-</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Affect </a:t>
            </a:r>
            <a:r>
              <a:rPr lang="en-US" dirty="0"/>
              <a:t>of metabolism of </a:t>
            </a:r>
            <a:r>
              <a:rPr lang="en-US" dirty="0" smtClean="0"/>
              <a:t>CHO, lipid </a:t>
            </a:r>
            <a:r>
              <a:rPr lang="en-US" dirty="0"/>
              <a:t>plasma </a:t>
            </a:r>
            <a:r>
              <a:rPr lang="en-US" dirty="0" smtClean="0"/>
              <a:t>protein </a:t>
            </a:r>
            <a:r>
              <a:rPr lang="en-US" dirty="0"/>
              <a:t>,amino acid ,vitamins </a:t>
            </a:r>
          </a:p>
          <a:p>
            <a:r>
              <a:rPr lang="en-US" dirty="0"/>
              <a:t>Headache</a:t>
            </a:r>
          </a:p>
          <a:p>
            <a:r>
              <a:rPr lang="en-US" dirty="0"/>
              <a:t>Weight gain</a:t>
            </a:r>
          </a:p>
          <a:p>
            <a:r>
              <a:rPr lang="en-US" dirty="0"/>
              <a:t>Vomiting and nausea</a:t>
            </a:r>
          </a:p>
          <a:p>
            <a:r>
              <a:rPr lang="en-US" dirty="0"/>
              <a:t>Cardiovascular disease</a:t>
            </a:r>
          </a:p>
          <a:p>
            <a:r>
              <a:rPr lang="en-US" dirty="0"/>
              <a:t>Breast cancer </a:t>
            </a:r>
          </a:p>
          <a:p>
            <a:r>
              <a:rPr lang="en-US" dirty="0"/>
              <a:t>Cervical cancer</a:t>
            </a:r>
          </a:p>
          <a:p>
            <a:r>
              <a:rPr lang="en-US" dirty="0"/>
              <a:t>Ovarian cancer</a:t>
            </a:r>
          </a:p>
          <a:p>
            <a:r>
              <a:rPr lang="en-US" dirty="0"/>
              <a:t>Endometrial cancer</a:t>
            </a:r>
          </a:p>
          <a:p>
            <a:r>
              <a:rPr lang="en-US" dirty="0"/>
              <a:t>Colon </a:t>
            </a:r>
            <a:r>
              <a:rPr lang="en-US" dirty="0" smtClean="0"/>
              <a:t>cancer</a:t>
            </a:r>
          </a:p>
          <a:p>
            <a:r>
              <a:rPr lang="en-US" dirty="0" smtClean="0"/>
              <a:t>Irregular bleeding during first 3 mount.</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502479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3" name="Content Placeholder 2"/>
              <p:cNvSpPr>
                <a:spLocks noGrp="1"/>
              </p:cNvSpPr>
              <p:nvPr>
                <p:ph idx="1"/>
              </p:nvPr>
            </p:nvSpPr>
            <p:spPr/>
            <p:txBody>
              <a:bodyPr>
                <a:normAutofit fontScale="92500" lnSpcReduction="10000"/>
              </a:bodyPr>
              <a:lstStyle/>
              <a:p>
                <a:r>
                  <a:rPr lang="en-US" b="1" dirty="0"/>
                  <a:t>CONTRECEPTIVE EFFECTIVENESS</a:t>
                </a:r>
                <a:r>
                  <a:rPr lang="en-US" dirty="0"/>
                  <a:t>-The failure rate of contraceptive is calculated in term of pregnancy rate per hundred women year.</a:t>
                </a:r>
              </a:p>
              <a:p>
                <a14:m>
                  <m:oMath xmlns:m="http://schemas.openxmlformats.org/officeDocument/2006/math">
                    <m:f>
                      <m:fPr>
                        <m:ctrlPr>
                          <a:rPr lang="en-US" i="1">
                            <a:latin typeface="Cambria Math"/>
                          </a:rPr>
                        </m:ctrlPr>
                      </m:fPr>
                      <m:num>
                        <m:r>
                          <a:rPr lang="en-US" i="1">
                            <a:latin typeface="Cambria Math"/>
                          </a:rPr>
                          <m:t>𝑁𝑜</m:t>
                        </m:r>
                        <m:r>
                          <a:rPr lang="en-US" i="1">
                            <a:latin typeface="Cambria Math"/>
                          </a:rPr>
                          <m:t> </m:t>
                        </m:r>
                        <m:r>
                          <a:rPr lang="en-US" i="1">
                            <a:latin typeface="Cambria Math"/>
                          </a:rPr>
                          <m:t>𝑜𝑓</m:t>
                        </m:r>
                        <m:r>
                          <a:rPr lang="en-US" i="1">
                            <a:latin typeface="Cambria Math"/>
                          </a:rPr>
                          <m:t> </m:t>
                        </m:r>
                        <m:r>
                          <a:rPr lang="en-US" i="1">
                            <a:latin typeface="Cambria Math"/>
                          </a:rPr>
                          <m:t>𝑃𝑟𝑒𝑔𝑛𝑎𝑛𝑐𝑦</m:t>
                        </m:r>
                        <m:r>
                          <a:rPr lang="en-US" i="1">
                            <a:latin typeface="Cambria Math"/>
                          </a:rPr>
                          <m:t> </m:t>
                        </m:r>
                        <m:r>
                          <a:rPr lang="en-US" i="1">
                            <a:latin typeface="Cambria Math"/>
                          </a:rPr>
                          <m:t>𝐴𝑐𝑐𝑖𝑑𝑒𝑛𝑡𝑎𝑙</m:t>
                        </m:r>
                      </m:num>
                      <m:den>
                        <m:r>
                          <a:rPr lang="en-US" i="1">
                            <a:latin typeface="Cambria Math"/>
                          </a:rPr>
                          <m:t>𝑁𝑜</m:t>
                        </m:r>
                        <m:r>
                          <a:rPr lang="en-US" i="1">
                            <a:latin typeface="Cambria Math"/>
                          </a:rPr>
                          <m:t> </m:t>
                        </m:r>
                        <m:r>
                          <a:rPr lang="en-US" i="1">
                            <a:latin typeface="Cambria Math"/>
                          </a:rPr>
                          <m:t>𝑜𝑓</m:t>
                        </m:r>
                        <m:r>
                          <a:rPr lang="en-US" i="1">
                            <a:latin typeface="Cambria Math"/>
                          </a:rPr>
                          <m:t> </m:t>
                        </m:r>
                        <m:r>
                          <a:rPr lang="en-US" i="1">
                            <a:latin typeface="Cambria Math"/>
                          </a:rPr>
                          <m:t>𝑃𝑎𝑡𝑖𝑒𝑛𝑡</m:t>
                        </m:r>
                        <m:r>
                          <a:rPr lang="en-US" i="1">
                            <a:latin typeface="Cambria Math"/>
                          </a:rPr>
                          <m:t> </m:t>
                        </m:r>
                        <m:r>
                          <a:rPr lang="en-US" i="1">
                            <a:latin typeface="Cambria Math"/>
                          </a:rPr>
                          <m:t>𝑂𝑏𝑠𝑒𝑟𝑒𝑑</m:t>
                        </m:r>
                        <m:r>
                          <a:rPr lang="en-US" i="1">
                            <a:latin typeface="Cambria Math"/>
                          </a:rPr>
                          <m:t> </m:t>
                        </m:r>
                      </m:den>
                    </m:f>
                    <m:r>
                      <a:rPr lang="en-US" i="1">
                        <a:latin typeface="Cambria Math"/>
                      </a:rPr>
                      <m:t>×</m:t>
                    </m:r>
                    <m:r>
                      <a:rPr lang="en-US" i="1">
                        <a:latin typeface="Cambria Math"/>
                      </a:rPr>
                      <m:t>𝑀𝑜𝑛𝑡h𝑠</m:t>
                    </m:r>
                    <m:r>
                      <a:rPr lang="en-US" i="1">
                        <a:latin typeface="Cambria Math"/>
                      </a:rPr>
                      <m:t> </m:t>
                    </m:r>
                    <m:r>
                      <a:rPr lang="en-US" i="1">
                        <a:latin typeface="Cambria Math"/>
                      </a:rPr>
                      <m:t>𝑜𝑓</m:t>
                    </m:r>
                    <m:r>
                      <a:rPr lang="en-US" i="1">
                        <a:latin typeface="Cambria Math"/>
                      </a:rPr>
                      <m:t> </m:t>
                    </m:r>
                    <m:r>
                      <a:rPr lang="en-US" i="1">
                        <a:latin typeface="Cambria Math"/>
                      </a:rPr>
                      <m:t>𝑈𝑠𝑒</m:t>
                    </m:r>
                  </m:oMath>
                </a14:m>
                <a:endParaRPr lang="en-US" dirty="0"/>
              </a:p>
              <a:p>
                <a:r>
                  <a:rPr lang="en-US" dirty="0"/>
                  <a:t>If 100 couples have used a method for a period of 2 year and have result in 20 pregnancy the pregnancy rate is calculated.</a:t>
                </a:r>
              </a:p>
              <a:p>
                <a:r>
                  <a:rPr lang="en-US" dirty="0"/>
                  <a:t>High effectiveness- less than 10 pregnancies</a:t>
                </a:r>
              </a:p>
              <a:p>
                <a:r>
                  <a:rPr lang="en-US" dirty="0"/>
                  <a:t>Low effectiveness-more than 20 pregnancies</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164" b="-189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58408237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PROGESTIN-ONLY ORAL </a:t>
            </a:r>
            <a:r>
              <a:rPr lang="en-US" dirty="0" smtClean="0">
                <a:effectLst/>
              </a:rPr>
              <a:t>CONTRACEPTIVES</a:t>
            </a:r>
            <a:endParaRPr lang="en-US" dirty="0"/>
          </a:p>
        </p:txBody>
      </p:sp>
      <p:sp>
        <p:nvSpPr>
          <p:cNvPr id="3" name="Footer Placeholder 2"/>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05034441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fontScale="85000" lnSpcReduction="20000"/>
          </a:bodyPr>
          <a:lstStyle/>
          <a:p>
            <a:r>
              <a:rPr lang="en-US" dirty="0"/>
              <a:t>Women who use Progestin-only Oral Contraceptives should swallow a pill every day to prevent pregnancy. It contains very small amounts of only one kind of hormone, a progestin. </a:t>
            </a:r>
            <a:br>
              <a:rPr lang="en-US" dirty="0"/>
            </a:br>
            <a:r>
              <a:rPr lang="en-US" dirty="0" smtClean="0"/>
              <a:t> </a:t>
            </a:r>
            <a:r>
              <a:rPr lang="en-US" dirty="0"/>
              <a:t>It thickens the cervical mucus, making it difficult for sperm to pass through. </a:t>
            </a:r>
            <a:endParaRPr lang="en-US" dirty="0" smtClean="0"/>
          </a:p>
          <a:p>
            <a:r>
              <a:rPr lang="en-US" dirty="0" smtClean="0"/>
              <a:t>It </a:t>
            </a:r>
            <a:r>
              <a:rPr lang="en-US" dirty="0"/>
              <a:t>reduces ovulation </a:t>
            </a:r>
            <a:r>
              <a:rPr lang="en-US" dirty="0" smtClean="0"/>
              <a:t>to </a:t>
            </a:r>
            <a:r>
              <a:rPr lang="en-US" dirty="0"/>
              <a:t>half of that of menstrual cycle.</a:t>
            </a:r>
            <a:br>
              <a:rPr lang="en-US" dirty="0"/>
            </a:br>
            <a:r>
              <a:rPr lang="en-US" dirty="0"/>
              <a:t/>
            </a:r>
            <a:br>
              <a:rPr lang="en-US" dirty="0"/>
            </a:br>
            <a:r>
              <a:rPr lang="en-US" dirty="0"/>
              <a:t>Progestin-only oral contraceptives do not disrupt existing pregnancy.</a:t>
            </a:r>
          </a:p>
          <a:p>
            <a:pPr lvl="0"/>
            <a:r>
              <a:rPr lang="en-US" dirty="0"/>
              <a:t>For breast feeding women: Progestin is more effective than combined oral </a:t>
            </a:r>
            <a:r>
              <a:rPr lang="en-US" dirty="0" smtClean="0"/>
              <a:t>contraceptives.</a:t>
            </a:r>
          </a:p>
          <a:p>
            <a:r>
              <a:rPr lang="en-US" dirty="0" smtClean="0"/>
              <a:t>It </a:t>
            </a:r>
            <a:r>
              <a:rPr lang="en-US" dirty="0"/>
              <a:t>is most effective when taken about the same time every day. </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73478949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CONTRAINDITION-</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because of </a:t>
            </a:r>
            <a:r>
              <a:rPr lang="en-US" dirty="0" err="1" smtClean="0"/>
              <a:t>oestrogen</a:t>
            </a:r>
            <a:endParaRPr lang="en-US" dirty="0" smtClean="0"/>
          </a:p>
          <a:p>
            <a:r>
              <a:rPr lang="en-US" dirty="0" smtClean="0"/>
              <a:t>HTN</a:t>
            </a:r>
          </a:p>
          <a:p>
            <a:r>
              <a:rPr lang="en-US" dirty="0" smtClean="0"/>
              <a:t>Arterial disease </a:t>
            </a:r>
          </a:p>
          <a:p>
            <a:r>
              <a:rPr lang="en-US" dirty="0" smtClean="0"/>
              <a:t>D/m</a:t>
            </a:r>
          </a:p>
          <a:p>
            <a:r>
              <a:rPr lang="en-US" dirty="0" smtClean="0"/>
              <a:t>Obesity</a:t>
            </a:r>
          </a:p>
          <a:p>
            <a:r>
              <a:rPr lang="en-US" dirty="0" smtClean="0"/>
              <a:t>Smoking</a:t>
            </a:r>
          </a:p>
          <a:p>
            <a:r>
              <a:rPr lang="en-US" dirty="0" smtClean="0"/>
              <a:t>Cancer</a:t>
            </a:r>
          </a:p>
          <a:p>
            <a:r>
              <a:rPr lang="en-US" dirty="0" smtClean="0"/>
              <a:t>Withdrawal bleeding</a:t>
            </a:r>
          </a:p>
          <a:p>
            <a:r>
              <a:rPr lang="en-US" dirty="0" smtClean="0"/>
              <a:t>Dysmenorrhea</a:t>
            </a:r>
          </a:p>
          <a:p>
            <a:r>
              <a:rPr lang="en-US" dirty="0" smtClean="0"/>
              <a:t>Menstrual migraine</a:t>
            </a:r>
          </a:p>
          <a:p>
            <a:r>
              <a:rPr lang="en-US" dirty="0" smtClean="0"/>
              <a:t> </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41899028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COMPLICATION-</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Affect of metabolism of CHO, lipid plasma protein ,amino acid ,vitamins </a:t>
            </a:r>
          </a:p>
          <a:p>
            <a:r>
              <a:rPr lang="en-US" dirty="0" smtClean="0"/>
              <a:t>Headache</a:t>
            </a:r>
          </a:p>
          <a:p>
            <a:r>
              <a:rPr lang="en-US" dirty="0" smtClean="0"/>
              <a:t>Weight gain</a:t>
            </a:r>
          </a:p>
          <a:p>
            <a:r>
              <a:rPr lang="en-US" dirty="0" smtClean="0"/>
              <a:t>Vomiting and nausea</a:t>
            </a:r>
          </a:p>
          <a:p>
            <a:r>
              <a:rPr lang="en-US" dirty="0" smtClean="0"/>
              <a:t>Cardiovascular disease</a:t>
            </a:r>
          </a:p>
          <a:p>
            <a:r>
              <a:rPr lang="en-US" dirty="0" smtClean="0"/>
              <a:t>Breast cancer </a:t>
            </a:r>
          </a:p>
          <a:p>
            <a:r>
              <a:rPr lang="en-US" dirty="0" smtClean="0"/>
              <a:t>Cervical cancer</a:t>
            </a:r>
          </a:p>
          <a:p>
            <a:r>
              <a:rPr lang="en-US" dirty="0" smtClean="0"/>
              <a:t>Ovarian cancer</a:t>
            </a:r>
          </a:p>
          <a:p>
            <a:r>
              <a:rPr lang="en-US" dirty="0" smtClean="0"/>
              <a:t>Endometrial cancer</a:t>
            </a:r>
          </a:p>
          <a:p>
            <a:r>
              <a:rPr lang="en-US" dirty="0" smtClean="0"/>
              <a:t>Colon cancer</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nursing mothers start 6 weeks after childbirth. </a:t>
            </a:r>
          </a:p>
          <a:p>
            <a:pPr lvl="0"/>
            <a:r>
              <a:rPr lang="en-US" dirty="0" smtClean="0"/>
              <a:t>It does not increase risk of estrogen-related complications, such as heart attack or stroke. </a:t>
            </a:r>
          </a:p>
          <a:p>
            <a:pPr lvl="0"/>
            <a:r>
              <a:rPr lang="en-US" dirty="0" smtClean="0"/>
              <a:t>Women take one pill every day without break. It is easier to understand than taking 21-day combined pills. </a:t>
            </a:r>
          </a:p>
          <a:p>
            <a:pPr>
              <a:buNone/>
            </a:pPr>
            <a:r>
              <a:rPr lang="en-US" b="1" dirty="0" smtClean="0"/>
              <a:t> </a:t>
            </a:r>
            <a:endParaRPr lang="en-US" dirty="0" smtClean="0"/>
          </a:p>
          <a:p>
            <a:pPr>
              <a:buNone/>
            </a:pPr>
            <a:r>
              <a:rPr lang="en-US" b="1" dirty="0" smtClean="0"/>
              <a:t> </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Changes in menstrual cycle</a:t>
            </a:r>
          </a:p>
          <a:p>
            <a:pPr lvl="0"/>
            <a:r>
              <a:rPr lang="en-US" dirty="0" smtClean="0"/>
              <a:t>headaches and breast tenderness. </a:t>
            </a:r>
          </a:p>
          <a:p>
            <a:pPr lvl="0"/>
            <a:r>
              <a:rPr lang="en-US" dirty="0" smtClean="0"/>
              <a:t>Should be taken at about the same time each day to work best. For women not breast-feeding, even taking a pill more than a few hours late, increases the risk of pregnancy, and missing two or more pills increases the risk greatly. </a:t>
            </a:r>
            <a:br>
              <a:rPr lang="en-US" dirty="0" smtClean="0"/>
            </a:br>
            <a:r>
              <a:rPr lang="en-US" dirty="0" smtClean="0"/>
              <a:t>A woman can be given progestin –only oral contraceptives at any time and told when to start taking them.</a:t>
            </a:r>
            <a:br>
              <a:rPr lang="en-US" dirty="0" smtClean="0"/>
            </a:br>
            <a:r>
              <a:rPr lang="en-US" dirty="0" smtClean="0"/>
              <a:t/>
            </a:r>
            <a:br>
              <a:rPr lang="en-US" dirty="0" smtClean="0"/>
            </a:br>
            <a:r>
              <a:rPr lang="en-US" dirty="0" smtClean="0"/>
              <a:t/>
            </a:r>
            <a:br>
              <a:rPr lang="en-US" dirty="0" smtClean="0"/>
            </a:br>
            <a:endParaRPr lang="en-US" dirty="0" smtClean="0"/>
          </a:p>
          <a:p>
            <a:r>
              <a:rPr lang="en-US" dirty="0" smtClean="0"/>
              <a:t>Inhibition of ovulation .</a:t>
            </a:r>
            <a:r>
              <a:rPr lang="en-US" dirty="0" err="1" smtClean="0"/>
              <a:t>oestrogen</a:t>
            </a:r>
            <a:r>
              <a:rPr lang="en-US" dirty="0" smtClean="0"/>
              <a:t> inhibit pituitary FSH suppressing the development of ovarian follicle while </a:t>
            </a:r>
            <a:r>
              <a:rPr lang="en-US" dirty="0" err="1" smtClean="0"/>
              <a:t>progestogen</a:t>
            </a:r>
            <a:r>
              <a:rPr lang="en-US" dirty="0" smtClean="0"/>
              <a:t> inhibit the development of the </a:t>
            </a:r>
            <a:r>
              <a:rPr lang="en-US" dirty="0" err="1" smtClean="0"/>
              <a:t>Lh</a:t>
            </a:r>
            <a:r>
              <a:rPr lang="en-US" dirty="0" smtClean="0"/>
              <a:t> surge.</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NORPLANT</a:t>
            </a:r>
            <a:endParaRPr lang="en-US" dirty="0"/>
          </a:p>
        </p:txBody>
      </p:sp>
      <p:pic>
        <p:nvPicPr>
          <p:cNvPr id="1027" name="Picture 3" descr="C:\Users\POONAM\Desktop\images.jpg"/>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304800" y="381000"/>
            <a:ext cx="8610599" cy="5181599"/>
          </a:xfrm>
          <a:prstGeom prst="rect">
            <a:avLst/>
          </a:prstGeom>
          <a:noFill/>
          <a:extLst>
            <a:ext uri="{909E8E84-426E-40DD-AFC4-6F175D3DCCD1}">
              <a14:hiddenFill xmlns=""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74818545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NORPLANT IMPLANTS</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a:r>
            <a:br>
              <a:rPr lang="en-US" dirty="0" smtClean="0"/>
            </a:br>
            <a:r>
              <a:rPr lang="en-US" dirty="0" smtClean="0"/>
              <a:t>The Norplant (a registered </a:t>
            </a:r>
            <a:r>
              <a:rPr lang="en-US" dirty="0" err="1" smtClean="0"/>
              <a:t>levonorgestrel</a:t>
            </a:r>
            <a:r>
              <a:rPr lang="en-US" dirty="0" smtClean="0"/>
              <a:t> sub dermal implants) implant system is a set of six small plastic capsules. The capsules are placed under the skin of a woman’s upper arm.</a:t>
            </a:r>
            <a:br>
              <a:rPr lang="en-US" dirty="0" smtClean="0"/>
            </a:br>
            <a:r>
              <a:rPr lang="en-US" dirty="0" smtClean="0"/>
              <a:t/>
            </a:r>
            <a:br>
              <a:rPr lang="en-US" dirty="0" smtClean="0"/>
            </a:br>
            <a:r>
              <a:rPr lang="en-US" dirty="0" smtClean="0"/>
              <a:t>Norplant capsules contain a progestin, similar to natural hormone that a woman’s body makes. It is released very slowly from all six capsules. Thus the capsules supply a steady, very low dose. Norplant implants contain no estrogen.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pic>
        <p:nvPicPr>
          <p:cNvPr id="2050" name="Picture 2" descr="C:\Users\POONAM\Desktop\I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181600" y="3124200"/>
            <a:ext cx="2543175" cy="1800225"/>
          </a:xfrm>
          <a:prstGeom prst="rect">
            <a:avLst/>
          </a:prstGeom>
          <a:noFill/>
          <a:extLst>
            <a:ext uri="{909E8E84-426E-40DD-AFC4-6F175D3DCCD1}">
              <a14:hiddenFill xmlns=""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2030604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set of Norplant capsules can prevent pregnancy for at least five years. It may prove to be effective longer.</a:t>
            </a:r>
            <a:br>
              <a:rPr lang="en-US" dirty="0" smtClean="0"/>
            </a:br>
            <a:r>
              <a:rPr lang="en-US" dirty="0" smtClean="0"/>
              <a:t>Norplant capsules thicken cervical mucus making it difficult for sperm to pass through. </a:t>
            </a:r>
            <a:r>
              <a:rPr lang="en-US" smtClean="0"/>
              <a:t>It stops ovulation (release of eggs from ovaries) in about half of the menstrual cycles after the first year of use</a:t>
            </a:r>
            <a:endParaRPr lang="en-US"/>
          </a:p>
        </p:txBody>
      </p:sp>
      <p:pic>
        <p:nvPicPr>
          <p:cNvPr id="3074" name="Picture 2" descr="C:\Users\POONAM\Desktop\I3.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886450" y="4295775"/>
            <a:ext cx="2628900" cy="173355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Advantages: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Norplant </a:t>
            </a:r>
            <a:r>
              <a:rPr lang="en-US" dirty="0"/>
              <a:t>capsules are very effective even in heavier women. </a:t>
            </a:r>
          </a:p>
          <a:p>
            <a:pPr lvl="0"/>
            <a:r>
              <a:rPr lang="en-US" dirty="0"/>
              <a:t>It provides long term pregnancy protection, but is reversible. </a:t>
            </a:r>
          </a:p>
          <a:p>
            <a:pPr lvl="0"/>
            <a:r>
              <a:rPr lang="en-US" dirty="0"/>
              <a:t>A single decision can give very effective contraception up to five years. </a:t>
            </a:r>
          </a:p>
          <a:p>
            <a:pPr lvl="0"/>
            <a:r>
              <a:rPr lang="en-US" dirty="0"/>
              <a:t>It gives increased sexual enjoyment, as there is no need to worry about pregnancy. </a:t>
            </a:r>
          </a:p>
          <a:p>
            <a:pPr lvl="0"/>
            <a:r>
              <a:rPr lang="en-US" dirty="0"/>
              <a:t>Fertility returns almost immediately after the capsules are removed. </a:t>
            </a:r>
          </a:p>
          <a:p>
            <a:pPr lvl="0"/>
            <a:r>
              <a:rPr lang="en-US" dirty="0"/>
              <a:t>It does not harm the quality and quantity of the breast milk and can be used by nursing mothers starting six weeks after childbirth. </a:t>
            </a:r>
          </a:p>
          <a:p>
            <a:pPr lvl="0"/>
            <a:r>
              <a:rPr lang="en-US" dirty="0"/>
              <a:t>It has no estrogen side effects. </a:t>
            </a:r>
          </a:p>
          <a:p>
            <a:endParaRPr lang="en-US" dirty="0"/>
          </a:p>
        </p:txBody>
      </p:sp>
      <p:pic>
        <p:nvPicPr>
          <p:cNvPr id="4098" name="Picture 2" descr="C:\Users\POONAM\Desktop\I2.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72200" y="4374960"/>
            <a:ext cx="2447925" cy="18669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650999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 OF CONTRACEPTION</a:t>
            </a:r>
            <a:br>
              <a:rPr lang="en-US" dirty="0" smtClean="0"/>
            </a:br>
            <a:endParaRPr lang="en-US" dirty="0"/>
          </a:p>
        </p:txBody>
      </p:sp>
      <p:sp>
        <p:nvSpPr>
          <p:cNvPr id="4" name="Content Placeholder 3"/>
          <p:cNvSpPr>
            <a:spLocks noGrp="1"/>
          </p:cNvSpPr>
          <p:nvPr>
            <p:ph idx="1"/>
          </p:nvPr>
        </p:nvSpPr>
        <p:spPr/>
        <p:txBody>
          <a:bodyPr/>
          <a:lstStyle/>
          <a:p>
            <a:pPr lvl="0"/>
            <a:r>
              <a:rPr lang="en-US" dirty="0" smtClean="0"/>
              <a:t>TEMPRARY METHOD</a:t>
            </a:r>
          </a:p>
          <a:p>
            <a:pPr>
              <a:buNone/>
            </a:pPr>
            <a:r>
              <a:rPr lang="en-US" sz="2000" dirty="0" smtClean="0"/>
              <a:t>NATURAL METHOD-</a:t>
            </a:r>
          </a:p>
          <a:p>
            <a:pPr lvl="0">
              <a:buNone/>
            </a:pPr>
            <a:r>
              <a:rPr lang="en-US" sz="2000" dirty="0" smtClean="0"/>
              <a:t>BARRIER METHOD-</a:t>
            </a:r>
          </a:p>
          <a:p>
            <a:pPr lvl="0">
              <a:buNone/>
            </a:pPr>
            <a:r>
              <a:rPr lang="en-US" sz="2000" dirty="0" smtClean="0"/>
              <a:t>INTRA UTERIN DEVICE</a:t>
            </a:r>
          </a:p>
          <a:p>
            <a:pPr lvl="0">
              <a:buNone/>
            </a:pPr>
            <a:r>
              <a:rPr lang="en-US" sz="2000" dirty="0" smtClean="0"/>
              <a:t>STEROIDAL CONTRACEPTION</a:t>
            </a:r>
          </a:p>
          <a:p>
            <a:r>
              <a:rPr lang="en-US" dirty="0" smtClean="0"/>
              <a:t>  PERMANENT METHOD</a:t>
            </a:r>
          </a:p>
          <a:p>
            <a:pPr>
              <a:buNone/>
            </a:pPr>
            <a:r>
              <a:rPr lang="en-US" sz="2000" dirty="0" smtClean="0"/>
              <a:t>TUBECTOMY</a:t>
            </a:r>
          </a:p>
          <a:p>
            <a:pPr>
              <a:buNone/>
            </a:pPr>
            <a:r>
              <a:rPr lang="en-US" sz="2000" dirty="0" smtClean="0"/>
              <a:t>VASECTOMY</a:t>
            </a:r>
          </a:p>
          <a:p>
            <a:pPr>
              <a:buNone/>
            </a:pPr>
            <a:endParaRPr lang="en-US" dirty="0" smtClean="0"/>
          </a:p>
          <a:p>
            <a:pPr lvl="0"/>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linds(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linds(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linds(horizontal)">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linds(horizontal)">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blinds(horizontal)">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Disadvantages:</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Changes </a:t>
            </a:r>
            <a:r>
              <a:rPr lang="en-US" dirty="0"/>
              <a:t>in menstrual bleeding is normal, including:-Light spotting or bleeding between monthly periods (common),</a:t>
            </a:r>
            <a:br>
              <a:rPr lang="en-US" dirty="0"/>
            </a:br>
            <a:r>
              <a:rPr lang="en-US" dirty="0"/>
              <a:t> Prolonged </a:t>
            </a:r>
            <a:r>
              <a:rPr lang="en-US" dirty="0" smtClean="0"/>
              <a:t>Amenorrhea. </a:t>
            </a:r>
            <a:r>
              <a:rPr lang="en-US" dirty="0"/>
              <a:t/>
            </a:r>
            <a:br>
              <a:rPr lang="en-US" dirty="0"/>
            </a:br>
            <a:r>
              <a:rPr lang="en-US" dirty="0"/>
              <a:t> </a:t>
            </a:r>
            <a:r>
              <a:rPr lang="en-US" dirty="0" smtClean="0"/>
              <a:t>Headaches</a:t>
            </a:r>
            <a:r>
              <a:rPr lang="en-US" dirty="0"/>
              <a:t/>
            </a:r>
            <a:br>
              <a:rPr lang="en-US" dirty="0"/>
            </a:br>
            <a:r>
              <a:rPr lang="en-US" dirty="0"/>
              <a:t> Enlargement of </a:t>
            </a:r>
            <a:r>
              <a:rPr lang="en-US" dirty="0" smtClean="0"/>
              <a:t>ovaries</a:t>
            </a:r>
            <a:r>
              <a:rPr lang="en-US" dirty="0"/>
              <a:t/>
            </a:r>
            <a:br>
              <a:rPr lang="en-US" dirty="0"/>
            </a:br>
            <a:r>
              <a:rPr lang="en-US" dirty="0"/>
              <a:t> </a:t>
            </a:r>
            <a:r>
              <a:rPr lang="en-US" dirty="0" smtClean="0"/>
              <a:t>Dizziness</a:t>
            </a:r>
            <a:r>
              <a:rPr lang="en-US" dirty="0"/>
              <a:t/>
            </a:r>
            <a:br>
              <a:rPr lang="en-US" dirty="0"/>
            </a:br>
            <a:r>
              <a:rPr lang="en-US" dirty="0"/>
              <a:t> Breast tenderness </a:t>
            </a:r>
            <a:r>
              <a:rPr lang="en-US" dirty="0" smtClean="0"/>
              <a:t>and discharge</a:t>
            </a:r>
            <a:r>
              <a:rPr lang="en-US" dirty="0"/>
              <a:t/>
            </a:r>
            <a:br>
              <a:rPr lang="en-US" dirty="0"/>
            </a:br>
            <a:r>
              <a:rPr lang="en-US" dirty="0"/>
              <a:t> </a:t>
            </a:r>
            <a:r>
              <a:rPr lang="en-US" dirty="0" smtClean="0"/>
              <a:t>Nervousness</a:t>
            </a:r>
            <a:r>
              <a:rPr lang="en-US" dirty="0"/>
              <a:t/>
            </a:r>
            <a:br>
              <a:rPr lang="en-US" dirty="0"/>
            </a:br>
            <a:r>
              <a:rPr lang="en-US" dirty="0"/>
              <a:t> </a:t>
            </a:r>
            <a:r>
              <a:rPr lang="en-US" dirty="0" smtClean="0"/>
              <a:t>Nausea</a:t>
            </a:r>
            <a:r>
              <a:rPr lang="en-US" dirty="0"/>
              <a:t/>
            </a:r>
            <a:br>
              <a:rPr lang="en-US" dirty="0"/>
            </a:br>
            <a:r>
              <a:rPr lang="en-US" dirty="0"/>
              <a:t> Acne or skin </a:t>
            </a:r>
            <a:r>
              <a:rPr lang="en-US" dirty="0" smtClean="0"/>
              <a:t>rash</a:t>
            </a:r>
            <a:r>
              <a:rPr lang="en-US" dirty="0"/>
              <a:t/>
            </a:r>
            <a:br>
              <a:rPr lang="en-US" dirty="0"/>
            </a:br>
            <a:r>
              <a:rPr lang="en-US" dirty="0"/>
              <a:t> Change in </a:t>
            </a:r>
            <a:r>
              <a:rPr lang="en-US" dirty="0" smtClean="0"/>
              <a:t>appetite</a:t>
            </a:r>
            <a:r>
              <a:rPr lang="en-US" dirty="0"/>
              <a:t/>
            </a:r>
            <a:br>
              <a:rPr lang="en-US" dirty="0"/>
            </a:br>
            <a:r>
              <a:rPr lang="en-US" dirty="0"/>
              <a:t> Weight gain </a:t>
            </a:r>
            <a:endParaRPr lang="en-US" dirty="0" smtClean="0"/>
          </a:p>
          <a:p>
            <a:pPr lvl="0"/>
            <a:r>
              <a:rPr lang="en-US" dirty="0" smtClean="0"/>
              <a:t>Hair </a:t>
            </a:r>
            <a:r>
              <a:rPr lang="en-US" dirty="0"/>
              <a:t>loss or more hair growth on the </a:t>
            </a:r>
            <a:r>
              <a:rPr lang="en-US" dirty="0" smtClean="0"/>
              <a:t>face.</a:t>
            </a:r>
            <a:endParaRPr lang="en-US" dirty="0"/>
          </a:p>
          <a:p>
            <a:pPr lvl="0"/>
            <a:r>
              <a:rPr lang="en-US" dirty="0" smtClean="0"/>
              <a:t>Capsules </a:t>
            </a:r>
            <a:r>
              <a:rPr lang="en-US" dirty="0"/>
              <a:t>must be inserted and removed in by a specially trained practitioner</a:t>
            </a:r>
            <a:r>
              <a:rPr lang="en-US" dirty="0" smtClean="0"/>
              <a:t>.</a:t>
            </a:r>
            <a:endParaRPr lang="en-US" dirty="0"/>
          </a:p>
        </p:txBody>
      </p:sp>
      <p:pic>
        <p:nvPicPr>
          <p:cNvPr id="5122" name="Picture 2" descr="C:\Users\POONAM\Desktop\images.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72200" y="4352925"/>
            <a:ext cx="2476500" cy="18478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75382545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37048"/>
          </a:xfrm>
        </p:spPr>
        <p:txBody>
          <a:bodyPr>
            <a:normAutofit/>
          </a:bodyPr>
          <a:lstStyle/>
          <a:p>
            <a:pPr lvl="0"/>
            <a:r>
              <a:rPr lang="en-US" dirty="0"/>
              <a:t>Discomfort for several hours to one day after insertion </a:t>
            </a:r>
            <a:endParaRPr lang="en-US" dirty="0" smtClean="0"/>
          </a:p>
          <a:p>
            <a:pPr lvl="0"/>
            <a:r>
              <a:rPr lang="en-US" dirty="0" smtClean="0"/>
              <a:t>These </a:t>
            </a:r>
            <a:r>
              <a:rPr lang="en-US" dirty="0"/>
              <a:t>capsules do not protect against sexually transmitted diseases including HIV/AIDS. </a:t>
            </a:r>
          </a:p>
          <a:p>
            <a:r>
              <a:rPr lang="en-US" dirty="0" smtClean="0"/>
              <a:t>Breast </a:t>
            </a:r>
            <a:r>
              <a:rPr lang="en-US" dirty="0"/>
              <a:t>feeding women may start as early as six weeks after birth.</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415511114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219200"/>
            <a:ext cx="8183880" cy="4815840"/>
          </a:xfrm>
        </p:spPr>
        <p:txBody>
          <a:bodyPr/>
          <a:lstStyle/>
          <a:p>
            <a:r>
              <a:rPr lang="en-US" dirty="0" smtClean="0"/>
              <a:t>.</a:t>
            </a:r>
            <a:endParaRPr lang="en-US" dirty="0"/>
          </a:p>
        </p:txBody>
      </p:sp>
      <p:sp>
        <p:nvSpPr>
          <p:cNvPr id="3" name="Content Placeholder 2"/>
          <p:cNvSpPr>
            <a:spLocks noGrp="1"/>
          </p:cNvSpPr>
          <p:nvPr>
            <p:ph idx="1"/>
          </p:nvPr>
        </p:nvSpPr>
        <p:spPr>
          <a:xfrm>
            <a:off x="502920" y="530352"/>
            <a:ext cx="8183880" cy="765048"/>
          </a:xfrm>
        </p:spPr>
        <p:txBody>
          <a:bodyPr>
            <a:normAutofit/>
          </a:bodyPr>
          <a:lstStyle/>
          <a:p>
            <a:pPr marL="342900" marR="0" lvl="0" indent="-342900">
              <a:lnSpc>
                <a:spcPct val="115000"/>
              </a:lnSpc>
              <a:spcBef>
                <a:spcPts val="0"/>
              </a:spcBef>
              <a:spcAft>
                <a:spcPts val="1000"/>
              </a:spcAft>
              <a:buFont typeface="Symbol"/>
              <a:buChar char=""/>
              <a:tabLst>
                <a:tab pos="1638300" algn="l"/>
              </a:tabLst>
            </a:pPr>
            <a:r>
              <a:rPr lang="en-US" dirty="0">
                <a:latin typeface="Times New Roman"/>
                <a:ea typeface="Calibri"/>
                <a:cs typeface="Mangal"/>
              </a:rPr>
              <a:t>NONHORMONAL CONTRACEPTIVE PILL</a:t>
            </a:r>
            <a:endParaRPr lang="en-US" sz="2000" dirty="0">
              <a:latin typeface="Calibri"/>
              <a:ea typeface="Calibri"/>
              <a:cs typeface="Mangal"/>
            </a:endParaRPr>
          </a:p>
          <a:p>
            <a:endParaRPr lang="en-US" dirty="0"/>
          </a:p>
        </p:txBody>
      </p:sp>
      <p:pic>
        <p:nvPicPr>
          <p:cNvPr id="9218" name="Picture 2"/>
          <p:cNvPicPr>
            <a:picLocks noChangeAspect="1" noChangeArrowheads="1"/>
          </p:cNvPicPr>
          <p:nvPr/>
        </p:nvPicPr>
        <p:blipFill>
          <a:blip r:embed="rId2"/>
          <a:srcRect/>
          <a:stretch>
            <a:fillRect/>
          </a:stretch>
        </p:blipFill>
        <p:spPr bwMode="auto">
          <a:xfrm>
            <a:off x="1295400" y="2133600"/>
            <a:ext cx="6096000" cy="28194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49415471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13248"/>
          </a:xfrm>
        </p:spPr>
        <p:txBody>
          <a:bodyPr>
            <a:normAutofit fontScale="92500" lnSpcReduction="20000"/>
          </a:bodyPr>
          <a:lstStyle/>
          <a:p>
            <a:r>
              <a:rPr lang="en-US" dirty="0" smtClean="0"/>
              <a:t>It is a non </a:t>
            </a:r>
            <a:r>
              <a:rPr lang="en-US" dirty="0" err="1" smtClean="0"/>
              <a:t>steroidoidlnon</a:t>
            </a:r>
            <a:r>
              <a:rPr lang="en-US" dirty="0" smtClean="0"/>
              <a:t> hormonal birth control pill .</a:t>
            </a:r>
          </a:p>
          <a:p>
            <a:r>
              <a:rPr lang="en-US" dirty="0" smtClean="0"/>
              <a:t>Tab-</a:t>
            </a:r>
            <a:r>
              <a:rPr lang="en-US" dirty="0"/>
              <a:t>centchroman</a:t>
            </a:r>
            <a:r>
              <a:rPr lang="en-US" dirty="0" smtClean="0"/>
              <a:t>30 mg taken twice a week in the first 3 month then after </a:t>
            </a:r>
            <a:r>
              <a:rPr lang="en-US" dirty="0" err="1" smtClean="0"/>
              <a:t>weekly.Frist</a:t>
            </a:r>
            <a:r>
              <a:rPr lang="en-US" dirty="0" smtClean="0"/>
              <a:t> day of period.1st pill should be taken  1</a:t>
            </a:r>
            <a:r>
              <a:rPr lang="en-US" baseline="30000" dirty="0" smtClean="0"/>
              <a:t>st</a:t>
            </a:r>
            <a:r>
              <a:rPr lang="en-US" dirty="0" smtClean="0"/>
              <a:t> day of period.</a:t>
            </a:r>
          </a:p>
          <a:p>
            <a:r>
              <a:rPr lang="en-US" b="1" dirty="0"/>
              <a:t>Mechanism of Action: </a:t>
            </a:r>
            <a:r>
              <a:rPr lang="en-US" dirty="0"/>
              <a:t>The molecule </a:t>
            </a:r>
            <a:r>
              <a:rPr lang="en-US" dirty="0" err="1"/>
              <a:t>centchroman</a:t>
            </a:r>
            <a:r>
              <a:rPr lang="en-US" dirty="0"/>
              <a:t> offers a unique combination of weak</a:t>
            </a:r>
          </a:p>
          <a:p>
            <a:r>
              <a:rPr lang="en-US" dirty="0"/>
              <a:t>estrogenic and potent anti estrogenic properties. Due to this subtle mix of estrogenic and</a:t>
            </a:r>
          </a:p>
          <a:p>
            <a:r>
              <a:rPr lang="en-US" dirty="0"/>
              <a:t>anti estrogenic action it inhibits the fertilized ovum from </a:t>
            </a:r>
            <a:r>
              <a:rPr lang="en-US" dirty="0" err="1"/>
              <a:t>nidation</a:t>
            </a:r>
            <a:r>
              <a:rPr lang="en-US" dirty="0"/>
              <a:t> and thus prevents</a:t>
            </a:r>
          </a:p>
          <a:p>
            <a:r>
              <a:rPr lang="en-US" dirty="0"/>
              <a:t>pregnancy</a:t>
            </a: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59982583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a:t>
            </a:r>
            <a:br>
              <a:rPr lang="en-US" dirty="0" smtClean="0"/>
            </a:br>
            <a:endParaRPr lang="en-US" dirty="0"/>
          </a:p>
        </p:txBody>
      </p:sp>
      <p:sp>
        <p:nvSpPr>
          <p:cNvPr id="3" name="Content Placeholder 2"/>
          <p:cNvSpPr>
            <a:spLocks noGrp="1"/>
          </p:cNvSpPr>
          <p:nvPr>
            <p:ph idx="1"/>
          </p:nvPr>
        </p:nvSpPr>
        <p:spPr/>
        <p:txBody>
          <a:bodyPr/>
          <a:lstStyle/>
          <a:p>
            <a:r>
              <a:rPr lang="en-US" dirty="0" smtClean="0"/>
              <a:t>highly effective </a:t>
            </a:r>
          </a:p>
          <a:p>
            <a:r>
              <a:rPr lang="en-US" dirty="0" smtClean="0"/>
              <a:t>Rapid return of fertility on stoppage </a:t>
            </a:r>
          </a:p>
          <a:p>
            <a:r>
              <a:rPr lang="en-US" dirty="0" smtClean="0"/>
              <a:t>No adverse effect</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24213162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effectLst/>
              </a:rPr>
              <a:t>INTRAUTERINE DEVICES</a:t>
            </a:r>
            <a:br>
              <a:rPr lang="en-US" dirty="0">
                <a:effectLst/>
              </a:rPr>
            </a:br>
            <a:endParaRPr lang="en-US" dirty="0"/>
          </a:p>
        </p:txBody>
      </p:sp>
      <p:sp>
        <p:nvSpPr>
          <p:cNvPr id="3" name="Content Placeholder 2"/>
          <p:cNvSpPr>
            <a:spLocks noGrp="1"/>
          </p:cNvSpPr>
          <p:nvPr>
            <p:ph idx="1"/>
          </p:nvPr>
        </p:nvSpPr>
        <p:spPr/>
        <p:txBody>
          <a:bodyPr>
            <a:normAutofit fontScale="92500"/>
          </a:bodyPr>
          <a:lstStyle/>
          <a:p>
            <a:r>
              <a:rPr lang="en-US" dirty="0"/>
              <a:t>An intrauterine device (IUD) usually is a small, flexible plastic frame. It often has copper wire or copper sleeves on it. It is inserted into a woman’s vagina through her uterus. Almost all brands of IUDs have two strings, or threads, tied to them. The strings hang through the opening of the cervix into the vagina. A provider can remove the IUD by pulling gently on the strings with forceps.</a:t>
            </a:r>
            <a:br>
              <a:rPr lang="en-US" dirty="0"/>
            </a:b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30733739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a:t>
            </a:r>
            <a:endParaRPr lang="en-US" dirty="0"/>
          </a:p>
        </p:txBody>
      </p:sp>
      <p:sp>
        <p:nvSpPr>
          <p:cNvPr id="3" name="Content Placeholder 2"/>
          <p:cNvSpPr>
            <a:spLocks noGrp="1"/>
          </p:cNvSpPr>
          <p:nvPr>
            <p:ph idx="1"/>
          </p:nvPr>
        </p:nvSpPr>
        <p:spPr/>
        <p:txBody>
          <a:bodyPr>
            <a:normAutofit fontScale="55000" lnSpcReduction="20000"/>
          </a:bodyPr>
          <a:lstStyle/>
          <a:p>
            <a:r>
              <a:rPr lang="en-US" dirty="0"/>
              <a:t>The type now most widely used is:</a:t>
            </a:r>
            <a:br>
              <a:rPr lang="en-US" dirty="0"/>
            </a:br>
            <a:r>
              <a:rPr lang="en-US" dirty="0" smtClean="0"/>
              <a:t>Tcu380A </a:t>
            </a:r>
            <a:r>
              <a:rPr lang="en-US" dirty="0"/>
              <a:t>and </a:t>
            </a:r>
            <a:r>
              <a:rPr lang="en-US" dirty="0" smtClean="0"/>
              <a:t>MLCu-375.</a:t>
            </a:r>
            <a:r>
              <a:rPr lang="en-US" dirty="0"/>
              <a:t> COPPER –T </a:t>
            </a:r>
            <a:r>
              <a:rPr lang="en-US" dirty="0" smtClean="0"/>
              <a:t>200 </a:t>
            </a:r>
            <a:r>
              <a:rPr lang="en-US" dirty="0" err="1" smtClean="0"/>
              <a:t>multioad</a:t>
            </a:r>
            <a:r>
              <a:rPr lang="en-US" dirty="0" smtClean="0"/>
              <a:t> </a:t>
            </a:r>
            <a:r>
              <a:rPr lang="en-US" dirty="0"/>
              <a:t>copper 250 and </a:t>
            </a:r>
            <a:r>
              <a:rPr lang="en-US" dirty="0" err="1"/>
              <a:t>multiload</a:t>
            </a:r>
            <a:r>
              <a:rPr lang="en-US" dirty="0"/>
              <a:t> copper375-</a:t>
            </a:r>
            <a:br>
              <a:rPr lang="en-US" dirty="0"/>
            </a:br>
            <a:r>
              <a:rPr lang="en-US" b="1" dirty="0"/>
              <a:t/>
            </a:r>
            <a:br>
              <a:rPr lang="en-US" b="1" dirty="0"/>
            </a:br>
            <a:endParaRPr lang="en-US" dirty="0" smtClean="0"/>
          </a:p>
          <a:p>
            <a:r>
              <a:rPr lang="en-US" dirty="0" smtClean="0"/>
              <a:t> </a:t>
            </a:r>
            <a:r>
              <a:rPr lang="en-US" dirty="0"/>
              <a:t>LIPPE’S LOOP- It is made-up of polyethylene integrated with barium sulfate for radio opacity .it is inserted with push out method of contraception.</a:t>
            </a:r>
          </a:p>
          <a:p>
            <a:r>
              <a:rPr lang="en-US" dirty="0"/>
              <a:t/>
            </a:r>
            <a:br>
              <a:rPr lang="en-US" dirty="0"/>
            </a:br>
            <a:r>
              <a:rPr lang="en-US" dirty="0"/>
              <a:t/>
            </a:r>
            <a:br>
              <a:rPr lang="en-US" dirty="0"/>
            </a:br>
            <a:r>
              <a:rPr lang="en-US" dirty="0"/>
              <a:t>Hormone-releasing IUDs </a:t>
            </a:r>
            <a:r>
              <a:rPr lang="en-US" dirty="0" smtClean="0"/>
              <a:t>–</a:t>
            </a:r>
          </a:p>
          <a:p>
            <a:r>
              <a:rPr lang="en-US" dirty="0" smtClean="0"/>
              <a:t>made </a:t>
            </a:r>
            <a:r>
              <a:rPr lang="en-US" dirty="0"/>
              <a:t>of </a:t>
            </a:r>
            <a:r>
              <a:rPr lang="en-US" dirty="0" smtClean="0"/>
              <a:t>plastic</a:t>
            </a:r>
          </a:p>
          <a:p>
            <a:r>
              <a:rPr lang="en-US" dirty="0" smtClean="0"/>
              <a:t> </a:t>
            </a:r>
            <a:r>
              <a:rPr lang="en-US" dirty="0"/>
              <a:t>steadily release small amounts of hormone progesterone or another progestin such as </a:t>
            </a:r>
            <a:r>
              <a:rPr lang="en-US" dirty="0" err="1" smtClean="0"/>
              <a:t>levenorgesterel</a:t>
            </a:r>
            <a:r>
              <a:rPr lang="en-US" dirty="0" smtClean="0"/>
              <a:t>.</a:t>
            </a:r>
          </a:p>
          <a:p>
            <a:r>
              <a:rPr lang="en-US" dirty="0" smtClean="0"/>
              <a:t> </a:t>
            </a:r>
            <a:r>
              <a:rPr lang="en-US" dirty="0"/>
              <a:t>LNG-20 and </a:t>
            </a:r>
            <a:r>
              <a:rPr lang="en-US" dirty="0" err="1"/>
              <a:t>Progestasert</a:t>
            </a:r>
            <a:r>
              <a:rPr lang="en-US" dirty="0"/>
              <a:t> are this type.</a:t>
            </a:r>
            <a:br>
              <a:rPr lang="en-US" dirty="0"/>
            </a:br>
            <a:r>
              <a:rPr lang="en-US" dirty="0"/>
              <a:t/>
            </a:r>
            <a:br>
              <a:rPr lang="en-US" dirty="0"/>
            </a:br>
            <a:r>
              <a:rPr lang="en-US" dirty="0"/>
              <a:t>IUDs work chiefly by preventing sperm and egg from meeting. Perhaps the IUD makes it hard for sperm to move through the woman’s reproductive tract, and it reduces the ability of sperm to fertilize the egg. It could also prevent the egg from implanting itself in the wall of the uterus.</a:t>
            </a:r>
            <a:br>
              <a:rPr lang="en-US" dirty="0"/>
            </a:b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24377209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INSERTION AND REMOVAL-</a:t>
            </a:r>
            <a:br>
              <a:rPr lang="en-US" dirty="0"/>
            </a:br>
            <a:endParaRPr lang="en-US" dirty="0"/>
          </a:p>
        </p:txBody>
      </p:sp>
      <p:sp>
        <p:nvSpPr>
          <p:cNvPr id="3" name="Content Placeholder 2"/>
          <p:cNvSpPr>
            <a:spLocks noGrp="1"/>
          </p:cNvSpPr>
          <p:nvPr>
            <p:ph idx="1"/>
          </p:nvPr>
        </p:nvSpPr>
        <p:spPr/>
        <p:txBody>
          <a:bodyPr/>
          <a:lstStyle/>
          <a:p>
            <a:r>
              <a:rPr lang="en-US" dirty="0" smtClean="0"/>
              <a:t>First </a:t>
            </a:r>
            <a:r>
              <a:rPr lang="en-US" dirty="0"/>
              <a:t>7 day of cycle </a:t>
            </a:r>
            <a:endParaRPr lang="en-US" dirty="0" smtClean="0"/>
          </a:p>
          <a:p>
            <a:r>
              <a:rPr lang="en-US" dirty="0" smtClean="0"/>
              <a:t>after </a:t>
            </a:r>
            <a:r>
              <a:rPr lang="en-US" dirty="0"/>
              <a:t>4 week of child birth </a:t>
            </a:r>
            <a:r>
              <a:rPr lang="en-US" dirty="0" smtClean="0"/>
              <a:t>.</a:t>
            </a:r>
          </a:p>
          <a:p>
            <a:r>
              <a:rPr lang="en-US" dirty="0" smtClean="0"/>
              <a:t>immediately </a:t>
            </a:r>
            <a:r>
              <a:rPr lang="en-US" dirty="0"/>
              <a:t>after abortion </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5979099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HORMONE RELEASING IUD –</a:t>
            </a:r>
          </a:p>
        </p:txBody>
      </p:sp>
      <p:sp>
        <p:nvSpPr>
          <p:cNvPr id="3" name="Content Placeholder 2"/>
          <p:cNvSpPr>
            <a:spLocks noGrp="1"/>
          </p:cNvSpPr>
          <p:nvPr>
            <p:ph idx="1"/>
          </p:nvPr>
        </p:nvSpPr>
        <p:spPr/>
        <p:txBody>
          <a:bodyPr>
            <a:normAutofit fontScale="85000" lnSpcReduction="10000"/>
          </a:bodyPr>
          <a:lstStyle/>
          <a:p>
            <a:r>
              <a:rPr lang="en-US" dirty="0" err="1" smtClean="0"/>
              <a:t>Levonorgesterl</a:t>
            </a:r>
            <a:r>
              <a:rPr lang="en-US" dirty="0" smtClean="0"/>
              <a:t> </a:t>
            </a:r>
            <a:r>
              <a:rPr lang="en-US" dirty="0"/>
              <a:t>intra uterine system and </a:t>
            </a:r>
            <a:r>
              <a:rPr lang="en-US" dirty="0" err="1"/>
              <a:t>progestaasert</a:t>
            </a:r>
            <a:r>
              <a:rPr lang="en-US" dirty="0"/>
              <a:t> are the 2 hormone relisting IUD</a:t>
            </a:r>
            <a:r>
              <a:rPr lang="en-US" dirty="0" smtClean="0"/>
              <a:t>.</a:t>
            </a:r>
          </a:p>
          <a:p>
            <a:r>
              <a:rPr lang="en-US" dirty="0" smtClean="0"/>
              <a:t>T </a:t>
            </a:r>
            <a:r>
              <a:rPr lang="en-US" dirty="0"/>
              <a:t>SHAPED device which contains 52 mg </a:t>
            </a:r>
            <a:r>
              <a:rPr lang="en-US" dirty="0" err="1"/>
              <a:t>levonorgestreldisperred</a:t>
            </a:r>
            <a:r>
              <a:rPr lang="en-US" dirty="0"/>
              <a:t> in poly –</a:t>
            </a:r>
            <a:r>
              <a:rPr lang="en-US" dirty="0" err="1"/>
              <a:t>dimethylsiloxane</a:t>
            </a:r>
            <a:r>
              <a:rPr lang="en-US" dirty="0"/>
              <a:t>. </a:t>
            </a:r>
          </a:p>
          <a:p>
            <a:r>
              <a:rPr lang="en-US" dirty="0"/>
              <a:t>ACTION-inhibiting implantation sperm capacities penetration and survival ovulation is partially inhibit cervical </a:t>
            </a:r>
            <a:r>
              <a:rPr lang="en-US" dirty="0" err="1"/>
              <a:t>mucuse</a:t>
            </a:r>
            <a:r>
              <a:rPr lang="en-US" dirty="0"/>
              <a:t> is </a:t>
            </a:r>
            <a:r>
              <a:rPr lang="en-US" dirty="0" err="1"/>
              <a:t>thikned</a:t>
            </a:r>
            <a:r>
              <a:rPr lang="en-US" dirty="0"/>
              <a:t> creating a barrier to sperm penetration .the device release 20 </a:t>
            </a:r>
            <a:r>
              <a:rPr lang="en-US" dirty="0" err="1"/>
              <a:t>ug</a:t>
            </a:r>
            <a:r>
              <a:rPr lang="en-US" dirty="0"/>
              <a:t> /day of </a:t>
            </a:r>
            <a:r>
              <a:rPr lang="en-US" dirty="0" err="1"/>
              <a:t>levonorgestrelinitially.mannorrhagiais</a:t>
            </a:r>
            <a:r>
              <a:rPr lang="en-US" dirty="0"/>
              <a:t> a side effect.</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4510414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FREMELESS IUD-</a:t>
            </a:r>
            <a:br>
              <a:rPr lang="en-US" dirty="0"/>
            </a:br>
            <a:endParaRPr lang="en-US" dirty="0"/>
          </a:p>
        </p:txBody>
      </p:sp>
      <p:sp>
        <p:nvSpPr>
          <p:cNvPr id="3" name="Content Placeholder 2"/>
          <p:cNvSpPr>
            <a:spLocks noGrp="1"/>
          </p:cNvSpPr>
          <p:nvPr>
            <p:ph idx="1"/>
          </p:nvPr>
        </p:nvSpPr>
        <p:spPr/>
        <p:txBody>
          <a:bodyPr/>
          <a:lstStyle/>
          <a:p>
            <a:r>
              <a:rPr lang="en-US" dirty="0" smtClean="0"/>
              <a:t>It </a:t>
            </a:r>
            <a:r>
              <a:rPr lang="en-US" dirty="0"/>
              <a:t>is marketed as </a:t>
            </a:r>
            <a:r>
              <a:rPr lang="en-US" dirty="0" err="1"/>
              <a:t>flexyguad</a:t>
            </a:r>
            <a:r>
              <a:rPr lang="en-US" dirty="0"/>
              <a:t> cu fix </a:t>
            </a:r>
            <a:r>
              <a:rPr lang="en-US" dirty="0" smtClean="0"/>
              <a:t>. </a:t>
            </a:r>
            <a:r>
              <a:rPr lang="en-US" dirty="0"/>
              <a:t>It consist of 6 copper strung on a nylon thread which is knotted at the end .it is pushed thus fixing the needle in the myometrium . The insertion need experienced hand but expulsion rates are very low.</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469293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12192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CONTRACEPTIVE METHOD FOR MALE</a:t>
            </a:r>
            <a:endParaRPr lang="en-US" dirty="0"/>
          </a:p>
        </p:txBody>
      </p:sp>
      <p:sp>
        <p:nvSpPr>
          <p:cNvPr id="3" name="Footer Placeholder 2"/>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Advantages: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A </a:t>
            </a:r>
            <a:r>
              <a:rPr lang="en-US" dirty="0"/>
              <a:t>single decision leads to effective long-term prevention of pregnancy.</a:t>
            </a:r>
          </a:p>
          <a:p>
            <a:pPr lvl="0"/>
            <a:r>
              <a:rPr lang="en-US" dirty="0"/>
              <a:t>Long lasting. The most widely used IUD </a:t>
            </a:r>
            <a:r>
              <a:rPr lang="en-US" dirty="0" smtClean="0"/>
              <a:t>,the </a:t>
            </a:r>
          </a:p>
          <a:p>
            <a:pPr lvl="0"/>
            <a:r>
              <a:rPr lang="en-US" dirty="0" smtClean="0"/>
              <a:t>Tcu-380A</a:t>
            </a:r>
            <a:r>
              <a:rPr lang="en-US" dirty="0"/>
              <a:t>, lasts at least 10 years. Inert IUDs need never be replaced.</a:t>
            </a:r>
          </a:p>
          <a:p>
            <a:pPr lvl="0"/>
            <a:r>
              <a:rPr lang="en-US" dirty="0"/>
              <a:t>They are very effective and very little need be remembered.</a:t>
            </a:r>
          </a:p>
          <a:p>
            <a:pPr lvl="0"/>
            <a:r>
              <a:rPr lang="en-US" dirty="0"/>
              <a:t>No interference with sex.</a:t>
            </a:r>
          </a:p>
          <a:p>
            <a:pPr lvl="0"/>
            <a:r>
              <a:rPr lang="en-US" dirty="0"/>
              <a:t>Increased sexual enjoyment because there is no need to worry about pregnancy.</a:t>
            </a:r>
          </a:p>
          <a:p>
            <a:pPr lvl="0"/>
            <a:r>
              <a:rPr lang="en-US" dirty="0" smtClean="0"/>
              <a:t> </a:t>
            </a:r>
            <a:r>
              <a:rPr lang="en-US" dirty="0"/>
              <a:t>It can be inserted be inserted immediately after childbirth (except hormone releasing IUDs) or after induced </a:t>
            </a:r>
            <a:r>
              <a:rPr lang="en-US" dirty="0" smtClean="0"/>
              <a:t>abortion</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9640925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Disadvantages: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Menstrual </a:t>
            </a:r>
            <a:r>
              <a:rPr lang="en-US" dirty="0"/>
              <a:t>changes </a:t>
            </a:r>
          </a:p>
          <a:p>
            <a:pPr lvl="0"/>
            <a:r>
              <a:rPr lang="en-US" dirty="0"/>
              <a:t>Bleeding or spotting between periods</a:t>
            </a:r>
            <a:br>
              <a:rPr lang="en-US" dirty="0"/>
            </a:br>
            <a:r>
              <a:rPr lang="en-US" dirty="0"/>
              <a:t>More cramps or pain during periods</a:t>
            </a:r>
          </a:p>
          <a:p>
            <a:pPr lvl="0"/>
            <a:r>
              <a:rPr lang="en-US" dirty="0" smtClean="0"/>
              <a:t>Does </a:t>
            </a:r>
            <a:r>
              <a:rPr lang="en-US" dirty="0"/>
              <a:t>not protect against sexually transmitted diseases (STDs) including HIV/AIDS. Not a good method for women with recent STDs or with multiple sex partners (or partners with multiple sex partners).</a:t>
            </a:r>
          </a:p>
          <a:p>
            <a:pPr lvl="0"/>
            <a:r>
              <a:rPr lang="en-US" dirty="0"/>
              <a:t>Pelvic inflammatory disease (PID) is more likely to follow STD infection if a woman uses an IUD. PID can lead to infertility.</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2755944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CONTRAINDICATION-</a:t>
            </a:r>
            <a:br>
              <a:rPr lang="en-US" dirty="0"/>
            </a:br>
            <a:endParaRPr lang="en-US" dirty="0"/>
          </a:p>
        </p:txBody>
      </p:sp>
      <p:sp>
        <p:nvSpPr>
          <p:cNvPr id="3" name="Content Placeholder 2"/>
          <p:cNvSpPr>
            <a:spLocks noGrp="1"/>
          </p:cNvSpPr>
          <p:nvPr>
            <p:ph idx="1"/>
          </p:nvPr>
        </p:nvSpPr>
        <p:spPr/>
        <p:txBody>
          <a:bodyPr/>
          <a:lstStyle/>
          <a:p>
            <a:r>
              <a:rPr lang="en-US" dirty="0" smtClean="0"/>
              <a:t>Uterine </a:t>
            </a:r>
            <a:r>
              <a:rPr lang="en-US" dirty="0"/>
              <a:t>anomaly </a:t>
            </a:r>
          </a:p>
          <a:p>
            <a:r>
              <a:rPr lang="en-US" dirty="0"/>
              <a:t>Active PID </a:t>
            </a:r>
          </a:p>
          <a:p>
            <a:r>
              <a:rPr lang="en-US" dirty="0"/>
              <a:t>Menorrhagia or dysmenorrheal </a:t>
            </a:r>
          </a:p>
          <a:p>
            <a:r>
              <a:rPr lang="en-US" dirty="0"/>
              <a:t>Pregnancy</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81571353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VAGINAL DIAPHRAGM-</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a:t>
            </a:r>
            <a:r>
              <a:rPr lang="en-US" dirty="0"/>
              <a:t>is consist of a circular rubber dome of various </a:t>
            </a:r>
            <a:r>
              <a:rPr lang="en-US" dirty="0" smtClean="0"/>
              <a:t>diameter </a:t>
            </a:r>
            <a:r>
              <a:rPr lang="en-US" dirty="0"/>
              <a:t>supported by circumferential mental spring .it is used with spermicidal jelly or cream</a:t>
            </a:r>
            <a:r>
              <a:rPr lang="en-US" dirty="0" smtClean="0"/>
              <a:t>. Implementation of </a:t>
            </a:r>
            <a:r>
              <a:rPr lang="en-US" dirty="0"/>
              <a:t>diaphragm-</a:t>
            </a:r>
          </a:p>
          <a:p>
            <a:r>
              <a:rPr lang="en-US" dirty="0"/>
              <a:t>Vaginal examination</a:t>
            </a:r>
          </a:p>
          <a:p>
            <a:r>
              <a:rPr lang="en-US" dirty="0"/>
              <a:t>Size of diaphragm inserted into the </a:t>
            </a:r>
            <a:r>
              <a:rPr lang="en-US" dirty="0" smtClean="0"/>
              <a:t>vagina</a:t>
            </a:r>
            <a:r>
              <a:rPr lang="en-US" dirty="0"/>
              <a:t>. Check by palpation </a:t>
            </a:r>
          </a:p>
          <a:p>
            <a:r>
              <a:rPr lang="en-US" dirty="0"/>
              <a:t>The </a:t>
            </a:r>
            <a:r>
              <a:rPr lang="en-US" dirty="0" smtClean="0"/>
              <a:t>diaphragm </a:t>
            </a:r>
            <a:r>
              <a:rPr lang="en-US" dirty="0"/>
              <a:t>can be inserted hours before intercourse but if more than 2 hours elapse additional spermicidal jelly should be placed in the upper vagina .it should be left in place for at least 6 </a:t>
            </a:r>
            <a:r>
              <a:rPr lang="en-US" dirty="0" err="1"/>
              <a:t>hrs</a:t>
            </a:r>
            <a:r>
              <a:rPr lang="en-US" dirty="0"/>
              <a:t> after intercourse to allow for immobilization of </a:t>
            </a:r>
            <a:r>
              <a:rPr lang="en-US" dirty="0" smtClean="0"/>
              <a:t>sperm</a:t>
            </a:r>
          </a:p>
          <a:p>
            <a:r>
              <a:rPr lang="en-US" dirty="0" smtClean="0"/>
              <a:t>it </a:t>
            </a:r>
            <a:r>
              <a:rPr lang="en-US" dirty="0"/>
              <a:t>should not be left in place for longer than 24 hrs.</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82320660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ADVANTAGES-</a:t>
            </a:r>
            <a:endParaRPr lang="en-US" dirty="0"/>
          </a:p>
          <a:p>
            <a:r>
              <a:rPr lang="en-US" dirty="0"/>
              <a:t>Prevent STD</a:t>
            </a:r>
          </a:p>
          <a:p>
            <a:r>
              <a:rPr lang="en-US" b="1" dirty="0"/>
              <a:t>DISADVANTAGE-</a:t>
            </a:r>
            <a:endParaRPr lang="en-US" dirty="0"/>
          </a:p>
          <a:p>
            <a:r>
              <a:rPr lang="en-US" dirty="0"/>
              <a:t>It required medical assistance</a:t>
            </a:r>
          </a:p>
          <a:p>
            <a:r>
              <a:rPr lang="en-US" dirty="0"/>
              <a:t>Displacement </a:t>
            </a:r>
          </a:p>
          <a:p>
            <a:r>
              <a:rPr lang="en-US" dirty="0"/>
              <a:t>UTI</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05086481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FEMALE CONDOM-</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Made </a:t>
            </a:r>
            <a:r>
              <a:rPr lang="en-US" dirty="0"/>
              <a:t>of the polyurethane material with 2 flexible ring at each side .open ring remains outside the vagina and the </a:t>
            </a:r>
            <a:r>
              <a:rPr lang="en-US" dirty="0" err="1"/>
              <a:t>symphysis</a:t>
            </a:r>
            <a:r>
              <a:rPr lang="en-US" dirty="0"/>
              <a:t> like a diaphragm.</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0234423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ADVANTAGES-</a:t>
            </a:r>
            <a:endParaRPr lang="en-US" dirty="0"/>
          </a:p>
          <a:p>
            <a:r>
              <a:rPr lang="en-US" dirty="0"/>
              <a:t>It is control of female partner </a:t>
            </a:r>
          </a:p>
          <a:p>
            <a:r>
              <a:rPr lang="en-US" dirty="0"/>
              <a:t>It offers protection against STD and HIV.</a:t>
            </a:r>
          </a:p>
          <a:p>
            <a:r>
              <a:rPr lang="en-US" b="1" dirty="0"/>
              <a:t>DISADVANTAGE-</a:t>
            </a:r>
            <a:endParaRPr lang="en-US" dirty="0"/>
          </a:p>
          <a:p>
            <a:r>
              <a:rPr lang="en-US" dirty="0"/>
              <a:t>Costly </a:t>
            </a:r>
          </a:p>
          <a:p>
            <a:r>
              <a:rPr lang="en-US" dirty="0"/>
              <a:t>Displacement</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40790646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LEA’S SHIELD-</a:t>
            </a:r>
            <a:endParaRPr lang="en-US" dirty="0"/>
          </a:p>
          <a:p>
            <a:r>
              <a:rPr lang="en-US" dirty="0"/>
              <a:t>It is reusable washable barrier made of which is placed adjusted the cervix it safety and efficiency are similar to that of other vaginal </a:t>
            </a:r>
            <a:r>
              <a:rPr lang="en-US" dirty="0" smtClean="0"/>
              <a:t>barrier </a:t>
            </a:r>
            <a:r>
              <a:rPr lang="en-US" dirty="0"/>
              <a:t>method acceptability is high.</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289232483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SPERMICIDAL PREPRATION</a:t>
            </a:r>
            <a:r>
              <a:rPr lang="en-US" dirty="0"/>
              <a:t>-</a:t>
            </a:r>
          </a:p>
          <a:p>
            <a:r>
              <a:rPr lang="en-US" dirty="0"/>
              <a:t>Nonoxynal-9 or </a:t>
            </a:r>
            <a:r>
              <a:rPr lang="en-US" dirty="0" err="1"/>
              <a:t>octoxnal</a:t>
            </a:r>
            <a:r>
              <a:rPr lang="en-US" dirty="0"/>
              <a:t> with a base of cream, jelly aerosol, foam </a:t>
            </a:r>
            <a:r>
              <a:rPr lang="en-US" dirty="0" err="1"/>
              <a:t>tablate,film</a:t>
            </a:r>
            <a:r>
              <a:rPr lang="en-US" dirty="0"/>
              <a:t> ,suppository</a:t>
            </a:r>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7270185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CERVICAL CAP-</a:t>
            </a:r>
            <a:endParaRPr lang="en-US" dirty="0"/>
          </a:p>
          <a:p>
            <a:r>
              <a:rPr lang="en-US" dirty="0"/>
              <a:t>The </a:t>
            </a:r>
            <a:r>
              <a:rPr lang="en-US" dirty="0" smtClean="0"/>
              <a:t>prevent if </a:t>
            </a:r>
            <a:r>
              <a:rPr lang="en-US" dirty="0"/>
              <a:t>cervical cap is a flexible cap like device made of natural rubber that is fitted around the base of the cervix .it is made up of silicone rubber.</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205648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WITHDRAWAL- COITUS INTERRUPTUS</a:t>
            </a:r>
            <a:endParaRPr lang="en-US" dirty="0"/>
          </a:p>
        </p:txBody>
      </p:sp>
      <p:sp>
        <p:nvSpPr>
          <p:cNvPr id="3" name="Footer Placeholder 2"/>
          <p:cNvSpPr>
            <a:spLocks noGrp="1"/>
          </p:cNvSpPr>
          <p:nvPr>
            <p:ph type="ftr" sz="quarter" idx="11"/>
          </p:nvPr>
        </p:nvSpPr>
        <p:spPr/>
        <p:txBody>
          <a:bodyPr/>
          <a:lstStyle/>
          <a:p>
            <a:r>
              <a:rPr lang="en-US" smtClean="0"/>
              <a:t>MS.SIJO KOSHY, ASST. PROFESSOR, SNC, SVDU.</a:t>
            </a:r>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THE SPONG TODAY-</a:t>
            </a:r>
            <a:endParaRPr lang="en-US" dirty="0"/>
          </a:p>
          <a:p>
            <a:r>
              <a:rPr lang="en-US" dirty="0"/>
              <a:t>It is polyurethane dome shaped device containing nonoxynol-9 it is moisten with water and then inserted high in vagina to cover the cervix.</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5274566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219200"/>
            <a:ext cx="8183880" cy="4815840"/>
          </a:xfrm>
        </p:spPr>
        <p:txBody>
          <a:bodyPr/>
          <a:lstStyle/>
          <a:p>
            <a:endParaRPr lang="en-US" dirty="0"/>
          </a:p>
        </p:txBody>
      </p:sp>
      <p:sp>
        <p:nvSpPr>
          <p:cNvPr id="3" name="Content Placeholder 2"/>
          <p:cNvSpPr>
            <a:spLocks noGrp="1"/>
          </p:cNvSpPr>
          <p:nvPr>
            <p:ph idx="1"/>
          </p:nvPr>
        </p:nvSpPr>
        <p:spPr>
          <a:xfrm>
            <a:off x="502920" y="530352"/>
            <a:ext cx="8183880" cy="1984248"/>
          </a:xfrm>
        </p:spPr>
        <p:txBody>
          <a:bodyPr/>
          <a:lstStyle/>
          <a:p>
            <a:r>
              <a:rPr lang="en-US" dirty="0">
                <a:latin typeface="Times New Roman"/>
                <a:ea typeface="Calibri"/>
              </a:rPr>
              <a:t>TUBECTOMY</a:t>
            </a:r>
            <a:endParaRPr lang="en-US" dirty="0"/>
          </a:p>
        </p:txBody>
      </p:sp>
      <p:pic>
        <p:nvPicPr>
          <p:cNvPr id="10242" name="Picture 2"/>
          <p:cNvPicPr>
            <a:picLocks noChangeAspect="1" noChangeArrowheads="1"/>
          </p:cNvPicPr>
          <p:nvPr/>
        </p:nvPicPr>
        <p:blipFill>
          <a:blip r:embed="rId2"/>
          <a:srcRect/>
          <a:stretch>
            <a:fillRect/>
          </a:stretch>
        </p:blipFill>
        <p:spPr bwMode="auto">
          <a:xfrm>
            <a:off x="2057400" y="1828800"/>
            <a:ext cx="5257800" cy="35814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300737023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Female Sterilization-</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
            </a:r>
            <a:br>
              <a:rPr lang="en-US" dirty="0"/>
            </a:br>
            <a:r>
              <a:rPr lang="en-US" dirty="0"/>
              <a:t>Female sterilization provides permanent contraception for women who do not want more children. It is a safe and simple surgical procedure and can usually be done with local anesthesia and light sedation.</a:t>
            </a:r>
            <a:br>
              <a:rPr lang="en-US" dirty="0"/>
            </a:br>
            <a:r>
              <a:rPr lang="en-US" dirty="0"/>
              <a:t/>
            </a:r>
            <a:br>
              <a:rPr lang="en-US" dirty="0"/>
            </a:br>
            <a:r>
              <a:rPr lang="en-US" dirty="0"/>
              <a:t>A small incision is made by the doctor in the woman’s abdomen and the two fallopian tubes are blocked off or cut. These tubes carry eggs from the ovaries to the uterus. With the tubes blocked, the woman’s egg cannot meet the man’s sperm.</a:t>
            </a:r>
            <a:br>
              <a:rPr lang="en-US" dirty="0"/>
            </a:b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44754758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Advantages: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Very </a:t>
            </a:r>
            <a:r>
              <a:rPr lang="en-US" dirty="0"/>
              <a:t>effective. </a:t>
            </a:r>
          </a:p>
          <a:p>
            <a:pPr lvl="0"/>
            <a:r>
              <a:rPr lang="en-US" dirty="0"/>
              <a:t>It is permanent. A single procedure leads to lifelong, safe and very effective family planning. </a:t>
            </a:r>
          </a:p>
          <a:p>
            <a:pPr lvl="0"/>
            <a:r>
              <a:rPr lang="en-US" dirty="0"/>
              <a:t>Nothing to remember, no supplies needed and no repeated clinic visits required. </a:t>
            </a:r>
          </a:p>
          <a:p>
            <a:pPr lvl="0"/>
            <a:r>
              <a:rPr lang="en-US" dirty="0"/>
              <a:t>No interference with sex. Does not affect a woman’s ability to have sex. </a:t>
            </a:r>
          </a:p>
          <a:p>
            <a:pPr lvl="0"/>
            <a:r>
              <a:rPr lang="en-US" dirty="0"/>
              <a:t>No known long-term side effects or health risks. </a:t>
            </a:r>
          </a:p>
          <a:p>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407749343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Disadvantages:</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 </a:t>
            </a:r>
            <a:r>
              <a:rPr lang="en-US" dirty="0"/>
              <a:t>is usually painful for several days after the </a:t>
            </a:r>
            <a:r>
              <a:rPr lang="en-US" dirty="0" smtClean="0"/>
              <a:t>operation.</a:t>
            </a:r>
          </a:p>
          <a:p>
            <a:r>
              <a:rPr lang="en-US" dirty="0" smtClean="0"/>
              <a:t>Infection </a:t>
            </a:r>
            <a:r>
              <a:rPr lang="en-US" dirty="0"/>
              <a:t>or bleeding at the incision </a:t>
            </a:r>
          </a:p>
          <a:p>
            <a:pPr lvl="0"/>
            <a:r>
              <a:rPr lang="en-US" dirty="0"/>
              <a:t>Internal infection or bleeding </a:t>
            </a:r>
          </a:p>
          <a:p>
            <a:pPr lvl="0"/>
            <a:r>
              <a:rPr lang="en-US" dirty="0"/>
              <a:t>Injury to internal organs </a:t>
            </a:r>
          </a:p>
          <a:p>
            <a:pPr lvl="0"/>
            <a:r>
              <a:rPr lang="en-US" dirty="0" smtClean="0"/>
              <a:t>risks </a:t>
            </a:r>
            <a:r>
              <a:rPr lang="en-US" dirty="0"/>
              <a:t>of allergic reaction </a:t>
            </a:r>
            <a:r>
              <a:rPr lang="en-US" dirty="0" smtClean="0"/>
              <a:t>surgery </a:t>
            </a:r>
            <a:r>
              <a:rPr lang="en-US" dirty="0"/>
              <a:t>is difficult, expensive and not available in most areas. </a:t>
            </a:r>
            <a:endParaRPr lang="en-US" dirty="0" smtClean="0"/>
          </a:p>
          <a:p>
            <a:pPr lvl="0"/>
            <a:r>
              <a:rPr lang="en-US" dirty="0" smtClean="0"/>
              <a:t>Women </a:t>
            </a:r>
            <a:r>
              <a:rPr lang="en-US" dirty="0"/>
              <a:t>who may want to become pregnant in the future should choose a different method.</a:t>
            </a:r>
            <a:br>
              <a:rPr lang="en-US" dirty="0"/>
            </a:b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73351500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The right time to undergo Female Sterilization </a:t>
            </a:r>
            <a:br>
              <a:rPr lang="en-US" dirty="0"/>
            </a:br>
            <a:r>
              <a:rPr lang="en-US" dirty="0"/>
              <a:t>A woman can have female sterilization procedure anytime that: </a:t>
            </a:r>
          </a:p>
          <a:p>
            <a:pPr lvl="0"/>
            <a:r>
              <a:rPr lang="en-US" dirty="0"/>
              <a:t>She decides that she will never want children in future. </a:t>
            </a:r>
          </a:p>
          <a:p>
            <a:pPr lvl="0"/>
            <a:r>
              <a:rPr lang="en-US" dirty="0"/>
              <a:t>It is reasonably certain that she is not pregnant. </a:t>
            </a:r>
            <a:endParaRPr lang="en-US" dirty="0" smtClean="0"/>
          </a:p>
          <a:p>
            <a:pPr marL="0" lvl="0" indent="0">
              <a:buNone/>
            </a:pPr>
            <a:r>
              <a:rPr lang="en-US" dirty="0" smtClean="0"/>
              <a:t>These </a:t>
            </a:r>
            <a:r>
              <a:rPr lang="en-US" dirty="0"/>
              <a:t>times can include: </a:t>
            </a:r>
          </a:p>
          <a:p>
            <a:r>
              <a:rPr lang="en-US" dirty="0"/>
              <a:t>Immediately after childbirth or within 7days, if she has made a voluntary informed choice in advance;</a:t>
            </a:r>
            <a:br>
              <a:rPr lang="en-US" dirty="0"/>
            </a:br>
            <a:r>
              <a:rPr lang="en-US" dirty="0"/>
              <a:t/>
            </a:r>
            <a:br>
              <a:rPr lang="en-US" dirty="0"/>
            </a:br>
            <a:r>
              <a:rPr lang="en-US" dirty="0"/>
              <a:t> Six weeks or more after </a:t>
            </a:r>
            <a:r>
              <a:rPr lang="en-US" dirty="0" smtClean="0"/>
              <a:t>childbirth </a:t>
            </a:r>
            <a:r>
              <a:rPr lang="en-US" dirty="0"/>
              <a:t/>
            </a:r>
            <a:br>
              <a:rPr lang="en-US" dirty="0"/>
            </a:br>
            <a:r>
              <a:rPr lang="en-US" dirty="0"/>
              <a:t/>
            </a:r>
            <a:br>
              <a:rPr lang="en-US" dirty="0"/>
            </a:br>
            <a:r>
              <a:rPr lang="en-US" dirty="0"/>
              <a:t> Immediately after abortion (within 48 </a:t>
            </a:r>
            <a:r>
              <a:rPr lang="en-US" dirty="0" smtClean="0"/>
              <a:t>hours)</a:t>
            </a:r>
            <a:endParaRPr lang="en-US"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159116083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7200" dirty="0" smtClean="0"/>
              <a:t>THANKYOU</a:t>
            </a:r>
            <a:endParaRPr lang="en-US" sz="7200" dirty="0"/>
          </a:p>
        </p:txBody>
      </p:sp>
      <p:sp>
        <p:nvSpPr>
          <p:cNvPr id="4" name="Footer Placeholder 3"/>
          <p:cNvSpPr>
            <a:spLocks noGrp="1"/>
          </p:cNvSpPr>
          <p:nvPr>
            <p:ph type="ftr" sz="quarter" idx="11"/>
          </p:nvPr>
        </p:nvSpPr>
        <p:spPr/>
        <p:txBody>
          <a:bodyPr/>
          <a:lstStyle/>
          <a:p>
            <a:r>
              <a:rPr lang="en-US" smtClean="0"/>
              <a:t>MS.SIJO KOSHY, ASST. PROFESSOR, SNC, SVDU.</a:t>
            </a:r>
            <a:endParaRPr lang="en-US"/>
          </a:p>
        </p:txBody>
      </p:sp>
    </p:spTree>
    <p:extLst>
      <p:ext uri="{BB962C8B-B14F-4D97-AF65-F5344CB8AC3E}">
        <p14:creationId xmlns="" xmlns:p14="http://schemas.microsoft.com/office/powerpoint/2010/main" val="8690166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1070</TotalTime>
  <Words>4371</Words>
  <Application>Microsoft Office PowerPoint</Application>
  <PresentationFormat>On-screen Show (4:3)</PresentationFormat>
  <Paragraphs>501</Paragraphs>
  <Slides>96</Slides>
  <Notes>2</Notes>
  <HiddenSlides>0</HiddenSlides>
  <MMClips>0</MMClips>
  <ScaleCrop>false</ScaleCrop>
  <HeadingPairs>
    <vt:vector size="4" baseType="variant">
      <vt:variant>
        <vt:lpstr>Theme</vt:lpstr>
      </vt:variant>
      <vt:variant>
        <vt:i4>1</vt:i4>
      </vt:variant>
      <vt:variant>
        <vt:lpstr>Slide Titles</vt:lpstr>
      </vt:variant>
      <vt:variant>
        <vt:i4>96</vt:i4>
      </vt:variant>
    </vt:vector>
  </HeadingPairs>
  <TitlesOfParts>
    <vt:vector size="97" baseType="lpstr">
      <vt:lpstr>Aspect</vt:lpstr>
      <vt:lpstr>ADVANCED CONTRACEPTIVE METHOD </vt:lpstr>
      <vt:lpstr>INTRODUCTION- </vt:lpstr>
      <vt:lpstr>IMPORTANCE- </vt:lpstr>
      <vt:lpstr>OBJECTIVE- </vt:lpstr>
      <vt:lpstr>Slide 5</vt:lpstr>
      <vt:lpstr>Slide 6</vt:lpstr>
      <vt:lpstr>METHOD OF CONTRACEPTION </vt:lpstr>
      <vt:lpstr>    CONTRACEPTIVE METHOD FOR MALE</vt:lpstr>
      <vt:lpstr>WITHDRAWAL- COITUS INTERRUPTUS</vt:lpstr>
      <vt:lpstr>Slide 10</vt:lpstr>
      <vt:lpstr>        CONDOM-</vt:lpstr>
      <vt:lpstr>Slide 12</vt:lpstr>
      <vt:lpstr>Advantages </vt:lpstr>
      <vt:lpstr>Disadvantages </vt:lpstr>
      <vt:lpstr>  GOSSYPOL – MALE CONTRACEPTIVE PILL</vt:lpstr>
      <vt:lpstr>Slide 16</vt:lpstr>
      <vt:lpstr>Side effect </vt:lpstr>
      <vt:lpstr>Vasectomy </vt:lpstr>
      <vt:lpstr>Slide 19</vt:lpstr>
      <vt:lpstr>Advantages </vt:lpstr>
      <vt:lpstr>Disadvantages </vt:lpstr>
      <vt:lpstr>Important points to remember:  </vt:lpstr>
      <vt:lpstr>CONTRACEPTIVE METHOD FOR  FEMALE</vt:lpstr>
      <vt:lpstr>RHYTHM METHOD</vt:lpstr>
      <vt:lpstr>Slide 25</vt:lpstr>
      <vt:lpstr>Slide 26</vt:lpstr>
      <vt:lpstr>Slide 27</vt:lpstr>
      <vt:lpstr>Slide 28</vt:lpstr>
      <vt:lpstr>Slide 29</vt:lpstr>
      <vt:lpstr>Slide 30</vt:lpstr>
      <vt:lpstr>Important point</vt:lpstr>
      <vt:lpstr>BASAL BODY TEMPRATURE</vt:lpstr>
      <vt:lpstr>Slide 33</vt:lpstr>
      <vt:lpstr>Slide 34</vt:lpstr>
      <vt:lpstr>CERVICAL MUCOUS METHOD</vt:lpstr>
      <vt:lpstr>Slide 36</vt:lpstr>
      <vt:lpstr>Slide 37</vt:lpstr>
      <vt:lpstr>Slide 38</vt:lpstr>
      <vt:lpstr>SYMPTOTHERMIC METHOD</vt:lpstr>
      <vt:lpstr>Slide 40</vt:lpstr>
      <vt:lpstr>CERVICAL ENZYME TEST</vt:lpstr>
      <vt:lpstr>Slide 42</vt:lpstr>
      <vt:lpstr>LACTAIONAL AMENORRHEA METHOD</vt:lpstr>
      <vt:lpstr>Slide 44</vt:lpstr>
      <vt:lpstr>Emergency Oral Contraception </vt:lpstr>
      <vt:lpstr>Slide 46</vt:lpstr>
      <vt:lpstr>COMPLICATION-</vt:lpstr>
      <vt:lpstr>    ALTERNATIVE DELIVERY SYSTEM OF HORMONAL CONTRACEPTIVES </vt:lpstr>
      <vt:lpstr>Combination hormonal pill </vt:lpstr>
      <vt:lpstr>Slide 50</vt:lpstr>
      <vt:lpstr>Slide 51</vt:lpstr>
      <vt:lpstr>Slide 52</vt:lpstr>
      <vt:lpstr>Slide 53</vt:lpstr>
      <vt:lpstr>Slide 54</vt:lpstr>
      <vt:lpstr>Slide 55</vt:lpstr>
      <vt:lpstr>Advantages</vt:lpstr>
      <vt:lpstr>Disadvantages </vt:lpstr>
      <vt:lpstr>CONTRAINDITION-</vt:lpstr>
      <vt:lpstr>COMPLICATION- </vt:lpstr>
      <vt:lpstr>PROGESTIN-ONLY ORAL CONTRACEPTIVES</vt:lpstr>
      <vt:lpstr>Slide 61</vt:lpstr>
      <vt:lpstr>CONTRAINDITION- </vt:lpstr>
      <vt:lpstr>COMPLICATION- </vt:lpstr>
      <vt:lpstr>Advantages: </vt:lpstr>
      <vt:lpstr>Disadvantages: </vt:lpstr>
      <vt:lpstr>NORPLANT</vt:lpstr>
      <vt:lpstr>NORPLANT IMPLANTS </vt:lpstr>
      <vt:lpstr>Slide 68</vt:lpstr>
      <vt:lpstr>Advantages: </vt:lpstr>
      <vt:lpstr>Disadvantages: </vt:lpstr>
      <vt:lpstr>Slide 71</vt:lpstr>
      <vt:lpstr>.</vt:lpstr>
      <vt:lpstr>Slide 73</vt:lpstr>
      <vt:lpstr>ADVANTAGE- </vt:lpstr>
      <vt:lpstr>INTRAUTERINE DEVICES </vt:lpstr>
      <vt:lpstr>TYPE</vt:lpstr>
      <vt:lpstr>INSERTION AND REMOVAL- </vt:lpstr>
      <vt:lpstr>HORMONE RELEASING IUD –</vt:lpstr>
      <vt:lpstr>FREMELESS IUD- </vt:lpstr>
      <vt:lpstr>Advantages:  </vt:lpstr>
      <vt:lpstr>Disadvantages: </vt:lpstr>
      <vt:lpstr>CONTRAINDICATION- </vt:lpstr>
      <vt:lpstr>VAGINAL DIAPHRAGM- </vt:lpstr>
      <vt:lpstr>Slide 84</vt:lpstr>
      <vt:lpstr>FEMALE CONDOM- </vt:lpstr>
      <vt:lpstr>Slide 86</vt:lpstr>
      <vt:lpstr>Slide 87</vt:lpstr>
      <vt:lpstr>Slide 88</vt:lpstr>
      <vt:lpstr>Slide 89</vt:lpstr>
      <vt:lpstr>Slide 90</vt:lpstr>
      <vt:lpstr>Slide 91</vt:lpstr>
      <vt:lpstr>Female Sterilization- </vt:lpstr>
      <vt:lpstr>Advantages: </vt:lpstr>
      <vt:lpstr>Disadvantages: </vt:lpstr>
      <vt:lpstr>Slide 95</vt:lpstr>
      <vt:lpstr>Slide 96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ADVANSED CONTRACEPTIVE METHOD </dc:title>
  <dc:creator>medical</dc:creator>
  <cp:lastModifiedBy>user</cp:lastModifiedBy>
  <cp:revision>74</cp:revision>
  <dcterms:created xsi:type="dcterms:W3CDTF">2012-10-15T06:13:15Z</dcterms:created>
  <dcterms:modified xsi:type="dcterms:W3CDTF">2020-08-13T10:45:11Z</dcterms:modified>
</cp:coreProperties>
</file>