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84"/>
  </p:notesMasterIdLst>
  <p:sldIdLst>
    <p:sldId id="256" r:id="rId3"/>
    <p:sldId id="257" r:id="rId4"/>
    <p:sldId id="262" r:id="rId5"/>
    <p:sldId id="258" r:id="rId6"/>
    <p:sldId id="259" r:id="rId7"/>
    <p:sldId id="263"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4" r:id="rId59"/>
    <p:sldId id="315" r:id="rId60"/>
    <p:sldId id="317" r:id="rId61"/>
    <p:sldId id="318" r:id="rId62"/>
    <p:sldId id="319" r:id="rId63"/>
    <p:sldId id="320" r:id="rId64"/>
    <p:sldId id="321" r:id="rId65"/>
    <p:sldId id="322" r:id="rId66"/>
    <p:sldId id="323" r:id="rId67"/>
    <p:sldId id="325" r:id="rId68"/>
    <p:sldId id="326" r:id="rId69"/>
    <p:sldId id="327" r:id="rId70"/>
    <p:sldId id="329" r:id="rId71"/>
    <p:sldId id="330" r:id="rId72"/>
    <p:sldId id="331" r:id="rId73"/>
    <p:sldId id="332" r:id="rId74"/>
    <p:sldId id="333" r:id="rId75"/>
    <p:sldId id="334" r:id="rId76"/>
    <p:sldId id="335" r:id="rId77"/>
    <p:sldId id="336" r:id="rId78"/>
    <p:sldId id="338" r:id="rId79"/>
    <p:sldId id="339" r:id="rId80"/>
    <p:sldId id="340" r:id="rId81"/>
    <p:sldId id="341" r:id="rId82"/>
    <p:sldId id="342" r:id="rId83"/>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snapToGrid="0">
      <p:cViewPr>
        <p:scale>
          <a:sx n="40" d="100"/>
          <a:sy n="40" d="100"/>
        </p:scale>
        <p:origin x="-2034" y="-822"/>
      </p:cViewPr>
      <p:guideLst>
        <p:guide orient="horz" pos="2160"/>
        <p:guide pos="2880"/>
      </p:guideLst>
    </p:cSldViewPr>
  </p:slideViewPr>
  <p:outlineViewPr>
    <p:cViewPr>
      <p:scale>
        <a:sx n="33" d="100"/>
        <a:sy n="33" d="100"/>
      </p:scale>
      <p:origin x="0" y="5087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IN"/>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IN"/>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IN"/>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D83BD9-AFC5-4389-8657-12E4C2937981}" type="slidenum">
              <a:rPr lang="en-IN"/>
              <a:pPr/>
              <a:t>‹#›</a:t>
            </a:fld>
            <a:endParaRPr lang="en-IN"/>
          </a:p>
        </p:txBody>
      </p:sp>
    </p:spTree>
    <p:extLst>
      <p:ext uri="{BB962C8B-B14F-4D97-AF65-F5344CB8AC3E}">
        <p14:creationId xmlns:p14="http://schemas.microsoft.com/office/powerpoint/2010/main" xmlns="" val="9684301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3</a:t>
            </a:fld>
            <a:endParaRPr lang="en-IN"/>
          </a:p>
        </p:txBody>
      </p:sp>
    </p:spTree>
    <p:extLst>
      <p:ext uri="{BB962C8B-B14F-4D97-AF65-F5344CB8AC3E}">
        <p14:creationId xmlns:p14="http://schemas.microsoft.com/office/powerpoint/2010/main" xmlns="" val="3342284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3B163F2-E54E-4159-962C-CDCB0BF53AF2}" type="slidenum">
              <a:rPr lang="en-GB" sz="1200"/>
              <a:pPr/>
              <a:t>14</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CBCF695-B8C6-4C93-901B-87EE297A2D01}" type="slidenum">
              <a:rPr lang="en-GB" sz="1200"/>
              <a:pPr/>
              <a:t>15</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29CB9C3-A59E-4F67-ABF5-598C51C0DD01}" type="slidenum">
              <a:rPr lang="en-GB" sz="1200"/>
              <a:pPr/>
              <a:t>16</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B579BC6-9788-45CE-AF90-C0C1265D3004}" type="slidenum">
              <a:rPr lang="en-GB" sz="1200"/>
              <a:pPr/>
              <a:t>17</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6EF2236-9AB9-426A-BA24-44E3895D81A6}" type="slidenum">
              <a:rPr lang="en-GB" sz="1200"/>
              <a:pPr/>
              <a:t>18</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569B2ED-6995-4AC8-93C3-011E7FB3E5D2}" type="slidenum">
              <a:rPr lang="en-GB" sz="1200"/>
              <a:pPr/>
              <a:t>19</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177DFEC-8566-488B-AC12-D6C8A6798E50}" type="slidenum">
              <a:rPr lang="en-GB" sz="1200"/>
              <a:pPr/>
              <a:t>20</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19938E9-E857-4A9A-98F5-EAAF795214FC}" type="slidenum">
              <a:rPr lang="en-GB" sz="1200"/>
              <a:pPr/>
              <a:t>21</a:t>
            </a:fld>
            <a:endParaRPr lang="en-GB"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646CACC1-5C9E-4B25-8259-B139E133B5DD}" type="slidenum">
              <a:rPr lang="en-GB" sz="1200"/>
              <a:pPr/>
              <a:t>22</a:t>
            </a:fld>
            <a:endParaRPr lang="en-GB"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EF7B7C1-9A1F-4AFF-B33D-3F499E1D2E23}" type="slidenum">
              <a:rPr lang="en-GB" sz="1200"/>
              <a:pPr/>
              <a:t>23</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40833B2-5E7F-49A6-AAE1-DBFD73A40439}" type="slidenum">
              <a:rPr lang="en-GB" sz="1200"/>
              <a:pPr/>
              <a:t>6</a:t>
            </a:fld>
            <a:endParaRPr lang="en-GB"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9873904-12F8-4528-BD9E-F935E55BA6DA}" type="slidenum">
              <a:rPr lang="en-GB" sz="1200"/>
              <a:pPr/>
              <a:t>24</a:t>
            </a:fld>
            <a:endParaRPr lang="en-GB"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76422E9-0855-4ECD-80B0-F9407D1506B0}" type="slidenum">
              <a:rPr lang="en-GB" sz="1200"/>
              <a:pPr/>
              <a:t>25</a:t>
            </a:fld>
            <a:endParaRPr lang="en-GB"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B5BC258-1FBE-421C-A5ED-5BCDF758F764}" type="slidenum">
              <a:rPr lang="en-GB" sz="1200"/>
              <a:pPr/>
              <a:t>26</a:t>
            </a:fld>
            <a:endParaRPr lang="en-GB"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ED172E4-87BF-4612-A752-ABBFB0CE500B}" type="slidenum">
              <a:rPr lang="en-GB" sz="1200"/>
              <a:pPr/>
              <a:t>27</a:t>
            </a:fld>
            <a:endParaRPr lang="en-GB"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396703B-A174-409A-BF38-1E1B197A0E7C}" type="slidenum">
              <a:rPr lang="en-GB" sz="1200"/>
              <a:pPr/>
              <a:t>33</a:t>
            </a:fld>
            <a:endParaRPr lang="en-GB"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D7560D0-A42E-4B01-B538-3AF01CE311C8}" type="slidenum">
              <a:rPr lang="en-GB" sz="1200"/>
              <a:pPr/>
              <a:t>34</a:t>
            </a:fld>
            <a:endParaRPr lang="en-GB"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483653A-A2E6-46CD-B1FF-84C38674A72B}" type="slidenum">
              <a:rPr lang="en-GB" sz="1200"/>
              <a:pPr/>
              <a:t>35</a:t>
            </a:fld>
            <a:endParaRPr lang="en-GB"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IN" smtClean="0"/>
          </a:p>
        </p:txBody>
      </p:sp>
      <p:sp>
        <p:nvSpPr>
          <p:cNvPr id="501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80EAFFEF-AF10-4682-A61A-1AD461EFD388}" type="slidenum">
              <a:rPr lang="en-IN" sz="1200"/>
              <a:pPr algn="r" eaLnBrk="1" hangingPunct="1"/>
              <a:t>36</a:t>
            </a:fld>
            <a:endParaRPr lang="en-IN"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6B0B77-313A-4730-9585-024824E71E84}" type="slidenum">
              <a:rPr lang="en-US">
                <a:latin typeface="Times New Roman" pitchFamily="18" charset="0"/>
              </a:rPr>
              <a:pPr/>
              <a:t>37</a:t>
            </a:fld>
            <a:endParaRPr lang="en-US">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B88E83-2112-4B90-91D0-383BE4BB3CFB}" type="slidenum">
              <a:rPr lang="en-US">
                <a:latin typeface="Times New Roman" pitchFamily="18" charset="0"/>
              </a:rPr>
              <a:pPr/>
              <a:t>38</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38FA9C6-A28F-4297-A807-890E4594E491}" type="slidenum">
              <a:rPr lang="en-IN" sz="1200" smtClean="0"/>
              <a:pPr eaLnBrk="1" hangingPunct="1"/>
              <a:t>7</a:t>
            </a:fld>
            <a:endParaRPr lang="en-IN"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2F8F3D-7EC9-4835-B17F-464BBD250F1F}" type="slidenum">
              <a:rPr lang="en-US">
                <a:latin typeface="Times New Roman" pitchFamily="18" charset="0"/>
              </a:rPr>
              <a:pPr/>
              <a:t>39</a:t>
            </a:fld>
            <a:endParaRPr lang="en-U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007CAB-5F07-43A2-B0FF-3D5A0B764B17}" type="slidenum">
              <a:rPr lang="en-US">
                <a:latin typeface="Times New Roman" pitchFamily="18" charset="0"/>
              </a:rPr>
              <a:pPr/>
              <a:t>40</a:t>
            </a:fld>
            <a:endParaRPr lang="en-US">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C7055A-03C6-42B7-80B4-C9182021EFCC}" type="slidenum">
              <a:rPr lang="en-US">
                <a:latin typeface="Times New Roman" pitchFamily="18" charset="0"/>
              </a:rPr>
              <a:pPr/>
              <a:t>41</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48623F-136F-4C38-9F08-7CB75CB90532}" type="slidenum">
              <a:rPr lang="en-US">
                <a:latin typeface="Times New Roman" pitchFamily="18" charset="0"/>
              </a:rPr>
              <a:pPr/>
              <a:t>42</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93FB48-73AA-4580-BEB0-FD7667EB8F53}" type="slidenum">
              <a:rPr lang="en-US">
                <a:latin typeface="Times New Roman" pitchFamily="18" charset="0"/>
              </a:rPr>
              <a:pPr/>
              <a:t>43</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1B6F9F-464D-43F7-9E0F-B621C1E21D2E}" type="slidenum">
              <a:rPr lang="en-US">
                <a:latin typeface="Times New Roman" pitchFamily="18" charset="0"/>
              </a:rPr>
              <a:pPr/>
              <a:t>44</a:t>
            </a:fld>
            <a:endParaRPr lang="en-US">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A28C80-06B3-4E57-98B3-C5E7DBF3EFB0}" type="slidenum">
              <a:rPr lang="en-US">
                <a:latin typeface="Times New Roman" pitchFamily="18" charset="0"/>
              </a:rPr>
              <a:pPr/>
              <a:t>45</a:t>
            </a:fld>
            <a:endParaRPr lang="en-US">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1CFE44C-5D30-4B3C-8E38-071BFF218259}" type="slidenum">
              <a:rPr lang="en-US">
                <a:latin typeface="Times New Roman" pitchFamily="18" charset="0"/>
              </a:rPr>
              <a:pPr/>
              <a:t>46</a:t>
            </a:fld>
            <a:endParaRPr lang="en-US">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343528-3F1B-47D2-9E55-17C87626865C}" type="slidenum">
              <a:rPr lang="en-US">
                <a:latin typeface="Times New Roman" pitchFamily="18" charset="0"/>
              </a:rPr>
              <a:pPr/>
              <a:t>47</a:t>
            </a:fld>
            <a:endParaRPr lang="en-US">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7F01C-86A6-496F-A3C1-E7F21BD86B90}" type="slidenum">
              <a:rPr lang="en-US">
                <a:latin typeface="Times New Roman" pitchFamily="18" charset="0"/>
              </a:rPr>
              <a:pPr/>
              <a:t>48</a:t>
            </a:fld>
            <a:endParaRPr lang="en-US">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74488DF-BDDC-4C06-B5CA-7769B42F92BC}" type="slidenum">
              <a:rPr lang="en-GB" sz="1200"/>
              <a:pPr/>
              <a:t>8</a:t>
            </a:fld>
            <a:endParaRPr lang="en-GB"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0E50BB-3F4D-4CC2-9ECE-1B0D8C59EAE2}" type="slidenum">
              <a:rPr lang="en-US">
                <a:latin typeface="Times New Roman" pitchFamily="18" charset="0"/>
              </a:rPr>
              <a:pPr/>
              <a:t>49</a:t>
            </a:fld>
            <a:endParaRPr lang="en-US">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E4AD42-FA6C-4917-8167-B63A3D2736D3}" type="slidenum">
              <a:rPr lang="en-US">
                <a:latin typeface="Times New Roman" pitchFamily="18" charset="0"/>
              </a:rPr>
              <a:pPr/>
              <a:t>50</a:t>
            </a:fld>
            <a:endParaRPr lang="en-US">
              <a:latin typeface="Times New Roman"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A975DC-B261-42CE-A53F-F05CCB2F4482}" type="slidenum">
              <a:rPr lang="en-US">
                <a:latin typeface="Times New Roman" pitchFamily="18" charset="0"/>
              </a:rPr>
              <a:pPr/>
              <a:t>51</a:t>
            </a:fld>
            <a:endParaRPr lang="en-US">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109FA8-A419-4F95-8E76-94EC5F5A4062}" type="slidenum">
              <a:rPr lang="en-US">
                <a:latin typeface="Times New Roman" pitchFamily="18" charset="0"/>
              </a:rPr>
              <a:pPr/>
              <a:t>52</a:t>
            </a:fld>
            <a:endParaRPr lang="en-US">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9B0E-C751-42B4-845D-2BFA628EDFA1}" type="slidenum">
              <a:rPr lang="en-US">
                <a:latin typeface="Times New Roman" pitchFamily="18" charset="0"/>
              </a:rPr>
              <a:pPr/>
              <a:t>53</a:t>
            </a:fld>
            <a:endParaRPr lang="en-US">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F9EA0A-CD4A-4834-8787-9C0B4FFE4B2E}" type="slidenum">
              <a:rPr lang="en-US">
                <a:latin typeface="Times New Roman" pitchFamily="18" charset="0"/>
              </a:rPr>
              <a:pPr/>
              <a:t>54</a:t>
            </a:fld>
            <a:endParaRPr 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DA7790-96DA-44E0-B697-141F026B12EC}" type="slidenum">
              <a:rPr lang="en-US">
                <a:latin typeface="Times New Roman" pitchFamily="18" charset="0"/>
              </a:rPr>
              <a:pPr/>
              <a:t>55</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A9C8EC-7031-4414-8CF3-0FA6BEEA6153}" type="slidenum">
              <a:rPr lang="en-US">
                <a:latin typeface="Times New Roman" pitchFamily="18" charset="0"/>
              </a:rPr>
              <a:pPr/>
              <a:t>56</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cs typeface="Arial" charset="0"/>
              </a:rPr>
              <a:t>Mechanism of phototherapy : light prompt bilirubin excretion  </a:t>
            </a:r>
            <a:endParaRPr lang="ar-SA" smtClean="0"/>
          </a:p>
        </p:txBody>
      </p:sp>
      <p:sp>
        <p:nvSpPr>
          <p:cNvPr id="922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9F48FF-0AA6-4DF2-863A-68170F8A4A52}" type="slidenum">
              <a:rPr lang="ar-SA" smtClean="0"/>
              <a:pPr fontAlgn="base">
                <a:spcBef>
                  <a:spcPct val="0"/>
                </a:spcBef>
                <a:spcAft>
                  <a:spcPct val="0"/>
                </a:spcAft>
                <a:defRPr/>
              </a:pPr>
              <a:t>57</a:t>
            </a:fld>
            <a:endParaRPr lang="ar-SA"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58</a:t>
            </a:fld>
            <a:endParaRPr lang="en-IN"/>
          </a:p>
        </p:txBody>
      </p:sp>
    </p:spTree>
    <p:extLst>
      <p:ext uri="{BB962C8B-B14F-4D97-AF65-F5344CB8AC3E}">
        <p14:creationId xmlns:p14="http://schemas.microsoft.com/office/powerpoint/2010/main" xmlns="" val="91666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A6FDC0E-CF5A-4947-9CC2-49C2C0DA2EB0}" type="slidenum">
              <a:rPr lang="en-GB" sz="1200"/>
              <a:pPr/>
              <a:t>9</a:t>
            </a:fld>
            <a:endParaRPr lang="en-GB"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60</a:t>
            </a:fld>
            <a:endParaRPr lang="en-IN"/>
          </a:p>
        </p:txBody>
      </p:sp>
    </p:spTree>
    <p:extLst>
      <p:ext uri="{BB962C8B-B14F-4D97-AF65-F5344CB8AC3E}">
        <p14:creationId xmlns:p14="http://schemas.microsoft.com/office/powerpoint/2010/main" xmlns="" val="459761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63</a:t>
            </a:fld>
            <a:endParaRPr lang="en-IN"/>
          </a:p>
        </p:txBody>
      </p:sp>
    </p:spTree>
    <p:extLst>
      <p:ext uri="{BB962C8B-B14F-4D97-AF65-F5344CB8AC3E}">
        <p14:creationId xmlns:p14="http://schemas.microsoft.com/office/powerpoint/2010/main" xmlns="" val="3739992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68</a:t>
            </a:fld>
            <a:endParaRPr lang="en-IN"/>
          </a:p>
        </p:txBody>
      </p:sp>
    </p:spTree>
    <p:extLst>
      <p:ext uri="{BB962C8B-B14F-4D97-AF65-F5344CB8AC3E}">
        <p14:creationId xmlns:p14="http://schemas.microsoft.com/office/powerpoint/2010/main" xmlns="" val="30806622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69</a:t>
            </a:fld>
            <a:endParaRPr lang="en-IN"/>
          </a:p>
        </p:txBody>
      </p:sp>
    </p:spTree>
    <p:extLst>
      <p:ext uri="{BB962C8B-B14F-4D97-AF65-F5344CB8AC3E}">
        <p14:creationId xmlns:p14="http://schemas.microsoft.com/office/powerpoint/2010/main" xmlns="" val="283786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9D83BD9-AFC5-4389-8657-12E4C2937981}" type="slidenum">
              <a:rPr lang="en-IN" smtClean="0"/>
              <a:pPr/>
              <a:t>73</a:t>
            </a:fld>
            <a:endParaRPr lang="en-IN"/>
          </a:p>
        </p:txBody>
      </p:sp>
    </p:spTree>
    <p:extLst>
      <p:ext uri="{BB962C8B-B14F-4D97-AF65-F5344CB8AC3E}">
        <p14:creationId xmlns:p14="http://schemas.microsoft.com/office/powerpoint/2010/main" xmlns="" val="1586002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E294C54-5588-42A4-BBBB-81531D9E3409}" type="slidenum">
              <a:rPr lang="en-GB" sz="1200"/>
              <a:pPr/>
              <a:t>10</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12E19D1-5B3D-4E3A-BBB5-E1CFF829020F}" type="slidenum">
              <a:rPr lang="en-GB" sz="1200"/>
              <a:pPr/>
              <a:t>11</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DA09ED6-8920-4915-8A99-E8946CAFB0E2}" type="slidenum">
              <a:rPr lang="en-GB" sz="1200"/>
              <a:pPr/>
              <a:t>12</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FE4C216-E613-45EB-A10C-CAFEABB47237}" type="slidenum">
              <a:rPr lang="en-GB" sz="1200"/>
              <a:pPr/>
              <a:t>13</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IN" noProof="0" smtClean="0"/>
          </a:p>
        </p:txBody>
      </p:sp>
      <p:sp>
        <p:nvSpPr>
          <p:cNvPr id="2150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IN" noProof="0" smtClean="0"/>
          </a:p>
        </p:txBody>
      </p:sp>
      <p:sp>
        <p:nvSpPr>
          <p:cNvPr id="21508" name="Rectangle 4"/>
          <p:cNvSpPr>
            <a:spLocks noGrp="1" noChangeArrowheads="1"/>
          </p:cNvSpPr>
          <p:nvPr>
            <p:ph type="dt" sz="half" idx="2"/>
          </p:nvPr>
        </p:nvSpPr>
        <p:spPr/>
        <p:txBody>
          <a:bodyPr/>
          <a:lstStyle>
            <a:lvl1pPr>
              <a:defRPr/>
            </a:lvl1pPr>
          </a:lstStyle>
          <a:p>
            <a:endParaRPr lang="en-IN"/>
          </a:p>
        </p:txBody>
      </p:sp>
      <p:sp>
        <p:nvSpPr>
          <p:cNvPr id="21509" name="Rectangle 5"/>
          <p:cNvSpPr>
            <a:spLocks noGrp="1" noChangeArrowheads="1"/>
          </p:cNvSpPr>
          <p:nvPr>
            <p:ph type="ftr" sz="quarter" idx="3"/>
          </p:nvPr>
        </p:nvSpPr>
        <p:spPr/>
        <p:txBody>
          <a:bodyPr/>
          <a:lstStyle>
            <a:lvl1pPr>
              <a:defRPr/>
            </a:lvl1pPr>
          </a:lstStyle>
          <a:p>
            <a:r>
              <a:rPr lang="en-IN" smtClean="0"/>
              <a:t>Mrs. Vruti Patel, Asst. Professor, Sumandeep Nursing College, SVDU.</a:t>
            </a:r>
            <a:endParaRPr lang="en-IN"/>
          </a:p>
        </p:txBody>
      </p:sp>
      <p:sp>
        <p:nvSpPr>
          <p:cNvPr id="21510" name="Rectangle 6"/>
          <p:cNvSpPr>
            <a:spLocks noGrp="1" noChangeArrowheads="1"/>
          </p:cNvSpPr>
          <p:nvPr>
            <p:ph type="sldNum" sz="quarter" idx="4"/>
          </p:nvPr>
        </p:nvSpPr>
        <p:spPr/>
        <p:txBody>
          <a:bodyPr/>
          <a:lstStyle>
            <a:lvl1pPr>
              <a:defRPr/>
            </a:lvl1pPr>
          </a:lstStyle>
          <a:p>
            <a:fld id="{A07535B9-72BD-471C-88BD-B4A077A52A04}"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1E3EC1C2-30AC-4C3D-83CD-3D98DA47D066}" type="slidenum">
              <a:rPr lang="en-IN"/>
              <a:pPr/>
              <a:t>‹#›</a:t>
            </a:fld>
            <a:endParaRPr lang="en-IN"/>
          </a:p>
        </p:txBody>
      </p:sp>
    </p:spTree>
    <p:extLst>
      <p:ext uri="{BB962C8B-B14F-4D97-AF65-F5344CB8AC3E}">
        <p14:creationId xmlns:p14="http://schemas.microsoft.com/office/powerpoint/2010/main" xmlns="" val="298528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80D6171A-E588-4BDB-919F-00E936FE306F}" type="slidenum">
              <a:rPr lang="en-IN"/>
              <a:pPr/>
              <a:t>‹#›</a:t>
            </a:fld>
            <a:endParaRPr lang="en-IN"/>
          </a:p>
        </p:txBody>
      </p:sp>
    </p:spTree>
    <p:extLst>
      <p:ext uri="{BB962C8B-B14F-4D97-AF65-F5344CB8AC3E}">
        <p14:creationId xmlns:p14="http://schemas.microsoft.com/office/powerpoint/2010/main" xmlns="" val="183722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28675"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IN" noProof="0" smtClean="0"/>
              <a:t>Click to edit Master title style</a:t>
            </a:r>
          </a:p>
        </p:txBody>
      </p:sp>
      <p:sp>
        <p:nvSpPr>
          <p:cNvPr id="28676"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IN" noProof="0" smtClean="0"/>
              <a:t>Click to edit Master subtitle style</a:t>
            </a:r>
          </a:p>
        </p:txBody>
      </p:sp>
      <p:sp>
        <p:nvSpPr>
          <p:cNvPr id="28677" name="Rectangle 5"/>
          <p:cNvSpPr>
            <a:spLocks noGrp="1" noChangeArrowheads="1"/>
          </p:cNvSpPr>
          <p:nvPr>
            <p:ph type="dt" sz="half" idx="2"/>
          </p:nvPr>
        </p:nvSpPr>
        <p:spPr/>
        <p:txBody>
          <a:bodyPr/>
          <a:lstStyle>
            <a:lvl1pPr>
              <a:defRPr/>
            </a:lvl1pPr>
          </a:lstStyle>
          <a:p>
            <a:endParaRPr lang="en-IN"/>
          </a:p>
        </p:txBody>
      </p:sp>
      <p:sp>
        <p:nvSpPr>
          <p:cNvPr id="28678" name="Rectangle 6"/>
          <p:cNvSpPr>
            <a:spLocks noGrp="1" noChangeArrowheads="1"/>
          </p:cNvSpPr>
          <p:nvPr>
            <p:ph type="ftr" sz="quarter" idx="3"/>
          </p:nvPr>
        </p:nvSpPr>
        <p:spPr/>
        <p:txBody>
          <a:bodyPr/>
          <a:lstStyle>
            <a:lvl1pPr>
              <a:defRPr/>
            </a:lvl1pPr>
          </a:lstStyle>
          <a:p>
            <a:r>
              <a:rPr lang="en-IN" smtClean="0"/>
              <a:t>Mrs. Vruti Patel, Asst. Professor, Sumandeep Nursing College, SVDU.</a:t>
            </a:r>
            <a:endParaRPr lang="en-IN"/>
          </a:p>
        </p:txBody>
      </p:sp>
      <p:sp>
        <p:nvSpPr>
          <p:cNvPr id="28679" name="Rectangle 7"/>
          <p:cNvSpPr>
            <a:spLocks noGrp="1" noChangeArrowheads="1"/>
          </p:cNvSpPr>
          <p:nvPr>
            <p:ph type="sldNum" sz="quarter" idx="4"/>
          </p:nvPr>
        </p:nvSpPr>
        <p:spPr/>
        <p:txBody>
          <a:bodyPr/>
          <a:lstStyle>
            <a:lvl1pPr>
              <a:defRPr/>
            </a:lvl1pPr>
          </a:lstStyle>
          <a:p>
            <a:fld id="{6D8B3775-B26D-4B78-B70B-D1984A3288E9}" type="slidenum">
              <a:rPr lang="en-IN"/>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29FA6D77-CD77-48F0-9F85-F98E95532A9C}" type="slidenum">
              <a:rPr lang="en-IN"/>
              <a:pPr/>
              <a:t>‹#›</a:t>
            </a:fld>
            <a:endParaRPr lang="en-IN"/>
          </a:p>
        </p:txBody>
      </p:sp>
    </p:spTree>
    <p:extLst>
      <p:ext uri="{BB962C8B-B14F-4D97-AF65-F5344CB8AC3E}">
        <p14:creationId xmlns:p14="http://schemas.microsoft.com/office/powerpoint/2010/main" xmlns="" val="8226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4C39A680-319C-414F-87C6-38AA25E089EA}" type="slidenum">
              <a:rPr lang="en-IN"/>
              <a:pPr/>
              <a:t>‹#›</a:t>
            </a:fld>
            <a:endParaRPr lang="en-IN"/>
          </a:p>
        </p:txBody>
      </p:sp>
    </p:spTree>
    <p:extLst>
      <p:ext uri="{BB962C8B-B14F-4D97-AF65-F5344CB8AC3E}">
        <p14:creationId xmlns:p14="http://schemas.microsoft.com/office/powerpoint/2010/main" xmlns="" val="27026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D2869509-87A0-4782-9FB7-49282216D5EF}" type="slidenum">
              <a:rPr lang="en-IN"/>
              <a:pPr/>
              <a:t>‹#›</a:t>
            </a:fld>
            <a:endParaRPr lang="en-IN"/>
          </a:p>
        </p:txBody>
      </p:sp>
    </p:spTree>
    <p:extLst>
      <p:ext uri="{BB962C8B-B14F-4D97-AF65-F5344CB8AC3E}">
        <p14:creationId xmlns:p14="http://schemas.microsoft.com/office/powerpoint/2010/main" xmlns="" val="21224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9" name="Slide Number Placeholder 8"/>
          <p:cNvSpPr>
            <a:spLocks noGrp="1"/>
          </p:cNvSpPr>
          <p:nvPr>
            <p:ph type="sldNum" sz="quarter" idx="12"/>
          </p:nvPr>
        </p:nvSpPr>
        <p:spPr/>
        <p:txBody>
          <a:bodyPr/>
          <a:lstStyle>
            <a:lvl1pPr>
              <a:defRPr/>
            </a:lvl1pPr>
          </a:lstStyle>
          <a:p>
            <a:fld id="{1C22C92B-8569-43C8-8EF6-70812D6084E4}" type="slidenum">
              <a:rPr lang="en-IN"/>
              <a:pPr/>
              <a:t>‹#›</a:t>
            </a:fld>
            <a:endParaRPr lang="en-IN"/>
          </a:p>
        </p:txBody>
      </p:sp>
    </p:spTree>
    <p:extLst>
      <p:ext uri="{BB962C8B-B14F-4D97-AF65-F5344CB8AC3E}">
        <p14:creationId xmlns:p14="http://schemas.microsoft.com/office/powerpoint/2010/main" xmlns="" val="133590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5" name="Slide Number Placeholder 4"/>
          <p:cNvSpPr>
            <a:spLocks noGrp="1"/>
          </p:cNvSpPr>
          <p:nvPr>
            <p:ph type="sldNum" sz="quarter" idx="12"/>
          </p:nvPr>
        </p:nvSpPr>
        <p:spPr/>
        <p:txBody>
          <a:bodyPr/>
          <a:lstStyle>
            <a:lvl1pPr>
              <a:defRPr/>
            </a:lvl1pPr>
          </a:lstStyle>
          <a:p>
            <a:fld id="{4C922BA9-8B57-41FA-8ABB-6867A1077CB0}" type="slidenum">
              <a:rPr lang="en-IN"/>
              <a:pPr/>
              <a:t>‹#›</a:t>
            </a:fld>
            <a:endParaRPr lang="en-IN"/>
          </a:p>
        </p:txBody>
      </p:sp>
    </p:spTree>
    <p:extLst>
      <p:ext uri="{BB962C8B-B14F-4D97-AF65-F5344CB8AC3E}">
        <p14:creationId xmlns:p14="http://schemas.microsoft.com/office/powerpoint/2010/main" xmlns="" val="289579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4" name="Slide Number Placeholder 3"/>
          <p:cNvSpPr>
            <a:spLocks noGrp="1"/>
          </p:cNvSpPr>
          <p:nvPr>
            <p:ph type="sldNum" sz="quarter" idx="12"/>
          </p:nvPr>
        </p:nvSpPr>
        <p:spPr/>
        <p:txBody>
          <a:bodyPr/>
          <a:lstStyle>
            <a:lvl1pPr>
              <a:defRPr/>
            </a:lvl1pPr>
          </a:lstStyle>
          <a:p>
            <a:fld id="{39CB7E13-B98F-4FB6-831F-CE2D439DEA8D}" type="slidenum">
              <a:rPr lang="en-IN"/>
              <a:pPr/>
              <a:t>‹#›</a:t>
            </a:fld>
            <a:endParaRPr lang="en-IN"/>
          </a:p>
        </p:txBody>
      </p:sp>
    </p:spTree>
    <p:extLst>
      <p:ext uri="{BB962C8B-B14F-4D97-AF65-F5344CB8AC3E}">
        <p14:creationId xmlns:p14="http://schemas.microsoft.com/office/powerpoint/2010/main" xmlns="" val="3703943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0105761C-2247-45BB-897C-79658BB44888}" type="slidenum">
              <a:rPr lang="en-IN"/>
              <a:pPr/>
              <a:t>‹#›</a:t>
            </a:fld>
            <a:endParaRPr lang="en-IN"/>
          </a:p>
        </p:txBody>
      </p:sp>
    </p:spTree>
    <p:extLst>
      <p:ext uri="{BB962C8B-B14F-4D97-AF65-F5344CB8AC3E}">
        <p14:creationId xmlns:p14="http://schemas.microsoft.com/office/powerpoint/2010/main" xmlns="" val="362343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616D4415-06AB-4112-BCFF-4AF8EE9EB69B}" type="slidenum">
              <a:rPr lang="en-IN"/>
              <a:pPr/>
              <a:t>‹#›</a:t>
            </a:fld>
            <a:endParaRPr lang="en-IN"/>
          </a:p>
        </p:txBody>
      </p:sp>
    </p:spTree>
    <p:extLst>
      <p:ext uri="{BB962C8B-B14F-4D97-AF65-F5344CB8AC3E}">
        <p14:creationId xmlns:p14="http://schemas.microsoft.com/office/powerpoint/2010/main" xmlns="" val="427548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62DC6FF0-56F8-4499-918B-5A4C4BB4629B}" type="slidenum">
              <a:rPr lang="en-IN"/>
              <a:pPr/>
              <a:t>‹#›</a:t>
            </a:fld>
            <a:endParaRPr lang="en-IN"/>
          </a:p>
        </p:txBody>
      </p:sp>
    </p:spTree>
    <p:extLst>
      <p:ext uri="{BB962C8B-B14F-4D97-AF65-F5344CB8AC3E}">
        <p14:creationId xmlns:p14="http://schemas.microsoft.com/office/powerpoint/2010/main" xmlns="" val="110905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6FAE1151-99E1-474C-AA00-61D69ED647A3}" type="slidenum">
              <a:rPr lang="en-IN"/>
              <a:pPr/>
              <a:t>‹#›</a:t>
            </a:fld>
            <a:endParaRPr lang="en-IN"/>
          </a:p>
        </p:txBody>
      </p:sp>
    </p:spTree>
    <p:extLst>
      <p:ext uri="{BB962C8B-B14F-4D97-AF65-F5344CB8AC3E}">
        <p14:creationId xmlns:p14="http://schemas.microsoft.com/office/powerpoint/2010/main" xmlns="" val="3129125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679E2FD3-6BBC-48F8-898D-074EC96C5349}" type="slidenum">
              <a:rPr lang="en-IN"/>
              <a:pPr/>
              <a:t>‹#›</a:t>
            </a:fld>
            <a:endParaRPr lang="en-IN"/>
          </a:p>
        </p:txBody>
      </p:sp>
    </p:spTree>
    <p:extLst>
      <p:ext uri="{BB962C8B-B14F-4D97-AF65-F5344CB8AC3E}">
        <p14:creationId xmlns:p14="http://schemas.microsoft.com/office/powerpoint/2010/main" xmlns="" val="2574289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hart Placeholder 3"/>
          <p:cNvSpPr>
            <a:spLocks noGrp="1"/>
          </p:cNvSpPr>
          <p:nvPr>
            <p:ph type="chart" sz="half" idx="2"/>
          </p:nvPr>
        </p:nvSpPr>
        <p:spPr>
          <a:xfrm>
            <a:off x="4648200" y="1981200"/>
            <a:ext cx="3810000" cy="4114800"/>
          </a:xfrm>
        </p:spPr>
        <p:txBody>
          <a:bodyPr/>
          <a:lstStyle/>
          <a:p>
            <a:pPr lvl="0"/>
            <a:endParaRPr lang="en-IN"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IN" smtClean="0"/>
              <a:t>Mrs. Vruti Patel, Asst. Professor, Sumandeep Nursing College, SVDU.</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5A764E-0A0D-413A-9C3A-55AB5B0DA390}" type="slidenum">
              <a:rPr lang="en-GB"/>
              <a:pPr>
                <a:defRPr/>
              </a:pPr>
              <a:t>‹#›</a:t>
            </a:fld>
            <a:endParaRPr lang="en-GB"/>
          </a:p>
        </p:txBody>
      </p:sp>
    </p:spTree>
    <p:extLst>
      <p:ext uri="{BB962C8B-B14F-4D97-AF65-F5344CB8AC3E}">
        <p14:creationId xmlns:p14="http://schemas.microsoft.com/office/powerpoint/2010/main" xmlns="" val="1354967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719263"/>
            <a:ext cx="8229600" cy="4411662"/>
          </a:xfrm>
        </p:spPr>
        <p:txBody>
          <a:bodyPr/>
          <a:lstStyle/>
          <a:p>
            <a:pPr lvl="0"/>
            <a:endParaRPr lang="en-IN"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r>
              <a:rPr lang="en-IN" altLang="en-US" smtClean="0"/>
              <a:t>Mrs. Vruti Patel, Asst. Professor, Sumandeep Nursing College, SVDU.</a:t>
            </a: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3384C3B-B05B-454A-8D7B-3AFF8E170A2B}" type="slidenum">
              <a:rPr lang="en-US" altLang="en-US"/>
              <a:pPr>
                <a:defRPr/>
              </a:pPr>
              <a:t>‹#›</a:t>
            </a:fld>
            <a:endParaRPr lang="en-US" altLang="en-US"/>
          </a:p>
        </p:txBody>
      </p:sp>
    </p:spTree>
    <p:extLst>
      <p:ext uri="{BB962C8B-B14F-4D97-AF65-F5344CB8AC3E}">
        <p14:creationId xmlns:p14="http://schemas.microsoft.com/office/powerpoint/2010/main" xmlns="" val="90831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6" name="Slide Number Placeholder 5"/>
          <p:cNvSpPr>
            <a:spLocks noGrp="1"/>
          </p:cNvSpPr>
          <p:nvPr>
            <p:ph type="sldNum" sz="quarter" idx="12"/>
          </p:nvPr>
        </p:nvSpPr>
        <p:spPr/>
        <p:txBody>
          <a:bodyPr/>
          <a:lstStyle>
            <a:lvl1pPr>
              <a:defRPr/>
            </a:lvl1pPr>
          </a:lstStyle>
          <a:p>
            <a:fld id="{81350763-FB8D-4EBB-BECE-F63A17E7D5F8}" type="slidenum">
              <a:rPr lang="en-IN"/>
              <a:pPr/>
              <a:t>‹#›</a:t>
            </a:fld>
            <a:endParaRPr lang="en-IN"/>
          </a:p>
        </p:txBody>
      </p:sp>
    </p:spTree>
    <p:extLst>
      <p:ext uri="{BB962C8B-B14F-4D97-AF65-F5344CB8AC3E}">
        <p14:creationId xmlns:p14="http://schemas.microsoft.com/office/powerpoint/2010/main" xmlns="" val="260118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871A3873-04EB-4A17-9092-4E0B82888233}" type="slidenum">
              <a:rPr lang="en-IN"/>
              <a:pPr/>
              <a:t>‹#›</a:t>
            </a:fld>
            <a:endParaRPr lang="en-IN"/>
          </a:p>
        </p:txBody>
      </p:sp>
    </p:spTree>
    <p:extLst>
      <p:ext uri="{BB962C8B-B14F-4D97-AF65-F5344CB8AC3E}">
        <p14:creationId xmlns:p14="http://schemas.microsoft.com/office/powerpoint/2010/main" xmlns="" val="6492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9" name="Slide Number Placeholder 8"/>
          <p:cNvSpPr>
            <a:spLocks noGrp="1"/>
          </p:cNvSpPr>
          <p:nvPr>
            <p:ph type="sldNum" sz="quarter" idx="12"/>
          </p:nvPr>
        </p:nvSpPr>
        <p:spPr/>
        <p:txBody>
          <a:bodyPr/>
          <a:lstStyle>
            <a:lvl1pPr>
              <a:defRPr/>
            </a:lvl1pPr>
          </a:lstStyle>
          <a:p>
            <a:fld id="{9E014DB8-E9C0-4794-B0BD-E9400EA2DFF2}" type="slidenum">
              <a:rPr lang="en-IN"/>
              <a:pPr/>
              <a:t>‹#›</a:t>
            </a:fld>
            <a:endParaRPr lang="en-IN"/>
          </a:p>
        </p:txBody>
      </p:sp>
    </p:spTree>
    <p:extLst>
      <p:ext uri="{BB962C8B-B14F-4D97-AF65-F5344CB8AC3E}">
        <p14:creationId xmlns:p14="http://schemas.microsoft.com/office/powerpoint/2010/main" xmlns="" val="307509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5" name="Slide Number Placeholder 4"/>
          <p:cNvSpPr>
            <a:spLocks noGrp="1"/>
          </p:cNvSpPr>
          <p:nvPr>
            <p:ph type="sldNum" sz="quarter" idx="12"/>
          </p:nvPr>
        </p:nvSpPr>
        <p:spPr/>
        <p:txBody>
          <a:bodyPr/>
          <a:lstStyle>
            <a:lvl1pPr>
              <a:defRPr/>
            </a:lvl1pPr>
          </a:lstStyle>
          <a:p>
            <a:fld id="{3F915F4E-D2E7-4F5B-9B4F-24AA29E0E523}" type="slidenum">
              <a:rPr lang="en-IN"/>
              <a:pPr/>
              <a:t>‹#›</a:t>
            </a:fld>
            <a:endParaRPr lang="en-IN"/>
          </a:p>
        </p:txBody>
      </p:sp>
    </p:spTree>
    <p:extLst>
      <p:ext uri="{BB962C8B-B14F-4D97-AF65-F5344CB8AC3E}">
        <p14:creationId xmlns:p14="http://schemas.microsoft.com/office/powerpoint/2010/main" xmlns="" val="9430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4" name="Slide Number Placeholder 3"/>
          <p:cNvSpPr>
            <a:spLocks noGrp="1"/>
          </p:cNvSpPr>
          <p:nvPr>
            <p:ph type="sldNum" sz="quarter" idx="12"/>
          </p:nvPr>
        </p:nvSpPr>
        <p:spPr/>
        <p:txBody>
          <a:bodyPr/>
          <a:lstStyle>
            <a:lvl1pPr>
              <a:defRPr/>
            </a:lvl1pPr>
          </a:lstStyle>
          <a:p>
            <a:fld id="{E1A66005-98E7-4316-A846-5166F76A9CC4}" type="slidenum">
              <a:rPr lang="en-IN"/>
              <a:pPr/>
              <a:t>‹#›</a:t>
            </a:fld>
            <a:endParaRPr lang="en-IN"/>
          </a:p>
        </p:txBody>
      </p:sp>
    </p:spTree>
    <p:extLst>
      <p:ext uri="{BB962C8B-B14F-4D97-AF65-F5344CB8AC3E}">
        <p14:creationId xmlns:p14="http://schemas.microsoft.com/office/powerpoint/2010/main" xmlns="" val="3363827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17798DA4-3257-4D12-AD0D-E698890A4D0C}" type="slidenum">
              <a:rPr lang="en-IN"/>
              <a:pPr/>
              <a:t>‹#›</a:t>
            </a:fld>
            <a:endParaRPr lang="en-IN"/>
          </a:p>
        </p:txBody>
      </p:sp>
    </p:spTree>
    <p:extLst>
      <p:ext uri="{BB962C8B-B14F-4D97-AF65-F5344CB8AC3E}">
        <p14:creationId xmlns:p14="http://schemas.microsoft.com/office/powerpoint/2010/main" xmlns="" val="330321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r>
              <a:rPr lang="en-IN" smtClean="0"/>
              <a:t>Mrs. Vruti Patel, Asst. Professor, Sumandeep Nursing College, SVDU.</a:t>
            </a:r>
            <a:endParaRPr lang="en-IN"/>
          </a:p>
        </p:txBody>
      </p:sp>
      <p:sp>
        <p:nvSpPr>
          <p:cNvPr id="7" name="Slide Number Placeholder 6"/>
          <p:cNvSpPr>
            <a:spLocks noGrp="1"/>
          </p:cNvSpPr>
          <p:nvPr>
            <p:ph type="sldNum" sz="quarter" idx="12"/>
          </p:nvPr>
        </p:nvSpPr>
        <p:spPr/>
        <p:txBody>
          <a:bodyPr/>
          <a:lstStyle>
            <a:lvl1pPr>
              <a:defRPr/>
            </a:lvl1pPr>
          </a:lstStyle>
          <a:p>
            <a:fld id="{00823D5F-137E-4846-9AE1-D77220CE6172}" type="slidenum">
              <a:rPr lang="en-IN"/>
              <a:pPr/>
              <a:t>‹#›</a:t>
            </a:fld>
            <a:endParaRPr lang="en-IN"/>
          </a:p>
        </p:txBody>
      </p:sp>
    </p:spTree>
    <p:extLst>
      <p:ext uri="{BB962C8B-B14F-4D97-AF65-F5344CB8AC3E}">
        <p14:creationId xmlns:p14="http://schemas.microsoft.com/office/powerpoint/2010/main" xmlns="" val="25756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ags" Target="../tags/tag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I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IN" smtClean="0"/>
              <a:t>Mrs. Vruti Patel, Asst. Professor, Sumandeep Nursing College, SVDU.</a:t>
            </a:r>
            <a:endParaRPr lang="en-I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086CB0-39E5-4294-BD17-A827DFD5BC9C}"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27651" name="Rectangle 3"/>
          <p:cNvSpPr>
            <a:spLocks noGrp="1" noChangeArrowheads="1"/>
          </p:cNvSpPr>
          <p:nvPr>
            <p:ph type="title"/>
            <p:custDataLst>
              <p:tags r:id="rId15"/>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IN" smtClean="0"/>
              <a:t>Click to edit Master title style</a:t>
            </a:r>
          </a:p>
        </p:txBody>
      </p:sp>
      <p:sp>
        <p:nvSpPr>
          <p:cNvPr id="27652" name="Rectangle 4"/>
          <p:cNvSpPr>
            <a:spLocks noGrp="1" noChangeArrowheads="1"/>
          </p:cNvSpPr>
          <p:nvPr>
            <p:ph type="body" idx="1"/>
            <p:custDataLst>
              <p:tags r:id="rId16"/>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xmlns="">
                <a:solidFill>
                  <a:srgbClr val="7AA1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IN"/>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IN" smtClean="0"/>
              <a:t>Mrs. Vruti Patel, Asst. Professor, Sumandeep Nursing College, SVDU.</a:t>
            </a:r>
            <a:endParaRPr lang="en-IN"/>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C0ECBB-F60C-41DA-A997-EB07E5CD4086}"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sa/imgres?imgurl=http://upload.wikimedia.org/wikipedia/commons/b/b9/Newborn_IMG_1058.JPG&amp;imgrefurl=http://commons.wikimedia.org/wiki/File:Newborn_IMG_1058.JPG&amp;usg=__Kwcbrrut3YL5G1runms8GcoEIG0=&amp;h=1536&amp;w=2048&amp;sz=948&amp;hl=ar&amp;start=45&amp;um=1&amp;itbs=1&amp;tbnid=gRQoBIeBjy6gvM:&amp;tbnh=113&amp;tbnw=150&amp;prev=/images?q=newborn&amp;start=36&amp;um=1&amp;hl=ar&amp;safe=active&amp;sa=N&amp;ndsp=18&amp;tbs=isch:1"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sa/imgres?imgurl=http://regalmok.files.wordpress.com/2009/02/img_0791.jpg&amp;imgrefurl=http://regalmok.wordpress.com/2009/02/19/phototherapy/&amp;usg=__jHHS75t5WuD6Jl4iW91baowtP6g=&amp;h=1200&amp;w=1600&amp;sz=741&amp;hl=ar&amp;start=93&amp;um=1&amp;itbs=1&amp;tbnid=oha9SVa77kymqM:&amp;tbnh=113&amp;tbnw=150&amp;prev=/images?q=phototherapy&amp;start=90&amp;um=1&amp;hl=ar&amp;safe=active&amp;sa=N&amp;ndsp=18&amp;tbs=isch:1"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om.sa/imgres?imgurl=http://www.manorhousecentre.org.uk/assets/images/mumbaby1.jpg&amp;imgrefurl=http://www.manorhousecentre.org.uk/courses/parent_infant.php&amp;usg=__nelhue8nghcnaAjO0JnS5j7fFn0=&amp;h=166&amp;w=250&amp;sz=9&amp;hl=ar&amp;start=115&amp;um=1&amp;itbs=1&amp;tbnid=PdXjm4FgggPcLM:&amp;tbnh=74&amp;tbnw=111&amp;prev=/images?q=infant+parent+interaction&amp;start=108&amp;um=1&amp;hl=ar&amp;safe=active&amp;sa=N&amp;ndsp=18&amp;tbs=isch:1"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sa/imgres?imgurl=http://www.portlandnewbornbabyphotographer.com/images/babies/album/slides/newborn-pink-bonnet.jpg&amp;imgrefurl=http://www.netpakistani.com/community/forums/104/1/22729/&amp;usg=___pshUE6TlhLq7hm7X8s-tyGiuTs=&amp;h=529&amp;w=732&amp;sz=69&amp;hl=ar&amp;start=53&amp;um=1&amp;itbs=1&amp;tbnid=nw4jCH8bS8eJ2M:&amp;tbnh=102&amp;tbnw=141&amp;prev=/images?q=newborn&amp;start=36&amp;um=1&amp;hl=ar&amp;safe=active&amp;sa=N&amp;ndsp=18&amp;tbs=isch:1" TargetMode="Externa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sa/imgres?imgurl=http://upload.wikimedia.org/wikipedia/commons/b/b9/Newborn_IMG_1058.JPG&amp;imgrefurl=http://commons.wikimedia.org/wiki/File:Newborn_IMG_1058.JPG&amp;usg=__Kwcbrrut3YL5G1runms8GcoEIG0=&amp;h=1536&amp;w=2048&amp;sz=948&amp;hl=ar&amp;start=45&amp;um=1&amp;itbs=1&amp;tbnid=gRQoBIeBjy6gvM:&amp;tbnh=113&amp;tbnw=150&amp;prev=/images?q=newborn&amp;start=36&amp;um=1&amp;hl=ar&amp;safe=active&amp;sa=N&amp;ndsp=18&amp;tbs=isch:1"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671010" y="329336"/>
            <a:ext cx="6320589" cy="135508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ADVANCED NEONATAL PROCEDURE</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4755" name="Rectangle 3"/>
          <p:cNvSpPr>
            <a:spLocks noGrp="1" noChangeArrowheads="1"/>
          </p:cNvSpPr>
          <p:nvPr>
            <p:ph type="subTitle" idx="1"/>
          </p:nvPr>
        </p:nvSpPr>
        <p:spPr/>
        <p:txBody>
          <a:bodyPr/>
          <a:lstStyle/>
          <a:p>
            <a:pPr algn="ctr"/>
            <a:r>
              <a:rPr lang="en-US" b="1" dirty="0" smtClean="0">
                <a:solidFill>
                  <a:srgbClr val="00B050"/>
                </a:solidFill>
              </a:rPr>
              <a:t>Prepared by :</a:t>
            </a:r>
          </a:p>
          <a:p>
            <a:pPr algn="ctr"/>
            <a:r>
              <a:rPr lang="en-US" b="1" dirty="0" smtClean="0">
                <a:solidFill>
                  <a:srgbClr val="00B050"/>
                </a:solidFill>
              </a:rPr>
              <a:t>Vruti patel</a:t>
            </a:r>
          </a:p>
          <a:p>
            <a:pPr algn="ctr"/>
            <a:r>
              <a:rPr lang="en-US" b="1" dirty="0" smtClean="0">
                <a:solidFill>
                  <a:srgbClr val="00B050"/>
                </a:solidFill>
              </a:rPr>
              <a:t>Assistant Professor</a:t>
            </a:r>
            <a:endParaRPr lang="en-US" b="1" dirty="0" smtClean="0">
              <a:solidFill>
                <a:srgbClr val="00B050"/>
              </a:solidFill>
            </a:endParaRPr>
          </a:p>
          <a:p>
            <a:pPr algn="ctr"/>
            <a:r>
              <a:rPr lang="en-US" b="1" dirty="0" smtClean="0">
                <a:solidFill>
                  <a:srgbClr val="00B050"/>
                </a:solidFill>
              </a:rPr>
              <a:t>SNC</a:t>
            </a:r>
            <a:endParaRPr lang="en-US" b="1" dirty="0">
              <a:solidFill>
                <a:srgbClr val="00B050"/>
              </a:solidFill>
            </a:endParaRPr>
          </a:p>
        </p:txBody>
      </p:sp>
      <p:pic>
        <p:nvPicPr>
          <p:cNvPr id="4" name="Picture 5" descr="C:\Users\user\Desktop\index.jpg"/>
          <p:cNvPicPr>
            <a:picLocks noChangeAspect="1" noChangeArrowheads="1"/>
          </p:cNvPicPr>
          <p:nvPr/>
        </p:nvPicPr>
        <p:blipFill>
          <a:blip r:embed="rId2"/>
          <a:srcRect/>
          <a:stretch>
            <a:fillRect/>
          </a:stretch>
        </p:blipFill>
        <p:spPr bwMode="auto">
          <a:xfrm>
            <a:off x="0" y="0"/>
            <a:ext cx="1780674" cy="178067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wipe(down)">
                                      <p:cBhvr>
                                        <p:cTn id="7" dur="580">
                                          <p:stCondLst>
                                            <p:cond delay="0"/>
                                          </p:stCondLst>
                                        </p:cTn>
                                        <p:tgtEl>
                                          <p:spTgt spid="74754"/>
                                        </p:tgtEl>
                                      </p:cBhvr>
                                    </p:animEffect>
                                    <p:anim calcmode="lin" valueType="num">
                                      <p:cBhvr>
                                        <p:cTn id="8" dur="1822" tmFilter="0,0; 0.14,0.36; 0.43,0.73; 0.71,0.91; 1.0,1.0">
                                          <p:stCondLst>
                                            <p:cond delay="0"/>
                                          </p:stCondLst>
                                        </p:cTn>
                                        <p:tgtEl>
                                          <p:spTgt spid="747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47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47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47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4754"/>
                                        </p:tgtEl>
                                        <p:attrNameLst>
                                          <p:attrName>ppt_y</p:attrName>
                                        </p:attrNameLst>
                                      </p:cBhvr>
                                      <p:tavLst>
                                        <p:tav tm="0" fmla="#ppt_y-sin(pi*$)/81">
                                          <p:val>
                                            <p:fltVal val="0"/>
                                          </p:val>
                                        </p:tav>
                                        <p:tav tm="100000">
                                          <p:val>
                                            <p:fltVal val="1"/>
                                          </p:val>
                                        </p:tav>
                                      </p:tavLst>
                                    </p:anim>
                                    <p:animScale>
                                      <p:cBhvr>
                                        <p:cTn id="13" dur="26">
                                          <p:stCondLst>
                                            <p:cond delay="650"/>
                                          </p:stCondLst>
                                        </p:cTn>
                                        <p:tgtEl>
                                          <p:spTgt spid="74754"/>
                                        </p:tgtEl>
                                      </p:cBhvr>
                                      <p:to x="100000" y="60000"/>
                                    </p:animScale>
                                    <p:animScale>
                                      <p:cBhvr>
                                        <p:cTn id="14" dur="166" decel="50000">
                                          <p:stCondLst>
                                            <p:cond delay="676"/>
                                          </p:stCondLst>
                                        </p:cTn>
                                        <p:tgtEl>
                                          <p:spTgt spid="74754"/>
                                        </p:tgtEl>
                                      </p:cBhvr>
                                      <p:to x="100000" y="100000"/>
                                    </p:animScale>
                                    <p:animScale>
                                      <p:cBhvr>
                                        <p:cTn id="15" dur="26">
                                          <p:stCondLst>
                                            <p:cond delay="1312"/>
                                          </p:stCondLst>
                                        </p:cTn>
                                        <p:tgtEl>
                                          <p:spTgt spid="74754"/>
                                        </p:tgtEl>
                                      </p:cBhvr>
                                      <p:to x="100000" y="80000"/>
                                    </p:animScale>
                                    <p:animScale>
                                      <p:cBhvr>
                                        <p:cTn id="16" dur="166" decel="50000">
                                          <p:stCondLst>
                                            <p:cond delay="1338"/>
                                          </p:stCondLst>
                                        </p:cTn>
                                        <p:tgtEl>
                                          <p:spTgt spid="74754"/>
                                        </p:tgtEl>
                                      </p:cBhvr>
                                      <p:to x="100000" y="100000"/>
                                    </p:animScale>
                                    <p:animScale>
                                      <p:cBhvr>
                                        <p:cTn id="17" dur="26">
                                          <p:stCondLst>
                                            <p:cond delay="1642"/>
                                          </p:stCondLst>
                                        </p:cTn>
                                        <p:tgtEl>
                                          <p:spTgt spid="74754"/>
                                        </p:tgtEl>
                                      </p:cBhvr>
                                      <p:to x="100000" y="90000"/>
                                    </p:animScale>
                                    <p:animScale>
                                      <p:cBhvr>
                                        <p:cTn id="18" dur="166" decel="50000">
                                          <p:stCondLst>
                                            <p:cond delay="1668"/>
                                          </p:stCondLst>
                                        </p:cTn>
                                        <p:tgtEl>
                                          <p:spTgt spid="74754"/>
                                        </p:tgtEl>
                                      </p:cBhvr>
                                      <p:to x="100000" y="100000"/>
                                    </p:animScale>
                                    <p:animScale>
                                      <p:cBhvr>
                                        <p:cTn id="19" dur="26">
                                          <p:stCondLst>
                                            <p:cond delay="1808"/>
                                          </p:stCondLst>
                                        </p:cTn>
                                        <p:tgtEl>
                                          <p:spTgt spid="74754"/>
                                        </p:tgtEl>
                                      </p:cBhvr>
                                      <p:to x="100000" y="95000"/>
                                    </p:animScale>
                                    <p:animScale>
                                      <p:cBhvr>
                                        <p:cTn id="20" dur="166" decel="50000">
                                          <p:stCondLst>
                                            <p:cond delay="1834"/>
                                          </p:stCondLst>
                                        </p:cTn>
                                        <p:tgtEl>
                                          <p:spTgt spid="747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28700" y="6858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rgbClr val="00B050"/>
                </a:solidFill>
              </a:rPr>
              <a:t>Meconium</a:t>
            </a:r>
          </a:p>
        </p:txBody>
      </p:sp>
      <p:sp>
        <p:nvSpPr>
          <p:cNvPr id="22531" name="Text Box 3"/>
          <p:cNvSpPr>
            <a:spLocks noGrp="1" noChangeArrowheads="1"/>
          </p:cNvSpPr>
          <p:nvPr>
            <p:ph type="body" sz="half" idx="1"/>
          </p:nvPr>
        </p:nvSpPr>
        <p:spPr>
          <a:xfrm>
            <a:off x="304800" y="1752600"/>
            <a:ext cx="8001000" cy="1905000"/>
          </a:xfrm>
        </p:spPr>
        <p:txBody>
          <a:bodyPr/>
          <a:lstStyle/>
          <a:p>
            <a:pPr algn="just">
              <a:buFont typeface="Wingdings" pitchFamily="2" charset="2"/>
              <a:buNone/>
            </a:pPr>
            <a:r>
              <a:rPr lang="en-GB" sz="2800" dirty="0" smtClean="0"/>
              <a:t>	Efforts to remove meconium from the oropharynx and trachea must precede any other intervention when assisting a </a:t>
            </a:r>
            <a:r>
              <a:rPr lang="en-GB" sz="2800" b="1" i="1" u="sng" dirty="0" smtClean="0">
                <a:solidFill>
                  <a:schemeClr val="accent2"/>
                </a:solidFill>
              </a:rPr>
              <a:t>depressed newly born</a:t>
            </a:r>
            <a:endParaRPr lang="en-GB" sz="2800" dirty="0" smtClean="0">
              <a:solidFill>
                <a:schemeClr val="bg1"/>
              </a:solidFill>
            </a:endParaRPr>
          </a:p>
        </p:txBody>
      </p:sp>
      <p:sp>
        <p:nvSpPr>
          <p:cNvPr id="44036" name="AutoShape 4"/>
          <p:cNvSpPr>
            <a:spLocks noChangeArrowheads="1"/>
          </p:cNvSpPr>
          <p:nvPr/>
        </p:nvSpPr>
        <p:spPr bwMode="auto">
          <a:xfrm>
            <a:off x="1219200" y="4419600"/>
            <a:ext cx="7620000" cy="1752600"/>
          </a:xfrm>
          <a:prstGeom prst="wedgeRoundRectCallout">
            <a:avLst>
              <a:gd name="adj1" fmla="val -41894"/>
              <a:gd name="adj2" fmla="val -87954"/>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lvl="1" algn="l">
              <a:buFontTx/>
              <a:buChar char="•"/>
              <a:defRPr/>
            </a:pPr>
            <a:r>
              <a:rPr lang="en-GB" sz="3200" b="1" dirty="0">
                <a:effectLst>
                  <a:outerShdw blurRad="38100" dist="38100" dir="2700000" algn="tl">
                    <a:srgbClr val="FFFFFF"/>
                  </a:outerShdw>
                </a:effectLst>
                <a:latin typeface="Comic Sans MS" pitchFamily="66" charset="0"/>
              </a:rPr>
              <a:t>absent or inadequate respiration</a:t>
            </a:r>
          </a:p>
          <a:p>
            <a:pPr lvl="1" algn="l">
              <a:buFontTx/>
              <a:buChar char="•"/>
              <a:defRPr/>
            </a:pPr>
            <a:r>
              <a:rPr lang="en-GB" sz="3200" b="1" dirty="0">
                <a:effectLst>
                  <a:outerShdw blurRad="38100" dist="38100" dir="2700000" algn="tl">
                    <a:srgbClr val="FFFFFF"/>
                  </a:outerShdw>
                </a:effectLst>
                <a:latin typeface="Comic Sans MS" pitchFamily="66" charset="0"/>
              </a:rPr>
              <a:t>heart rate &lt; 100 </a:t>
            </a:r>
            <a:r>
              <a:rPr lang="en-GB" sz="3200" b="1" dirty="0" err="1">
                <a:effectLst>
                  <a:outerShdw blurRad="38100" dist="38100" dir="2700000" algn="tl">
                    <a:srgbClr val="FFFFFF"/>
                  </a:outerShdw>
                </a:effectLst>
                <a:latin typeface="Comic Sans MS" pitchFamily="66" charset="0"/>
              </a:rPr>
              <a:t>bpm</a:t>
            </a:r>
            <a:endParaRPr lang="en-GB" sz="3200" b="1" dirty="0">
              <a:effectLst>
                <a:outerShdw blurRad="38100" dist="38100" dir="2700000" algn="tl">
                  <a:srgbClr val="FFFFFF"/>
                </a:outerShdw>
              </a:effectLst>
              <a:latin typeface="Comic Sans MS" pitchFamily="66" charset="0"/>
            </a:endParaRPr>
          </a:p>
          <a:p>
            <a:pPr lvl="1" algn="l">
              <a:buFontTx/>
              <a:buChar char="•"/>
              <a:defRPr/>
            </a:pPr>
            <a:r>
              <a:rPr lang="en-GB" sz="3200" b="1" dirty="0">
                <a:effectLst>
                  <a:outerShdw blurRad="38100" dist="38100" dir="2700000" algn="tl">
                    <a:srgbClr val="FFFFFF"/>
                  </a:outerShdw>
                </a:effectLst>
                <a:latin typeface="Comic Sans MS" pitchFamily="66" charset="0"/>
              </a:rPr>
              <a:t>poor muscle tone</a:t>
            </a: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972725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anim calcmode="lin" valueType="num">
                                      <p:cBhvr>
                                        <p:cTn id="9" dur="500" fill="hold"/>
                                        <p:tgtEl>
                                          <p:spTgt spid="44036"/>
                                        </p:tgtEl>
                                        <p:attrNameLst>
                                          <p:attrName>ppt_x</p:attrName>
                                        </p:attrNameLst>
                                      </p:cBhvr>
                                      <p:tavLst>
                                        <p:tav tm="0">
                                          <p:val>
                                            <p:fltVal val="0.5"/>
                                          </p:val>
                                        </p:tav>
                                        <p:tav tm="100000">
                                          <p:val>
                                            <p:strVal val="#ppt_x"/>
                                          </p:val>
                                        </p:tav>
                                      </p:tavLst>
                                    </p:anim>
                                    <p:anim calcmode="lin" valueType="num">
                                      <p:cBhvr>
                                        <p:cTn id="10" dur="500" fill="hold"/>
                                        <p:tgtEl>
                                          <p:spTgt spid="440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028700" y="6096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rgbClr val="00B050"/>
                </a:solidFill>
              </a:rPr>
              <a:t>Meconium</a:t>
            </a:r>
          </a:p>
        </p:txBody>
      </p:sp>
      <p:sp>
        <p:nvSpPr>
          <p:cNvPr id="23555" name="Text Box 3"/>
          <p:cNvSpPr>
            <a:spLocks noGrp="1" noChangeArrowheads="1"/>
          </p:cNvSpPr>
          <p:nvPr>
            <p:ph type="body" sz="half" idx="1"/>
          </p:nvPr>
        </p:nvSpPr>
        <p:spPr>
          <a:xfrm>
            <a:off x="457200" y="1676400"/>
            <a:ext cx="8305800" cy="2438400"/>
          </a:xfrm>
        </p:spPr>
        <p:txBody>
          <a:bodyPr/>
          <a:lstStyle/>
          <a:p>
            <a:pPr algn="just">
              <a:buClr>
                <a:schemeClr val="hlink"/>
              </a:buClr>
              <a:buSzPct val="130000"/>
            </a:pPr>
            <a:r>
              <a:rPr lang="en-GB" sz="2800" dirty="0" smtClean="0">
                <a:solidFill>
                  <a:schemeClr val="accent2"/>
                </a:solidFill>
              </a:rPr>
              <a:t>Suctioning of the </a:t>
            </a:r>
            <a:r>
              <a:rPr lang="en-GB" sz="2800" dirty="0" err="1" smtClean="0">
                <a:solidFill>
                  <a:schemeClr val="accent2"/>
                </a:solidFill>
              </a:rPr>
              <a:t>hypopharynx</a:t>
            </a:r>
            <a:r>
              <a:rPr lang="en-GB" sz="2800" dirty="0" smtClean="0"/>
              <a:t> under direct vision</a:t>
            </a:r>
          </a:p>
          <a:p>
            <a:pPr algn="just">
              <a:buClr>
                <a:schemeClr val="hlink"/>
              </a:buClr>
              <a:buSzPct val="130000"/>
            </a:pPr>
            <a:endParaRPr lang="en-GB" sz="2800" dirty="0" smtClean="0"/>
          </a:p>
          <a:p>
            <a:pPr algn="just">
              <a:buClr>
                <a:schemeClr val="hlink"/>
              </a:buClr>
              <a:buSzPct val="130000"/>
            </a:pPr>
            <a:r>
              <a:rPr lang="en-GB" sz="2800" dirty="0" smtClean="0">
                <a:solidFill>
                  <a:schemeClr val="accent2"/>
                </a:solidFill>
              </a:rPr>
              <a:t>Repeated tracheal intubation</a:t>
            </a:r>
            <a:r>
              <a:rPr lang="en-GB" sz="2800" dirty="0" smtClean="0"/>
              <a:t> and direct suction via the endotracheal tube</a:t>
            </a:r>
            <a:endParaRPr lang="en-GB" sz="2800" dirty="0" smtClean="0">
              <a:solidFill>
                <a:schemeClr val="bg1"/>
              </a:solidFill>
            </a:endParaRPr>
          </a:p>
        </p:txBody>
      </p:sp>
      <p:pic>
        <p:nvPicPr>
          <p:cNvPr id="23556" name="Picture 4" descr="C:\Emergenze\aspirmecon.jpg"/>
          <p:cNvPicPr>
            <a:picLocks noChangeAspect="1" noChangeArrowheads="1"/>
          </p:cNvPicPr>
          <p:nvPr/>
        </p:nvPicPr>
        <p:blipFill>
          <a:blip r:embed="rId3">
            <a:extLst>
              <a:ext uri="{28A0092B-C50C-407E-A947-70E740481C1C}">
                <a14:useLocalDpi xmlns:a14="http://schemas.microsoft.com/office/drawing/2010/main" xmlns="" val="0"/>
              </a:ext>
            </a:extLst>
          </a:blip>
          <a:srcRect t="2769"/>
          <a:stretch>
            <a:fillRect/>
          </a:stretch>
        </p:blipFill>
        <p:spPr bwMode="auto">
          <a:xfrm>
            <a:off x="6161088" y="4114800"/>
            <a:ext cx="2336800" cy="2465388"/>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327860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028700" y="6096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rgbClr val="00B050"/>
                </a:solidFill>
              </a:rPr>
              <a:t>Meconium</a:t>
            </a:r>
          </a:p>
        </p:txBody>
      </p:sp>
      <p:sp>
        <p:nvSpPr>
          <p:cNvPr id="48131" name="Text Box 3"/>
          <p:cNvSpPr txBox="1">
            <a:spLocks noGrp="1" noChangeArrowheads="1"/>
          </p:cNvSpPr>
          <p:nvPr>
            <p:ph type="body" sz="half" idx="1"/>
          </p:nvPr>
        </p:nvSpPr>
        <p:spPr>
          <a:xfrm>
            <a:off x="381000" y="1752600"/>
            <a:ext cx="8305800" cy="3733800"/>
          </a:xfrm>
        </p:spPr>
        <p:txBody>
          <a:bodyPr/>
          <a:lstStyle/>
          <a:p>
            <a:pPr algn="just">
              <a:buFont typeface="Wingdings" pitchFamily="2" charset="2"/>
              <a:buNone/>
              <a:defRPr/>
            </a:pPr>
            <a:r>
              <a:rPr lang="en-GB" sz="2800" dirty="0" smtClean="0">
                <a:solidFill>
                  <a:schemeClr val="bg1"/>
                </a:solidFill>
              </a:rPr>
              <a:t>	</a:t>
            </a:r>
            <a:r>
              <a:rPr lang="en-GB" u="sng" dirty="0" smtClean="0">
                <a:solidFill>
                  <a:schemeClr val="hlink"/>
                </a:solidFill>
                <a:effectLst>
                  <a:outerShdw blurRad="38100" dist="38100" dir="2700000" algn="tl">
                    <a:srgbClr val="000000"/>
                  </a:outerShdw>
                </a:effectLst>
              </a:rPr>
              <a:t>Key point</a:t>
            </a:r>
            <a:endParaRPr lang="en-GB" sz="2800" dirty="0" smtClean="0">
              <a:solidFill>
                <a:schemeClr val="bg1"/>
              </a:solidFill>
            </a:endParaRPr>
          </a:p>
          <a:p>
            <a:pPr algn="just">
              <a:buFont typeface="Wingdings" pitchFamily="2" charset="2"/>
              <a:buNone/>
              <a:defRPr/>
            </a:pPr>
            <a:r>
              <a:rPr lang="en-GB" sz="2800" dirty="0" smtClean="0">
                <a:solidFill>
                  <a:schemeClr val="bg1"/>
                </a:solidFill>
              </a:rPr>
              <a:t>	</a:t>
            </a:r>
            <a:r>
              <a:rPr lang="en-GB" sz="2800" dirty="0" smtClean="0"/>
              <a:t>The </a:t>
            </a:r>
            <a:r>
              <a:rPr lang="en-GB" sz="2800" dirty="0" smtClean="0">
                <a:solidFill>
                  <a:schemeClr val="accent2"/>
                </a:solidFill>
              </a:rPr>
              <a:t>infant's level of activity</a:t>
            </a:r>
            <a:r>
              <a:rPr lang="en-GB" sz="2800" dirty="0" smtClean="0"/>
              <a:t>, rather than the consistency of meconium, indicates the need for direct tracheal suctioning</a:t>
            </a: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559462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28700" y="228600"/>
            <a:ext cx="7086600" cy="1363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chemeClr val="accent1"/>
                </a:solidFill>
              </a:rPr>
              <a:t>B - BREATHING</a:t>
            </a:r>
            <a:endParaRPr lang="en-GB" sz="4000" b="1" dirty="0">
              <a:solidFill>
                <a:srgbClr val="FFFF00"/>
              </a:solidFill>
            </a:endParaRPr>
          </a:p>
          <a:p>
            <a:pPr>
              <a:lnSpc>
                <a:spcPct val="50000"/>
              </a:lnSpc>
              <a:spcBef>
                <a:spcPct val="50000"/>
              </a:spcBef>
            </a:pPr>
            <a:r>
              <a:rPr lang="en-GB" sz="4000" dirty="0">
                <a:solidFill>
                  <a:srgbClr val="7030A0"/>
                </a:solidFill>
              </a:rPr>
              <a:t>Oxygen</a:t>
            </a:r>
          </a:p>
        </p:txBody>
      </p:sp>
      <p:sp>
        <p:nvSpPr>
          <p:cNvPr id="50179" name="Text Box 3"/>
          <p:cNvSpPr>
            <a:spLocks noGrp="1" noChangeArrowheads="1"/>
          </p:cNvSpPr>
          <p:nvPr>
            <p:ph type="body" sz="half" idx="1"/>
          </p:nvPr>
        </p:nvSpPr>
        <p:spPr>
          <a:xfrm>
            <a:off x="457200" y="1905000"/>
            <a:ext cx="8305800" cy="4114800"/>
          </a:xfrm>
        </p:spPr>
        <p:txBody>
          <a:bodyPr/>
          <a:lstStyle/>
          <a:p>
            <a:pPr algn="just">
              <a:lnSpc>
                <a:spcPct val="90000"/>
              </a:lnSpc>
              <a:buClr>
                <a:schemeClr val="hlink"/>
              </a:buClr>
              <a:buSzPct val="130000"/>
            </a:pPr>
            <a:r>
              <a:rPr lang="en-GB" sz="2800" dirty="0" smtClean="0"/>
              <a:t>The optimal concentration of oxygen for neonatal resuscitation is still uncertain</a:t>
            </a:r>
          </a:p>
          <a:p>
            <a:pPr algn="just">
              <a:lnSpc>
                <a:spcPct val="90000"/>
              </a:lnSpc>
              <a:buClr>
                <a:schemeClr val="hlink"/>
              </a:buClr>
              <a:buSzPct val="130000"/>
            </a:pPr>
            <a:endParaRPr lang="en-GB" sz="2800" dirty="0" smtClean="0"/>
          </a:p>
          <a:p>
            <a:pPr algn="just">
              <a:lnSpc>
                <a:spcPct val="90000"/>
              </a:lnSpc>
              <a:buClr>
                <a:schemeClr val="hlink"/>
              </a:buClr>
              <a:buSzPct val="130000"/>
            </a:pPr>
            <a:r>
              <a:rPr lang="en-GB" sz="2800" dirty="0" smtClean="0"/>
              <a:t>Increasing data on the use of room air during positive pressure ventilation as an alternative to 100% O</a:t>
            </a:r>
            <a:r>
              <a:rPr lang="en-GB" sz="2800" baseline="-25000" dirty="0" smtClean="0"/>
              <a:t>2</a:t>
            </a:r>
            <a:endParaRPr lang="en-GB" sz="2800" dirty="0" smtClean="0"/>
          </a:p>
          <a:p>
            <a:pPr algn="just">
              <a:lnSpc>
                <a:spcPct val="90000"/>
              </a:lnSpc>
              <a:buClr>
                <a:schemeClr val="hlink"/>
              </a:buClr>
              <a:buSzPct val="130000"/>
            </a:pPr>
            <a:endParaRPr lang="en-GB" sz="2800" dirty="0" smtClean="0"/>
          </a:p>
          <a:p>
            <a:pPr algn="just">
              <a:lnSpc>
                <a:spcPct val="90000"/>
              </a:lnSpc>
              <a:buClr>
                <a:schemeClr val="hlink"/>
              </a:buClr>
              <a:buSzPct val="130000"/>
            </a:pPr>
            <a:r>
              <a:rPr lang="en-GB" sz="2800" dirty="0" smtClean="0"/>
              <a:t>Further work is needed before making new recommendations</a:t>
            </a:r>
          </a:p>
        </p:txBody>
      </p:sp>
      <p:pic>
        <p:nvPicPr>
          <p:cNvPr id="25604" name="Picture 4" descr="E:\DSCF00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38100"/>
            <a:ext cx="25908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6743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out)">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ox(out)">
                                      <p:cBhvr>
                                        <p:cTn id="12" dur="500"/>
                                        <p:tgtEl>
                                          <p:spTgt spid="50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animEffect transition="in" filter="box(out)">
                                      <p:cBhvr>
                                        <p:cTn id="1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AutoShape 4"/>
          <p:cNvSpPr>
            <a:spLocks noChangeArrowheads="1"/>
          </p:cNvSpPr>
          <p:nvPr/>
        </p:nvSpPr>
        <p:spPr bwMode="auto">
          <a:xfrm>
            <a:off x="1981200" y="4876800"/>
            <a:ext cx="6858000" cy="1752600"/>
          </a:xfrm>
          <a:prstGeom prst="wedgeRoundRectCallout">
            <a:avLst>
              <a:gd name="adj1" fmla="val -47477"/>
              <a:gd name="adj2" fmla="val -67755"/>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lvl="1" algn="l">
              <a:buFontTx/>
              <a:buChar char="•"/>
              <a:defRPr/>
            </a:pPr>
            <a:r>
              <a:rPr lang="en-GB" sz="3200" b="1" dirty="0">
                <a:effectLst>
                  <a:outerShdw blurRad="38100" dist="38100" dir="2700000" algn="tl">
                    <a:srgbClr val="FFFFFF"/>
                  </a:outerShdw>
                </a:effectLst>
                <a:latin typeface="Comic Sans MS" pitchFamily="66" charset="0"/>
              </a:rPr>
              <a:t>Apnoea or gasping breath</a:t>
            </a:r>
          </a:p>
          <a:p>
            <a:pPr lvl="1" algn="l">
              <a:buFontTx/>
              <a:buChar char="•"/>
              <a:defRPr/>
            </a:pPr>
            <a:r>
              <a:rPr lang="en-GB" sz="3200" b="1" dirty="0">
                <a:effectLst>
                  <a:outerShdw blurRad="38100" dist="38100" dir="2700000" algn="tl">
                    <a:srgbClr val="FFFFFF"/>
                  </a:outerShdw>
                </a:effectLst>
                <a:latin typeface="Comic Sans MS" pitchFamily="66" charset="0"/>
              </a:rPr>
              <a:t>Heart rate &lt;100 </a:t>
            </a:r>
            <a:r>
              <a:rPr lang="en-GB" sz="3200" b="1" dirty="0" err="1">
                <a:effectLst>
                  <a:outerShdw blurRad="38100" dist="38100" dir="2700000" algn="tl">
                    <a:srgbClr val="FFFFFF"/>
                  </a:outerShdw>
                </a:effectLst>
                <a:latin typeface="Comic Sans MS" pitchFamily="66" charset="0"/>
              </a:rPr>
              <a:t>bpm</a:t>
            </a:r>
            <a:endParaRPr lang="en-GB" sz="3200" b="1" dirty="0">
              <a:effectLst>
                <a:outerShdw blurRad="38100" dist="38100" dir="2700000" algn="tl">
                  <a:srgbClr val="FFFFFF"/>
                </a:outerShdw>
              </a:effectLst>
              <a:latin typeface="Comic Sans MS" pitchFamily="66" charset="0"/>
            </a:endParaRPr>
          </a:p>
          <a:p>
            <a:pPr lvl="1" algn="l">
              <a:buFontTx/>
              <a:buChar char="•"/>
              <a:defRPr/>
            </a:pPr>
            <a:r>
              <a:rPr lang="en-GB" sz="3200" b="1" dirty="0">
                <a:effectLst>
                  <a:outerShdw blurRad="38100" dist="38100" dir="2700000" algn="tl">
                    <a:srgbClr val="FFFFFF"/>
                  </a:outerShdw>
                </a:effectLst>
                <a:latin typeface="Comic Sans MS" pitchFamily="66" charset="0"/>
              </a:rPr>
              <a:t>Persistent central cyanosis</a:t>
            </a:r>
          </a:p>
        </p:txBody>
      </p:sp>
      <p:pic>
        <p:nvPicPr>
          <p:cNvPr id="26627" name="Picture 5" descr="E:\BMV\BMV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152400"/>
            <a:ext cx="35814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 Box 2"/>
          <p:cNvSpPr txBox="1">
            <a:spLocks noChangeArrowheads="1"/>
          </p:cNvSpPr>
          <p:nvPr/>
        </p:nvSpPr>
        <p:spPr bwMode="auto">
          <a:xfrm>
            <a:off x="152400" y="228600"/>
            <a:ext cx="8839200" cy="1363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chemeClr val="accent1"/>
                </a:solidFill>
              </a:rPr>
              <a:t>B - BREATHING</a:t>
            </a:r>
            <a:endParaRPr lang="en-GB" sz="4000" b="1" dirty="0">
              <a:solidFill>
                <a:srgbClr val="FFFF00"/>
              </a:solidFill>
            </a:endParaRPr>
          </a:p>
          <a:p>
            <a:pPr>
              <a:lnSpc>
                <a:spcPct val="50000"/>
              </a:lnSpc>
              <a:spcBef>
                <a:spcPct val="50000"/>
              </a:spcBef>
            </a:pPr>
            <a:r>
              <a:rPr lang="en-GB" sz="4000" dirty="0">
                <a:solidFill>
                  <a:srgbClr val="7030A0"/>
                </a:solidFill>
              </a:rPr>
              <a:t>Positive Pressure Ventilation</a:t>
            </a:r>
          </a:p>
        </p:txBody>
      </p:sp>
      <p:sp>
        <p:nvSpPr>
          <p:cNvPr id="52227" name="Text Box 3"/>
          <p:cNvSpPr>
            <a:spLocks noGrp="1" noChangeArrowheads="1"/>
          </p:cNvSpPr>
          <p:nvPr>
            <p:ph type="body" sz="half" idx="1"/>
          </p:nvPr>
        </p:nvSpPr>
        <p:spPr>
          <a:xfrm>
            <a:off x="381000" y="1981200"/>
            <a:ext cx="5791200" cy="4114800"/>
          </a:xfrm>
        </p:spPr>
        <p:txBody>
          <a:bodyPr/>
          <a:lstStyle/>
          <a:p>
            <a:pPr algn="just">
              <a:buClr>
                <a:schemeClr val="hlink"/>
              </a:buClr>
              <a:buSzPct val="130000"/>
            </a:pPr>
            <a:r>
              <a:rPr lang="en-GB" sz="2800" dirty="0" smtClean="0"/>
              <a:t>Adequate expansion of the lung is often the only and most important measure needed for successful resuscitation</a:t>
            </a:r>
          </a:p>
          <a:p>
            <a:pPr algn="just">
              <a:buClr>
                <a:schemeClr val="hlink"/>
              </a:buClr>
              <a:buSzPct val="130000"/>
            </a:pPr>
            <a:r>
              <a:rPr lang="en-GB" sz="2800" dirty="0" smtClean="0"/>
              <a:t>Indications</a:t>
            </a:r>
            <a:r>
              <a:rPr lang="en-GB" sz="2800" baseline="30000" dirty="0" smtClean="0"/>
              <a:t> </a:t>
            </a:r>
            <a:r>
              <a:rPr lang="en-GB" sz="2800" dirty="0" smtClean="0"/>
              <a:t>for positive pressure ventilation:</a:t>
            </a:r>
            <a:endParaRPr lang="en-GB" sz="2800" dirty="0" smtClean="0">
              <a:solidFill>
                <a:schemeClr val="bg1"/>
              </a:solidFill>
            </a:endParaRPr>
          </a:p>
        </p:txBody>
      </p:sp>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884307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dissolve">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dissolve">
                                      <p:cBhvr>
                                        <p:cTn id="12" dur="500"/>
                                        <p:tgtEl>
                                          <p:spTgt spid="52227">
                                            <p:txEl>
                                              <p:pRg st="1" end="1"/>
                                            </p:txEl>
                                          </p:spTgt>
                                        </p:tgtEl>
                                      </p:cBhvr>
                                    </p:animEffect>
                                  </p:childTnLst>
                                </p:cTn>
                              </p:par>
                            </p:childTnLst>
                          </p:cTn>
                        </p:par>
                        <p:par>
                          <p:cTn id="13" fill="hold" nodeType="afterGroup">
                            <p:stCondLst>
                              <p:cond delay="500"/>
                            </p:stCondLst>
                            <p:childTnLst>
                              <p:par>
                                <p:cTn id="14" presetID="23" presetClass="entr" presetSubtype="528" fill="hold" grpId="0" nodeType="afterEffect">
                                  <p:stCondLst>
                                    <p:cond delay="2000"/>
                                  </p:stCondLst>
                                  <p:childTnLst>
                                    <p:set>
                                      <p:cBhvr>
                                        <p:cTn id="15" dur="1" fill="hold">
                                          <p:stCondLst>
                                            <p:cond delay="0"/>
                                          </p:stCondLst>
                                        </p:cTn>
                                        <p:tgtEl>
                                          <p:spTgt spid="52228"/>
                                        </p:tgtEl>
                                        <p:attrNameLst>
                                          <p:attrName>style.visibility</p:attrName>
                                        </p:attrNameLst>
                                      </p:cBhvr>
                                      <p:to>
                                        <p:strVal val="visible"/>
                                      </p:to>
                                    </p:set>
                                    <p:anim calcmode="lin" valueType="num">
                                      <p:cBhvr>
                                        <p:cTn id="16" dur="500" fill="hold"/>
                                        <p:tgtEl>
                                          <p:spTgt spid="52228"/>
                                        </p:tgtEl>
                                        <p:attrNameLst>
                                          <p:attrName>ppt_w</p:attrName>
                                        </p:attrNameLst>
                                      </p:cBhvr>
                                      <p:tavLst>
                                        <p:tav tm="0">
                                          <p:val>
                                            <p:fltVal val="0"/>
                                          </p:val>
                                        </p:tav>
                                        <p:tav tm="100000">
                                          <p:val>
                                            <p:strVal val="#ppt_w"/>
                                          </p:val>
                                        </p:tav>
                                      </p:tavLst>
                                    </p:anim>
                                    <p:anim calcmode="lin" valueType="num">
                                      <p:cBhvr>
                                        <p:cTn id="17" dur="500" fill="hold"/>
                                        <p:tgtEl>
                                          <p:spTgt spid="52228"/>
                                        </p:tgtEl>
                                        <p:attrNameLst>
                                          <p:attrName>ppt_h</p:attrName>
                                        </p:attrNameLst>
                                      </p:cBhvr>
                                      <p:tavLst>
                                        <p:tav tm="0">
                                          <p:val>
                                            <p:fltVal val="0"/>
                                          </p:val>
                                        </p:tav>
                                        <p:tav tm="100000">
                                          <p:val>
                                            <p:strVal val="#ppt_h"/>
                                          </p:val>
                                        </p:tav>
                                      </p:tavLst>
                                    </p:anim>
                                    <p:anim calcmode="lin" valueType="num">
                                      <p:cBhvr>
                                        <p:cTn id="18" dur="500" fill="hold"/>
                                        <p:tgtEl>
                                          <p:spTgt spid="52228"/>
                                        </p:tgtEl>
                                        <p:attrNameLst>
                                          <p:attrName>ppt_x</p:attrName>
                                        </p:attrNameLst>
                                      </p:cBhvr>
                                      <p:tavLst>
                                        <p:tav tm="0">
                                          <p:val>
                                            <p:fltVal val="0.5"/>
                                          </p:val>
                                        </p:tav>
                                        <p:tav tm="100000">
                                          <p:val>
                                            <p:strVal val="#ppt_x"/>
                                          </p:val>
                                        </p:tav>
                                      </p:tavLst>
                                    </p:anim>
                                    <p:anim calcmode="lin" valueType="num">
                                      <p:cBhvr>
                                        <p:cTn id="19" dur="500" fill="hold"/>
                                        <p:tgtEl>
                                          <p:spTgt spid="522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autoUpdateAnimBg="0"/>
      <p:bldP spid="522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295400" y="228600"/>
            <a:ext cx="7086600" cy="1363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chemeClr val="accent1"/>
                </a:solidFill>
              </a:rPr>
              <a:t>B - BREATHING</a:t>
            </a:r>
            <a:endParaRPr lang="en-GB" sz="4000" b="1" dirty="0">
              <a:solidFill>
                <a:srgbClr val="FFFF00"/>
              </a:solidFill>
            </a:endParaRPr>
          </a:p>
          <a:p>
            <a:pPr>
              <a:lnSpc>
                <a:spcPct val="50000"/>
              </a:lnSpc>
              <a:spcBef>
                <a:spcPct val="50000"/>
              </a:spcBef>
            </a:pPr>
            <a:r>
              <a:rPr lang="en-GB" sz="4000" dirty="0">
                <a:solidFill>
                  <a:srgbClr val="7030A0"/>
                </a:solidFill>
              </a:rPr>
              <a:t>Artificial Ventilation</a:t>
            </a:r>
          </a:p>
        </p:txBody>
      </p:sp>
      <p:sp>
        <p:nvSpPr>
          <p:cNvPr id="27651" name="Text Box 3"/>
          <p:cNvSpPr>
            <a:spLocks noGrp="1" noChangeArrowheads="1"/>
          </p:cNvSpPr>
          <p:nvPr>
            <p:ph type="body" sz="half" idx="1"/>
          </p:nvPr>
        </p:nvSpPr>
        <p:spPr>
          <a:xfrm>
            <a:off x="438150" y="2057400"/>
            <a:ext cx="8305800" cy="4114800"/>
          </a:xfrm>
        </p:spPr>
        <p:txBody>
          <a:bodyPr/>
          <a:lstStyle/>
          <a:p>
            <a:pPr algn="just">
              <a:buClr>
                <a:schemeClr val="hlink"/>
              </a:buClr>
              <a:buSzPct val="130000"/>
            </a:pPr>
            <a:r>
              <a:rPr lang="en-GB" sz="2800" dirty="0" smtClean="0"/>
              <a:t>Most </a:t>
            </a:r>
            <a:r>
              <a:rPr lang="en-GB" sz="2800" dirty="0" err="1" smtClean="0"/>
              <a:t>newborns</a:t>
            </a:r>
            <a:r>
              <a:rPr lang="en-GB" sz="2800" dirty="0" smtClean="0"/>
              <a:t> who require positive-pressure ventilation can be adequately ventilated with a bag and mask</a:t>
            </a:r>
          </a:p>
          <a:p>
            <a:pPr algn="just">
              <a:buClr>
                <a:schemeClr val="hlink"/>
              </a:buClr>
              <a:buSzPct val="130000"/>
              <a:buFont typeface="Wingdings" pitchFamily="2" charset="2"/>
              <a:buNone/>
            </a:pPr>
            <a:r>
              <a:rPr lang="en-GB" sz="2800" dirty="0" smtClean="0"/>
              <a:t> </a:t>
            </a:r>
          </a:p>
          <a:p>
            <a:pPr algn="just">
              <a:buClr>
                <a:schemeClr val="hlink"/>
              </a:buClr>
              <a:buSzPct val="130000"/>
            </a:pPr>
            <a:r>
              <a:rPr lang="en-GB" sz="2800" dirty="0" smtClean="0"/>
              <a:t>BMV should be mastered by all healthcare providers who may be asked to deal with an emergency delivery</a:t>
            </a: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004736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65125"/>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Bag and Mask Ventilation</a:t>
            </a:r>
          </a:p>
        </p:txBody>
      </p:sp>
      <p:sp>
        <p:nvSpPr>
          <p:cNvPr id="28675" name="Text Box 3"/>
          <p:cNvSpPr>
            <a:spLocks noGrp="1" noChangeArrowheads="1"/>
          </p:cNvSpPr>
          <p:nvPr>
            <p:ph type="body" sz="half" idx="1"/>
          </p:nvPr>
        </p:nvSpPr>
        <p:spPr>
          <a:xfrm>
            <a:off x="457200" y="1600200"/>
            <a:ext cx="8305800" cy="1981200"/>
          </a:xfrm>
        </p:spPr>
        <p:txBody>
          <a:bodyPr/>
          <a:lstStyle/>
          <a:p>
            <a:pPr algn="just">
              <a:buFont typeface="Wingdings" pitchFamily="2" charset="2"/>
              <a:buNone/>
            </a:pPr>
            <a:r>
              <a:rPr lang="en-GB" sz="2800" dirty="0" smtClean="0"/>
              <a:t>	</a:t>
            </a:r>
            <a:r>
              <a:rPr lang="en-GB" sz="2800" dirty="0" smtClean="0">
                <a:solidFill>
                  <a:schemeClr val="accent2"/>
                </a:solidFill>
              </a:rPr>
              <a:t>Face masks</a:t>
            </a:r>
            <a:r>
              <a:rPr lang="en-GB" sz="2800" dirty="0" smtClean="0"/>
              <a:t> of various size, with cushioned rims and low dead space</a:t>
            </a:r>
          </a:p>
        </p:txBody>
      </p:sp>
      <p:pic>
        <p:nvPicPr>
          <p:cNvPr id="28676" name="Picture 4" descr="D:\ERC figuren\B45-03.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819400"/>
            <a:ext cx="7285038"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1616601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Text Box 3"/>
          <p:cNvSpPr>
            <a:spLocks noGrp="1" noChangeArrowheads="1"/>
          </p:cNvSpPr>
          <p:nvPr>
            <p:ph type="body" sz="half" idx="1"/>
          </p:nvPr>
        </p:nvSpPr>
        <p:spPr>
          <a:xfrm>
            <a:off x="457200" y="1524000"/>
            <a:ext cx="8305800" cy="3962400"/>
          </a:xfrm>
        </p:spPr>
        <p:txBody>
          <a:bodyPr/>
          <a:lstStyle/>
          <a:p>
            <a:pPr lvl="2">
              <a:buFontTx/>
              <a:buNone/>
            </a:pPr>
            <a:endParaRPr lang="en-GB" sz="2800" dirty="0" smtClean="0">
              <a:solidFill>
                <a:schemeClr val="bg1"/>
              </a:solidFill>
              <a:latin typeface="Comic Sans MS" pitchFamily="66" charset="0"/>
            </a:endParaRPr>
          </a:p>
          <a:p>
            <a:pPr algn="just">
              <a:buClr>
                <a:schemeClr val="hlink"/>
              </a:buClr>
              <a:buSzPct val="130000"/>
            </a:pPr>
            <a:r>
              <a:rPr lang="en-GB" sz="2800" dirty="0" smtClean="0">
                <a:latin typeface="Comic Sans MS" pitchFamily="66" charset="0"/>
              </a:rPr>
              <a:t>If the</a:t>
            </a:r>
            <a:r>
              <a:rPr lang="en-GB" sz="2800" dirty="0" smtClean="0">
                <a:solidFill>
                  <a:schemeClr val="bg1"/>
                </a:solidFill>
                <a:latin typeface="Comic Sans MS" pitchFamily="66" charset="0"/>
              </a:rPr>
              <a:t> </a:t>
            </a:r>
            <a:r>
              <a:rPr lang="en-GB" sz="2800" dirty="0" smtClean="0">
                <a:solidFill>
                  <a:schemeClr val="accent2"/>
                </a:solidFill>
                <a:latin typeface="Comic Sans MS" pitchFamily="66" charset="0"/>
              </a:rPr>
              <a:t>heart rate is less than 60 </a:t>
            </a:r>
            <a:r>
              <a:rPr lang="en-GB" sz="2800" dirty="0" err="1" smtClean="0">
                <a:solidFill>
                  <a:schemeClr val="accent2"/>
                </a:solidFill>
                <a:latin typeface="Comic Sans MS" pitchFamily="66" charset="0"/>
              </a:rPr>
              <a:t>bpm</a:t>
            </a:r>
            <a:r>
              <a:rPr lang="en-GB" sz="2800" dirty="0" smtClean="0">
                <a:solidFill>
                  <a:schemeClr val="accent2"/>
                </a:solidFill>
                <a:latin typeface="Comic Sans MS" pitchFamily="66" charset="0"/>
              </a:rPr>
              <a:t>, chest compressions</a:t>
            </a:r>
            <a:r>
              <a:rPr lang="en-GB" sz="2800" dirty="0" smtClean="0">
                <a:solidFill>
                  <a:schemeClr val="bg1"/>
                </a:solidFill>
                <a:latin typeface="Comic Sans MS" pitchFamily="66" charset="0"/>
              </a:rPr>
              <a:t> </a:t>
            </a:r>
            <a:r>
              <a:rPr lang="en-GB" sz="2800" dirty="0" smtClean="0">
                <a:latin typeface="Comic Sans MS" pitchFamily="66" charset="0"/>
              </a:rPr>
              <a:t>must be started while continuing assisted ventilation</a:t>
            </a:r>
          </a:p>
          <a:p>
            <a:pPr algn="just">
              <a:buClr>
                <a:schemeClr val="hlink"/>
              </a:buClr>
              <a:buSzPct val="130000"/>
            </a:pPr>
            <a:endParaRPr lang="en-GB" sz="2800" dirty="0" smtClean="0">
              <a:latin typeface="Comic Sans MS" pitchFamily="66" charset="0"/>
            </a:endParaRPr>
          </a:p>
          <a:p>
            <a:pPr algn="just">
              <a:buClr>
                <a:schemeClr val="hlink"/>
              </a:buClr>
              <a:buSzPct val="130000"/>
            </a:pPr>
            <a:r>
              <a:rPr lang="en-GB" sz="2800" dirty="0" smtClean="0">
                <a:latin typeface="Comic Sans MS" pitchFamily="66" charset="0"/>
              </a:rPr>
              <a:t>Progress to</a:t>
            </a:r>
            <a:r>
              <a:rPr lang="en-GB" sz="2800" dirty="0" smtClean="0">
                <a:solidFill>
                  <a:schemeClr val="bg1"/>
                </a:solidFill>
                <a:latin typeface="Comic Sans MS" pitchFamily="66" charset="0"/>
              </a:rPr>
              <a:t> </a:t>
            </a:r>
            <a:r>
              <a:rPr lang="en-GB" sz="2800" dirty="0" smtClean="0">
                <a:solidFill>
                  <a:schemeClr val="accent2"/>
                </a:solidFill>
                <a:latin typeface="Comic Sans MS" pitchFamily="66" charset="0"/>
              </a:rPr>
              <a:t>endotracheal intubation </a:t>
            </a:r>
            <a:r>
              <a:rPr lang="en-GB" sz="2800" dirty="0" smtClean="0">
                <a:latin typeface="Comic Sans MS" pitchFamily="66" charset="0"/>
              </a:rPr>
              <a:t>should be considered</a:t>
            </a:r>
          </a:p>
          <a:p>
            <a:pPr algn="just"/>
            <a:endParaRPr lang="en-GB" sz="2800" b="1" dirty="0" smtClean="0"/>
          </a:p>
        </p:txBody>
      </p:sp>
      <p:sp>
        <p:nvSpPr>
          <p:cNvPr id="29699" name="Text Box 4"/>
          <p:cNvSpPr txBox="1">
            <a:spLocks noChangeArrowheads="1"/>
          </p:cNvSpPr>
          <p:nvPr/>
        </p:nvSpPr>
        <p:spPr bwMode="auto">
          <a:xfrm>
            <a:off x="457200" y="400050"/>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Bag and Mask Ventilation</a:t>
            </a: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406763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box(out)">
                                      <p:cBhvr>
                                        <p:cTn id="7" dur="500"/>
                                        <p:tgtEl>
                                          <p:spTgt spid="58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3" end="3"/>
                                            </p:txEl>
                                          </p:spTgt>
                                        </p:tgtEl>
                                        <p:attrNameLst>
                                          <p:attrName>style.visibility</p:attrName>
                                        </p:attrNameLst>
                                      </p:cBhvr>
                                      <p:to>
                                        <p:strVal val="visible"/>
                                      </p:to>
                                    </p:set>
                                    <p:animEffect transition="in" filter="box(out)">
                                      <p:cBhvr>
                                        <p:cTn id="1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828675" y="411163"/>
            <a:ext cx="7467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dirty="0">
                <a:solidFill>
                  <a:srgbClr val="7030A0"/>
                </a:solidFill>
              </a:rPr>
              <a:t>Endotracheal intubation</a:t>
            </a:r>
          </a:p>
        </p:txBody>
      </p:sp>
      <p:pic>
        <p:nvPicPr>
          <p:cNvPr id="30723" name="Picture 4" descr="E:\neonat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289" r="6250" b="6250"/>
          <a:stretch>
            <a:fillRect/>
          </a:stretch>
        </p:blipFill>
        <p:spPr bwMode="auto">
          <a:xfrm>
            <a:off x="5486400" y="3124200"/>
            <a:ext cx="3657600" cy="360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 Box 2"/>
          <p:cNvSpPr>
            <a:spLocks noGrp="1" noChangeArrowheads="1"/>
          </p:cNvSpPr>
          <p:nvPr>
            <p:ph type="body" sz="half" idx="1"/>
          </p:nvPr>
        </p:nvSpPr>
        <p:spPr>
          <a:xfrm>
            <a:off x="228600" y="1676400"/>
            <a:ext cx="8686800" cy="4114800"/>
          </a:xfrm>
        </p:spPr>
        <p:txBody>
          <a:bodyPr/>
          <a:lstStyle/>
          <a:p>
            <a:pPr algn="just">
              <a:buFont typeface="Wingdings" pitchFamily="2" charset="2"/>
              <a:buNone/>
            </a:pPr>
            <a:r>
              <a:rPr lang="en-GB" sz="2800" dirty="0" smtClean="0"/>
              <a:t>	</a:t>
            </a:r>
            <a:r>
              <a:rPr lang="en-GB" sz="2800" u="sng" dirty="0" smtClean="0"/>
              <a:t>Indications</a:t>
            </a:r>
            <a:r>
              <a:rPr lang="en-GB" sz="2800" dirty="0" smtClean="0"/>
              <a:t> for </a:t>
            </a:r>
            <a:r>
              <a:rPr lang="en-GB" sz="2800" dirty="0" smtClean="0">
                <a:solidFill>
                  <a:schemeClr val="accent2"/>
                </a:solidFill>
              </a:rPr>
              <a:t>endotracheal intubation</a:t>
            </a:r>
            <a:r>
              <a:rPr lang="en-GB" sz="2800" dirty="0" smtClean="0"/>
              <a:t> may occur at several points during neonatal resuscitation:</a:t>
            </a:r>
            <a:r>
              <a:rPr lang="en-GB" sz="2800" dirty="0" smtClean="0">
                <a:solidFill>
                  <a:schemeClr val="bg1"/>
                </a:solidFill>
              </a:rPr>
              <a:t> </a:t>
            </a:r>
          </a:p>
          <a:p>
            <a:pPr lvl="2">
              <a:buClr>
                <a:srgbClr val="66FF33"/>
              </a:buClr>
              <a:buFont typeface="Monotype Sorts" pitchFamily="2" charset="2"/>
              <a:buChar char="n"/>
            </a:pPr>
            <a:r>
              <a:rPr lang="en-GB" dirty="0" smtClean="0">
                <a:solidFill>
                  <a:schemeClr val="accent2"/>
                </a:solidFill>
              </a:rPr>
              <a:t> Tracheal suctioning for meconium (depressed baby) </a:t>
            </a:r>
          </a:p>
          <a:p>
            <a:pPr lvl="2">
              <a:buClr>
                <a:srgbClr val="66FF33"/>
              </a:buClr>
              <a:buFont typeface="Monotype Sorts" pitchFamily="2" charset="2"/>
              <a:buChar char="n"/>
            </a:pPr>
            <a:r>
              <a:rPr lang="en-GB" dirty="0" smtClean="0">
                <a:solidFill>
                  <a:schemeClr val="accent2"/>
                </a:solidFill>
              </a:rPr>
              <a:t> BMV ineffective or prolonged </a:t>
            </a:r>
          </a:p>
          <a:p>
            <a:pPr lvl="2">
              <a:buClr>
                <a:srgbClr val="66FF33"/>
              </a:buClr>
              <a:buFont typeface="Monotype Sorts" pitchFamily="2" charset="2"/>
              <a:buChar char="n"/>
            </a:pPr>
            <a:r>
              <a:rPr lang="en-GB" dirty="0" smtClean="0">
                <a:solidFill>
                  <a:schemeClr val="accent2"/>
                </a:solidFill>
              </a:rPr>
              <a:t> Chest compressions needed </a:t>
            </a:r>
          </a:p>
          <a:p>
            <a:pPr lvl="2">
              <a:buClr>
                <a:srgbClr val="66FF33"/>
              </a:buClr>
              <a:buFont typeface="Monotype Sorts" pitchFamily="2" charset="2"/>
              <a:buChar char="n"/>
            </a:pPr>
            <a:r>
              <a:rPr lang="en-GB" dirty="0" smtClean="0">
                <a:solidFill>
                  <a:schemeClr val="accent2"/>
                </a:solidFill>
              </a:rPr>
              <a:t> Tracheal administration of medications </a:t>
            </a:r>
          </a:p>
          <a:p>
            <a:pPr lvl="2">
              <a:buClr>
                <a:srgbClr val="66FF33"/>
              </a:buClr>
              <a:buFont typeface="Monotype Sorts" pitchFamily="2" charset="2"/>
              <a:buChar char="n"/>
            </a:pPr>
            <a:r>
              <a:rPr lang="en-GB" dirty="0" smtClean="0">
                <a:solidFill>
                  <a:schemeClr val="accent2"/>
                </a:solidFill>
              </a:rPr>
              <a:t> Congenital diaphragmatic hernia</a:t>
            </a:r>
          </a:p>
          <a:p>
            <a:pPr lvl="2">
              <a:buClr>
                <a:srgbClr val="66FF33"/>
              </a:buClr>
              <a:buFont typeface="Monotype Sorts" pitchFamily="2" charset="2"/>
              <a:buChar char="n"/>
            </a:pPr>
            <a:r>
              <a:rPr lang="en-GB" dirty="0" smtClean="0">
                <a:solidFill>
                  <a:schemeClr val="accent2"/>
                </a:solidFill>
              </a:rPr>
              <a:t> Extreme prematurity</a:t>
            </a:r>
          </a:p>
          <a:p>
            <a:pPr lvl="2">
              <a:buClr>
                <a:srgbClr val="66FF33"/>
              </a:buClr>
              <a:buFont typeface="Monotype Sorts" pitchFamily="2" charset="2"/>
              <a:buChar char="n"/>
            </a:pPr>
            <a:r>
              <a:rPr lang="en-GB" dirty="0" smtClean="0">
                <a:solidFill>
                  <a:schemeClr val="accent2"/>
                </a:solidFill>
              </a:rPr>
              <a:t> Transport</a:t>
            </a: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88589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ext Box 2"/>
          <p:cNvSpPr>
            <a:spLocks noGrp="1" noChangeArrowheads="1"/>
          </p:cNvSpPr>
          <p:nvPr>
            <p:ph type="body" sz="half" idx="1"/>
          </p:nvPr>
        </p:nvSpPr>
        <p:spPr>
          <a:xfrm>
            <a:off x="457200" y="1295400"/>
            <a:ext cx="8305800" cy="2895600"/>
          </a:xfrm>
        </p:spPr>
        <p:txBody>
          <a:bodyPr/>
          <a:lstStyle/>
          <a:p>
            <a:pPr>
              <a:buClr>
                <a:schemeClr val="hlink"/>
              </a:buClr>
              <a:buSzPct val="130000"/>
            </a:pPr>
            <a:r>
              <a:rPr lang="en-GB" sz="2400" dirty="0" smtClean="0"/>
              <a:t>A straight blade should be used (size 0 for premature infants, size 1 for </a:t>
            </a:r>
            <a:r>
              <a:rPr lang="en-GB" sz="2400" baseline="30000" dirty="0" smtClean="0"/>
              <a:t> </a:t>
            </a:r>
            <a:r>
              <a:rPr lang="en-GB" sz="2400" dirty="0" smtClean="0"/>
              <a:t>term infants)</a:t>
            </a:r>
          </a:p>
          <a:p>
            <a:pPr algn="just">
              <a:buClr>
                <a:schemeClr val="hlink"/>
              </a:buClr>
              <a:buSzPct val="130000"/>
            </a:pPr>
            <a:endParaRPr lang="en-GB" sz="2400" dirty="0" smtClean="0"/>
          </a:p>
          <a:p>
            <a:pPr algn="just">
              <a:buClr>
                <a:schemeClr val="hlink"/>
              </a:buClr>
              <a:buSzPct val="130000"/>
            </a:pPr>
            <a:r>
              <a:rPr lang="en-GB" sz="2400" dirty="0" smtClean="0"/>
              <a:t>An estimate for the correct oral insertion distance of the ET tube use the following</a:t>
            </a:r>
            <a:r>
              <a:rPr lang="en-GB" sz="2400" baseline="30000" dirty="0" smtClean="0"/>
              <a:t> </a:t>
            </a:r>
            <a:r>
              <a:rPr lang="en-GB" sz="2400" dirty="0" smtClean="0"/>
              <a:t>formula:</a:t>
            </a:r>
          </a:p>
          <a:p>
            <a:pPr algn="ctr">
              <a:buFont typeface="Wingdings" pitchFamily="2" charset="2"/>
              <a:buNone/>
            </a:pPr>
            <a:r>
              <a:rPr lang="en-GB" sz="2400" dirty="0" smtClean="0">
                <a:solidFill>
                  <a:schemeClr val="bg1"/>
                </a:solidFill>
              </a:rPr>
              <a:t/>
            </a:r>
            <a:br>
              <a:rPr lang="en-GB" sz="2400" dirty="0" smtClean="0">
                <a:solidFill>
                  <a:schemeClr val="bg1"/>
                </a:solidFill>
              </a:rPr>
            </a:br>
            <a:endParaRPr lang="en-GB" sz="2400" dirty="0" smtClean="0">
              <a:solidFill>
                <a:schemeClr val="accent2"/>
              </a:solidFill>
            </a:endParaRPr>
          </a:p>
        </p:txBody>
      </p:sp>
      <p:sp>
        <p:nvSpPr>
          <p:cNvPr id="31747" name="Text Box 3"/>
          <p:cNvSpPr txBox="1">
            <a:spLocks noChangeArrowheads="1"/>
          </p:cNvSpPr>
          <p:nvPr/>
        </p:nvSpPr>
        <p:spPr bwMode="auto">
          <a:xfrm>
            <a:off x="838200" y="457200"/>
            <a:ext cx="7467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dirty="0">
                <a:solidFill>
                  <a:srgbClr val="7030A0"/>
                </a:solidFill>
              </a:rPr>
              <a:t>Endotracheal intubation</a:t>
            </a:r>
          </a:p>
        </p:txBody>
      </p:sp>
      <p:sp>
        <p:nvSpPr>
          <p:cNvPr id="62468" name="Text Box 4"/>
          <p:cNvSpPr txBox="1">
            <a:spLocks noChangeArrowheads="1"/>
          </p:cNvSpPr>
          <p:nvPr/>
        </p:nvSpPr>
        <p:spPr bwMode="auto">
          <a:xfrm>
            <a:off x="2133600" y="4215063"/>
            <a:ext cx="4887913" cy="1382713"/>
          </a:xfrm>
          <a:prstGeom prst="rect">
            <a:avLst/>
          </a:prstGeom>
          <a:noFill/>
          <a:ln w="9525">
            <a:solidFill>
              <a:srgbClr val="FF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2800" b="1" dirty="0">
                <a:solidFill>
                  <a:schemeClr val="accent2"/>
                </a:solidFill>
              </a:rPr>
              <a:t>Weight in kilograms + 6 cm </a:t>
            </a:r>
          </a:p>
          <a:p>
            <a:r>
              <a:rPr lang="en-GB" sz="2800" b="1" dirty="0">
                <a:solidFill>
                  <a:schemeClr val="accent2"/>
                </a:solidFill>
              </a:rPr>
              <a:t>= </a:t>
            </a:r>
          </a:p>
          <a:p>
            <a:r>
              <a:rPr lang="en-GB" sz="2800" b="1" dirty="0">
                <a:solidFill>
                  <a:schemeClr val="accent2"/>
                </a:solidFill>
                <a:latin typeface="Comic Sans MS" pitchFamily="66" charset="0"/>
              </a:rPr>
              <a:t>insertion depth at</a:t>
            </a:r>
            <a:r>
              <a:rPr lang="en-GB" sz="2800" b="1" baseline="30000" dirty="0">
                <a:solidFill>
                  <a:schemeClr val="accent2"/>
                </a:solidFill>
                <a:latin typeface="Comic Sans MS" pitchFamily="66" charset="0"/>
              </a:rPr>
              <a:t> </a:t>
            </a:r>
            <a:r>
              <a:rPr lang="en-GB" sz="2800" b="1" dirty="0">
                <a:solidFill>
                  <a:schemeClr val="accent2"/>
                </a:solidFill>
                <a:latin typeface="Comic Sans MS" pitchFamily="66" charset="0"/>
              </a:rPr>
              <a:t>lip in cm</a:t>
            </a:r>
            <a:endParaRPr lang="it-IT" sz="2800" b="1" dirty="0">
              <a:latin typeface="Times New Roman" pitchFamily="18" charset="0"/>
            </a:endParaRP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1852952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ox(out)">
                                      <p:cBhvr>
                                        <p:cTn id="7" dur="500"/>
                                        <p:tgtEl>
                                          <p:spTgt spid="624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466">
                                            <p:txEl>
                                              <p:pRg st="2" end="2"/>
                                            </p:txEl>
                                          </p:spTgt>
                                        </p:tgtEl>
                                        <p:attrNameLst>
                                          <p:attrName>style.visibility</p:attrName>
                                        </p:attrNameLst>
                                      </p:cBhvr>
                                      <p:to>
                                        <p:strVal val="visible"/>
                                      </p:to>
                                    </p:set>
                                    <p:animEffect transition="in" filter="box(out)">
                                      <p:cBhvr>
                                        <p:cTn id="12" dur="500"/>
                                        <p:tgtEl>
                                          <p:spTgt spid="6246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2466">
                                            <p:txEl>
                                              <p:pRg st="3" end="3"/>
                                            </p:txEl>
                                          </p:spTgt>
                                        </p:tgtEl>
                                        <p:attrNameLst>
                                          <p:attrName>style.visibility</p:attrName>
                                        </p:attrNameLst>
                                      </p:cBhvr>
                                      <p:to>
                                        <p:strVal val="visible"/>
                                      </p:to>
                                    </p:set>
                                    <p:animEffect transition="in" filter="box(out)">
                                      <p:cBhvr>
                                        <p:cTn id="17" dur="500"/>
                                        <p:tgtEl>
                                          <p:spTgt spid="624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8"/>
                                        </p:tgtEl>
                                        <p:attrNameLst>
                                          <p:attrName>style.visibility</p:attrName>
                                        </p:attrNameLst>
                                      </p:cBhvr>
                                      <p:to>
                                        <p:strVal val="visible"/>
                                      </p:to>
                                    </p:set>
                                    <p:animEffect transition="in" filter="dissolve">
                                      <p:cBhvr>
                                        <p:cTn id="2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P spid="6246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3825" y="332508"/>
            <a:ext cx="9020175" cy="1039092"/>
          </a:xfrm>
        </p:spPr>
        <p:txBody>
          <a:bodyPr/>
          <a:lstStyle/>
          <a:p>
            <a:r>
              <a:rPr lang="en-IN" sz="4000" kern="10" spc="720" dirty="0" smtClean="0">
                <a:solidFill>
                  <a:schemeClr val="accent1">
                    <a:lumMod val="60000"/>
                    <a:lumOff val="40000"/>
                  </a:schemeClr>
                </a:solidFill>
                <a:effectLst>
                  <a:outerShdw dist="45791" dir="3378596" algn="ctr" rotWithShape="0">
                    <a:srgbClr val="4D4D4D"/>
                  </a:outerShdw>
                </a:effectLst>
                <a:latin typeface="Agency FB" pitchFamily="34" charset="0"/>
              </a:rPr>
              <a:t>RESUSCITATION OF THE NEWLY BORN</a:t>
            </a:r>
            <a:r>
              <a:rPr lang="en-IN" kern="10" spc="720" dirty="0" smtClean="0">
                <a:solidFill>
                  <a:schemeClr val="accent1">
                    <a:lumMod val="60000"/>
                    <a:lumOff val="40000"/>
                  </a:schemeClr>
                </a:solidFill>
                <a:effectLst>
                  <a:outerShdw dist="45791" dir="3378596" algn="ctr" rotWithShape="0">
                    <a:srgbClr val="4D4D4D"/>
                  </a:outerShdw>
                </a:effectLst>
                <a:latin typeface="Arial Black"/>
              </a:rPr>
              <a:t/>
            </a:r>
            <a:br>
              <a:rPr lang="en-IN" kern="10" spc="720" dirty="0" smtClean="0">
                <a:solidFill>
                  <a:schemeClr val="accent1">
                    <a:lumMod val="60000"/>
                    <a:lumOff val="40000"/>
                  </a:schemeClr>
                </a:solidFill>
                <a:effectLst>
                  <a:outerShdw dist="45791" dir="3378596" algn="ctr" rotWithShape="0">
                    <a:srgbClr val="4D4D4D"/>
                  </a:outerShdw>
                </a:effectLst>
                <a:latin typeface="Arial Black"/>
              </a:rPr>
            </a:br>
            <a:endParaRPr lang="en-US" dirty="0">
              <a:solidFill>
                <a:schemeClr val="accent1">
                  <a:lumMod val="60000"/>
                  <a:lumOff val="40000"/>
                </a:schemeClr>
              </a:solidFill>
            </a:endParaRPr>
          </a:p>
        </p:txBody>
      </p:sp>
      <p:sp>
        <p:nvSpPr>
          <p:cNvPr id="75779" name="Rectangle 3"/>
          <p:cNvSpPr>
            <a:spLocks noGrp="1" noChangeArrowheads="1"/>
          </p:cNvSpPr>
          <p:nvPr>
            <p:ph type="body" idx="1"/>
          </p:nvPr>
        </p:nvSpPr>
        <p:spPr>
          <a:xfrm>
            <a:off x="498764" y="1149927"/>
            <a:ext cx="8521412" cy="4976236"/>
          </a:xfrm>
        </p:spPr>
        <p:txBody>
          <a:bodyPr/>
          <a:lstStyle/>
          <a:p>
            <a:pPr>
              <a:lnSpc>
                <a:spcPct val="90000"/>
              </a:lnSpc>
              <a:buClr>
                <a:schemeClr val="hlink"/>
              </a:buClr>
              <a:buSzPct val="130000"/>
            </a:pPr>
            <a:r>
              <a:rPr lang="it-IT" dirty="0">
                <a:solidFill>
                  <a:schemeClr val="accent2"/>
                </a:solidFill>
              </a:rPr>
              <a:t>5 to 10%</a:t>
            </a:r>
            <a:r>
              <a:rPr lang="it-IT" dirty="0"/>
              <a:t> of newly born infants have difficulty during the transition phase and may require some form of assistance at </a:t>
            </a:r>
            <a:r>
              <a:rPr lang="it-IT" dirty="0" smtClean="0"/>
              <a:t>birth</a:t>
            </a:r>
            <a:endParaRPr lang="it-IT" b="1" dirty="0"/>
          </a:p>
          <a:p>
            <a:pPr>
              <a:lnSpc>
                <a:spcPct val="90000"/>
              </a:lnSpc>
              <a:buClr>
                <a:schemeClr val="hlink"/>
              </a:buClr>
              <a:buSzPct val="130000"/>
            </a:pPr>
            <a:r>
              <a:rPr lang="en-GB" dirty="0"/>
              <a:t>Ideally, at least one person trained in newborn resuscitation should attend every delivery</a:t>
            </a:r>
            <a:endParaRPr lang="it-IT" b="1" dirty="0"/>
          </a:p>
          <a:p>
            <a:endParaRPr lang="en-US" dirty="0"/>
          </a:p>
        </p:txBody>
      </p:sp>
      <p:pic>
        <p:nvPicPr>
          <p:cNvPr id="6" name="Picture 6" descr="C:\My Documents\My Pictures\Work Pictures\Triangle of Resu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1" y="2964873"/>
            <a:ext cx="6400800" cy="3893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anim calcmode="lin" valueType="num">
                                      <p:cBhvr>
                                        <p:cTn id="8" dur="1000" fill="hold"/>
                                        <p:tgtEl>
                                          <p:spTgt spid="75778"/>
                                        </p:tgtEl>
                                        <p:attrNameLst>
                                          <p:attrName>ppt_x</p:attrName>
                                        </p:attrNameLst>
                                      </p:cBhvr>
                                      <p:tavLst>
                                        <p:tav tm="0">
                                          <p:val>
                                            <p:strVal val="#ppt_x"/>
                                          </p:val>
                                        </p:tav>
                                        <p:tav tm="100000">
                                          <p:val>
                                            <p:strVal val="#ppt_x"/>
                                          </p:val>
                                        </p:tav>
                                      </p:tavLst>
                                    </p:anim>
                                    <p:anim calcmode="lin" valueType="num">
                                      <p:cBhvr>
                                        <p:cTn id="9" dur="1000" fill="hold"/>
                                        <p:tgtEl>
                                          <p:spTgt spid="757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5779">
                                            <p:txEl>
                                              <p:pRg st="0" end="0"/>
                                            </p:txEl>
                                          </p:spTgt>
                                        </p:tgtEl>
                                        <p:attrNameLst>
                                          <p:attrName>style.visibility</p:attrName>
                                        </p:attrNameLst>
                                      </p:cBhvr>
                                      <p:to>
                                        <p:strVal val="visible"/>
                                      </p:to>
                                    </p:set>
                                    <p:animEffect transition="in" filter="fade">
                                      <p:cBhvr>
                                        <p:cTn id="14" dur="500"/>
                                        <p:tgtEl>
                                          <p:spTgt spid="757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fade">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a:spLocks noGrp="1" noChangeArrowheads="1"/>
          </p:cNvSpPr>
          <p:nvPr>
            <p:ph type="body" sz="half" idx="1"/>
          </p:nvPr>
        </p:nvSpPr>
        <p:spPr>
          <a:xfrm>
            <a:off x="0" y="2209800"/>
            <a:ext cx="8458200" cy="4343400"/>
          </a:xfrm>
        </p:spPr>
        <p:txBody>
          <a:bodyPr/>
          <a:lstStyle/>
          <a:p>
            <a:pPr lvl="2" algn="just">
              <a:buClr>
                <a:schemeClr val="hlink"/>
              </a:buClr>
              <a:buSzPct val="130000"/>
              <a:buFont typeface="Monotype Sorts" pitchFamily="2" charset="2"/>
              <a:buChar char="4"/>
            </a:pPr>
            <a:r>
              <a:rPr lang="en-GB" sz="2800" dirty="0" smtClean="0"/>
              <a:t>Successfully used in the resuscitation of term and near term infants at birth</a:t>
            </a:r>
          </a:p>
          <a:p>
            <a:pPr lvl="2" algn="just">
              <a:buClr>
                <a:schemeClr val="hlink"/>
              </a:buClr>
              <a:buSzPct val="130000"/>
              <a:buFont typeface="Monotype Sorts" pitchFamily="2" charset="2"/>
              <a:buNone/>
            </a:pPr>
            <a:r>
              <a:rPr lang="en-GB" sz="2800" dirty="0" smtClean="0"/>
              <a:t> </a:t>
            </a:r>
          </a:p>
          <a:p>
            <a:pPr lvl="2" algn="just">
              <a:buClr>
                <a:schemeClr val="hlink"/>
              </a:buClr>
              <a:buSzPct val="130000"/>
              <a:buFont typeface="Monotype Sorts" pitchFamily="2" charset="2"/>
              <a:buChar char="4"/>
            </a:pPr>
            <a:r>
              <a:rPr lang="en-GB" sz="2800" dirty="0" smtClean="0"/>
              <a:t>Little experience in small preterm</a:t>
            </a:r>
            <a:r>
              <a:rPr lang="en-GB" sz="2800" baseline="30000" dirty="0" smtClean="0"/>
              <a:t> </a:t>
            </a:r>
            <a:r>
              <a:rPr lang="en-GB" sz="2800" dirty="0" smtClean="0"/>
              <a:t>infants and in </a:t>
            </a:r>
            <a:r>
              <a:rPr lang="en-GB" sz="2800" dirty="0" err="1" smtClean="0"/>
              <a:t>newborns</a:t>
            </a:r>
            <a:r>
              <a:rPr lang="en-GB" sz="2800" dirty="0" smtClean="0"/>
              <a:t> with meconium</a:t>
            </a:r>
          </a:p>
          <a:p>
            <a:pPr lvl="2" algn="just">
              <a:buClr>
                <a:schemeClr val="hlink"/>
              </a:buClr>
              <a:buSzPct val="130000"/>
              <a:buFont typeface="Monotype Sorts" pitchFamily="2" charset="2"/>
              <a:buChar char="4"/>
            </a:pPr>
            <a:endParaRPr lang="en-GB" sz="2800" dirty="0" smtClean="0"/>
          </a:p>
          <a:p>
            <a:pPr lvl="2" algn="just">
              <a:buClr>
                <a:schemeClr val="hlink"/>
              </a:buClr>
              <a:buSzPct val="130000"/>
              <a:buFont typeface="Monotype Sorts" pitchFamily="2" charset="2"/>
              <a:buChar char="4"/>
            </a:pPr>
            <a:r>
              <a:rPr lang="en-GB" sz="2800" dirty="0" smtClean="0"/>
              <a:t>May be an alternative</a:t>
            </a:r>
            <a:r>
              <a:rPr lang="en-GB" sz="2800" baseline="30000" dirty="0" smtClean="0"/>
              <a:t> </a:t>
            </a:r>
            <a:r>
              <a:rPr lang="en-GB" sz="2800" dirty="0" smtClean="0"/>
              <a:t>in the case of ineffective BMV</a:t>
            </a:r>
            <a:r>
              <a:rPr lang="en-GB" sz="2800" baseline="30000" dirty="0" smtClean="0"/>
              <a:t> </a:t>
            </a:r>
            <a:r>
              <a:rPr lang="en-GB" sz="2800" dirty="0" smtClean="0"/>
              <a:t>or failed endotracheal intubation</a:t>
            </a:r>
            <a:endParaRPr lang="en-GB" sz="2000" b="1" dirty="0" smtClean="0"/>
          </a:p>
        </p:txBody>
      </p:sp>
      <p:sp>
        <p:nvSpPr>
          <p:cNvPr id="33795" name="Rectangle 3"/>
          <p:cNvSpPr>
            <a:spLocks noGrp="1" noChangeArrowheads="1"/>
          </p:cNvSpPr>
          <p:nvPr>
            <p:ph type="title"/>
          </p:nvPr>
        </p:nvSpPr>
        <p:spPr>
          <a:xfrm>
            <a:off x="1371600" y="762000"/>
            <a:ext cx="5486400" cy="1143000"/>
          </a:xfrm>
          <a:noFill/>
        </p:spPr>
        <p:txBody>
          <a:bodyPr lIns="64008" tIns="32004" rIns="64008" bIns="32004" anchor="t"/>
          <a:lstStyle/>
          <a:p>
            <a:r>
              <a:rPr lang="it-IT" dirty="0" smtClean="0">
                <a:solidFill>
                  <a:srgbClr val="7030A0"/>
                </a:solidFill>
              </a:rPr>
              <a:t>LARYNGEAL MASK AIRWAY</a:t>
            </a:r>
          </a:p>
        </p:txBody>
      </p:sp>
      <p:pic>
        <p:nvPicPr>
          <p:cNvPr id="33796" name="Picture 7" descr="A:\intubation + ball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b="7037"/>
          <a:stretch>
            <a:fillRect/>
          </a:stretch>
        </p:blipFill>
        <p:spPr bwMode="auto">
          <a:xfrm>
            <a:off x="6934200" y="228600"/>
            <a:ext cx="1900238" cy="191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8" descr="A:\MASQUE LARYNGE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6477" r="5437" b="4410"/>
          <a:stretch>
            <a:fillRect/>
          </a:stretch>
        </p:blipFill>
        <p:spPr bwMode="auto">
          <a:xfrm>
            <a:off x="152400" y="228600"/>
            <a:ext cx="10287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1069639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dissolve">
                                      <p:cBhvr>
                                        <p:cTn id="7" dur="500"/>
                                        <p:tgtEl>
                                          <p:spTgt spid="6656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6562">
                                            <p:txEl>
                                              <p:pRg st="1" end="1"/>
                                            </p:txEl>
                                          </p:spTgt>
                                        </p:tgtEl>
                                        <p:attrNameLst>
                                          <p:attrName>style.visibility</p:attrName>
                                        </p:attrNameLst>
                                      </p:cBhvr>
                                      <p:to>
                                        <p:strVal val="visible"/>
                                      </p:to>
                                    </p:set>
                                    <p:animEffect transition="in" filter="dissolve">
                                      <p:cBhvr>
                                        <p:cTn id="10" dur="500"/>
                                        <p:tgtEl>
                                          <p:spTgt spid="6656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6562">
                                            <p:txEl>
                                              <p:pRg st="2" end="2"/>
                                            </p:txEl>
                                          </p:spTgt>
                                        </p:tgtEl>
                                        <p:attrNameLst>
                                          <p:attrName>style.visibility</p:attrName>
                                        </p:attrNameLst>
                                      </p:cBhvr>
                                      <p:to>
                                        <p:strVal val="visible"/>
                                      </p:to>
                                    </p:set>
                                    <p:animEffect transition="in" filter="dissolve">
                                      <p:cBhvr>
                                        <p:cTn id="13" dur="500"/>
                                        <p:tgtEl>
                                          <p:spTgt spid="6656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6562">
                                            <p:txEl>
                                              <p:pRg st="4" end="4"/>
                                            </p:txEl>
                                          </p:spTgt>
                                        </p:tgtEl>
                                        <p:attrNameLst>
                                          <p:attrName>style.visibility</p:attrName>
                                        </p:attrNameLst>
                                      </p:cBhvr>
                                      <p:to>
                                        <p:strVal val="visible"/>
                                      </p:to>
                                    </p:set>
                                    <p:animEffect transition="in" filter="dissolve">
                                      <p:cBhvr>
                                        <p:cTn id="16" dur="500"/>
                                        <p:tgtEl>
                                          <p:spTgt spid="66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19175" y="228600"/>
            <a:ext cx="7086600" cy="1363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GB" sz="4000" b="1" dirty="0">
                <a:solidFill>
                  <a:schemeClr val="accent1"/>
                </a:solidFill>
              </a:rPr>
              <a:t>C - CIRCULATION</a:t>
            </a:r>
            <a:endParaRPr lang="en-GB" sz="4000" b="1" dirty="0">
              <a:solidFill>
                <a:srgbClr val="FFFF00"/>
              </a:solidFill>
            </a:endParaRPr>
          </a:p>
          <a:p>
            <a:pPr>
              <a:lnSpc>
                <a:spcPct val="50000"/>
              </a:lnSpc>
              <a:spcBef>
                <a:spcPct val="50000"/>
              </a:spcBef>
            </a:pPr>
            <a:r>
              <a:rPr lang="en-GB" sz="4000" dirty="0">
                <a:solidFill>
                  <a:srgbClr val="7030A0"/>
                </a:solidFill>
              </a:rPr>
              <a:t>Chest compressions</a:t>
            </a:r>
          </a:p>
        </p:txBody>
      </p:sp>
      <p:sp>
        <p:nvSpPr>
          <p:cNvPr id="68611" name="Text Box 3"/>
          <p:cNvSpPr>
            <a:spLocks noGrp="1" noChangeArrowheads="1"/>
          </p:cNvSpPr>
          <p:nvPr>
            <p:ph type="body" sz="half" idx="1"/>
          </p:nvPr>
        </p:nvSpPr>
        <p:spPr>
          <a:xfrm>
            <a:off x="381000" y="2209800"/>
            <a:ext cx="8305800" cy="2057400"/>
          </a:xfrm>
        </p:spPr>
        <p:txBody>
          <a:bodyPr/>
          <a:lstStyle/>
          <a:p>
            <a:pPr algn="just">
              <a:lnSpc>
                <a:spcPct val="90000"/>
              </a:lnSpc>
              <a:buClr>
                <a:schemeClr val="hlink"/>
              </a:buClr>
              <a:buSzPct val="130000"/>
            </a:pPr>
            <a:r>
              <a:rPr lang="en-GB" sz="2400" dirty="0" smtClean="0">
                <a:solidFill>
                  <a:schemeClr val="accent2"/>
                </a:solidFill>
              </a:rPr>
              <a:t>0.03 to 0.12%</a:t>
            </a:r>
            <a:r>
              <a:rPr lang="en-GB" sz="2400" dirty="0" smtClean="0"/>
              <a:t> of newly </a:t>
            </a:r>
            <a:r>
              <a:rPr lang="en-GB" sz="2400" dirty="0" err="1" smtClean="0"/>
              <a:t>borns</a:t>
            </a:r>
            <a:r>
              <a:rPr lang="en-GB" sz="2400" dirty="0" smtClean="0"/>
              <a:t> require chest compressions </a:t>
            </a:r>
          </a:p>
          <a:p>
            <a:pPr algn="just">
              <a:lnSpc>
                <a:spcPct val="40000"/>
              </a:lnSpc>
              <a:buClr>
                <a:schemeClr val="hlink"/>
              </a:buClr>
              <a:buSzPct val="130000"/>
            </a:pPr>
            <a:endParaRPr lang="en-GB" sz="2400" dirty="0" smtClean="0"/>
          </a:p>
          <a:p>
            <a:pPr algn="just">
              <a:lnSpc>
                <a:spcPct val="90000"/>
              </a:lnSpc>
              <a:buClr>
                <a:schemeClr val="hlink"/>
              </a:buClr>
              <a:buSzPct val="130000"/>
            </a:pPr>
            <a:r>
              <a:rPr lang="en-GB" sz="2400" dirty="0" err="1" smtClean="0"/>
              <a:t>Bradycardia</a:t>
            </a:r>
            <a:r>
              <a:rPr lang="en-GB" sz="2400" dirty="0" smtClean="0"/>
              <a:t> and </a:t>
            </a:r>
            <a:r>
              <a:rPr lang="en-GB" sz="2400" dirty="0" err="1" smtClean="0"/>
              <a:t>asystole</a:t>
            </a:r>
            <a:r>
              <a:rPr lang="en-GB" sz="2400" dirty="0" smtClean="0"/>
              <a:t> are virtually always a result of respiratory failure, </a:t>
            </a:r>
            <a:r>
              <a:rPr lang="en-GB" sz="2400" dirty="0" err="1" smtClean="0"/>
              <a:t>hypoxaemia</a:t>
            </a:r>
            <a:r>
              <a:rPr lang="en-GB" sz="2400" dirty="0" smtClean="0"/>
              <a:t> and tissue acidosis</a:t>
            </a:r>
          </a:p>
          <a:p>
            <a:pPr algn="just">
              <a:lnSpc>
                <a:spcPct val="30000"/>
              </a:lnSpc>
              <a:buClr>
                <a:schemeClr val="hlink"/>
              </a:buClr>
              <a:buSzPct val="130000"/>
            </a:pPr>
            <a:endParaRPr lang="en-GB" sz="2400" dirty="0" smtClean="0"/>
          </a:p>
          <a:p>
            <a:pPr algn="just">
              <a:lnSpc>
                <a:spcPct val="90000"/>
              </a:lnSpc>
              <a:buClr>
                <a:schemeClr val="hlink"/>
              </a:buClr>
              <a:buSzPct val="130000"/>
            </a:pPr>
            <a:r>
              <a:rPr lang="en-GB" sz="2400" dirty="0" smtClean="0"/>
              <a:t>Adequate ventilation and oxygenation</a:t>
            </a:r>
            <a:r>
              <a:rPr lang="en-GB" sz="2400" baseline="30000" dirty="0" smtClean="0"/>
              <a:t> </a:t>
            </a:r>
            <a:r>
              <a:rPr lang="en-GB" sz="2400" dirty="0" smtClean="0"/>
              <a:t>will be sufficient to restore vital signs in the vast majority of infants </a:t>
            </a:r>
            <a:endParaRPr lang="en-GB" sz="2400" b="1" dirty="0" smtClean="0"/>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844353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ox(out)">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611">
                                            <p:txEl>
                                              <p:pRg st="2" end="2"/>
                                            </p:txEl>
                                          </p:spTgt>
                                        </p:tgtEl>
                                        <p:attrNameLst>
                                          <p:attrName>style.visibility</p:attrName>
                                        </p:attrNameLst>
                                      </p:cBhvr>
                                      <p:to>
                                        <p:strVal val="visible"/>
                                      </p:to>
                                    </p:set>
                                    <p:animEffect transition="in" filter="box(out)">
                                      <p:cBhvr>
                                        <p:cTn id="12" dur="500"/>
                                        <p:tgtEl>
                                          <p:spTgt spid="686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box(out)">
                                      <p:cBhvr>
                                        <p:cTn id="1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a:spLocks noGrp="1" noChangeArrowheads="1"/>
          </p:cNvSpPr>
          <p:nvPr>
            <p:ph type="body" sz="half" idx="1"/>
          </p:nvPr>
        </p:nvSpPr>
        <p:spPr>
          <a:xfrm>
            <a:off x="457200" y="1447800"/>
            <a:ext cx="8305800" cy="1447800"/>
          </a:xfrm>
        </p:spPr>
        <p:txBody>
          <a:bodyPr/>
          <a:lstStyle/>
          <a:p>
            <a:pPr algn="just">
              <a:buFont typeface="Wingdings" pitchFamily="2" charset="2"/>
              <a:buNone/>
            </a:pPr>
            <a:r>
              <a:rPr lang="en-GB" sz="2800" dirty="0" smtClean="0"/>
              <a:t>	If the heart rate is </a:t>
            </a:r>
            <a:r>
              <a:rPr lang="en-GB" sz="2800" dirty="0" smtClean="0">
                <a:solidFill>
                  <a:schemeClr val="accent2"/>
                </a:solidFill>
              </a:rPr>
              <a:t>less than 60 </a:t>
            </a:r>
            <a:r>
              <a:rPr lang="en-GB" sz="2800" dirty="0" err="1" smtClean="0">
                <a:solidFill>
                  <a:schemeClr val="accent2"/>
                </a:solidFill>
              </a:rPr>
              <a:t>bpm</a:t>
            </a:r>
            <a:r>
              <a:rPr lang="en-GB" sz="2800" dirty="0" smtClean="0"/>
              <a:t> despite 30 seconds of effective positive pressure ventilation with 100%</a:t>
            </a:r>
            <a:r>
              <a:rPr lang="en-GB" sz="2800" baseline="30000" dirty="0" smtClean="0"/>
              <a:t> </a:t>
            </a:r>
            <a:r>
              <a:rPr lang="en-GB" sz="2800" dirty="0" smtClean="0"/>
              <a:t>oxygen: </a:t>
            </a:r>
          </a:p>
        </p:txBody>
      </p:sp>
      <p:sp>
        <p:nvSpPr>
          <p:cNvPr id="35843" name="Text Box 3"/>
          <p:cNvSpPr txBox="1">
            <a:spLocks noChangeArrowheads="1"/>
          </p:cNvSpPr>
          <p:nvPr/>
        </p:nvSpPr>
        <p:spPr bwMode="auto">
          <a:xfrm>
            <a:off x="1019175" y="296863"/>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Chest compressions</a:t>
            </a:r>
          </a:p>
        </p:txBody>
      </p:sp>
      <p:sp>
        <p:nvSpPr>
          <p:cNvPr id="70660" name="AutoShape 4"/>
          <p:cNvSpPr>
            <a:spLocks noChangeArrowheads="1"/>
          </p:cNvSpPr>
          <p:nvPr/>
        </p:nvSpPr>
        <p:spPr bwMode="auto">
          <a:xfrm>
            <a:off x="1447800" y="4191000"/>
            <a:ext cx="6400800" cy="1447800"/>
          </a:xfrm>
          <a:prstGeom prst="wedgeRoundRectCallout">
            <a:avLst>
              <a:gd name="adj1" fmla="val 7889"/>
              <a:gd name="adj2" fmla="val -135088"/>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lvl="1">
              <a:defRPr/>
            </a:pPr>
            <a:r>
              <a:rPr lang="en-GB" sz="3600" b="1" dirty="0">
                <a:effectLst>
                  <a:outerShdw blurRad="38100" dist="38100" dir="2700000" algn="tl">
                    <a:srgbClr val="FFFFFF"/>
                  </a:outerShdw>
                </a:effectLst>
                <a:latin typeface="Comic Sans MS" pitchFamily="66" charset="0"/>
              </a:rPr>
              <a:t>Start chest compressions</a:t>
            </a: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1433370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500" fill="hold"/>
                                        <p:tgtEl>
                                          <p:spTgt spid="70660"/>
                                        </p:tgtEl>
                                        <p:attrNameLst>
                                          <p:attrName>ppt_w</p:attrName>
                                        </p:attrNameLst>
                                      </p:cBhvr>
                                      <p:tavLst>
                                        <p:tav tm="0">
                                          <p:val>
                                            <p:fltVal val="0"/>
                                          </p:val>
                                        </p:tav>
                                        <p:tav tm="100000">
                                          <p:val>
                                            <p:strVal val="#ppt_w"/>
                                          </p:val>
                                        </p:tav>
                                      </p:tavLst>
                                    </p:anim>
                                    <p:anim calcmode="lin" valueType="num">
                                      <p:cBhvr>
                                        <p:cTn id="8" dur="500" fill="hold"/>
                                        <p:tgtEl>
                                          <p:spTgt spid="70660"/>
                                        </p:tgtEl>
                                        <p:attrNameLst>
                                          <p:attrName>ppt_h</p:attrName>
                                        </p:attrNameLst>
                                      </p:cBhvr>
                                      <p:tavLst>
                                        <p:tav tm="0">
                                          <p:val>
                                            <p:fltVal val="0"/>
                                          </p:val>
                                        </p:tav>
                                        <p:tav tm="100000">
                                          <p:val>
                                            <p:strVal val="#ppt_h"/>
                                          </p:val>
                                        </p:tav>
                                      </p:tavLst>
                                    </p:anim>
                                    <p:anim calcmode="lin" valueType="num">
                                      <p:cBhvr>
                                        <p:cTn id="9" dur="500" fill="hold"/>
                                        <p:tgtEl>
                                          <p:spTgt spid="70660"/>
                                        </p:tgtEl>
                                        <p:attrNameLst>
                                          <p:attrName>ppt_x</p:attrName>
                                        </p:attrNameLst>
                                      </p:cBhvr>
                                      <p:tavLst>
                                        <p:tav tm="0">
                                          <p:val>
                                            <p:fltVal val="0.5"/>
                                          </p:val>
                                        </p:tav>
                                        <p:tav tm="100000">
                                          <p:val>
                                            <p:strVal val="#ppt_x"/>
                                          </p:val>
                                        </p:tav>
                                      </p:tavLst>
                                    </p:anim>
                                    <p:anim calcmode="lin" valueType="num">
                                      <p:cBhvr>
                                        <p:cTn id="10" dur="500" fill="hold"/>
                                        <p:tgtEl>
                                          <p:spTgt spid="706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a:spLocks noGrp="1" noChangeArrowheads="1"/>
          </p:cNvSpPr>
          <p:nvPr>
            <p:ph type="body" sz="half" idx="1"/>
          </p:nvPr>
        </p:nvSpPr>
        <p:spPr>
          <a:xfrm>
            <a:off x="457200" y="1143000"/>
            <a:ext cx="8305800" cy="2057400"/>
          </a:xfrm>
          <a:extLst>
            <a:ext uri="{91240B29-F687-4F45-9708-019B960494DF}">
              <a14:hiddenLine xmlns:a14="http://schemas.microsoft.com/office/drawing/2010/main" xmlns="" w="9525">
                <a:solidFill>
                  <a:srgbClr val="FFFF00"/>
                </a:solidFill>
                <a:miter lim="800000"/>
                <a:headEnd/>
                <a:tailEnd/>
              </a14:hiddenLine>
            </a:ext>
          </a:extLst>
        </p:spPr>
        <p:txBody>
          <a:bodyPr/>
          <a:lstStyle/>
          <a:p>
            <a:pPr algn="just">
              <a:buFont typeface="Wingdings" pitchFamily="2" charset="2"/>
              <a:buNone/>
            </a:pPr>
            <a:r>
              <a:rPr lang="en-GB" sz="2800" dirty="0" smtClean="0"/>
              <a:t>	Chest compressions performed in conjunction with ventilation with 100% oxygen</a:t>
            </a:r>
            <a:r>
              <a:rPr lang="en-GB" sz="2800" dirty="0" smtClean="0">
                <a:solidFill>
                  <a:schemeClr val="bg1"/>
                </a:solidFill>
              </a:rPr>
              <a:t> </a:t>
            </a:r>
          </a:p>
          <a:p>
            <a:pPr algn="just">
              <a:buFont typeface="Wingdings" pitchFamily="2" charset="2"/>
              <a:buNone/>
            </a:pPr>
            <a:r>
              <a:rPr lang="en-GB" sz="2800" dirty="0" smtClean="0">
                <a:solidFill>
                  <a:schemeClr val="bg1"/>
                </a:solidFill>
              </a:rPr>
              <a:t>	</a:t>
            </a:r>
            <a:r>
              <a:rPr lang="en-GB" sz="2800" dirty="0" smtClean="0">
                <a:solidFill>
                  <a:schemeClr val="accent2"/>
                </a:solidFill>
              </a:rPr>
              <a:t>(3 to 1 ratio </a:t>
            </a:r>
            <a:r>
              <a:rPr lang="en-GB" sz="2800" dirty="0" smtClean="0">
                <a:solidFill>
                  <a:srgbClr val="FFFF00"/>
                </a:solidFill>
                <a:sym typeface="Monotype Sorts" pitchFamily="2" charset="2"/>
              </a:rPr>
              <a:t></a:t>
            </a:r>
            <a:r>
              <a:rPr lang="en-GB" sz="2800" dirty="0" smtClean="0">
                <a:solidFill>
                  <a:schemeClr val="accent2"/>
                </a:solidFill>
              </a:rPr>
              <a:t> 90 compressions and 30 breaths per minute)</a:t>
            </a:r>
            <a:endParaRPr lang="en-GB" sz="2800" b="1" dirty="0" smtClean="0">
              <a:solidFill>
                <a:srgbClr val="99FFCC"/>
              </a:solidFill>
            </a:endParaRPr>
          </a:p>
        </p:txBody>
      </p:sp>
      <p:sp>
        <p:nvSpPr>
          <p:cNvPr id="36867" name="Text Box 3"/>
          <p:cNvSpPr txBox="1">
            <a:spLocks noChangeArrowheads="1"/>
          </p:cNvSpPr>
          <p:nvPr/>
        </p:nvSpPr>
        <p:spPr bwMode="auto">
          <a:xfrm>
            <a:off x="1066800" y="334963"/>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Chest compressions</a:t>
            </a:r>
          </a:p>
        </p:txBody>
      </p:sp>
      <p:pic>
        <p:nvPicPr>
          <p:cNvPr id="36868" name="Picture 4" descr="C:\Mes documents 2002\DIVERS A RECLASSER\chest compression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0100" y="3505199"/>
            <a:ext cx="4533900" cy="3352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5" descr="D:\ERC figuren\B45-05.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505200"/>
            <a:ext cx="4495799"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7523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411163"/>
            <a:ext cx="7696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Routes of drugs administration</a:t>
            </a:r>
          </a:p>
        </p:txBody>
      </p:sp>
      <p:sp>
        <p:nvSpPr>
          <p:cNvPr id="74755" name="Text Box 3"/>
          <p:cNvSpPr>
            <a:spLocks noGrp="1" noChangeArrowheads="1"/>
          </p:cNvSpPr>
          <p:nvPr>
            <p:ph type="body" sz="half" idx="1"/>
          </p:nvPr>
        </p:nvSpPr>
        <p:spPr>
          <a:xfrm>
            <a:off x="304800" y="1295400"/>
            <a:ext cx="8839200" cy="2057400"/>
          </a:xfrm>
        </p:spPr>
        <p:txBody>
          <a:bodyPr/>
          <a:lstStyle/>
          <a:p>
            <a:pPr algn="just">
              <a:buClr>
                <a:schemeClr val="hlink"/>
              </a:buClr>
              <a:buSzPct val="130000"/>
            </a:pPr>
            <a:r>
              <a:rPr lang="en-GB" sz="2800" dirty="0" smtClean="0">
                <a:solidFill>
                  <a:schemeClr val="accent2"/>
                </a:solidFill>
              </a:rPr>
              <a:t>Umbilical vein</a:t>
            </a:r>
            <a:r>
              <a:rPr lang="en-GB" sz="2800" dirty="0" smtClean="0"/>
              <a:t> still widely recommended in the delivery room</a:t>
            </a:r>
          </a:p>
          <a:p>
            <a:pPr algn="just">
              <a:buClr>
                <a:schemeClr val="hlink"/>
              </a:buClr>
              <a:buSzPct val="130000"/>
            </a:pPr>
            <a:endParaRPr lang="en-GB" sz="2800" dirty="0" smtClean="0"/>
          </a:p>
          <a:p>
            <a:pPr algn="just">
              <a:buClr>
                <a:schemeClr val="hlink"/>
              </a:buClr>
              <a:buSzPct val="130000"/>
            </a:pPr>
            <a:endParaRPr lang="en-GB" sz="2800" dirty="0" smtClean="0"/>
          </a:p>
          <a:p>
            <a:pPr algn="just">
              <a:buClr>
                <a:schemeClr val="hlink"/>
              </a:buClr>
              <a:buSzPct val="130000"/>
            </a:pPr>
            <a:endParaRPr lang="en-GB" sz="2800" dirty="0" smtClean="0"/>
          </a:p>
          <a:p>
            <a:pPr>
              <a:buClr>
                <a:schemeClr val="hlink"/>
              </a:buClr>
              <a:buSzPct val="130000"/>
            </a:pPr>
            <a:endParaRPr lang="en-GB" sz="2800" dirty="0" smtClean="0">
              <a:solidFill>
                <a:schemeClr val="bg1"/>
              </a:solidFill>
            </a:endParaRPr>
          </a:p>
        </p:txBody>
      </p:sp>
      <p:pic>
        <p:nvPicPr>
          <p:cNvPr id="37892" name="Picture 4" descr="E:\KT cordon5.jpg"/>
          <p:cNvPicPr>
            <a:picLocks noChangeAspect="1" noChangeArrowheads="1"/>
          </p:cNvPicPr>
          <p:nvPr/>
        </p:nvPicPr>
        <p:blipFill>
          <a:blip r:embed="rId3">
            <a:extLst>
              <a:ext uri="{28A0092B-C50C-407E-A947-70E740481C1C}">
                <a14:useLocalDpi xmlns:a14="http://schemas.microsoft.com/office/drawing/2010/main" xmlns="" val="0"/>
              </a:ext>
            </a:extLst>
          </a:blip>
          <a:srcRect l="50000" t="50000" r="13750"/>
          <a:stretch>
            <a:fillRect/>
          </a:stretch>
        </p:blipFill>
        <p:spPr bwMode="auto">
          <a:xfrm>
            <a:off x="6019800" y="1828800"/>
            <a:ext cx="287337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7" name="Text Box 5"/>
          <p:cNvSpPr txBox="1">
            <a:spLocks noChangeArrowheads="1"/>
          </p:cNvSpPr>
          <p:nvPr/>
        </p:nvSpPr>
        <p:spPr bwMode="auto">
          <a:xfrm>
            <a:off x="685800" y="3276600"/>
            <a:ext cx="4953000" cy="2647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buClr>
                <a:schemeClr val="hlink"/>
              </a:buClr>
              <a:buSzPct val="130000"/>
              <a:buFontTx/>
              <a:buChar char="•"/>
            </a:pPr>
            <a:r>
              <a:rPr lang="en-GB" dirty="0">
                <a:solidFill>
                  <a:schemeClr val="accent2"/>
                </a:solidFill>
              </a:rPr>
              <a:t>Umbilical catheterisation</a:t>
            </a:r>
            <a:r>
              <a:rPr lang="en-GB" dirty="0"/>
              <a:t> may be a challenge for physicians not skilled in neonatal resuscitation </a:t>
            </a:r>
          </a:p>
          <a:p>
            <a:pPr algn="l">
              <a:buClr>
                <a:schemeClr val="hlink"/>
              </a:buClr>
              <a:buSzPct val="130000"/>
            </a:pPr>
            <a:endParaRPr lang="en-GB" dirty="0"/>
          </a:p>
          <a:p>
            <a:pPr algn="l">
              <a:buClr>
                <a:schemeClr val="hlink"/>
              </a:buClr>
              <a:buSzPct val="130000"/>
              <a:buFontTx/>
              <a:buChar char="•"/>
            </a:pPr>
            <a:r>
              <a:rPr lang="en-GB" dirty="0">
                <a:solidFill>
                  <a:schemeClr val="accent2"/>
                </a:solidFill>
              </a:rPr>
              <a:t>Tracheal route</a:t>
            </a:r>
            <a:r>
              <a:rPr lang="en-GB" dirty="0"/>
              <a:t> is a rapid accessible route for drug administration during resuscitation</a:t>
            </a:r>
          </a:p>
        </p:txBody>
      </p:sp>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917941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ox(out)">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4757"/>
                                        </p:tgtEl>
                                        <p:attrNameLst>
                                          <p:attrName>style.visibility</p:attrName>
                                        </p:attrNameLst>
                                      </p:cBhvr>
                                      <p:to>
                                        <p:strVal val="visible"/>
                                      </p:to>
                                    </p:set>
                                    <p:anim calcmode="lin" valueType="num">
                                      <p:cBhvr additive="base">
                                        <p:cTn id="12" dur="500" fill="hold"/>
                                        <p:tgtEl>
                                          <p:spTgt spid="74757"/>
                                        </p:tgtEl>
                                        <p:attrNameLst>
                                          <p:attrName>ppt_x</p:attrName>
                                        </p:attrNameLst>
                                      </p:cBhvr>
                                      <p:tavLst>
                                        <p:tav tm="0">
                                          <p:val>
                                            <p:strVal val="0-#ppt_w/2"/>
                                          </p:val>
                                        </p:tav>
                                        <p:tav tm="100000">
                                          <p:val>
                                            <p:strVal val="#ppt_x"/>
                                          </p:val>
                                        </p:tav>
                                      </p:tavLst>
                                    </p:anim>
                                    <p:anim calcmode="lin" valueType="num">
                                      <p:cBhvr additive="base">
                                        <p:cTn id="13" dur="500" fill="hold"/>
                                        <p:tgtEl>
                                          <p:spTgt spid="747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P spid="7475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990600" y="3810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Emergency drugs and fluids</a:t>
            </a:r>
          </a:p>
        </p:txBody>
      </p:sp>
      <p:sp>
        <p:nvSpPr>
          <p:cNvPr id="39939" name="Text Box 3"/>
          <p:cNvSpPr>
            <a:spLocks noGrp="1" noChangeArrowheads="1"/>
          </p:cNvSpPr>
          <p:nvPr>
            <p:ph type="body" sz="half" idx="1"/>
          </p:nvPr>
        </p:nvSpPr>
        <p:spPr>
          <a:xfrm>
            <a:off x="457200" y="1219200"/>
            <a:ext cx="8686800" cy="2057400"/>
          </a:xfrm>
        </p:spPr>
        <p:txBody>
          <a:bodyPr/>
          <a:lstStyle/>
          <a:p>
            <a:pPr algn="just">
              <a:buFont typeface="Wingdings" pitchFamily="2" charset="2"/>
              <a:buNone/>
            </a:pPr>
            <a:r>
              <a:rPr lang="en-GB" sz="2800" dirty="0" smtClean="0">
                <a:solidFill>
                  <a:schemeClr val="bg1"/>
                </a:solidFill>
              </a:rPr>
              <a:t>	</a:t>
            </a:r>
            <a:r>
              <a:rPr lang="en-GB" sz="2800" dirty="0" smtClean="0"/>
              <a:t>If heart rate is </a:t>
            </a:r>
            <a:r>
              <a:rPr lang="en-GB" sz="2800" dirty="0" smtClean="0">
                <a:solidFill>
                  <a:schemeClr val="accent2"/>
                </a:solidFill>
              </a:rPr>
              <a:t>less than 60 </a:t>
            </a:r>
            <a:r>
              <a:rPr lang="en-GB" sz="2800" dirty="0" err="1" smtClean="0">
                <a:solidFill>
                  <a:schemeClr val="accent2"/>
                </a:solidFill>
              </a:rPr>
              <a:t>bpm</a:t>
            </a:r>
            <a:r>
              <a:rPr lang="en-GB" sz="2800" dirty="0" smtClean="0"/>
              <a:t> after 30 seconds of adequate ventilation</a:t>
            </a:r>
            <a:r>
              <a:rPr lang="en-GB" sz="2800" baseline="30000" dirty="0" smtClean="0"/>
              <a:t> </a:t>
            </a:r>
            <a:r>
              <a:rPr lang="en-GB" sz="2800" dirty="0" smtClean="0"/>
              <a:t>and chest compressions, or in the presence of </a:t>
            </a:r>
            <a:r>
              <a:rPr lang="en-GB" sz="2800" dirty="0" err="1" smtClean="0">
                <a:solidFill>
                  <a:schemeClr val="accent2"/>
                </a:solidFill>
              </a:rPr>
              <a:t>asystole</a:t>
            </a:r>
            <a:endParaRPr lang="en-GB" sz="2800" dirty="0" smtClean="0">
              <a:solidFill>
                <a:schemeClr val="bg1"/>
              </a:solidFill>
            </a:endParaRPr>
          </a:p>
        </p:txBody>
      </p:sp>
      <p:sp>
        <p:nvSpPr>
          <p:cNvPr id="78852" name="AutoShape 4"/>
          <p:cNvSpPr>
            <a:spLocks noChangeArrowheads="1"/>
          </p:cNvSpPr>
          <p:nvPr/>
        </p:nvSpPr>
        <p:spPr bwMode="auto">
          <a:xfrm>
            <a:off x="1828800" y="3505200"/>
            <a:ext cx="5257800" cy="2057400"/>
          </a:xfrm>
          <a:prstGeom prst="wedgeRoundRectCallout">
            <a:avLst>
              <a:gd name="adj1" fmla="val -43477"/>
              <a:gd name="adj2" fmla="val -96144"/>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lvl="1">
              <a:defRPr/>
            </a:pPr>
            <a:r>
              <a:rPr lang="en-GB" sz="4400" b="1" dirty="0">
                <a:effectLst>
                  <a:outerShdw blurRad="38100" dist="38100" dir="2700000" algn="tl">
                    <a:srgbClr val="FFFFFF"/>
                  </a:outerShdw>
                </a:effectLst>
                <a:latin typeface="Comic Sans MS" pitchFamily="66" charset="0"/>
              </a:rPr>
              <a:t>Adrenaline</a:t>
            </a:r>
            <a:endParaRPr lang="en-GB" sz="3600" b="1" dirty="0">
              <a:effectLst>
                <a:outerShdw blurRad="38100" dist="38100" dir="2700000" algn="tl">
                  <a:srgbClr val="FFFFFF"/>
                </a:outerShdw>
              </a:effectLst>
              <a:latin typeface="Comic Sans MS" pitchFamily="66" charset="0"/>
            </a:endParaRP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4068524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 fill="hold"/>
                                        <p:tgtEl>
                                          <p:spTgt spid="78852"/>
                                        </p:tgtEl>
                                        <p:attrNameLst>
                                          <p:attrName>ppt_w</p:attrName>
                                        </p:attrNameLst>
                                      </p:cBhvr>
                                      <p:tavLst>
                                        <p:tav tm="0">
                                          <p:val>
                                            <p:fltVal val="0"/>
                                          </p:val>
                                        </p:tav>
                                        <p:tav tm="100000">
                                          <p:val>
                                            <p:strVal val="#ppt_w"/>
                                          </p:val>
                                        </p:tav>
                                      </p:tavLst>
                                    </p:anim>
                                    <p:anim calcmode="lin" valueType="num">
                                      <p:cBhvr>
                                        <p:cTn id="8" dur="500" fill="hold"/>
                                        <p:tgtEl>
                                          <p:spTgt spid="78852"/>
                                        </p:tgtEl>
                                        <p:attrNameLst>
                                          <p:attrName>ppt_h</p:attrName>
                                        </p:attrNameLst>
                                      </p:cBhvr>
                                      <p:tavLst>
                                        <p:tav tm="0">
                                          <p:val>
                                            <p:fltVal val="0"/>
                                          </p:val>
                                        </p:tav>
                                        <p:tav tm="100000">
                                          <p:val>
                                            <p:strVal val="#ppt_h"/>
                                          </p:val>
                                        </p:tav>
                                      </p:tavLst>
                                    </p:anim>
                                    <p:anim calcmode="lin" valueType="num">
                                      <p:cBhvr>
                                        <p:cTn id="9" dur="500" fill="hold"/>
                                        <p:tgtEl>
                                          <p:spTgt spid="78852"/>
                                        </p:tgtEl>
                                        <p:attrNameLst>
                                          <p:attrName>ppt_x</p:attrName>
                                        </p:attrNameLst>
                                      </p:cBhvr>
                                      <p:tavLst>
                                        <p:tav tm="0">
                                          <p:val>
                                            <p:fltVal val="0.5"/>
                                          </p:val>
                                        </p:tav>
                                        <p:tav tm="100000">
                                          <p:val>
                                            <p:strVal val="#ppt_x"/>
                                          </p:val>
                                        </p:tav>
                                      </p:tavLst>
                                    </p:anim>
                                    <p:anim calcmode="lin" valueType="num">
                                      <p:cBhvr>
                                        <p:cTn id="10" dur="500" fill="hold"/>
                                        <p:tgtEl>
                                          <p:spTgt spid="7885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295400" y="2286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Emergency drugs and fluids</a:t>
            </a:r>
          </a:p>
        </p:txBody>
      </p:sp>
      <p:sp>
        <p:nvSpPr>
          <p:cNvPr id="40963" name="Text Box 3"/>
          <p:cNvSpPr>
            <a:spLocks noGrp="1" noChangeArrowheads="1"/>
          </p:cNvSpPr>
          <p:nvPr>
            <p:ph type="body" sz="half" idx="1"/>
          </p:nvPr>
        </p:nvSpPr>
        <p:spPr>
          <a:xfrm>
            <a:off x="457200" y="1143000"/>
            <a:ext cx="8686800" cy="2057400"/>
          </a:xfrm>
        </p:spPr>
        <p:txBody>
          <a:bodyPr/>
          <a:lstStyle/>
          <a:p>
            <a:pPr algn="just">
              <a:lnSpc>
                <a:spcPct val="90000"/>
              </a:lnSpc>
              <a:buFont typeface="Wingdings" pitchFamily="2" charset="2"/>
              <a:buNone/>
            </a:pPr>
            <a:r>
              <a:rPr lang="en-GB" sz="2400" u="sng" dirty="0" smtClean="0">
                <a:solidFill>
                  <a:schemeClr val="accent1"/>
                </a:solidFill>
              </a:rPr>
              <a:t>	Adrenaline</a:t>
            </a:r>
            <a:r>
              <a:rPr lang="en-GB" sz="2400" dirty="0" smtClean="0">
                <a:solidFill>
                  <a:schemeClr val="bg1"/>
                </a:solidFill>
              </a:rPr>
              <a:t> </a:t>
            </a:r>
          </a:p>
          <a:p>
            <a:pPr>
              <a:lnSpc>
                <a:spcPct val="90000"/>
              </a:lnSpc>
              <a:buFont typeface="Wingdings" pitchFamily="2" charset="2"/>
              <a:buNone/>
            </a:pPr>
            <a:endParaRPr lang="en-GB" sz="2400" dirty="0" smtClean="0">
              <a:solidFill>
                <a:schemeClr val="bg1"/>
              </a:solidFill>
            </a:endParaRPr>
          </a:p>
          <a:p>
            <a:pPr>
              <a:lnSpc>
                <a:spcPct val="90000"/>
              </a:lnSpc>
              <a:buFont typeface="Wingdings" pitchFamily="2" charset="2"/>
              <a:buNone/>
            </a:pPr>
            <a:r>
              <a:rPr lang="en-GB" sz="2400" dirty="0" smtClean="0">
                <a:solidFill>
                  <a:schemeClr val="bg1"/>
                </a:solidFill>
              </a:rPr>
              <a:t>	</a:t>
            </a:r>
            <a:r>
              <a:rPr lang="en-GB" sz="2400" dirty="0" smtClean="0"/>
              <a:t>Dose </a:t>
            </a:r>
            <a:r>
              <a:rPr lang="en-GB" sz="2000" dirty="0" smtClean="0"/>
              <a:t>(I.V., ET or I.O.):</a:t>
            </a:r>
            <a:endParaRPr lang="en-GB" sz="2400" dirty="0" smtClean="0"/>
          </a:p>
          <a:p>
            <a:pPr lvl="1" algn="just">
              <a:lnSpc>
                <a:spcPct val="90000"/>
              </a:lnSpc>
            </a:pPr>
            <a:endParaRPr lang="en-GB" sz="2400" dirty="0" smtClean="0">
              <a:solidFill>
                <a:schemeClr val="bg1"/>
              </a:solidFill>
            </a:endParaRPr>
          </a:p>
          <a:p>
            <a:pPr lvl="1" algn="just">
              <a:lnSpc>
                <a:spcPct val="90000"/>
              </a:lnSpc>
              <a:buClr>
                <a:srgbClr val="66FF33"/>
              </a:buClr>
            </a:pPr>
            <a:r>
              <a:rPr lang="en-GB" sz="2000" dirty="0" smtClean="0">
                <a:solidFill>
                  <a:schemeClr val="accent2"/>
                </a:solidFill>
              </a:rPr>
              <a:t>0.1 to 0.3 mL/kg of a 1:10.000 solution </a:t>
            </a:r>
          </a:p>
          <a:p>
            <a:pPr lvl="1" algn="just">
              <a:lnSpc>
                <a:spcPct val="90000"/>
              </a:lnSpc>
              <a:buClr>
                <a:srgbClr val="66FF33"/>
              </a:buClr>
              <a:buFont typeface="Monotype Sorts" pitchFamily="2" charset="2"/>
              <a:buNone/>
            </a:pPr>
            <a:r>
              <a:rPr lang="en-GB" sz="2000" dirty="0" smtClean="0"/>
              <a:t>	(0.01 to 0.03 mg/kg)</a:t>
            </a:r>
          </a:p>
          <a:p>
            <a:pPr lvl="1" algn="just">
              <a:lnSpc>
                <a:spcPct val="90000"/>
              </a:lnSpc>
              <a:buClr>
                <a:srgbClr val="66FF33"/>
              </a:buClr>
            </a:pPr>
            <a:endParaRPr lang="en-GB" sz="2000" dirty="0" smtClean="0">
              <a:solidFill>
                <a:srgbClr val="99FFCC"/>
              </a:solidFill>
            </a:endParaRPr>
          </a:p>
          <a:p>
            <a:pPr lvl="1" algn="just">
              <a:lnSpc>
                <a:spcPct val="90000"/>
              </a:lnSpc>
              <a:buClr>
                <a:srgbClr val="66FF33"/>
              </a:buClr>
            </a:pPr>
            <a:r>
              <a:rPr lang="en-GB" sz="2000" dirty="0" smtClean="0">
                <a:solidFill>
                  <a:schemeClr val="accent2"/>
                </a:solidFill>
              </a:rPr>
              <a:t>repeat</a:t>
            </a:r>
            <a:r>
              <a:rPr lang="en-GB" sz="2000" baseline="30000" dirty="0" smtClean="0">
                <a:solidFill>
                  <a:schemeClr val="accent2"/>
                </a:solidFill>
              </a:rPr>
              <a:t> </a:t>
            </a:r>
            <a:r>
              <a:rPr lang="en-GB" sz="2000" dirty="0" smtClean="0"/>
              <a:t>every 3 to 5 minutes as indicated</a:t>
            </a:r>
            <a:endParaRPr lang="en-GB" sz="2000" dirty="0" smtClean="0">
              <a:solidFill>
                <a:schemeClr val="bg1"/>
              </a:solidFill>
            </a:endParaRP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639597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a:spLocks noGrp="1" noChangeArrowheads="1"/>
          </p:cNvSpPr>
          <p:nvPr>
            <p:ph type="body" sz="half" idx="1"/>
          </p:nvPr>
        </p:nvSpPr>
        <p:spPr>
          <a:xfrm>
            <a:off x="228600" y="1143000"/>
            <a:ext cx="8534400" cy="2057400"/>
          </a:xfrm>
        </p:spPr>
        <p:txBody>
          <a:bodyPr/>
          <a:lstStyle/>
          <a:p>
            <a:pPr algn="just">
              <a:lnSpc>
                <a:spcPct val="90000"/>
              </a:lnSpc>
              <a:buFont typeface="Wingdings" pitchFamily="2" charset="2"/>
              <a:buNone/>
            </a:pPr>
            <a:r>
              <a:rPr lang="en-GB" sz="2400" u="sng" dirty="0" smtClean="0">
                <a:solidFill>
                  <a:schemeClr val="accent1"/>
                </a:solidFill>
              </a:rPr>
              <a:t>	Volume expanders</a:t>
            </a:r>
            <a:endParaRPr lang="en-GB" sz="2400" u="sng" dirty="0" smtClean="0">
              <a:solidFill>
                <a:schemeClr val="bg1"/>
              </a:solidFill>
            </a:endParaRPr>
          </a:p>
          <a:p>
            <a:pPr algn="just">
              <a:lnSpc>
                <a:spcPct val="90000"/>
              </a:lnSpc>
            </a:pPr>
            <a:endParaRPr lang="en-GB" sz="2400" dirty="0" smtClean="0">
              <a:solidFill>
                <a:schemeClr val="bg1"/>
              </a:solidFill>
            </a:endParaRPr>
          </a:p>
          <a:p>
            <a:pPr algn="just">
              <a:lnSpc>
                <a:spcPct val="90000"/>
              </a:lnSpc>
              <a:buClr>
                <a:schemeClr val="hlink"/>
              </a:buClr>
              <a:buSzPct val="130000"/>
            </a:pPr>
            <a:r>
              <a:rPr lang="en-GB" sz="2400" dirty="0" err="1" smtClean="0">
                <a:solidFill>
                  <a:schemeClr val="accent2"/>
                </a:solidFill>
              </a:rPr>
              <a:t>Cristalloids</a:t>
            </a:r>
            <a:r>
              <a:rPr lang="en-GB" sz="2400" dirty="0" smtClean="0">
                <a:solidFill>
                  <a:schemeClr val="bg1"/>
                </a:solidFill>
              </a:rPr>
              <a:t> </a:t>
            </a:r>
            <a:r>
              <a:rPr lang="en-GB" sz="2400" dirty="0" smtClean="0"/>
              <a:t>(normal saline or Ringer's lactate) are the fluids of choice for volume expansion</a:t>
            </a:r>
            <a:r>
              <a:rPr lang="en-GB" sz="2400" dirty="0" smtClean="0">
                <a:solidFill>
                  <a:schemeClr val="bg1"/>
                </a:solidFill>
              </a:rPr>
              <a:t> </a:t>
            </a:r>
          </a:p>
          <a:p>
            <a:pPr algn="just">
              <a:lnSpc>
                <a:spcPct val="90000"/>
              </a:lnSpc>
              <a:buClr>
                <a:schemeClr val="hlink"/>
              </a:buClr>
              <a:buSzPct val="130000"/>
            </a:pPr>
            <a:endParaRPr lang="en-GB" sz="2400" dirty="0" smtClean="0">
              <a:solidFill>
                <a:schemeClr val="bg1"/>
              </a:solidFill>
            </a:endParaRPr>
          </a:p>
          <a:p>
            <a:pPr algn="just">
              <a:lnSpc>
                <a:spcPct val="90000"/>
              </a:lnSpc>
              <a:buClr>
                <a:schemeClr val="hlink"/>
              </a:buClr>
              <a:buSzPct val="130000"/>
            </a:pPr>
            <a:r>
              <a:rPr lang="en-GB" sz="2400" dirty="0" smtClean="0"/>
              <a:t>If blood loss is likely,</a:t>
            </a:r>
            <a:r>
              <a:rPr lang="en-GB" sz="2400" dirty="0" smtClean="0">
                <a:solidFill>
                  <a:schemeClr val="bg1"/>
                </a:solidFill>
              </a:rPr>
              <a:t> </a:t>
            </a:r>
            <a:r>
              <a:rPr lang="en-GB" sz="2400" dirty="0" smtClean="0">
                <a:solidFill>
                  <a:schemeClr val="accent2"/>
                </a:solidFill>
              </a:rPr>
              <a:t>O-negative red blood cells</a:t>
            </a:r>
            <a:endParaRPr lang="en-GB" sz="2400" dirty="0" smtClean="0">
              <a:solidFill>
                <a:schemeClr val="bg1"/>
              </a:solidFill>
            </a:endParaRPr>
          </a:p>
        </p:txBody>
      </p:sp>
      <p:sp>
        <p:nvSpPr>
          <p:cNvPr id="41987" name="Text Box 3"/>
          <p:cNvSpPr txBox="1">
            <a:spLocks noChangeArrowheads="1"/>
          </p:cNvSpPr>
          <p:nvPr/>
        </p:nvSpPr>
        <p:spPr bwMode="auto">
          <a:xfrm>
            <a:off x="1019175" y="288925"/>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Emergency drugs and fluids</a:t>
            </a:r>
          </a:p>
        </p:txBody>
      </p:sp>
      <p:sp>
        <p:nvSpPr>
          <p:cNvPr id="41988" name="Text Box 4"/>
          <p:cNvSpPr txBox="1">
            <a:spLocks noChangeArrowheads="1"/>
          </p:cNvSpPr>
          <p:nvPr/>
        </p:nvSpPr>
        <p:spPr bwMode="auto">
          <a:xfrm>
            <a:off x="871538" y="4800600"/>
            <a:ext cx="7405687" cy="519113"/>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GB" sz="2800" b="1" dirty="0">
                <a:solidFill>
                  <a:schemeClr val="bg1"/>
                </a:solidFill>
                <a:latin typeface="Comic Sans MS" pitchFamily="66" charset="0"/>
              </a:rPr>
              <a:t>10 ml/kg </a:t>
            </a:r>
            <a:r>
              <a:rPr lang="en-GB" sz="2800" b="1" dirty="0" err="1">
                <a:solidFill>
                  <a:schemeClr val="bg1"/>
                </a:solidFill>
                <a:latin typeface="Comic Sans MS" pitchFamily="66" charset="0"/>
              </a:rPr>
              <a:t>i.v.</a:t>
            </a:r>
            <a:r>
              <a:rPr lang="en-GB" sz="2800" b="1" dirty="0">
                <a:solidFill>
                  <a:schemeClr val="bg1"/>
                </a:solidFill>
                <a:latin typeface="Comic Sans MS" pitchFamily="66" charset="0"/>
              </a:rPr>
              <a:t> over 5 to 10 minutes</a:t>
            </a:r>
            <a:r>
              <a:rPr lang="en-GB" dirty="0">
                <a:solidFill>
                  <a:schemeClr val="bg1"/>
                </a:solidFill>
                <a:latin typeface="Comic Sans MS" pitchFamily="66" charset="0"/>
              </a:rPr>
              <a:t> </a:t>
            </a:r>
            <a:endParaRPr lang="it-IT" b="1" dirty="0">
              <a:solidFill>
                <a:schemeClr val="bg1"/>
              </a:solidFill>
              <a:latin typeface="Times New Roman" pitchFamily="18" charset="0"/>
            </a:endParaRPr>
          </a:p>
        </p:txBody>
      </p:sp>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510666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746125"/>
            <a:ext cx="8382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a:t>Initial assessment of the newly born</a:t>
            </a:r>
          </a:p>
        </p:txBody>
      </p:sp>
      <p:sp>
        <p:nvSpPr>
          <p:cNvPr id="86019" name="Text Box 3"/>
          <p:cNvSpPr txBox="1">
            <a:spLocks noChangeArrowheads="1"/>
          </p:cNvSpPr>
          <p:nvPr/>
        </p:nvSpPr>
        <p:spPr bwMode="auto">
          <a:xfrm>
            <a:off x="304800" y="2438400"/>
            <a:ext cx="3352800" cy="2667000"/>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SzPct val="60000"/>
              <a:buFont typeface="Monotype Sorts" pitchFamily="2" charset="2"/>
              <a:buChar char="l"/>
            </a:pPr>
            <a:r>
              <a:rPr lang="it-IT">
                <a:latin typeface="Comic Sans MS" pitchFamily="66" charset="0"/>
              </a:rPr>
              <a:t> Clear of meconium</a:t>
            </a:r>
          </a:p>
          <a:p>
            <a:pPr algn="l">
              <a:spcBef>
                <a:spcPct val="50000"/>
              </a:spcBef>
              <a:buSzPct val="60000"/>
              <a:buFont typeface="Monotype Sorts" pitchFamily="2" charset="2"/>
              <a:buChar char="l"/>
            </a:pPr>
            <a:r>
              <a:rPr lang="it-IT">
                <a:latin typeface="Comic Sans MS" pitchFamily="66" charset="0"/>
              </a:rPr>
              <a:t> Breathing or crying</a:t>
            </a:r>
          </a:p>
          <a:p>
            <a:pPr algn="l">
              <a:spcBef>
                <a:spcPct val="50000"/>
              </a:spcBef>
              <a:buSzPct val="60000"/>
              <a:buFont typeface="Monotype Sorts" pitchFamily="2" charset="2"/>
              <a:buChar char="l"/>
            </a:pPr>
            <a:r>
              <a:rPr lang="it-IT">
                <a:latin typeface="Comic Sans MS" pitchFamily="66" charset="0"/>
              </a:rPr>
              <a:t> Good muscle tone</a:t>
            </a:r>
          </a:p>
          <a:p>
            <a:pPr algn="l">
              <a:spcBef>
                <a:spcPct val="50000"/>
              </a:spcBef>
              <a:buSzPct val="60000"/>
              <a:buFont typeface="Monotype Sorts" pitchFamily="2" charset="2"/>
              <a:buChar char="l"/>
            </a:pPr>
            <a:r>
              <a:rPr lang="it-IT">
                <a:latin typeface="Comic Sans MS" pitchFamily="66" charset="0"/>
              </a:rPr>
              <a:t> Pink</a:t>
            </a:r>
          </a:p>
          <a:p>
            <a:pPr algn="l">
              <a:spcBef>
                <a:spcPct val="50000"/>
              </a:spcBef>
              <a:buSzPct val="60000"/>
              <a:buFont typeface="Monotype Sorts" pitchFamily="2" charset="2"/>
              <a:buChar char="l"/>
            </a:pPr>
            <a:r>
              <a:rPr lang="it-IT">
                <a:latin typeface="Comic Sans MS" pitchFamily="66" charset="0"/>
              </a:rPr>
              <a:t> Term</a:t>
            </a:r>
            <a:endParaRPr lang="it-IT">
              <a:latin typeface="Times New Roman" pitchFamily="18" charset="0"/>
            </a:endParaRPr>
          </a:p>
        </p:txBody>
      </p:sp>
      <p:sp>
        <p:nvSpPr>
          <p:cNvPr id="86020" name="AutoShape 4"/>
          <p:cNvSpPr>
            <a:spLocks noChangeArrowheads="1"/>
          </p:cNvSpPr>
          <p:nvPr/>
        </p:nvSpPr>
        <p:spPr bwMode="auto">
          <a:xfrm>
            <a:off x="4038600" y="36576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6021" name="Text Box 5"/>
          <p:cNvSpPr txBox="1">
            <a:spLocks noChangeArrowheads="1"/>
          </p:cNvSpPr>
          <p:nvPr/>
        </p:nvSpPr>
        <p:spPr bwMode="auto">
          <a:xfrm>
            <a:off x="5410200" y="2438400"/>
            <a:ext cx="3429000" cy="2667000"/>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endParaRPr lang="it-IT">
              <a:latin typeface="Comic Sans MS" pitchFamily="66" charset="0"/>
            </a:endParaRPr>
          </a:p>
          <a:p>
            <a:pPr algn="l">
              <a:spcBef>
                <a:spcPct val="50000"/>
              </a:spcBef>
              <a:buClr>
                <a:srgbClr val="66FF33"/>
              </a:buClr>
              <a:buSzPct val="60000"/>
              <a:buFont typeface="Monotype Sorts" pitchFamily="2" charset="2"/>
              <a:buChar char="l"/>
            </a:pPr>
            <a:r>
              <a:rPr lang="it-IT">
                <a:latin typeface="Comic Sans MS" pitchFamily="66" charset="0"/>
              </a:rPr>
              <a:t> Warm and dry</a:t>
            </a:r>
          </a:p>
          <a:p>
            <a:pPr algn="l">
              <a:spcBef>
                <a:spcPct val="50000"/>
              </a:spcBef>
              <a:buClr>
                <a:srgbClr val="66FF33"/>
              </a:buClr>
              <a:buSzPct val="60000"/>
              <a:buFont typeface="Monotype Sorts" pitchFamily="2" charset="2"/>
              <a:buChar char="l"/>
            </a:pPr>
            <a:endParaRPr lang="it-IT">
              <a:latin typeface="Comic Sans MS" pitchFamily="66" charset="0"/>
            </a:endParaRPr>
          </a:p>
          <a:p>
            <a:pPr algn="l">
              <a:spcBef>
                <a:spcPct val="50000"/>
              </a:spcBef>
              <a:buClr>
                <a:srgbClr val="66FF33"/>
              </a:buClr>
              <a:buSzPct val="60000"/>
              <a:buFont typeface="Monotype Sorts" pitchFamily="2" charset="2"/>
              <a:buChar char="l"/>
            </a:pPr>
            <a:r>
              <a:rPr lang="it-IT">
                <a:latin typeface="Comic Sans MS" pitchFamily="66" charset="0"/>
              </a:rPr>
              <a:t> Clear the airway</a:t>
            </a:r>
          </a:p>
          <a:p>
            <a:pPr algn="l">
              <a:spcBef>
                <a:spcPct val="50000"/>
              </a:spcBef>
            </a:pPr>
            <a:endParaRPr lang="it-IT">
              <a:latin typeface="Comic Sans MS" pitchFamily="66" charset="0"/>
            </a:endParaRPr>
          </a:p>
        </p:txBody>
      </p:sp>
      <p:sp>
        <p:nvSpPr>
          <p:cNvPr id="86022" name="Text Box 6"/>
          <p:cNvSpPr txBox="1">
            <a:spLocks noChangeArrowheads="1"/>
          </p:cNvSpPr>
          <p:nvPr/>
        </p:nvSpPr>
        <p:spPr bwMode="auto">
          <a:xfrm>
            <a:off x="4114800" y="3048000"/>
            <a:ext cx="91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it-IT" b="1" dirty="0">
                <a:solidFill>
                  <a:srgbClr val="7030A0"/>
                </a:solidFill>
                <a:latin typeface="Comic Sans MS" pitchFamily="66" charset="0"/>
              </a:rPr>
              <a:t>YES</a:t>
            </a:r>
            <a:endParaRPr lang="it-IT" dirty="0">
              <a:solidFill>
                <a:srgbClr val="7030A0"/>
              </a:solidFill>
              <a:latin typeface="Comic Sans MS" pitchFamily="66" charset="0"/>
            </a:endParaRPr>
          </a:p>
        </p:txBody>
      </p:sp>
      <p:sp>
        <p:nvSpPr>
          <p:cNvPr id="7" name="Footer Placeholder 6"/>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261393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dissolve">
                                      <p:cBhvr>
                                        <p:cTn id="7" dur="500"/>
                                        <p:tgtEl>
                                          <p:spTgt spid="86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box(out)">
                                      <p:cBhvr>
                                        <p:cTn id="12" dur="500"/>
                                        <p:tgtEl>
                                          <p:spTgt spid="86020"/>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6022"/>
                                        </p:tgtEl>
                                        <p:attrNameLst>
                                          <p:attrName>style.visibility</p:attrName>
                                        </p:attrNameLst>
                                      </p:cBhvr>
                                      <p:to>
                                        <p:strVal val="visible"/>
                                      </p:to>
                                    </p:set>
                                    <p:anim calcmode="lin" valueType="num">
                                      <p:cBhvr additive="base">
                                        <p:cTn id="16" dur="500" fill="hold"/>
                                        <p:tgtEl>
                                          <p:spTgt spid="86022"/>
                                        </p:tgtEl>
                                        <p:attrNameLst>
                                          <p:attrName>ppt_x</p:attrName>
                                        </p:attrNameLst>
                                      </p:cBhvr>
                                      <p:tavLst>
                                        <p:tav tm="0">
                                          <p:val>
                                            <p:strVal val="0-#ppt_w/2"/>
                                          </p:val>
                                        </p:tav>
                                        <p:tav tm="100000">
                                          <p:val>
                                            <p:strVal val="#ppt_x"/>
                                          </p:val>
                                        </p:tav>
                                      </p:tavLst>
                                    </p:anim>
                                    <p:anim calcmode="lin" valueType="num">
                                      <p:cBhvr additive="base">
                                        <p:cTn id="17" dur="500" fill="hold"/>
                                        <p:tgtEl>
                                          <p:spTgt spid="8602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21"/>
                                        </p:tgtEl>
                                        <p:attrNameLst>
                                          <p:attrName>style.visibility</p:attrName>
                                        </p:attrNameLst>
                                      </p:cBhvr>
                                      <p:to>
                                        <p:strVal val="visible"/>
                                      </p:to>
                                    </p:set>
                                    <p:animEffect transition="in" filter="dissolve">
                                      <p:cBhvr>
                                        <p:cTn id="2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autoUpdateAnimBg="0"/>
      <p:bldP spid="86020" grpId="0" animBg="1"/>
      <p:bldP spid="86021" grpId="0" animBg="1" autoUpdateAnimBg="0"/>
      <p:bldP spid="8602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2438400"/>
            <a:ext cx="3352800" cy="2667000"/>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SzPct val="60000"/>
              <a:buFont typeface="Monotype Sorts" pitchFamily="2" charset="2"/>
              <a:buChar char="l"/>
            </a:pPr>
            <a:r>
              <a:rPr lang="it-IT">
                <a:latin typeface="Comic Sans MS" pitchFamily="66" charset="0"/>
              </a:rPr>
              <a:t> Clear of meconium</a:t>
            </a:r>
          </a:p>
          <a:p>
            <a:pPr algn="l">
              <a:spcBef>
                <a:spcPct val="50000"/>
              </a:spcBef>
              <a:buSzPct val="60000"/>
              <a:buFont typeface="Monotype Sorts" pitchFamily="2" charset="2"/>
              <a:buChar char="l"/>
            </a:pPr>
            <a:r>
              <a:rPr lang="it-IT">
                <a:latin typeface="Comic Sans MS" pitchFamily="66" charset="0"/>
              </a:rPr>
              <a:t> Breathing or crying</a:t>
            </a:r>
          </a:p>
          <a:p>
            <a:pPr algn="l">
              <a:spcBef>
                <a:spcPct val="50000"/>
              </a:spcBef>
              <a:buSzPct val="60000"/>
              <a:buFont typeface="Monotype Sorts" pitchFamily="2" charset="2"/>
              <a:buChar char="l"/>
            </a:pPr>
            <a:r>
              <a:rPr lang="it-IT">
                <a:latin typeface="Comic Sans MS" pitchFamily="66" charset="0"/>
              </a:rPr>
              <a:t> Good muscle tone</a:t>
            </a:r>
          </a:p>
          <a:p>
            <a:pPr algn="l">
              <a:spcBef>
                <a:spcPct val="50000"/>
              </a:spcBef>
              <a:buSzPct val="60000"/>
              <a:buFont typeface="Monotype Sorts" pitchFamily="2" charset="2"/>
              <a:buChar char="l"/>
            </a:pPr>
            <a:r>
              <a:rPr lang="it-IT">
                <a:latin typeface="Comic Sans MS" pitchFamily="66" charset="0"/>
              </a:rPr>
              <a:t> Pink</a:t>
            </a:r>
          </a:p>
          <a:p>
            <a:pPr algn="l">
              <a:spcBef>
                <a:spcPct val="50000"/>
              </a:spcBef>
              <a:buSzPct val="60000"/>
              <a:buFont typeface="Monotype Sorts" pitchFamily="2" charset="2"/>
              <a:buChar char="l"/>
            </a:pPr>
            <a:r>
              <a:rPr lang="it-IT">
                <a:latin typeface="Comic Sans MS" pitchFamily="66" charset="0"/>
              </a:rPr>
              <a:t> Term</a:t>
            </a:r>
            <a:endParaRPr lang="it-IT">
              <a:latin typeface="Times New Roman" pitchFamily="18" charset="0"/>
            </a:endParaRPr>
          </a:p>
        </p:txBody>
      </p:sp>
      <p:sp>
        <p:nvSpPr>
          <p:cNvPr id="87043" name="AutoShape 3"/>
          <p:cNvSpPr>
            <a:spLocks noChangeArrowheads="1"/>
          </p:cNvSpPr>
          <p:nvPr/>
        </p:nvSpPr>
        <p:spPr bwMode="auto">
          <a:xfrm>
            <a:off x="4038600" y="36576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7044" name="Text Box 4"/>
          <p:cNvSpPr txBox="1">
            <a:spLocks noChangeArrowheads="1"/>
          </p:cNvSpPr>
          <p:nvPr/>
        </p:nvSpPr>
        <p:spPr bwMode="auto">
          <a:xfrm>
            <a:off x="5410200" y="2438400"/>
            <a:ext cx="3505200" cy="2667000"/>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Clr>
                <a:srgbClr val="66FF33"/>
              </a:buClr>
              <a:buSzPct val="60000"/>
              <a:buFont typeface="Monotype Sorts" pitchFamily="2" charset="2"/>
              <a:buChar char="l"/>
            </a:pPr>
            <a:r>
              <a:rPr lang="it-IT">
                <a:latin typeface="Comic Sans MS" pitchFamily="66" charset="0"/>
              </a:rPr>
              <a:t> Warm and dry</a:t>
            </a:r>
          </a:p>
          <a:p>
            <a:pPr algn="l">
              <a:spcBef>
                <a:spcPct val="50000"/>
              </a:spcBef>
              <a:buClr>
                <a:srgbClr val="66FF33"/>
              </a:buClr>
              <a:buSzPct val="60000"/>
              <a:buFont typeface="Monotype Sorts" pitchFamily="2" charset="2"/>
              <a:buChar char="l"/>
            </a:pPr>
            <a:r>
              <a:rPr lang="it-IT">
                <a:latin typeface="Comic Sans MS" pitchFamily="66" charset="0"/>
              </a:rPr>
              <a:t> Position</a:t>
            </a:r>
          </a:p>
          <a:p>
            <a:pPr algn="l">
              <a:spcBef>
                <a:spcPct val="50000"/>
              </a:spcBef>
              <a:buClr>
                <a:srgbClr val="66FF33"/>
              </a:buClr>
              <a:buSzPct val="60000"/>
              <a:buFont typeface="Monotype Sorts" pitchFamily="2" charset="2"/>
              <a:buChar char="l"/>
            </a:pPr>
            <a:r>
              <a:rPr lang="it-IT">
                <a:latin typeface="Comic Sans MS" pitchFamily="66" charset="0"/>
              </a:rPr>
              <a:t> Clear the airway </a:t>
            </a:r>
            <a:r>
              <a:rPr lang="it-IT">
                <a:solidFill>
                  <a:schemeClr val="hlink"/>
                </a:solidFill>
                <a:latin typeface="Comic Sans MS" pitchFamily="66" charset="0"/>
              </a:rPr>
              <a:t>(*)</a:t>
            </a:r>
            <a:endParaRPr lang="it-IT">
              <a:latin typeface="Comic Sans MS" pitchFamily="66" charset="0"/>
            </a:endParaRPr>
          </a:p>
          <a:p>
            <a:pPr algn="l">
              <a:spcBef>
                <a:spcPct val="50000"/>
              </a:spcBef>
              <a:buClr>
                <a:srgbClr val="66FF33"/>
              </a:buClr>
              <a:buSzPct val="60000"/>
              <a:buFont typeface="Monotype Sorts" pitchFamily="2" charset="2"/>
              <a:buChar char="l"/>
            </a:pPr>
            <a:r>
              <a:rPr lang="it-IT">
                <a:latin typeface="Comic Sans MS" pitchFamily="66" charset="0"/>
              </a:rPr>
              <a:t> Stimulate</a:t>
            </a:r>
          </a:p>
          <a:p>
            <a:pPr algn="l">
              <a:spcBef>
                <a:spcPct val="50000"/>
              </a:spcBef>
              <a:buClr>
                <a:srgbClr val="66FF33"/>
              </a:buClr>
              <a:buSzPct val="60000"/>
              <a:buFont typeface="Monotype Sorts" pitchFamily="2" charset="2"/>
              <a:buChar char="l"/>
            </a:pPr>
            <a:r>
              <a:rPr lang="it-IT">
                <a:latin typeface="Comic Sans MS" pitchFamily="66" charset="0"/>
              </a:rPr>
              <a:t> Give oxygen </a:t>
            </a:r>
            <a:r>
              <a:rPr lang="it-IT" sz="1400">
                <a:latin typeface="Comic Sans MS" pitchFamily="66" charset="0"/>
              </a:rPr>
              <a:t>(if needed)</a:t>
            </a:r>
          </a:p>
        </p:txBody>
      </p:sp>
      <p:sp>
        <p:nvSpPr>
          <p:cNvPr id="87045" name="Text Box 5"/>
          <p:cNvSpPr txBox="1">
            <a:spLocks noChangeArrowheads="1"/>
          </p:cNvSpPr>
          <p:nvPr/>
        </p:nvSpPr>
        <p:spPr bwMode="auto">
          <a:xfrm>
            <a:off x="4191000" y="31242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it-IT" b="1" dirty="0">
                <a:solidFill>
                  <a:srgbClr val="7030A0"/>
                </a:solidFill>
                <a:latin typeface="Comic Sans MS" pitchFamily="66" charset="0"/>
              </a:rPr>
              <a:t>NO</a:t>
            </a:r>
            <a:endParaRPr lang="it-IT" dirty="0">
              <a:solidFill>
                <a:srgbClr val="7030A0"/>
              </a:solidFill>
              <a:latin typeface="Comic Sans MS" pitchFamily="66" charset="0"/>
            </a:endParaRPr>
          </a:p>
        </p:txBody>
      </p:sp>
      <p:sp>
        <p:nvSpPr>
          <p:cNvPr id="45062" name="Text Box 6"/>
          <p:cNvSpPr txBox="1">
            <a:spLocks noChangeArrowheads="1"/>
          </p:cNvSpPr>
          <p:nvPr/>
        </p:nvSpPr>
        <p:spPr bwMode="auto">
          <a:xfrm>
            <a:off x="200025" y="717550"/>
            <a:ext cx="8763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a:t>Initial assessment of the newly born</a:t>
            </a:r>
          </a:p>
        </p:txBody>
      </p:sp>
      <p:sp>
        <p:nvSpPr>
          <p:cNvPr id="87047" name="Text Box 7"/>
          <p:cNvSpPr txBox="1">
            <a:spLocks noChangeArrowheads="1"/>
          </p:cNvSpPr>
          <p:nvPr/>
        </p:nvSpPr>
        <p:spPr bwMode="auto">
          <a:xfrm>
            <a:off x="3297238" y="6019800"/>
            <a:ext cx="50022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dirty="0">
                <a:solidFill>
                  <a:srgbClr val="7030A0"/>
                </a:solidFill>
              </a:rPr>
              <a:t>(*) consider endotracheal intubation</a:t>
            </a:r>
          </a:p>
        </p:txBody>
      </p:sp>
      <p:sp>
        <p:nvSpPr>
          <p:cNvPr id="8" name="Footer Placeholder 7"/>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141861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043"/>
                                        </p:tgtEl>
                                        <p:attrNameLst>
                                          <p:attrName>style.visibility</p:attrName>
                                        </p:attrNameLst>
                                      </p:cBhvr>
                                      <p:to>
                                        <p:strVal val="visible"/>
                                      </p:to>
                                    </p:set>
                                    <p:animEffect transition="in" filter="box(out)">
                                      <p:cBhvr>
                                        <p:cTn id="12" dur="500"/>
                                        <p:tgtEl>
                                          <p:spTgt spid="87043"/>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7045"/>
                                        </p:tgtEl>
                                        <p:attrNameLst>
                                          <p:attrName>style.visibility</p:attrName>
                                        </p:attrNameLst>
                                      </p:cBhvr>
                                      <p:to>
                                        <p:strVal val="visible"/>
                                      </p:to>
                                    </p:set>
                                    <p:anim calcmode="lin" valueType="num">
                                      <p:cBhvr additive="base">
                                        <p:cTn id="16" dur="500" fill="hold"/>
                                        <p:tgtEl>
                                          <p:spTgt spid="87045"/>
                                        </p:tgtEl>
                                        <p:attrNameLst>
                                          <p:attrName>ppt_x</p:attrName>
                                        </p:attrNameLst>
                                      </p:cBhvr>
                                      <p:tavLst>
                                        <p:tav tm="0">
                                          <p:val>
                                            <p:strVal val="0-#ppt_w/2"/>
                                          </p:val>
                                        </p:tav>
                                        <p:tav tm="100000">
                                          <p:val>
                                            <p:strVal val="#ppt_x"/>
                                          </p:val>
                                        </p:tav>
                                      </p:tavLst>
                                    </p:anim>
                                    <p:anim calcmode="lin" valueType="num">
                                      <p:cBhvr additive="base">
                                        <p:cTn id="17" dur="500" fill="hold"/>
                                        <p:tgtEl>
                                          <p:spTgt spid="8704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4"/>
                                        </p:tgtEl>
                                        <p:attrNameLst>
                                          <p:attrName>style.visibility</p:attrName>
                                        </p:attrNameLst>
                                      </p:cBhvr>
                                      <p:to>
                                        <p:strVal val="visible"/>
                                      </p:to>
                                    </p:set>
                                    <p:animEffect transition="in" filter="dissolve">
                                      <p:cBhvr>
                                        <p:cTn id="22" dur="500"/>
                                        <p:tgtEl>
                                          <p:spTgt spid="87044"/>
                                        </p:tgtEl>
                                      </p:cBhvr>
                                    </p:animEffect>
                                  </p:childTnLst>
                                </p:cTn>
                              </p:par>
                            </p:childTnLst>
                          </p:cTn>
                        </p:par>
                        <p:par>
                          <p:cTn id="23" fill="hold" nodeType="afterGroup">
                            <p:stCondLst>
                              <p:cond delay="500"/>
                            </p:stCondLst>
                            <p:childTnLst>
                              <p:par>
                                <p:cTn id="24" presetID="4" presetClass="entr" presetSubtype="32" fill="hold" grpId="0" nodeType="afterEffect">
                                  <p:stCondLst>
                                    <p:cond delay="2000"/>
                                  </p:stCondLst>
                                  <p:childTnLst>
                                    <p:set>
                                      <p:cBhvr>
                                        <p:cTn id="25" dur="1" fill="hold">
                                          <p:stCondLst>
                                            <p:cond delay="0"/>
                                          </p:stCondLst>
                                        </p:cTn>
                                        <p:tgtEl>
                                          <p:spTgt spid="87047"/>
                                        </p:tgtEl>
                                        <p:attrNameLst>
                                          <p:attrName>style.visibility</p:attrName>
                                        </p:attrNameLst>
                                      </p:cBhvr>
                                      <p:to>
                                        <p:strVal val="visible"/>
                                      </p:to>
                                    </p:set>
                                    <p:animEffect transition="in" filter="box(out)">
                                      <p:cBhvr>
                                        <p:cTn id="26"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animBg="1"/>
      <p:bldP spid="87044" grpId="0" animBg="1" autoUpdateAnimBg="0"/>
      <p:bldP spid="87045" grpId="0" autoUpdateAnimBg="0"/>
      <p:bldP spid="8704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685800" y="1143000"/>
            <a:ext cx="6324600" cy="4114800"/>
          </a:xfrm>
        </p:spPr>
        <p:txBody>
          <a:bodyPr/>
          <a:lstStyle/>
          <a:p>
            <a:pPr algn="just"/>
            <a:endParaRPr lang="en-GB" sz="2800" dirty="0" smtClean="0">
              <a:solidFill>
                <a:schemeClr val="bg1"/>
              </a:solidFill>
            </a:endParaRPr>
          </a:p>
          <a:p>
            <a:pPr>
              <a:buClr>
                <a:schemeClr val="hlink"/>
              </a:buClr>
              <a:buSzPct val="130000"/>
            </a:pPr>
            <a:r>
              <a:rPr lang="en-GB" sz="2800" dirty="0" smtClean="0"/>
              <a:t>Clear of meconium</a:t>
            </a:r>
          </a:p>
          <a:p>
            <a:pPr>
              <a:buClr>
                <a:schemeClr val="hlink"/>
              </a:buClr>
              <a:buSzPct val="130000"/>
            </a:pPr>
            <a:r>
              <a:rPr lang="en-GB" sz="2800" dirty="0" smtClean="0"/>
              <a:t>Spontaneously breathing or crying</a:t>
            </a:r>
          </a:p>
          <a:p>
            <a:pPr>
              <a:buClr>
                <a:schemeClr val="hlink"/>
              </a:buClr>
              <a:buSzPct val="130000"/>
            </a:pPr>
            <a:r>
              <a:rPr lang="en-GB" sz="2800" dirty="0" smtClean="0"/>
              <a:t>Good muscle tone</a:t>
            </a:r>
          </a:p>
          <a:p>
            <a:pPr>
              <a:buClr>
                <a:schemeClr val="hlink"/>
              </a:buClr>
              <a:buSzPct val="130000"/>
            </a:pPr>
            <a:r>
              <a:rPr lang="en-GB" sz="2800" dirty="0" smtClean="0"/>
              <a:t>Skin colour pink</a:t>
            </a:r>
          </a:p>
          <a:p>
            <a:pPr>
              <a:buClr>
                <a:schemeClr val="hlink"/>
              </a:buClr>
              <a:buSzPct val="130000"/>
            </a:pPr>
            <a:r>
              <a:rPr lang="en-GB" sz="2800" dirty="0" smtClean="0"/>
              <a:t>Term gestation </a:t>
            </a:r>
          </a:p>
        </p:txBody>
      </p:sp>
      <p:sp>
        <p:nvSpPr>
          <p:cNvPr id="11267" name="Text Box 3"/>
          <p:cNvSpPr txBox="1">
            <a:spLocks noChangeArrowheads="1"/>
          </p:cNvSpPr>
          <p:nvPr/>
        </p:nvSpPr>
        <p:spPr bwMode="auto">
          <a:xfrm>
            <a:off x="609600" y="685800"/>
            <a:ext cx="8153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00B050"/>
                </a:solidFill>
              </a:rPr>
              <a:t>Visual inspection of the newly born</a:t>
            </a:r>
          </a:p>
        </p:txBody>
      </p:sp>
      <p:pic>
        <p:nvPicPr>
          <p:cNvPr id="11268" name="Picture 4" descr="E:\DSCF00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3295650"/>
            <a:ext cx="4267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89573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dissolve">
                                      <p:cBhvr>
                                        <p:cTn id="7" dur="500"/>
                                        <p:tgtEl>
                                          <p:spTgt spid="256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dissolve">
                                      <p:cBhvr>
                                        <p:cTn id="12" dur="500"/>
                                        <p:tgtEl>
                                          <p:spTgt spid="25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dissolve">
                                      <p:cBhvr>
                                        <p:cTn id="17" dur="500"/>
                                        <p:tgtEl>
                                          <p:spTgt spid="256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2">
                                            <p:txEl>
                                              <p:pRg st="4" end="4"/>
                                            </p:txEl>
                                          </p:spTgt>
                                        </p:tgtEl>
                                        <p:attrNameLst>
                                          <p:attrName>style.visibility</p:attrName>
                                        </p:attrNameLst>
                                      </p:cBhvr>
                                      <p:to>
                                        <p:strVal val="visible"/>
                                      </p:to>
                                    </p:set>
                                    <p:animEffect transition="in" filter="dissolve">
                                      <p:cBhvr>
                                        <p:cTn id="22" dur="500"/>
                                        <p:tgtEl>
                                          <p:spTgt spid="256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2">
                                            <p:txEl>
                                              <p:pRg st="5" end="5"/>
                                            </p:txEl>
                                          </p:spTgt>
                                        </p:tgtEl>
                                        <p:attrNameLst>
                                          <p:attrName>style.visibility</p:attrName>
                                        </p:attrNameLst>
                                      </p:cBhvr>
                                      <p:to>
                                        <p:strVal val="visible"/>
                                      </p:to>
                                    </p:set>
                                    <p:animEffect transition="in" filter="dissolve">
                                      <p:cBhvr>
                                        <p:cTn id="27"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04800" y="1219200"/>
            <a:ext cx="3505200" cy="1571625"/>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SzPct val="60000"/>
              <a:buFont typeface="Monotype Sorts" pitchFamily="2" charset="2"/>
              <a:buChar char="l"/>
            </a:pPr>
            <a:r>
              <a:rPr lang="it-IT">
                <a:latin typeface="Comic Sans MS" pitchFamily="66" charset="0"/>
              </a:rPr>
              <a:t> Respiratory activity</a:t>
            </a:r>
          </a:p>
          <a:p>
            <a:pPr algn="l">
              <a:spcBef>
                <a:spcPct val="50000"/>
              </a:spcBef>
              <a:buSzPct val="60000"/>
              <a:buFont typeface="Monotype Sorts" pitchFamily="2" charset="2"/>
              <a:buChar char="l"/>
            </a:pPr>
            <a:r>
              <a:rPr lang="it-IT">
                <a:latin typeface="Comic Sans MS" pitchFamily="66" charset="0"/>
              </a:rPr>
              <a:t> Heart rate</a:t>
            </a:r>
          </a:p>
          <a:p>
            <a:pPr algn="l">
              <a:spcBef>
                <a:spcPct val="50000"/>
              </a:spcBef>
              <a:buSzPct val="60000"/>
              <a:buFont typeface="Monotype Sorts" pitchFamily="2" charset="2"/>
              <a:buChar char="l"/>
            </a:pPr>
            <a:r>
              <a:rPr lang="it-IT">
                <a:latin typeface="Comic Sans MS" pitchFamily="66" charset="0"/>
              </a:rPr>
              <a:t> Colour</a:t>
            </a:r>
            <a:endParaRPr lang="it-IT">
              <a:latin typeface="Times New Roman" pitchFamily="18" charset="0"/>
            </a:endParaRPr>
          </a:p>
        </p:txBody>
      </p:sp>
      <p:sp>
        <p:nvSpPr>
          <p:cNvPr id="88067" name="AutoShape 3"/>
          <p:cNvSpPr>
            <a:spLocks noChangeArrowheads="1"/>
          </p:cNvSpPr>
          <p:nvPr/>
        </p:nvSpPr>
        <p:spPr bwMode="auto">
          <a:xfrm>
            <a:off x="4114800" y="18288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8068" name="Text Box 4"/>
          <p:cNvSpPr txBox="1">
            <a:spLocks noChangeArrowheads="1"/>
          </p:cNvSpPr>
          <p:nvPr/>
        </p:nvSpPr>
        <p:spPr bwMode="auto">
          <a:xfrm>
            <a:off x="5410200" y="1219200"/>
            <a:ext cx="3429000" cy="1571625"/>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Clr>
                <a:srgbClr val="66FF33"/>
              </a:buClr>
              <a:buSzPct val="60000"/>
              <a:buFont typeface="Monotype Sorts" pitchFamily="2" charset="2"/>
              <a:buChar char="l"/>
            </a:pPr>
            <a:r>
              <a:rPr lang="it-IT">
                <a:latin typeface="Comic Sans MS" pitchFamily="66" charset="0"/>
              </a:rPr>
              <a:t> Breathing </a:t>
            </a:r>
          </a:p>
          <a:p>
            <a:pPr algn="l">
              <a:spcBef>
                <a:spcPct val="50000"/>
              </a:spcBef>
              <a:buClr>
                <a:srgbClr val="66FF33"/>
              </a:buClr>
              <a:buSzPct val="60000"/>
              <a:buFont typeface="Monotype Sorts" pitchFamily="2" charset="2"/>
              <a:buChar char="l"/>
            </a:pPr>
            <a:r>
              <a:rPr lang="it-IT">
                <a:latin typeface="Comic Sans MS" pitchFamily="66" charset="0"/>
              </a:rPr>
              <a:t> Heart rate &gt; 100</a:t>
            </a:r>
          </a:p>
          <a:p>
            <a:pPr algn="l">
              <a:spcBef>
                <a:spcPct val="50000"/>
              </a:spcBef>
              <a:buClr>
                <a:srgbClr val="66FF33"/>
              </a:buClr>
              <a:buSzPct val="60000"/>
              <a:buFont typeface="Monotype Sorts" pitchFamily="2" charset="2"/>
              <a:buChar char="l"/>
            </a:pPr>
            <a:r>
              <a:rPr lang="it-IT">
                <a:latin typeface="Comic Sans MS" pitchFamily="66" charset="0"/>
              </a:rPr>
              <a:t> Pink</a:t>
            </a:r>
          </a:p>
        </p:txBody>
      </p:sp>
      <p:sp>
        <p:nvSpPr>
          <p:cNvPr id="46085" name="Text Box 5"/>
          <p:cNvSpPr txBox="1">
            <a:spLocks noChangeArrowheads="1"/>
          </p:cNvSpPr>
          <p:nvPr/>
        </p:nvSpPr>
        <p:spPr bwMode="auto">
          <a:xfrm>
            <a:off x="1447800" y="228600"/>
            <a:ext cx="6400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a:t>Continue evaluation</a:t>
            </a:r>
          </a:p>
        </p:txBody>
      </p:sp>
      <p:sp>
        <p:nvSpPr>
          <p:cNvPr id="88070" name="Text Box 6"/>
          <p:cNvSpPr txBox="1">
            <a:spLocks noChangeArrowheads="1"/>
          </p:cNvSpPr>
          <p:nvPr/>
        </p:nvSpPr>
        <p:spPr bwMode="auto">
          <a:xfrm>
            <a:off x="5410200" y="4114800"/>
            <a:ext cx="3429000" cy="476250"/>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a:latin typeface="Comic Sans MS" pitchFamily="66" charset="0"/>
              </a:rPr>
              <a:t>Standard care</a:t>
            </a:r>
          </a:p>
        </p:txBody>
      </p:sp>
      <p:sp>
        <p:nvSpPr>
          <p:cNvPr id="88071" name="AutoShape 7"/>
          <p:cNvSpPr>
            <a:spLocks noChangeArrowheads="1"/>
          </p:cNvSpPr>
          <p:nvPr/>
        </p:nvSpPr>
        <p:spPr bwMode="auto">
          <a:xfrm>
            <a:off x="1676400" y="2971800"/>
            <a:ext cx="304800" cy="914400"/>
          </a:xfrm>
          <a:prstGeom prst="down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8072" name="Text Box 8"/>
          <p:cNvSpPr txBox="1">
            <a:spLocks noChangeArrowheads="1"/>
          </p:cNvSpPr>
          <p:nvPr/>
        </p:nvSpPr>
        <p:spPr bwMode="auto">
          <a:xfrm>
            <a:off x="304800" y="4038600"/>
            <a:ext cx="3429000" cy="1023938"/>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Clr>
                <a:srgbClr val="66FF33"/>
              </a:buClr>
              <a:buSzPct val="60000"/>
              <a:buFont typeface="Monotype Sorts" pitchFamily="2" charset="2"/>
              <a:buChar char="l"/>
            </a:pPr>
            <a:r>
              <a:rPr lang="it-IT">
                <a:latin typeface="Comic Sans MS" pitchFamily="66" charset="0"/>
              </a:rPr>
              <a:t> Apnoea or gasping</a:t>
            </a:r>
          </a:p>
          <a:p>
            <a:pPr algn="l">
              <a:spcBef>
                <a:spcPct val="50000"/>
              </a:spcBef>
              <a:buClr>
                <a:srgbClr val="66FF33"/>
              </a:buClr>
              <a:buSzPct val="60000"/>
              <a:buFont typeface="Monotype Sorts" pitchFamily="2" charset="2"/>
              <a:buChar char="l"/>
            </a:pPr>
            <a:r>
              <a:rPr lang="it-IT">
                <a:latin typeface="Comic Sans MS" pitchFamily="66" charset="0"/>
              </a:rPr>
              <a:t> Heart rate &lt; 100 </a:t>
            </a:r>
          </a:p>
        </p:txBody>
      </p:sp>
      <p:sp>
        <p:nvSpPr>
          <p:cNvPr id="88073" name="AutoShape 9"/>
          <p:cNvSpPr>
            <a:spLocks noChangeArrowheads="1"/>
          </p:cNvSpPr>
          <p:nvPr/>
        </p:nvSpPr>
        <p:spPr bwMode="auto">
          <a:xfrm>
            <a:off x="7010400" y="2971800"/>
            <a:ext cx="304800" cy="914400"/>
          </a:xfrm>
          <a:prstGeom prst="down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8074" name="AutoShape 10"/>
          <p:cNvSpPr>
            <a:spLocks noChangeArrowheads="1"/>
          </p:cNvSpPr>
          <p:nvPr/>
        </p:nvSpPr>
        <p:spPr bwMode="auto">
          <a:xfrm>
            <a:off x="2209800" y="5257800"/>
            <a:ext cx="6705600" cy="1371600"/>
          </a:xfrm>
          <a:prstGeom prst="wedgeRoundRectCallout">
            <a:avLst>
              <a:gd name="adj1" fmla="val -60606"/>
              <a:gd name="adj2" fmla="val -54167"/>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algn="l">
              <a:spcBef>
                <a:spcPct val="50000"/>
              </a:spcBef>
              <a:buFontTx/>
              <a:buChar char="•"/>
              <a:defRPr/>
            </a:pPr>
            <a:r>
              <a:rPr lang="it-IT" sz="3200" b="1" dirty="0">
                <a:effectLst>
                  <a:outerShdw blurRad="38100" dist="38100" dir="2700000" algn="tl">
                    <a:srgbClr val="FFFFFF"/>
                  </a:outerShdw>
                </a:effectLst>
                <a:latin typeface="Comic Sans MS" pitchFamily="66" charset="0"/>
              </a:rPr>
              <a:t>Positive pressure ventilation </a:t>
            </a:r>
            <a:r>
              <a:rPr lang="it-IT" sz="2000" b="1" dirty="0">
                <a:effectLst>
                  <a:outerShdw blurRad="38100" dist="38100" dir="2700000" algn="tl">
                    <a:srgbClr val="000000"/>
                  </a:outerShdw>
                </a:effectLst>
                <a:latin typeface="Comic Sans MS" pitchFamily="66" charset="0"/>
              </a:rPr>
              <a:t>(*)</a:t>
            </a:r>
            <a:endParaRPr lang="it-IT" sz="3200" b="1" dirty="0">
              <a:effectLst>
                <a:outerShdw blurRad="38100" dist="38100" dir="2700000" algn="tl">
                  <a:srgbClr val="FFFFFF"/>
                </a:outerShdw>
              </a:effectLst>
              <a:latin typeface="Comic Sans MS" pitchFamily="66" charset="0"/>
            </a:endParaRPr>
          </a:p>
          <a:p>
            <a:pPr algn="l">
              <a:spcBef>
                <a:spcPct val="50000"/>
              </a:spcBef>
              <a:buFontTx/>
              <a:buChar char="•"/>
              <a:defRPr/>
            </a:pPr>
            <a:r>
              <a:rPr lang="it-IT" sz="3200" b="1" dirty="0">
                <a:effectLst>
                  <a:outerShdw blurRad="38100" dist="38100" dir="2700000" algn="tl">
                    <a:srgbClr val="FFFFFF"/>
                  </a:outerShdw>
                </a:effectLst>
                <a:latin typeface="Comic Sans MS" pitchFamily="66" charset="0"/>
              </a:rPr>
              <a:t>Oxygen</a:t>
            </a:r>
            <a:endParaRPr lang="it-IT" b="1" dirty="0">
              <a:latin typeface="Times New Roman" pitchFamily="18" charset="0"/>
            </a:endParaRPr>
          </a:p>
        </p:txBody>
      </p:sp>
      <p:sp>
        <p:nvSpPr>
          <p:cNvPr id="11" name="Footer Placeholder 10"/>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661630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067"/>
                                        </p:tgtEl>
                                        <p:attrNameLst>
                                          <p:attrName>style.visibility</p:attrName>
                                        </p:attrNameLst>
                                      </p:cBhvr>
                                      <p:to>
                                        <p:strVal val="visible"/>
                                      </p:to>
                                    </p:set>
                                    <p:animEffect transition="in" filter="box(out)">
                                      <p:cBhvr>
                                        <p:cTn id="12" dur="500"/>
                                        <p:tgtEl>
                                          <p:spTgt spid="8806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8068"/>
                                        </p:tgtEl>
                                        <p:attrNameLst>
                                          <p:attrName>style.visibility</p:attrName>
                                        </p:attrNameLst>
                                      </p:cBhvr>
                                      <p:to>
                                        <p:strVal val="visible"/>
                                      </p:to>
                                    </p:set>
                                    <p:animEffect transition="in" filter="dissolve">
                                      <p:cBhvr>
                                        <p:cTn id="16" dur="500"/>
                                        <p:tgtEl>
                                          <p:spTgt spid="880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8073"/>
                                        </p:tgtEl>
                                        <p:attrNameLst>
                                          <p:attrName>style.visibility</p:attrName>
                                        </p:attrNameLst>
                                      </p:cBhvr>
                                      <p:to>
                                        <p:strVal val="visible"/>
                                      </p:to>
                                    </p:set>
                                    <p:animEffect transition="in" filter="dissolve">
                                      <p:cBhvr>
                                        <p:cTn id="21" dur="500"/>
                                        <p:tgtEl>
                                          <p:spTgt spid="88073"/>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88070"/>
                                        </p:tgtEl>
                                        <p:attrNameLst>
                                          <p:attrName>style.visibility</p:attrName>
                                        </p:attrNameLst>
                                      </p:cBhvr>
                                      <p:to>
                                        <p:strVal val="visible"/>
                                      </p:to>
                                    </p:set>
                                    <p:animEffect transition="in" filter="dissolve">
                                      <p:cBhvr>
                                        <p:cTn id="25" dur="500"/>
                                        <p:tgtEl>
                                          <p:spTgt spid="880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8071"/>
                                        </p:tgtEl>
                                        <p:attrNameLst>
                                          <p:attrName>style.visibility</p:attrName>
                                        </p:attrNameLst>
                                      </p:cBhvr>
                                      <p:to>
                                        <p:strVal val="visible"/>
                                      </p:to>
                                    </p:set>
                                    <p:animEffect transition="in" filter="dissolve">
                                      <p:cBhvr>
                                        <p:cTn id="30" dur="500"/>
                                        <p:tgtEl>
                                          <p:spTgt spid="88071"/>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88072"/>
                                        </p:tgtEl>
                                        <p:attrNameLst>
                                          <p:attrName>style.visibility</p:attrName>
                                        </p:attrNameLst>
                                      </p:cBhvr>
                                      <p:to>
                                        <p:strVal val="visible"/>
                                      </p:to>
                                    </p:set>
                                    <p:animEffect transition="in" filter="dissolve">
                                      <p:cBhvr>
                                        <p:cTn id="34" dur="500"/>
                                        <p:tgtEl>
                                          <p:spTgt spid="88072"/>
                                        </p:tgtEl>
                                      </p:cBhvr>
                                    </p:animEffect>
                                  </p:childTnLst>
                                </p:cTn>
                              </p:par>
                            </p:childTnLst>
                          </p:cTn>
                        </p:par>
                        <p:par>
                          <p:cTn id="35" fill="hold" nodeType="afterGroup">
                            <p:stCondLst>
                              <p:cond delay="1000"/>
                            </p:stCondLst>
                            <p:childTnLst>
                              <p:par>
                                <p:cTn id="36" presetID="4" presetClass="entr" presetSubtype="32" fill="hold" grpId="0" nodeType="afterEffect">
                                  <p:stCondLst>
                                    <p:cond delay="2000"/>
                                  </p:stCondLst>
                                  <p:childTnLst>
                                    <p:set>
                                      <p:cBhvr>
                                        <p:cTn id="37" dur="1" fill="hold">
                                          <p:stCondLst>
                                            <p:cond delay="0"/>
                                          </p:stCondLst>
                                        </p:cTn>
                                        <p:tgtEl>
                                          <p:spTgt spid="88074"/>
                                        </p:tgtEl>
                                        <p:attrNameLst>
                                          <p:attrName>style.visibility</p:attrName>
                                        </p:attrNameLst>
                                      </p:cBhvr>
                                      <p:to>
                                        <p:strVal val="visible"/>
                                      </p:to>
                                    </p:set>
                                    <p:animEffect transition="in" filter="box(out)">
                                      <p:cBhvr>
                                        <p:cTn id="38" dur="500"/>
                                        <p:tgtEl>
                                          <p:spTgt spid="88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67" grpId="0" animBg="1"/>
      <p:bldP spid="88068" grpId="0" animBg="1" autoUpdateAnimBg="0"/>
      <p:bldP spid="88070" grpId="0" animBg="1" autoUpdateAnimBg="0"/>
      <p:bldP spid="88071" grpId="0" animBg="1"/>
      <p:bldP spid="88072" grpId="0" animBg="1" autoUpdateAnimBg="0"/>
      <p:bldP spid="88073" grpId="0" animBg="1"/>
      <p:bldP spid="88074"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1752600"/>
            <a:ext cx="3352800" cy="1571625"/>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SzPct val="60000"/>
              <a:buFont typeface="Monotype Sorts" pitchFamily="2" charset="2"/>
              <a:buChar char="l"/>
            </a:pPr>
            <a:r>
              <a:rPr lang="it-IT">
                <a:latin typeface="Comic Sans MS" pitchFamily="66" charset="0"/>
              </a:rPr>
              <a:t> Ventilating</a:t>
            </a:r>
          </a:p>
          <a:p>
            <a:pPr algn="l">
              <a:spcBef>
                <a:spcPct val="50000"/>
              </a:spcBef>
              <a:buSzPct val="60000"/>
              <a:buFont typeface="Monotype Sorts" pitchFamily="2" charset="2"/>
              <a:buChar char="l"/>
            </a:pPr>
            <a:r>
              <a:rPr lang="it-IT">
                <a:latin typeface="Comic Sans MS" pitchFamily="66" charset="0"/>
              </a:rPr>
              <a:t> Heart rate &gt; 100</a:t>
            </a:r>
          </a:p>
          <a:p>
            <a:pPr algn="l">
              <a:spcBef>
                <a:spcPct val="50000"/>
              </a:spcBef>
              <a:buSzPct val="60000"/>
              <a:buFont typeface="Monotype Sorts" pitchFamily="2" charset="2"/>
              <a:buChar char="l"/>
            </a:pPr>
            <a:r>
              <a:rPr lang="it-IT">
                <a:latin typeface="Comic Sans MS" pitchFamily="66" charset="0"/>
              </a:rPr>
              <a:t> Pink</a:t>
            </a:r>
            <a:endParaRPr lang="it-IT">
              <a:latin typeface="Times New Roman" pitchFamily="18" charset="0"/>
            </a:endParaRPr>
          </a:p>
        </p:txBody>
      </p:sp>
      <p:sp>
        <p:nvSpPr>
          <p:cNvPr id="89091" name="AutoShape 3"/>
          <p:cNvSpPr>
            <a:spLocks noChangeArrowheads="1"/>
          </p:cNvSpPr>
          <p:nvPr/>
        </p:nvSpPr>
        <p:spPr bwMode="auto">
          <a:xfrm>
            <a:off x="4114800" y="21336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89092" name="Text Box 4"/>
          <p:cNvSpPr txBox="1">
            <a:spLocks noChangeArrowheads="1"/>
          </p:cNvSpPr>
          <p:nvPr/>
        </p:nvSpPr>
        <p:spPr bwMode="auto">
          <a:xfrm>
            <a:off x="5410200" y="2057400"/>
            <a:ext cx="2743200" cy="476250"/>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it-IT">
                <a:latin typeface="Comic Sans MS" pitchFamily="66" charset="0"/>
              </a:rPr>
              <a:t>Ongoing support</a:t>
            </a:r>
          </a:p>
        </p:txBody>
      </p:sp>
      <p:sp>
        <p:nvSpPr>
          <p:cNvPr id="47109" name="Text Box 5"/>
          <p:cNvSpPr txBox="1">
            <a:spLocks noChangeArrowheads="1"/>
          </p:cNvSpPr>
          <p:nvPr/>
        </p:nvSpPr>
        <p:spPr bwMode="auto">
          <a:xfrm>
            <a:off x="685800" y="228600"/>
            <a:ext cx="8077200" cy="125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a:t>Positive pressure ventilation </a:t>
            </a:r>
          </a:p>
          <a:p>
            <a:pPr>
              <a:lnSpc>
                <a:spcPct val="40000"/>
              </a:lnSpc>
              <a:spcBef>
                <a:spcPct val="50000"/>
              </a:spcBef>
            </a:pPr>
            <a:r>
              <a:rPr lang="it-IT" sz="4000"/>
              <a:t>and oxygen</a:t>
            </a:r>
          </a:p>
        </p:txBody>
      </p:sp>
      <p:sp>
        <p:nvSpPr>
          <p:cNvPr id="89094" name="Text Box 6"/>
          <p:cNvSpPr txBox="1">
            <a:spLocks noChangeArrowheads="1"/>
          </p:cNvSpPr>
          <p:nvPr/>
        </p:nvSpPr>
        <p:spPr bwMode="auto">
          <a:xfrm>
            <a:off x="304800" y="4038600"/>
            <a:ext cx="3429000" cy="476250"/>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pPr>
            <a:r>
              <a:rPr lang="it-IT">
                <a:latin typeface="Comic Sans MS" pitchFamily="66" charset="0"/>
              </a:rPr>
              <a:t>Heart rate &lt; 60 </a:t>
            </a:r>
          </a:p>
        </p:txBody>
      </p:sp>
      <p:sp>
        <p:nvSpPr>
          <p:cNvPr id="89095" name="AutoShape 7"/>
          <p:cNvSpPr>
            <a:spLocks noChangeArrowheads="1"/>
          </p:cNvSpPr>
          <p:nvPr/>
        </p:nvSpPr>
        <p:spPr bwMode="auto">
          <a:xfrm>
            <a:off x="2209800" y="4953000"/>
            <a:ext cx="6705600" cy="1676400"/>
          </a:xfrm>
          <a:prstGeom prst="wedgeRoundRectCallout">
            <a:avLst>
              <a:gd name="adj1" fmla="val -35347"/>
              <a:gd name="adj2" fmla="val -87690"/>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algn="l">
              <a:spcBef>
                <a:spcPct val="50000"/>
              </a:spcBef>
              <a:buFontTx/>
              <a:buChar char="•"/>
              <a:defRPr/>
            </a:pPr>
            <a:r>
              <a:rPr lang="it-IT" sz="3200" b="1" dirty="0">
                <a:effectLst>
                  <a:outerShdw blurRad="38100" dist="38100" dir="2700000" algn="tl">
                    <a:srgbClr val="FFFFFF"/>
                  </a:outerShdw>
                </a:effectLst>
                <a:latin typeface="Comic Sans MS" pitchFamily="66" charset="0"/>
              </a:rPr>
              <a:t>Positive pressure ventilation </a:t>
            </a:r>
            <a:r>
              <a:rPr lang="it-IT" sz="2000" b="1" dirty="0">
                <a:effectLst>
                  <a:outerShdw blurRad="38100" dist="38100" dir="2700000" algn="tl">
                    <a:srgbClr val="000000"/>
                  </a:outerShdw>
                </a:effectLst>
                <a:latin typeface="Comic Sans MS" pitchFamily="66" charset="0"/>
              </a:rPr>
              <a:t>(*)</a:t>
            </a:r>
            <a:endParaRPr lang="it-IT" sz="3200" b="1" dirty="0">
              <a:effectLst>
                <a:outerShdw blurRad="38100" dist="38100" dir="2700000" algn="tl">
                  <a:srgbClr val="FFFFFF"/>
                </a:outerShdw>
              </a:effectLst>
              <a:latin typeface="Comic Sans MS" pitchFamily="66" charset="0"/>
            </a:endParaRPr>
          </a:p>
          <a:p>
            <a:pPr algn="l">
              <a:spcBef>
                <a:spcPct val="50000"/>
              </a:spcBef>
              <a:buFontTx/>
              <a:buChar char="•"/>
              <a:defRPr/>
            </a:pPr>
            <a:r>
              <a:rPr lang="it-IT" sz="3200" b="1" dirty="0">
                <a:effectLst>
                  <a:outerShdw blurRad="38100" dist="38100" dir="2700000" algn="tl">
                    <a:srgbClr val="FFFFFF"/>
                  </a:outerShdw>
                </a:effectLst>
                <a:latin typeface="Comic Sans MS" pitchFamily="66" charset="0"/>
              </a:rPr>
              <a:t>Chest compressions</a:t>
            </a:r>
            <a:endParaRPr lang="it-IT" b="1" dirty="0">
              <a:latin typeface="Times New Roman" pitchFamily="18" charset="0"/>
            </a:endParaRPr>
          </a:p>
        </p:txBody>
      </p:sp>
      <p:sp>
        <p:nvSpPr>
          <p:cNvPr id="8" name="Footer Placeholder 7"/>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767203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dissolve">
                                      <p:cBhvr>
                                        <p:cTn id="7" dur="5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box(out)">
                                      <p:cBhvr>
                                        <p:cTn id="12" dur="500"/>
                                        <p:tgtEl>
                                          <p:spTgt spid="89091"/>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9092"/>
                                        </p:tgtEl>
                                        <p:attrNameLst>
                                          <p:attrName>style.visibility</p:attrName>
                                        </p:attrNameLst>
                                      </p:cBhvr>
                                      <p:to>
                                        <p:strVal val="visible"/>
                                      </p:to>
                                    </p:set>
                                    <p:animEffect transition="in" filter="dissolve">
                                      <p:cBhvr>
                                        <p:cTn id="16" dur="500"/>
                                        <p:tgtEl>
                                          <p:spTgt spid="890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9094"/>
                                        </p:tgtEl>
                                        <p:attrNameLst>
                                          <p:attrName>style.visibility</p:attrName>
                                        </p:attrNameLst>
                                      </p:cBhvr>
                                      <p:to>
                                        <p:strVal val="visible"/>
                                      </p:to>
                                    </p:set>
                                    <p:animEffect transition="in" filter="dissolve">
                                      <p:cBhvr>
                                        <p:cTn id="21" dur="500"/>
                                        <p:tgtEl>
                                          <p:spTgt spid="89094"/>
                                        </p:tgtEl>
                                      </p:cBhvr>
                                    </p:animEffect>
                                  </p:childTnLst>
                                </p:cTn>
                              </p:par>
                            </p:childTnLst>
                          </p:cTn>
                        </p:par>
                        <p:par>
                          <p:cTn id="22" fill="hold" nodeType="afterGroup">
                            <p:stCondLst>
                              <p:cond delay="500"/>
                            </p:stCondLst>
                            <p:childTnLst>
                              <p:par>
                                <p:cTn id="23" presetID="4" presetClass="entr" presetSubtype="32" fill="hold" grpId="0" nodeType="afterEffect">
                                  <p:stCondLst>
                                    <p:cond delay="2000"/>
                                  </p:stCondLst>
                                  <p:childTnLst>
                                    <p:set>
                                      <p:cBhvr>
                                        <p:cTn id="24" dur="1" fill="hold">
                                          <p:stCondLst>
                                            <p:cond delay="0"/>
                                          </p:stCondLst>
                                        </p:cTn>
                                        <p:tgtEl>
                                          <p:spTgt spid="89095"/>
                                        </p:tgtEl>
                                        <p:attrNameLst>
                                          <p:attrName>style.visibility</p:attrName>
                                        </p:attrNameLst>
                                      </p:cBhvr>
                                      <p:to>
                                        <p:strVal val="visible"/>
                                      </p:to>
                                    </p:set>
                                    <p:animEffect transition="in" filter="box(out)">
                                      <p:cBhvr>
                                        <p:cTn id="25"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1" grpId="0" animBg="1"/>
      <p:bldP spid="89092" grpId="0" animBg="1" autoUpdateAnimBg="0"/>
      <p:bldP spid="89094" grpId="0" animBg="1" autoUpdateAnimBg="0"/>
      <p:bldP spid="8909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600" y="1905000"/>
            <a:ext cx="2895600" cy="476250"/>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Char char="•"/>
            </a:pPr>
            <a:r>
              <a:rPr lang="it-IT">
                <a:latin typeface="Comic Sans MS" pitchFamily="66" charset="0"/>
              </a:rPr>
              <a:t>Heart rate &gt; 60</a:t>
            </a:r>
            <a:endParaRPr lang="it-IT">
              <a:latin typeface="Times New Roman" pitchFamily="18" charset="0"/>
            </a:endParaRPr>
          </a:p>
        </p:txBody>
      </p:sp>
      <p:sp>
        <p:nvSpPr>
          <p:cNvPr id="90115" name="AutoShape 3"/>
          <p:cNvSpPr>
            <a:spLocks noChangeArrowheads="1"/>
          </p:cNvSpPr>
          <p:nvPr/>
        </p:nvSpPr>
        <p:spPr bwMode="auto">
          <a:xfrm>
            <a:off x="3429000" y="2057400"/>
            <a:ext cx="762000" cy="304800"/>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90116" name="Text Box 4"/>
          <p:cNvSpPr txBox="1">
            <a:spLocks noChangeArrowheads="1"/>
          </p:cNvSpPr>
          <p:nvPr/>
        </p:nvSpPr>
        <p:spPr bwMode="auto">
          <a:xfrm>
            <a:off x="4343400" y="1905000"/>
            <a:ext cx="4800600" cy="1023938"/>
          </a:xfrm>
          <a:prstGeom prst="rect">
            <a:avLst/>
          </a:prstGeom>
          <a:gradFill rotWithShape="0">
            <a:gsLst>
              <a:gs pos="0">
                <a:srgbClr val="002F5E"/>
              </a:gs>
              <a:gs pos="50000">
                <a:srgbClr val="0066CC"/>
              </a:gs>
              <a:gs pos="100000">
                <a:srgbClr val="002F5E"/>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Char char="•"/>
            </a:pPr>
            <a:r>
              <a:rPr lang="it-IT">
                <a:latin typeface="Comic Sans MS" pitchFamily="66" charset="0"/>
              </a:rPr>
              <a:t>Positive pressure ventilation</a:t>
            </a:r>
            <a:r>
              <a:rPr lang="it-IT" sz="2000">
                <a:solidFill>
                  <a:schemeClr val="hlink"/>
                </a:solidFill>
                <a:latin typeface="Comic Sans MS" pitchFamily="66" charset="0"/>
              </a:rPr>
              <a:t>(*)</a:t>
            </a:r>
            <a:endParaRPr lang="it-IT">
              <a:latin typeface="Comic Sans MS" pitchFamily="66" charset="0"/>
            </a:endParaRPr>
          </a:p>
          <a:p>
            <a:pPr algn="l">
              <a:spcBef>
                <a:spcPct val="50000"/>
              </a:spcBef>
              <a:buFontTx/>
              <a:buChar char="•"/>
            </a:pPr>
            <a:r>
              <a:rPr lang="it-IT">
                <a:latin typeface="Comic Sans MS" pitchFamily="66" charset="0"/>
              </a:rPr>
              <a:t>Oxygen</a:t>
            </a:r>
          </a:p>
        </p:txBody>
      </p:sp>
      <p:sp>
        <p:nvSpPr>
          <p:cNvPr id="48133" name="Text Box 5"/>
          <p:cNvSpPr txBox="1">
            <a:spLocks noChangeArrowheads="1"/>
          </p:cNvSpPr>
          <p:nvPr/>
        </p:nvSpPr>
        <p:spPr bwMode="auto">
          <a:xfrm>
            <a:off x="533400" y="288925"/>
            <a:ext cx="80772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it-IT" sz="4000"/>
              <a:t>Positive pressure ventilation and chest compressions</a:t>
            </a:r>
          </a:p>
        </p:txBody>
      </p:sp>
      <p:sp>
        <p:nvSpPr>
          <p:cNvPr id="90118" name="Text Box 6"/>
          <p:cNvSpPr txBox="1">
            <a:spLocks noChangeArrowheads="1"/>
          </p:cNvSpPr>
          <p:nvPr/>
        </p:nvSpPr>
        <p:spPr bwMode="auto">
          <a:xfrm>
            <a:off x="304800" y="3657600"/>
            <a:ext cx="2895600" cy="476250"/>
          </a:xfrm>
          <a:prstGeom prst="rect">
            <a:avLst/>
          </a:prstGeom>
          <a:gradFill rotWithShape="0">
            <a:gsLst>
              <a:gs pos="0">
                <a:srgbClr val="18472F"/>
              </a:gs>
              <a:gs pos="50000">
                <a:srgbClr val="339966"/>
              </a:gs>
              <a:gs pos="100000">
                <a:srgbClr val="18472F"/>
              </a:gs>
            </a:gsLst>
            <a:lin ang="18900000" scaled="1"/>
          </a:gradFill>
          <a:ln w="19050">
            <a:solidFill>
              <a:schemeClr val="tx2"/>
            </a:solidFill>
            <a:miter lim="800000"/>
            <a:headEnd/>
            <a:tailEnd/>
          </a:ln>
          <a:effectLst/>
          <a:extLst>
            <a:ext uri="{AF507438-7753-43E0-B8FC-AC1667EBCBE1}">
              <a14:hiddenEffects xmlns:a14="http://schemas.microsoft.com/office/drawing/2010/main" xmlns="">
                <a:effectLst>
                  <a:outerShdw dist="107763" dir="81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spcBef>
                <a:spcPct val="50000"/>
              </a:spcBef>
              <a:buFontTx/>
              <a:buChar char="•"/>
            </a:pPr>
            <a:r>
              <a:rPr lang="it-IT">
                <a:latin typeface="Comic Sans MS" pitchFamily="66" charset="0"/>
              </a:rPr>
              <a:t>Heart rate &lt; 60</a:t>
            </a:r>
            <a:endParaRPr lang="it-IT">
              <a:latin typeface="Times New Roman" pitchFamily="18" charset="0"/>
            </a:endParaRPr>
          </a:p>
        </p:txBody>
      </p:sp>
      <p:sp>
        <p:nvSpPr>
          <p:cNvPr id="90119" name="AutoShape 7"/>
          <p:cNvSpPr>
            <a:spLocks noChangeArrowheads="1"/>
          </p:cNvSpPr>
          <p:nvPr/>
        </p:nvSpPr>
        <p:spPr bwMode="auto">
          <a:xfrm>
            <a:off x="2209800" y="4953000"/>
            <a:ext cx="6705600" cy="1676400"/>
          </a:xfrm>
          <a:prstGeom prst="wedgeRoundRectCallout">
            <a:avLst>
              <a:gd name="adj1" fmla="val -37167"/>
              <a:gd name="adj2" fmla="val -101324"/>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a:spcBef>
                <a:spcPct val="50000"/>
              </a:spcBef>
              <a:defRPr/>
            </a:pPr>
            <a:r>
              <a:rPr lang="it-IT" sz="3600" b="1" dirty="0">
                <a:effectLst>
                  <a:outerShdw blurRad="38100" dist="38100" dir="2700000" algn="tl">
                    <a:srgbClr val="FFFFFF"/>
                  </a:outerShdw>
                </a:effectLst>
                <a:latin typeface="Comic Sans MS" pitchFamily="66" charset="0"/>
              </a:rPr>
              <a:t>Adrenaline </a:t>
            </a:r>
            <a:r>
              <a:rPr lang="it-IT" sz="2000" b="1" dirty="0">
                <a:latin typeface="Comic Sans MS" pitchFamily="66" charset="0"/>
              </a:rPr>
              <a:t>(*)</a:t>
            </a:r>
            <a:endParaRPr lang="it-IT" sz="3600" b="1" dirty="0">
              <a:effectLst>
                <a:outerShdw blurRad="38100" dist="38100" dir="2700000" algn="tl">
                  <a:srgbClr val="FFFFFF"/>
                </a:outerShdw>
              </a:effectLst>
              <a:latin typeface="Comic Sans MS" pitchFamily="66" charset="0"/>
            </a:endParaRPr>
          </a:p>
          <a:p>
            <a:pPr>
              <a:spcBef>
                <a:spcPct val="50000"/>
              </a:spcBef>
              <a:defRPr/>
            </a:pPr>
            <a:r>
              <a:rPr lang="it-IT" b="1" dirty="0">
                <a:effectLst>
                  <a:outerShdw blurRad="38100" dist="38100" dir="2700000" algn="tl">
                    <a:srgbClr val="000000"/>
                  </a:outerShdw>
                </a:effectLst>
                <a:latin typeface="Comic Sans MS" pitchFamily="66" charset="0"/>
              </a:rPr>
              <a:t>(via intravenous, endotracheal, intraosseus)</a:t>
            </a:r>
          </a:p>
        </p:txBody>
      </p:sp>
      <p:sp>
        <p:nvSpPr>
          <p:cNvPr id="8" name="Footer Placeholder 7"/>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777640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ssolve">
                                      <p:cBhvr>
                                        <p:cTn id="7" dur="500"/>
                                        <p:tgtEl>
                                          <p:spTgt spid="90114"/>
                                        </p:tgtEl>
                                      </p:cBhvr>
                                    </p:animEffect>
                                  </p:childTnLst>
                                </p:cTn>
                              </p:par>
                            </p:childTnLst>
                          </p:cTn>
                        </p:par>
                        <p:par>
                          <p:cTn id="8" fill="hold" nodeType="afterGroup">
                            <p:stCondLst>
                              <p:cond delay="500"/>
                            </p:stCondLst>
                            <p:childTnLst>
                              <p:par>
                                <p:cTn id="9" presetID="4" presetClass="entr" presetSubtype="32" fill="hold" grpId="0" nodeType="afterEffect">
                                  <p:stCondLst>
                                    <p:cond delay="1000"/>
                                  </p:stCondLst>
                                  <p:childTnLst>
                                    <p:set>
                                      <p:cBhvr>
                                        <p:cTn id="10" dur="1" fill="hold">
                                          <p:stCondLst>
                                            <p:cond delay="0"/>
                                          </p:stCondLst>
                                        </p:cTn>
                                        <p:tgtEl>
                                          <p:spTgt spid="90115"/>
                                        </p:tgtEl>
                                        <p:attrNameLst>
                                          <p:attrName>style.visibility</p:attrName>
                                        </p:attrNameLst>
                                      </p:cBhvr>
                                      <p:to>
                                        <p:strVal val="visible"/>
                                      </p:to>
                                    </p:set>
                                    <p:animEffect transition="in" filter="box(out)">
                                      <p:cBhvr>
                                        <p:cTn id="11" dur="500"/>
                                        <p:tgtEl>
                                          <p:spTgt spid="90115"/>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90116"/>
                                        </p:tgtEl>
                                        <p:attrNameLst>
                                          <p:attrName>style.visibility</p:attrName>
                                        </p:attrNameLst>
                                      </p:cBhvr>
                                      <p:to>
                                        <p:strVal val="visible"/>
                                      </p:to>
                                    </p:set>
                                    <p:animEffect transition="in" filter="dissolve">
                                      <p:cBhvr>
                                        <p:cTn id="15" dur="500"/>
                                        <p:tgtEl>
                                          <p:spTgt spid="90116"/>
                                        </p:tgtEl>
                                      </p:cBhvr>
                                    </p:animEffect>
                                  </p:childTnLst>
                                </p:cTn>
                              </p:par>
                            </p:childTnLst>
                          </p:cTn>
                        </p:par>
                        <p:par>
                          <p:cTn id="16" fill="hold" nodeType="afterGroup">
                            <p:stCondLst>
                              <p:cond delay="3500"/>
                            </p:stCondLst>
                            <p:childTnLst>
                              <p:par>
                                <p:cTn id="17" presetID="9" presetClass="entr" presetSubtype="0" fill="hold" grpId="0" nodeType="afterEffect">
                                  <p:stCondLst>
                                    <p:cond delay="2000"/>
                                  </p:stCondLst>
                                  <p:childTnLst>
                                    <p:set>
                                      <p:cBhvr>
                                        <p:cTn id="18" dur="1" fill="hold">
                                          <p:stCondLst>
                                            <p:cond delay="0"/>
                                          </p:stCondLst>
                                        </p:cTn>
                                        <p:tgtEl>
                                          <p:spTgt spid="90118"/>
                                        </p:tgtEl>
                                        <p:attrNameLst>
                                          <p:attrName>style.visibility</p:attrName>
                                        </p:attrNameLst>
                                      </p:cBhvr>
                                      <p:to>
                                        <p:strVal val="visible"/>
                                      </p:to>
                                    </p:set>
                                    <p:animEffect transition="in" filter="dissolve">
                                      <p:cBhvr>
                                        <p:cTn id="19" dur="500"/>
                                        <p:tgtEl>
                                          <p:spTgt spid="90118"/>
                                        </p:tgtEl>
                                      </p:cBhvr>
                                    </p:animEffect>
                                  </p:childTnLst>
                                </p:cTn>
                              </p:par>
                            </p:childTnLst>
                          </p:cTn>
                        </p:par>
                        <p:par>
                          <p:cTn id="20" fill="hold" nodeType="afterGroup">
                            <p:stCondLst>
                              <p:cond delay="6000"/>
                            </p:stCondLst>
                            <p:childTnLst>
                              <p:par>
                                <p:cTn id="21" presetID="4" presetClass="entr" presetSubtype="32" fill="hold" grpId="0" nodeType="afterEffect">
                                  <p:stCondLst>
                                    <p:cond delay="2000"/>
                                  </p:stCondLst>
                                  <p:childTnLst>
                                    <p:set>
                                      <p:cBhvr>
                                        <p:cTn id="22" dur="1" fill="hold">
                                          <p:stCondLst>
                                            <p:cond delay="0"/>
                                          </p:stCondLst>
                                        </p:cTn>
                                        <p:tgtEl>
                                          <p:spTgt spid="90119"/>
                                        </p:tgtEl>
                                        <p:attrNameLst>
                                          <p:attrName>style.visibility</p:attrName>
                                        </p:attrNameLst>
                                      </p:cBhvr>
                                      <p:to>
                                        <p:strVal val="visible"/>
                                      </p:to>
                                    </p:set>
                                    <p:animEffect transition="in" filter="box(out)">
                                      <p:cBhvr>
                                        <p:cTn id="23"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autoUpdateAnimBg="0"/>
      <p:bldP spid="90115" grpId="0" animBg="1"/>
      <p:bldP spid="90116" grpId="0" animBg="1" autoUpdateAnimBg="0"/>
      <p:bldP spid="90118" grpId="0" animBg="1" autoUpdateAnimBg="0"/>
      <p:bldP spid="9011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90600" y="365125"/>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Transport of the newly born</a:t>
            </a:r>
          </a:p>
        </p:txBody>
      </p:sp>
      <p:sp>
        <p:nvSpPr>
          <p:cNvPr id="91139" name="Text Box 3"/>
          <p:cNvSpPr>
            <a:spLocks noGrp="1" noChangeArrowheads="1"/>
          </p:cNvSpPr>
          <p:nvPr>
            <p:ph type="body" sz="half" idx="1"/>
          </p:nvPr>
        </p:nvSpPr>
        <p:spPr>
          <a:xfrm>
            <a:off x="457200" y="1371600"/>
            <a:ext cx="8305800" cy="2057400"/>
          </a:xfrm>
        </p:spPr>
        <p:txBody>
          <a:bodyPr/>
          <a:lstStyle/>
          <a:p>
            <a:pPr>
              <a:lnSpc>
                <a:spcPct val="90000"/>
              </a:lnSpc>
              <a:buClr>
                <a:schemeClr val="hlink"/>
              </a:buClr>
              <a:buSzPct val="130000"/>
            </a:pPr>
            <a:r>
              <a:rPr lang="en-GB" sz="2400" dirty="0" smtClean="0"/>
              <a:t>Infants transferred under controlled conditions with skilled assistance do arrive at destination in better clinical conditions:</a:t>
            </a:r>
          </a:p>
          <a:p>
            <a:pPr lvl="1">
              <a:lnSpc>
                <a:spcPct val="90000"/>
              </a:lnSpc>
              <a:buClr>
                <a:srgbClr val="66FF33"/>
              </a:buClr>
            </a:pPr>
            <a:r>
              <a:rPr lang="en-GB" sz="2000" dirty="0" smtClean="0">
                <a:solidFill>
                  <a:schemeClr val="accent2"/>
                </a:solidFill>
              </a:rPr>
              <a:t>warmer</a:t>
            </a:r>
          </a:p>
          <a:p>
            <a:pPr lvl="1">
              <a:lnSpc>
                <a:spcPct val="90000"/>
              </a:lnSpc>
              <a:buClr>
                <a:srgbClr val="66FF33"/>
              </a:buClr>
            </a:pPr>
            <a:r>
              <a:rPr lang="en-GB" sz="2000" dirty="0" smtClean="0">
                <a:solidFill>
                  <a:schemeClr val="accent2"/>
                </a:solidFill>
              </a:rPr>
              <a:t>less hypotensive</a:t>
            </a:r>
          </a:p>
          <a:p>
            <a:pPr lvl="1">
              <a:lnSpc>
                <a:spcPct val="90000"/>
              </a:lnSpc>
              <a:buClr>
                <a:srgbClr val="66FF33"/>
              </a:buClr>
            </a:pPr>
            <a:r>
              <a:rPr lang="en-GB" sz="2000" dirty="0" smtClean="0">
                <a:solidFill>
                  <a:schemeClr val="accent2"/>
                </a:solidFill>
              </a:rPr>
              <a:t>less acidotic</a:t>
            </a:r>
          </a:p>
          <a:p>
            <a:pPr lvl="1">
              <a:lnSpc>
                <a:spcPct val="90000"/>
              </a:lnSpc>
            </a:pPr>
            <a:endParaRPr lang="en-GB" sz="2000" dirty="0" smtClean="0">
              <a:solidFill>
                <a:schemeClr val="bg1"/>
              </a:solidFill>
            </a:endParaRPr>
          </a:p>
          <a:p>
            <a:pPr>
              <a:lnSpc>
                <a:spcPct val="90000"/>
              </a:lnSpc>
              <a:buClr>
                <a:schemeClr val="hlink"/>
              </a:buClr>
              <a:buSzPct val="130000"/>
            </a:pPr>
            <a:r>
              <a:rPr lang="en-GB" sz="2400" dirty="0" smtClean="0"/>
              <a:t>With such assistance mortality, morbidity and duration of intensive care stay are reduced </a:t>
            </a:r>
          </a:p>
          <a:p>
            <a:pPr>
              <a:lnSpc>
                <a:spcPct val="90000"/>
              </a:lnSpc>
            </a:pPr>
            <a:endParaRPr lang="en-GB" sz="2400" dirty="0" smtClean="0">
              <a:solidFill>
                <a:schemeClr val="bg1"/>
              </a:solidFill>
            </a:endParaRPr>
          </a:p>
          <a:p>
            <a:pPr algn="just">
              <a:lnSpc>
                <a:spcPct val="90000"/>
              </a:lnSpc>
            </a:pPr>
            <a:endParaRPr lang="en-GB" sz="2400" dirty="0" smtClean="0">
              <a:solidFill>
                <a:schemeClr val="bg1"/>
              </a:solidFill>
            </a:endParaRP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076909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dissolve">
                                      <p:cBhvr>
                                        <p:cTn id="7" dur="500"/>
                                        <p:tgtEl>
                                          <p:spTgt spid="911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dissolve">
                                      <p:cBhvr>
                                        <p:cTn id="10" dur="500"/>
                                        <p:tgtEl>
                                          <p:spTgt spid="911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dissolve">
                                      <p:cBhvr>
                                        <p:cTn id="13" dur="500"/>
                                        <p:tgtEl>
                                          <p:spTgt spid="9113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dissolve">
                                      <p:cBhvr>
                                        <p:cTn id="16" dur="500"/>
                                        <p:tgtEl>
                                          <p:spTgt spid="911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1139">
                                            <p:txEl>
                                              <p:pRg st="5" end="5"/>
                                            </p:txEl>
                                          </p:spTgt>
                                        </p:tgtEl>
                                        <p:attrNameLst>
                                          <p:attrName>style.visibility</p:attrName>
                                        </p:attrNameLst>
                                      </p:cBhvr>
                                      <p:to>
                                        <p:strVal val="visible"/>
                                      </p:to>
                                    </p:set>
                                    <p:animEffect transition="in" filter="dissolve">
                                      <p:cBhvr>
                                        <p:cTn id="21" dur="500"/>
                                        <p:tgtEl>
                                          <p:spTgt spid="91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19175" y="382921"/>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GB" sz="4000" b="1" dirty="0" smtClean="0">
                <a:solidFill>
                  <a:srgbClr val="7030A0"/>
                </a:solidFill>
              </a:rPr>
              <a:t>ETHICS</a:t>
            </a:r>
            <a:endParaRPr lang="en-GB" sz="4000" b="1" dirty="0">
              <a:solidFill>
                <a:srgbClr val="7030A0"/>
              </a:solidFill>
            </a:endParaRPr>
          </a:p>
        </p:txBody>
      </p:sp>
      <p:sp>
        <p:nvSpPr>
          <p:cNvPr id="93187" name="Text Box 3"/>
          <p:cNvSpPr>
            <a:spLocks noGrp="1" noChangeArrowheads="1"/>
          </p:cNvSpPr>
          <p:nvPr>
            <p:ph type="body" sz="half" idx="1"/>
          </p:nvPr>
        </p:nvSpPr>
        <p:spPr>
          <a:xfrm>
            <a:off x="447675" y="1423737"/>
            <a:ext cx="8229600" cy="2057400"/>
          </a:xfrm>
        </p:spPr>
        <p:txBody>
          <a:bodyPr/>
          <a:lstStyle/>
          <a:p>
            <a:pPr>
              <a:lnSpc>
                <a:spcPct val="90000"/>
              </a:lnSpc>
              <a:buClr>
                <a:schemeClr val="hlink"/>
              </a:buClr>
              <a:buSzPct val="130000"/>
            </a:pPr>
            <a:r>
              <a:rPr lang="en-GB" sz="2800" dirty="0" smtClean="0"/>
              <a:t>Indication for initiation or suspension of resuscitation are debatable in</a:t>
            </a:r>
          </a:p>
          <a:p>
            <a:pPr lvl="1">
              <a:lnSpc>
                <a:spcPct val="90000"/>
              </a:lnSpc>
              <a:buClr>
                <a:srgbClr val="66FF33"/>
              </a:buClr>
            </a:pPr>
            <a:r>
              <a:rPr lang="en-GB" dirty="0" smtClean="0">
                <a:solidFill>
                  <a:schemeClr val="accent2"/>
                </a:solidFill>
              </a:rPr>
              <a:t>extremely premature infants</a:t>
            </a:r>
          </a:p>
          <a:p>
            <a:pPr lvl="1">
              <a:lnSpc>
                <a:spcPct val="90000"/>
              </a:lnSpc>
              <a:buClr>
                <a:srgbClr val="66FF33"/>
              </a:buClr>
            </a:pPr>
            <a:r>
              <a:rPr lang="en-GB" dirty="0" smtClean="0">
                <a:solidFill>
                  <a:schemeClr val="accent2"/>
                </a:solidFill>
              </a:rPr>
              <a:t>severe congenital abnormalities</a:t>
            </a:r>
          </a:p>
          <a:p>
            <a:pPr lvl="1">
              <a:lnSpc>
                <a:spcPct val="90000"/>
              </a:lnSpc>
              <a:buClr>
                <a:srgbClr val="66FF33"/>
              </a:buClr>
            </a:pPr>
            <a:r>
              <a:rPr lang="en-GB" dirty="0" smtClean="0">
                <a:solidFill>
                  <a:schemeClr val="accent2"/>
                </a:solidFill>
              </a:rPr>
              <a:t>infants who do not respond to prolonged resuscitative efforts</a:t>
            </a:r>
          </a:p>
          <a:p>
            <a:pPr>
              <a:lnSpc>
                <a:spcPct val="30000"/>
              </a:lnSpc>
              <a:buFont typeface="Wingdings" pitchFamily="2" charset="2"/>
              <a:buNone/>
            </a:pPr>
            <a:endParaRPr lang="en-GB" sz="2800" dirty="0" smtClean="0">
              <a:solidFill>
                <a:schemeClr val="bg1"/>
              </a:solidFill>
            </a:endParaRPr>
          </a:p>
          <a:p>
            <a:pPr>
              <a:lnSpc>
                <a:spcPct val="30000"/>
              </a:lnSpc>
              <a:buFont typeface="Wingdings" pitchFamily="2" charset="2"/>
              <a:buNone/>
            </a:pPr>
            <a:endParaRPr lang="en-GB" sz="2800" dirty="0" smtClean="0">
              <a:solidFill>
                <a:schemeClr val="bg1"/>
              </a:solidFill>
            </a:endParaRPr>
          </a:p>
          <a:p>
            <a:pPr>
              <a:lnSpc>
                <a:spcPct val="90000"/>
              </a:lnSpc>
              <a:buClr>
                <a:schemeClr val="hlink"/>
              </a:buClr>
              <a:buSzPct val="130000"/>
            </a:pPr>
            <a:r>
              <a:rPr lang="en-GB" sz="2800" dirty="0" smtClean="0"/>
              <a:t>In many countries, non-initiation of resuscitation in the delivery room is appropriate</a:t>
            </a:r>
          </a:p>
          <a:p>
            <a:pPr lvl="1">
              <a:lnSpc>
                <a:spcPct val="90000"/>
              </a:lnSpc>
              <a:buClr>
                <a:srgbClr val="66FF33"/>
              </a:buClr>
            </a:pPr>
            <a:r>
              <a:rPr lang="en-GB" dirty="0" smtClean="0">
                <a:solidFill>
                  <a:schemeClr val="accent2"/>
                </a:solidFill>
              </a:rPr>
              <a:t>infants with confirmed G.A. &lt;23 weeks or B.W.</a:t>
            </a:r>
            <a:r>
              <a:rPr lang="en-GB" baseline="30000" dirty="0" smtClean="0">
                <a:solidFill>
                  <a:schemeClr val="accent2"/>
                </a:solidFill>
              </a:rPr>
              <a:t> </a:t>
            </a:r>
            <a:r>
              <a:rPr lang="en-GB" dirty="0" smtClean="0">
                <a:solidFill>
                  <a:schemeClr val="accent2"/>
                </a:solidFill>
              </a:rPr>
              <a:t>&lt;400 g</a:t>
            </a:r>
          </a:p>
          <a:p>
            <a:pPr lvl="1">
              <a:lnSpc>
                <a:spcPct val="90000"/>
              </a:lnSpc>
              <a:buClr>
                <a:srgbClr val="66FF33"/>
              </a:buClr>
            </a:pPr>
            <a:r>
              <a:rPr lang="en-GB" dirty="0" smtClean="0">
                <a:solidFill>
                  <a:schemeClr val="accent2"/>
                </a:solidFill>
              </a:rPr>
              <a:t>anencephaly</a:t>
            </a:r>
          </a:p>
          <a:p>
            <a:pPr lvl="1">
              <a:lnSpc>
                <a:spcPct val="90000"/>
              </a:lnSpc>
              <a:buClr>
                <a:srgbClr val="66FF33"/>
              </a:buClr>
            </a:pPr>
            <a:r>
              <a:rPr lang="en-GB" dirty="0" smtClean="0">
                <a:solidFill>
                  <a:schemeClr val="accent2"/>
                </a:solidFill>
              </a:rPr>
              <a:t>confirmed trisomy 13 or 18</a:t>
            </a: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6349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dissolve">
                                      <p:cBhvr>
                                        <p:cTn id="7" dur="500"/>
                                        <p:tgtEl>
                                          <p:spTgt spid="9318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3187">
                                            <p:txEl>
                                              <p:pRg st="1" end="1"/>
                                            </p:txEl>
                                          </p:spTgt>
                                        </p:tgtEl>
                                        <p:attrNameLst>
                                          <p:attrName>style.visibility</p:attrName>
                                        </p:attrNameLst>
                                      </p:cBhvr>
                                      <p:to>
                                        <p:strVal val="visible"/>
                                      </p:to>
                                    </p:set>
                                    <p:animEffect transition="in" filter="dissolve">
                                      <p:cBhvr>
                                        <p:cTn id="10" dur="500"/>
                                        <p:tgtEl>
                                          <p:spTgt spid="9318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animEffect transition="in" filter="dissolve">
                                      <p:cBhvr>
                                        <p:cTn id="13" dur="500"/>
                                        <p:tgtEl>
                                          <p:spTgt spid="9318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3187">
                                            <p:txEl>
                                              <p:pRg st="3" end="3"/>
                                            </p:txEl>
                                          </p:spTgt>
                                        </p:tgtEl>
                                        <p:attrNameLst>
                                          <p:attrName>style.visibility</p:attrName>
                                        </p:attrNameLst>
                                      </p:cBhvr>
                                      <p:to>
                                        <p:strVal val="visible"/>
                                      </p:to>
                                    </p:set>
                                    <p:animEffect transition="in" filter="dissolve">
                                      <p:cBhvr>
                                        <p:cTn id="16" dur="500"/>
                                        <p:tgtEl>
                                          <p:spTgt spid="9318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3187">
                                            <p:txEl>
                                              <p:pRg st="6" end="6"/>
                                            </p:txEl>
                                          </p:spTgt>
                                        </p:tgtEl>
                                        <p:attrNameLst>
                                          <p:attrName>style.visibility</p:attrName>
                                        </p:attrNameLst>
                                      </p:cBhvr>
                                      <p:to>
                                        <p:strVal val="visible"/>
                                      </p:to>
                                    </p:set>
                                    <p:animEffect transition="in" filter="dissolve">
                                      <p:cBhvr>
                                        <p:cTn id="21" dur="500"/>
                                        <p:tgtEl>
                                          <p:spTgt spid="93187">
                                            <p:txEl>
                                              <p:pRg st="6" end="6"/>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3187">
                                            <p:txEl>
                                              <p:pRg st="7" end="7"/>
                                            </p:txEl>
                                          </p:spTgt>
                                        </p:tgtEl>
                                        <p:attrNameLst>
                                          <p:attrName>style.visibility</p:attrName>
                                        </p:attrNameLst>
                                      </p:cBhvr>
                                      <p:to>
                                        <p:strVal val="visible"/>
                                      </p:to>
                                    </p:set>
                                    <p:animEffect transition="in" filter="dissolve">
                                      <p:cBhvr>
                                        <p:cTn id="24" dur="500"/>
                                        <p:tgtEl>
                                          <p:spTgt spid="93187">
                                            <p:txEl>
                                              <p:pRg st="7" end="7"/>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3187">
                                            <p:txEl>
                                              <p:pRg st="8" end="8"/>
                                            </p:txEl>
                                          </p:spTgt>
                                        </p:tgtEl>
                                        <p:attrNameLst>
                                          <p:attrName>style.visibility</p:attrName>
                                        </p:attrNameLst>
                                      </p:cBhvr>
                                      <p:to>
                                        <p:strVal val="visible"/>
                                      </p:to>
                                    </p:set>
                                    <p:animEffect transition="in" filter="dissolve">
                                      <p:cBhvr>
                                        <p:cTn id="27" dur="500"/>
                                        <p:tgtEl>
                                          <p:spTgt spid="93187">
                                            <p:txEl>
                                              <p:pRg st="8" end="8"/>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3187">
                                            <p:txEl>
                                              <p:pRg st="9" end="9"/>
                                            </p:txEl>
                                          </p:spTgt>
                                        </p:tgtEl>
                                        <p:attrNameLst>
                                          <p:attrName>style.visibility</p:attrName>
                                        </p:attrNameLst>
                                      </p:cBhvr>
                                      <p:to>
                                        <p:strVal val="visible"/>
                                      </p:to>
                                    </p:set>
                                    <p:animEffect transition="in" filter="dissolve">
                                      <p:cBhvr>
                                        <p:cTn id="30" dur="500"/>
                                        <p:tgtEl>
                                          <p:spTgt spid="931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990600" y="8382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rgbClr val="7030A0"/>
                </a:solidFill>
              </a:rPr>
              <a:t>Ethics</a:t>
            </a:r>
          </a:p>
        </p:txBody>
      </p:sp>
      <p:sp>
        <p:nvSpPr>
          <p:cNvPr id="51203" name="Text Box 3"/>
          <p:cNvSpPr>
            <a:spLocks noGrp="1" noChangeArrowheads="1"/>
          </p:cNvSpPr>
          <p:nvPr>
            <p:ph type="body" sz="half" idx="1"/>
          </p:nvPr>
        </p:nvSpPr>
        <p:spPr>
          <a:xfrm>
            <a:off x="381000" y="1981200"/>
            <a:ext cx="8305800" cy="2057400"/>
          </a:xfrm>
        </p:spPr>
        <p:txBody>
          <a:bodyPr/>
          <a:lstStyle/>
          <a:p>
            <a:pPr algn="just">
              <a:buFont typeface="Wingdings" pitchFamily="2" charset="2"/>
              <a:buNone/>
            </a:pPr>
            <a:r>
              <a:rPr lang="en-GB" sz="2800" dirty="0" smtClean="0"/>
              <a:t>	Discontinuation may be appropriate if resuscitation of an infant does</a:t>
            </a:r>
            <a:r>
              <a:rPr lang="en-GB" sz="2800" baseline="30000" dirty="0" smtClean="0"/>
              <a:t> </a:t>
            </a:r>
            <a:r>
              <a:rPr lang="en-GB" sz="2800" dirty="0" smtClean="0"/>
              <a:t>not result in spontaneous circulation within 15 minutes</a:t>
            </a:r>
            <a:r>
              <a:rPr lang="en-GB" sz="2800" dirty="0" smtClean="0">
                <a:solidFill>
                  <a:schemeClr val="bg1"/>
                </a:solidFill>
              </a:rPr>
              <a:t> </a:t>
            </a:r>
            <a:endParaRPr lang="en-GB" sz="2800" dirty="0" smtClean="0">
              <a:solidFill>
                <a:srgbClr val="FF00FF"/>
              </a:solidFill>
            </a:endParaRP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29641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533400"/>
            <a:ext cx="8180388" cy="762000"/>
          </a:xfrm>
        </p:spPr>
        <p:txBody>
          <a:bodyPr rtlCol="0">
            <a:normAutofit/>
          </a:bodyPr>
          <a:lstStyle/>
          <a:p>
            <a:pPr eaLnBrk="1" fontAlgn="auto" hangingPunct="1">
              <a:spcAft>
                <a:spcPts val="0"/>
              </a:spcAft>
              <a:defRPr/>
            </a:pPr>
            <a:r>
              <a:rPr dirty="0" smtClean="0">
                <a:solidFill>
                  <a:srgbClr val="002060"/>
                </a:solidFill>
                <a:latin typeface="Arial Black" pitchFamily="34" charset="0"/>
              </a:rPr>
              <a:t>Post resuscitation management  </a:t>
            </a:r>
          </a:p>
        </p:txBody>
      </p:sp>
      <p:sp>
        <p:nvSpPr>
          <p:cNvPr id="26627" name="Rectangle 3"/>
          <p:cNvSpPr>
            <a:spLocks noGrp="1" noChangeArrowheads="1"/>
          </p:cNvSpPr>
          <p:nvPr>
            <p:ph type="body" idx="4294967295"/>
          </p:nvPr>
        </p:nvSpPr>
        <p:spPr>
          <a:xfrm>
            <a:off x="457200" y="1752600"/>
            <a:ext cx="8229600" cy="4572000"/>
          </a:xfrm>
        </p:spPr>
        <p:txBody>
          <a:bodyPr/>
          <a:lstStyle/>
          <a:p>
            <a:pPr marL="609600" indent="-609600" eaLnBrk="1" hangingPunct="1">
              <a:buFont typeface="Wingdings" pitchFamily="2" charset="2"/>
              <a:buNone/>
            </a:pPr>
            <a:r>
              <a:rPr lang="en-US" sz="2800" b="1" dirty="0" smtClean="0">
                <a:solidFill>
                  <a:srgbClr val="C00000"/>
                </a:solidFill>
              </a:rPr>
              <a:t>Principles</a:t>
            </a:r>
          </a:p>
          <a:p>
            <a:pPr marL="609600" indent="-609600" eaLnBrk="1" hangingPunct="1">
              <a:buFont typeface="Wingdings" pitchFamily="2" charset="2"/>
              <a:buAutoNum type="arabicPeriod"/>
            </a:pPr>
            <a:r>
              <a:rPr lang="en-US" dirty="0" smtClean="0"/>
              <a:t>Keeping normal temperature</a:t>
            </a:r>
          </a:p>
          <a:p>
            <a:pPr marL="609600" indent="-609600" eaLnBrk="1" hangingPunct="1">
              <a:buFont typeface="Wingdings" pitchFamily="2" charset="2"/>
              <a:buAutoNum type="arabicPeriod"/>
            </a:pPr>
            <a:r>
              <a:rPr lang="en-US" dirty="0" smtClean="0"/>
              <a:t>Maintaining oxygenation</a:t>
            </a:r>
          </a:p>
          <a:p>
            <a:pPr marL="609600" indent="-609600" eaLnBrk="1" hangingPunct="1">
              <a:buFont typeface="Wingdings" pitchFamily="2" charset="2"/>
              <a:buAutoNum type="arabicPeriod"/>
            </a:pPr>
            <a:r>
              <a:rPr lang="en-US" dirty="0" smtClean="0"/>
              <a:t>Maintaining physiological milieu- fluids , glucose</a:t>
            </a:r>
          </a:p>
          <a:p>
            <a:pPr marL="609600" indent="-609600" eaLnBrk="1" hangingPunct="1">
              <a:buFont typeface="Wingdings" pitchFamily="2" charset="2"/>
              <a:buAutoNum type="arabicPeriod"/>
            </a:pPr>
            <a:r>
              <a:rPr lang="en-US" dirty="0" smtClean="0"/>
              <a:t>Maintaining perfusion</a:t>
            </a:r>
          </a:p>
          <a:p>
            <a:pPr marL="609600" indent="-609600" eaLnBrk="1" hangingPunct="1">
              <a:buFont typeface="Wingdings" pitchFamily="2" charset="2"/>
              <a:buAutoNum type="arabicPeriod"/>
            </a:pPr>
            <a:r>
              <a:rPr lang="en-US" dirty="0" smtClean="0"/>
              <a:t>Treating seizures</a:t>
            </a:r>
          </a:p>
          <a:p>
            <a:pPr marL="609600" indent="-609600" eaLnBrk="1" hangingPunct="1">
              <a:buFont typeface="Wingdings" pitchFamily="2" charset="2"/>
              <a:buAutoNum type="arabicPeriod"/>
            </a:pPr>
            <a:r>
              <a:rPr lang="en-US" dirty="0" smtClean="0"/>
              <a:t>Monitoring organ function</a:t>
            </a:r>
          </a:p>
          <a:p>
            <a:pPr marL="609600" indent="-609600" eaLnBrk="1" hangingPunct="1">
              <a:buFont typeface="Wingdings" pitchFamily="2" charset="2"/>
              <a:buNone/>
            </a:pPr>
            <a:endParaRPr lang="en-US" sz="2800" dirty="0" smtClean="0"/>
          </a:p>
          <a:p>
            <a:pPr marL="609600" indent="-609600" eaLnBrk="1" hangingPunct="1">
              <a:buFont typeface="Wingdings 3" pitchFamily="18" charset="2"/>
              <a:buChar char=""/>
            </a:pPr>
            <a:endParaRPr lang="en-US" sz="2800" dirty="0" smtClean="0"/>
          </a:p>
        </p:txBody>
      </p:sp>
      <p:sp>
        <p:nvSpPr>
          <p:cNvPr id="26628" name="Slide Number Placeholder 3"/>
          <p:cNvSpPr txBox="1">
            <a:spLocks/>
          </p:cNvSpPr>
          <p:nvPr/>
        </p:nvSpPr>
        <p:spPr bwMode="auto">
          <a:xfrm>
            <a:off x="8001000" y="63246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5952FBC-DEA8-4355-8E0A-8E9136BECC9B}" type="slidenum">
              <a:rPr lang="en-US" sz="1400" i="1">
                <a:solidFill>
                  <a:schemeClr val="bg1"/>
                </a:solidFill>
                <a:latin typeface="Arial" pitchFamily="34" charset="0"/>
                <a:cs typeface="Arial" pitchFamily="34" charset="0"/>
              </a:rPr>
              <a:pPr eaLnBrk="1" hangingPunct="1"/>
              <a:t>36</a:t>
            </a:fld>
            <a:endParaRPr lang="en-US" sz="1400" i="1">
              <a:solidFill>
                <a:schemeClr val="bg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59928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762000"/>
            <a:ext cx="8153400" cy="1828800"/>
          </a:xfrm>
        </p:spPr>
        <p:txBody>
          <a:bodyPr/>
          <a:lstStyle/>
          <a:p>
            <a:pPr algn="l" eaLnBrk="1" hangingPunct="1"/>
            <a:r>
              <a:rPr lang="en-US" sz="5400" b="0" dirty="0" smtClean="0">
                <a:solidFill>
                  <a:srgbClr val="0070C0"/>
                </a:solidFill>
                <a:latin typeface="Cooper Black" pitchFamily="18" charset="0"/>
              </a:rPr>
              <a:t>ENDOTRACHEAL INTUBATION</a:t>
            </a:r>
          </a:p>
        </p:txBody>
      </p:sp>
      <p:pic>
        <p:nvPicPr>
          <p:cNvPr id="3" name="Picture 3" descr="Untitled-4 copy                                                00000029JIM'S HD                       ABA781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1" y="2646948"/>
            <a:ext cx="6015788" cy="4211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6339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2238"/>
            <a:ext cx="7543800" cy="812800"/>
          </a:xfrm>
        </p:spPr>
        <p:txBody>
          <a:bodyPr/>
          <a:lstStyle/>
          <a:p>
            <a:pPr eaLnBrk="1" hangingPunct="1"/>
            <a:r>
              <a:rPr lang="en-US" dirty="0" smtClean="0"/>
              <a:t>Indications for intubation</a:t>
            </a:r>
          </a:p>
        </p:txBody>
      </p:sp>
      <p:sp>
        <p:nvSpPr>
          <p:cNvPr id="5123" name="Rectangle 3"/>
          <p:cNvSpPr>
            <a:spLocks noGrp="1" noChangeArrowheads="1"/>
          </p:cNvSpPr>
          <p:nvPr>
            <p:ph type="body" idx="1"/>
          </p:nvPr>
        </p:nvSpPr>
        <p:spPr>
          <a:xfrm>
            <a:off x="457200" y="1295400"/>
            <a:ext cx="8388350" cy="5562600"/>
          </a:xfrm>
        </p:spPr>
        <p:txBody>
          <a:bodyPr/>
          <a:lstStyle/>
          <a:p>
            <a:pPr eaLnBrk="1" hangingPunct="1"/>
            <a:r>
              <a:rPr lang="en-US" dirty="0" smtClean="0"/>
              <a:t>Meconium suctioning in non vigorous baby</a:t>
            </a:r>
          </a:p>
          <a:p>
            <a:pPr eaLnBrk="1" hangingPunct="1"/>
            <a:r>
              <a:rPr lang="en-US" dirty="0" smtClean="0"/>
              <a:t>Diaphragmatic hernia</a:t>
            </a:r>
          </a:p>
          <a:p>
            <a:pPr eaLnBrk="1" hangingPunct="1"/>
            <a:r>
              <a:rPr lang="en-US" dirty="0" smtClean="0"/>
              <a:t>Prolonged PPV</a:t>
            </a:r>
          </a:p>
          <a:p>
            <a:pPr eaLnBrk="1" hangingPunct="1"/>
            <a:r>
              <a:rPr lang="en-US" dirty="0" smtClean="0"/>
              <a:t>Ineffective B &amp; MV</a:t>
            </a:r>
          </a:p>
          <a:p>
            <a:pPr eaLnBrk="1" hangingPunct="1"/>
            <a:r>
              <a:rPr lang="en-US" dirty="0" smtClean="0"/>
              <a:t>Elective</a:t>
            </a:r>
          </a:p>
          <a:p>
            <a:pPr lvl="1" eaLnBrk="1" hangingPunct="1"/>
            <a:r>
              <a:rPr lang="en-US" sz="2200" i="1" dirty="0" smtClean="0"/>
              <a:t>&lt; 1Kg</a:t>
            </a:r>
          </a:p>
          <a:p>
            <a:pPr lvl="1" eaLnBrk="1" hangingPunct="1"/>
            <a:r>
              <a:rPr lang="en-US" sz="2200" i="1" dirty="0" smtClean="0"/>
              <a:t>with CC</a:t>
            </a:r>
          </a:p>
          <a:p>
            <a:pPr lvl="1" eaLnBrk="1" hangingPunct="1"/>
            <a:r>
              <a:rPr lang="en-US" sz="2200" i="1" dirty="0" smtClean="0"/>
              <a:t>for medication</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084951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Intubation equipment</a:t>
            </a:r>
          </a:p>
        </p:txBody>
      </p:sp>
      <p:pic>
        <p:nvPicPr>
          <p:cNvPr id="6147" name="Picture 3" descr="slide2"/>
          <p:cNvPicPr>
            <a:picLocks noChangeAspect="1" noChangeArrowheads="1"/>
          </p:cNvPicPr>
          <p:nvPr/>
        </p:nvPicPr>
        <p:blipFill>
          <a:blip r:embed="rId3">
            <a:lum bright="-30000" contrast="36000"/>
            <a:extLst>
              <a:ext uri="{28A0092B-C50C-407E-A947-70E740481C1C}">
                <a14:useLocalDpi xmlns:a14="http://schemas.microsoft.com/office/drawing/2010/main" xmlns="" val="0"/>
              </a:ext>
            </a:extLst>
          </a:blip>
          <a:srcRect l="60234" t="19135" r="12141" b="61024"/>
          <a:stretch>
            <a:fillRect/>
          </a:stretch>
        </p:blipFill>
        <p:spPr bwMode="auto">
          <a:xfrm>
            <a:off x="914400" y="1828800"/>
            <a:ext cx="76962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61564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ctrTitle"/>
          </p:nvPr>
        </p:nvSpPr>
        <p:spPr>
          <a:xfrm>
            <a:off x="220086" y="204645"/>
            <a:ext cx="8771514" cy="1069974"/>
          </a:xfrm>
        </p:spPr>
        <p:txBody>
          <a:bodyPr/>
          <a:lstStyle/>
          <a:p>
            <a:endParaRPr lang="en-US" dirty="0"/>
          </a:p>
        </p:txBody>
      </p:sp>
      <p:sp>
        <p:nvSpPr>
          <p:cNvPr id="76805" name="Rectangle 5"/>
          <p:cNvSpPr>
            <a:spLocks noGrp="1" noChangeArrowheads="1"/>
          </p:cNvSpPr>
          <p:nvPr>
            <p:ph type="subTitle" idx="1"/>
          </p:nvPr>
        </p:nvSpPr>
        <p:spPr>
          <a:xfrm>
            <a:off x="455613" y="1385455"/>
            <a:ext cx="8369732" cy="5070763"/>
          </a:xfrm>
        </p:spPr>
        <p:txBody>
          <a:bodyPr/>
          <a:lstStyle/>
          <a:p>
            <a:r>
              <a:rPr lang="en-GB" b="1" dirty="0" smtClean="0">
                <a:solidFill>
                  <a:srgbClr val="FF0000"/>
                </a:solidFill>
              </a:rPr>
              <a:t>Assess breathing: </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804640712"/>
              </p:ext>
            </p:extLst>
          </p:nvPr>
        </p:nvGraphicFramePr>
        <p:xfrm>
          <a:off x="1288473" y="2054802"/>
          <a:ext cx="6740236" cy="4267200"/>
        </p:xfrm>
        <a:graphic>
          <a:graphicData uri="http://schemas.openxmlformats.org/drawingml/2006/table">
            <a:tbl>
              <a:tblPr firstRow="1" bandRow="1">
                <a:tableStyleId>{5C22544A-7EE6-4342-B048-85BDC9FD1C3A}</a:tableStyleId>
              </a:tblPr>
              <a:tblGrid>
                <a:gridCol w="3338022"/>
                <a:gridCol w="3402214"/>
              </a:tblGrid>
              <a:tr h="603537">
                <a:tc>
                  <a:txBody>
                    <a:bodyPr/>
                    <a:lstStyle/>
                    <a:p>
                      <a:pPr marL="63500" marR="0" algn="ctr">
                        <a:spcBef>
                          <a:spcPts val="0"/>
                        </a:spcBef>
                        <a:spcAft>
                          <a:spcPts val="0"/>
                        </a:spcAft>
                      </a:pPr>
                      <a:r>
                        <a:rPr lang="en-GB" sz="2000" dirty="0">
                          <a:solidFill>
                            <a:schemeClr val="accent4">
                              <a:lumMod val="50000"/>
                            </a:schemeClr>
                          </a:solidFill>
                        </a:rPr>
                        <a:t>Assessment </a:t>
                      </a:r>
                      <a:endParaRPr lang="en-US" sz="2000" dirty="0">
                        <a:solidFill>
                          <a:schemeClr val="accent4">
                            <a:lumMod val="50000"/>
                          </a:schemeClr>
                        </a:solidFill>
                        <a:latin typeface="Times New Roman"/>
                        <a:ea typeface="Times New Roman"/>
                        <a:cs typeface="Times New Roman"/>
                      </a:endParaRPr>
                    </a:p>
                  </a:txBody>
                  <a:tcPr marL="68580" marR="68580" marT="0" marB="0"/>
                </a:tc>
                <a:tc>
                  <a:txBody>
                    <a:bodyPr/>
                    <a:lstStyle/>
                    <a:p>
                      <a:pPr marL="45720" marR="0" algn="ctr">
                        <a:spcBef>
                          <a:spcPts val="0"/>
                        </a:spcBef>
                        <a:spcAft>
                          <a:spcPts val="0"/>
                        </a:spcAft>
                      </a:pPr>
                      <a:r>
                        <a:rPr lang="en-GB" sz="2000" dirty="0" smtClean="0">
                          <a:solidFill>
                            <a:schemeClr val="accent4">
                              <a:lumMod val="50000"/>
                            </a:schemeClr>
                          </a:solidFill>
                        </a:rPr>
                        <a:t>Decision</a:t>
                      </a:r>
                    </a:p>
                    <a:p>
                      <a:pPr marL="45720" marR="0" algn="ctr">
                        <a:spcBef>
                          <a:spcPts val="0"/>
                        </a:spcBef>
                        <a:spcAft>
                          <a:spcPts val="0"/>
                        </a:spcAft>
                      </a:pPr>
                      <a:endParaRPr lang="en-US" sz="2000" dirty="0">
                        <a:solidFill>
                          <a:schemeClr val="accent4">
                            <a:lumMod val="50000"/>
                          </a:schemeClr>
                        </a:solidFill>
                        <a:latin typeface="Times New Roman"/>
                        <a:ea typeface="Times New Roman"/>
                        <a:cs typeface="Times New Roman"/>
                      </a:endParaRPr>
                    </a:p>
                  </a:txBody>
                  <a:tcPr marL="68580" marR="68580" marT="0" marB="0"/>
                </a:tc>
              </a:tr>
              <a:tr h="1207074">
                <a:tc>
                  <a:txBody>
                    <a:bodyPr/>
                    <a:lstStyle/>
                    <a:p>
                      <a:pPr marL="63500" marR="0">
                        <a:spcBef>
                          <a:spcPts val="0"/>
                        </a:spcBef>
                        <a:spcAft>
                          <a:spcPts val="0"/>
                        </a:spcAft>
                      </a:pPr>
                      <a:r>
                        <a:rPr lang="en-GB" sz="2000" dirty="0"/>
                        <a:t>Baby is crying </a:t>
                      </a:r>
                      <a:endParaRPr lang="en-US" sz="2000" dirty="0">
                        <a:latin typeface="Times New Roman"/>
                        <a:ea typeface="Times New Roman"/>
                        <a:cs typeface="Times New Roman"/>
                      </a:endParaRPr>
                    </a:p>
                  </a:txBody>
                  <a:tcPr marL="68580" marR="68580" marT="0" marB="0"/>
                </a:tc>
                <a:tc>
                  <a:txBody>
                    <a:bodyPr/>
                    <a:lstStyle/>
                    <a:p>
                      <a:pPr marL="45720" marR="0">
                        <a:spcBef>
                          <a:spcPts val="0"/>
                        </a:spcBef>
                        <a:spcAft>
                          <a:spcPts val="0"/>
                        </a:spcAft>
                      </a:pPr>
                      <a:r>
                        <a:rPr lang="en-GB" sz="2000" dirty="0" smtClean="0"/>
                        <a:t>No need for resuscitation or suctioning;  </a:t>
                      </a:r>
                      <a:endParaRPr lang="en-US" sz="2000" dirty="0" smtClean="0"/>
                    </a:p>
                    <a:p>
                      <a:pPr marL="45720" marR="0">
                        <a:spcBef>
                          <a:spcPts val="0"/>
                        </a:spcBef>
                        <a:spcAft>
                          <a:spcPts val="0"/>
                        </a:spcAft>
                      </a:pPr>
                      <a:r>
                        <a:rPr lang="en-GB" sz="2000" dirty="0" smtClean="0"/>
                        <a:t>Start</a:t>
                      </a:r>
                      <a:r>
                        <a:rPr lang="en-GB" sz="2000" baseline="0" dirty="0" smtClean="0"/>
                        <a:t> </a:t>
                      </a:r>
                      <a:r>
                        <a:rPr lang="en-GB" sz="2000" dirty="0" smtClean="0"/>
                        <a:t>skin-to-skin contact and breastfeeding</a:t>
                      </a:r>
                      <a:endParaRPr lang="en-US" sz="2000" dirty="0">
                        <a:latin typeface="Times New Roman"/>
                        <a:ea typeface="Times New Roman"/>
                        <a:cs typeface="Times New Roman"/>
                      </a:endParaRPr>
                    </a:p>
                  </a:txBody>
                  <a:tcPr marL="68580" marR="68580" marT="0" marB="0"/>
                </a:tc>
              </a:tr>
              <a:tr h="603537">
                <a:tc>
                  <a:txBody>
                    <a:bodyPr/>
                    <a:lstStyle/>
                    <a:p>
                      <a:pPr marL="63500" marR="0">
                        <a:spcBef>
                          <a:spcPts val="0"/>
                        </a:spcBef>
                        <a:spcAft>
                          <a:spcPts val="0"/>
                        </a:spcAft>
                      </a:pPr>
                      <a:r>
                        <a:rPr lang="en-GB" sz="2000" dirty="0"/>
                        <a:t>Baby is not crying, but </a:t>
                      </a:r>
                      <a:r>
                        <a:rPr lang="en-GB" sz="2000" dirty="0" smtClean="0"/>
                        <a:t>breathing at 30 </a:t>
                      </a:r>
                      <a:r>
                        <a:rPr lang="en-GB" sz="2000" dirty="0"/>
                        <a:t>to 60 times </a:t>
                      </a:r>
                      <a:r>
                        <a:rPr lang="en-GB" sz="2000" dirty="0" smtClean="0"/>
                        <a:t>per </a:t>
                      </a:r>
                      <a:r>
                        <a:rPr lang="en-GB" sz="2000" dirty="0"/>
                        <a:t>minute</a:t>
                      </a:r>
                      <a:endParaRPr lang="en-US" sz="2000" dirty="0">
                        <a:latin typeface="Times New Roman"/>
                        <a:ea typeface="Times New Roman"/>
                        <a:cs typeface="Times New Roman"/>
                      </a:endParaRPr>
                    </a:p>
                  </a:txBody>
                  <a:tcPr marL="68580" marR="68580" marT="0" marB="0"/>
                </a:tc>
                <a:tc>
                  <a:txBody>
                    <a:bodyPr/>
                    <a:lstStyle/>
                    <a:p>
                      <a:pPr marL="45720" marR="0">
                        <a:spcBef>
                          <a:spcPts val="0"/>
                        </a:spcBef>
                        <a:spcAft>
                          <a:spcPts val="0"/>
                        </a:spcAft>
                      </a:pPr>
                      <a:r>
                        <a:rPr lang="en-GB" sz="2000" dirty="0"/>
                        <a:t>No need for resuscitation or </a:t>
                      </a:r>
                      <a:r>
                        <a:rPr lang="en-GB" sz="2000" dirty="0" smtClean="0"/>
                        <a:t>suctioning</a:t>
                      </a:r>
                      <a:endParaRPr lang="en-US" sz="2000" dirty="0"/>
                    </a:p>
                  </a:txBody>
                  <a:tcPr marL="68580" marR="68580" marT="0" marB="0"/>
                </a:tc>
              </a:tr>
              <a:tr h="603537">
                <a:tc>
                  <a:txBody>
                    <a:bodyPr/>
                    <a:lstStyle/>
                    <a:p>
                      <a:pPr marL="63500" marR="0">
                        <a:spcBef>
                          <a:spcPts val="0"/>
                        </a:spcBef>
                        <a:spcAft>
                          <a:spcPts val="0"/>
                        </a:spcAft>
                      </a:pPr>
                      <a:r>
                        <a:rPr lang="en-GB" sz="2000" dirty="0">
                          <a:solidFill>
                            <a:srgbClr val="C00000"/>
                          </a:solidFill>
                        </a:rPr>
                        <a:t>Baby is gasping</a:t>
                      </a:r>
                      <a:endParaRPr lang="en-US" sz="2000" dirty="0">
                        <a:solidFill>
                          <a:srgbClr val="C00000"/>
                        </a:solidFill>
                        <a:latin typeface="Times New Roman"/>
                        <a:ea typeface="Times New Roman"/>
                        <a:cs typeface="Times New Roman"/>
                      </a:endParaRPr>
                    </a:p>
                  </a:txBody>
                  <a:tcPr marL="68580" marR="68580" marT="0" marB="0"/>
                </a:tc>
                <a:tc>
                  <a:txBody>
                    <a:bodyPr/>
                    <a:lstStyle/>
                    <a:p>
                      <a:pPr marL="45720" marR="0">
                        <a:spcBef>
                          <a:spcPts val="0"/>
                        </a:spcBef>
                        <a:spcAft>
                          <a:spcPts val="0"/>
                        </a:spcAft>
                      </a:pPr>
                      <a:r>
                        <a:rPr lang="en-GB" sz="2000" dirty="0"/>
                        <a:t>Start resuscitation </a:t>
                      </a:r>
                      <a:r>
                        <a:rPr lang="en-GB" sz="2000" dirty="0" smtClean="0"/>
                        <a:t>immediately</a:t>
                      </a:r>
                      <a:endParaRPr lang="en-US" sz="2000" dirty="0"/>
                    </a:p>
                    <a:p>
                      <a:pPr marL="45720" marR="0">
                        <a:spcBef>
                          <a:spcPts val="0"/>
                        </a:spcBef>
                        <a:spcAft>
                          <a:spcPts val="0"/>
                        </a:spcAft>
                      </a:pPr>
                      <a:r>
                        <a:rPr lang="en-GB" sz="2000" dirty="0"/>
                        <a:t> </a:t>
                      </a:r>
                      <a:endParaRPr lang="en-US" sz="2000" dirty="0">
                        <a:latin typeface="Times New Roman"/>
                        <a:ea typeface="Times New Roman"/>
                        <a:cs typeface="Times New Roman"/>
                      </a:endParaRPr>
                    </a:p>
                  </a:txBody>
                  <a:tcPr marL="68580" marR="68580" marT="0" marB="0"/>
                </a:tc>
              </a:tr>
              <a:tr h="367152">
                <a:tc>
                  <a:txBody>
                    <a:bodyPr/>
                    <a:lstStyle/>
                    <a:p>
                      <a:pPr marL="63500" marR="0">
                        <a:spcBef>
                          <a:spcPts val="0"/>
                        </a:spcBef>
                        <a:spcAft>
                          <a:spcPts val="0"/>
                        </a:spcAft>
                      </a:pPr>
                      <a:r>
                        <a:rPr lang="en-GB" sz="2000" dirty="0">
                          <a:solidFill>
                            <a:srgbClr val="C00000"/>
                          </a:solidFill>
                        </a:rPr>
                        <a:t>Baby is not breathing</a:t>
                      </a:r>
                      <a:endParaRPr lang="en-US" sz="2000" dirty="0">
                        <a:solidFill>
                          <a:srgbClr val="C00000"/>
                        </a:solidFill>
                        <a:latin typeface="Times New Roman"/>
                        <a:ea typeface="Times New Roman"/>
                        <a:cs typeface="Times New Roman"/>
                      </a:endParaRPr>
                    </a:p>
                  </a:txBody>
                  <a:tcPr marL="68580" marR="68580" marT="0" marB="0"/>
                </a:tc>
                <a:tc>
                  <a:txBody>
                    <a:bodyPr/>
                    <a:lstStyle/>
                    <a:p>
                      <a:pPr marL="45720" marR="0">
                        <a:spcBef>
                          <a:spcPts val="0"/>
                        </a:spcBef>
                        <a:spcAft>
                          <a:spcPts val="0"/>
                        </a:spcAft>
                      </a:pPr>
                      <a:r>
                        <a:rPr lang="en-GB" sz="2000" dirty="0"/>
                        <a:t>Start resuscitation </a:t>
                      </a:r>
                      <a:r>
                        <a:rPr lang="en-GB" sz="2000" dirty="0" smtClean="0"/>
                        <a:t>immediately</a:t>
                      </a:r>
                      <a:endParaRPr lang="en-US" sz="20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Preparing laryngoscope</a:t>
            </a:r>
          </a:p>
        </p:txBody>
      </p:sp>
      <p:sp>
        <p:nvSpPr>
          <p:cNvPr id="7171" name="Rectangle 3"/>
          <p:cNvSpPr>
            <a:spLocks noGrp="1" noChangeArrowheads="1"/>
          </p:cNvSpPr>
          <p:nvPr>
            <p:ph type="body" idx="1"/>
          </p:nvPr>
        </p:nvSpPr>
        <p:spPr>
          <a:xfrm>
            <a:off x="457200" y="1371600"/>
            <a:ext cx="8229600" cy="4114800"/>
          </a:xfrm>
        </p:spPr>
        <p:txBody>
          <a:bodyPr/>
          <a:lstStyle/>
          <a:p>
            <a:pPr eaLnBrk="1" hangingPunct="1"/>
            <a:endParaRPr lang="en-US" sz="3500" dirty="0" smtClean="0"/>
          </a:p>
          <a:p>
            <a:pPr eaLnBrk="1" hangingPunct="1"/>
            <a:r>
              <a:rPr lang="en-US" sz="3500" dirty="0" smtClean="0"/>
              <a:t>No. 1 for full term</a:t>
            </a:r>
          </a:p>
          <a:p>
            <a:pPr eaLnBrk="1" hangingPunct="1"/>
            <a:r>
              <a:rPr lang="en-US" sz="3500" dirty="0" smtClean="0"/>
              <a:t>No. 0 for preterm / LBW</a:t>
            </a:r>
          </a:p>
          <a:p>
            <a:pPr eaLnBrk="1" hangingPunct="1"/>
            <a:r>
              <a:rPr lang="en-US" sz="3500" dirty="0" smtClean="0"/>
              <a:t>No. 00 for extremely preterm (optional)</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8142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1988" y="176213"/>
            <a:ext cx="6992937" cy="1035050"/>
          </a:xfrm>
        </p:spPr>
        <p:txBody>
          <a:bodyPr/>
          <a:lstStyle/>
          <a:p>
            <a:pPr eaLnBrk="1" hangingPunct="1"/>
            <a:r>
              <a:rPr lang="en-US" dirty="0" smtClean="0"/>
              <a:t>Selecting endotracheal tube</a:t>
            </a:r>
          </a:p>
        </p:txBody>
      </p:sp>
      <p:graphicFrame>
        <p:nvGraphicFramePr>
          <p:cNvPr id="91139" name="Group 3"/>
          <p:cNvGraphicFramePr>
            <a:graphicFrameLocks noGrp="1"/>
          </p:cNvGraphicFramePr>
          <p:nvPr>
            <p:ph type="tbl" idx="1"/>
          </p:nvPr>
        </p:nvGraphicFramePr>
        <p:xfrm>
          <a:off x="685800" y="1792288"/>
          <a:ext cx="7772400" cy="4008435"/>
        </p:xfrm>
        <a:graphic>
          <a:graphicData uri="http://schemas.openxmlformats.org/drawingml/2006/table">
            <a:tbl>
              <a:tblPr/>
              <a:tblGrid>
                <a:gridCol w="2590800"/>
                <a:gridCol w="2590800"/>
                <a:gridCol w="2590800"/>
              </a:tblGrid>
              <a:tr h="801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CC00"/>
                          </a:solidFill>
                          <a:effectLst/>
                          <a:latin typeface="Arial" pitchFamily="34" charset="0"/>
                        </a:rPr>
                        <a:t>Tube Size</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CC00"/>
                          </a:solidFill>
                          <a:effectLst/>
                          <a:latin typeface="Arial" pitchFamily="34" charset="0"/>
                        </a:rPr>
                        <a:t>Weight</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rgbClr val="FFCC00"/>
                          </a:solidFill>
                          <a:effectLst/>
                          <a:latin typeface="Arial" pitchFamily="34" charset="0"/>
                        </a:rPr>
                        <a:t>Gest. Age</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8016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2.5 (ID mm)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&lt;1000 gm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&lt; 28 wks</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8016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3.0 (ID mm)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1000-2000 gm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28-34 wks</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8016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3.5 (ID mm)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2000-3000 gm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35-38 wks</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80168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4.0 (ID mm)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pitchFamily="34" charset="0"/>
                        </a:rPr>
                        <a:t>&gt;3000 gm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pitchFamily="34" charset="0"/>
                        </a:rPr>
                        <a:t>&gt; 38 </a:t>
                      </a:r>
                      <a:r>
                        <a:rPr kumimoji="0" lang="en-US" sz="2600" b="0" i="0" u="none" strike="noStrike" cap="none" normalizeH="0" baseline="0" dirty="0" err="1" smtClean="0">
                          <a:ln>
                            <a:noFill/>
                          </a:ln>
                          <a:solidFill>
                            <a:schemeClr val="tx1"/>
                          </a:solidFill>
                          <a:effectLst/>
                          <a:latin typeface="Arial" pitchFamily="34" charset="0"/>
                        </a:rPr>
                        <a:t>wks</a:t>
                      </a: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bl>
          </a:graphicData>
        </a:graphic>
      </p:graphicFrame>
      <p:sp>
        <p:nvSpPr>
          <p:cNvPr id="8221" name="Text Box 29"/>
          <p:cNvSpPr txBox="1">
            <a:spLocks noChangeArrowheads="1"/>
          </p:cNvSpPr>
          <p:nvPr/>
        </p:nvSpPr>
        <p:spPr bwMode="auto">
          <a:xfrm>
            <a:off x="762000" y="5943600"/>
            <a:ext cx="3124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a:solidFill>
                  <a:srgbClr val="00FFFF"/>
                </a:solidFill>
                <a:latin typeface="Times New Roman" pitchFamily="18" charset="0"/>
              </a:rPr>
              <a:t>ID=Internal Diameter</a:t>
            </a:r>
          </a:p>
        </p:txBody>
      </p:sp>
      <p:sp>
        <p:nvSpPr>
          <p:cNvPr id="5" name="Footer Placeholder 4"/>
          <p:cNvSpPr>
            <a:spLocks noGrp="1"/>
          </p:cNvSpPr>
          <p:nvPr>
            <p:ph type="ftr" sz="quarter" idx="11"/>
          </p:nvPr>
        </p:nvSpPr>
        <p:spPr/>
        <p:txBody>
          <a:bodyPr/>
          <a:lstStyle/>
          <a:p>
            <a:pPr>
              <a:defRPr/>
            </a:pPr>
            <a:r>
              <a:rPr lang="en-IN" altLang="en-US" smtClean="0"/>
              <a:t>Mrs. Vruti Patel, Asst. Professor, Sumandeep Nursing College, SVDU.</a:t>
            </a:r>
            <a:endParaRPr lang="en-US" altLang="en-US"/>
          </a:p>
        </p:txBody>
      </p:sp>
    </p:spTree>
    <p:extLst>
      <p:ext uri="{BB962C8B-B14F-4D97-AF65-F5344CB8AC3E}">
        <p14:creationId xmlns:p14="http://schemas.microsoft.com/office/powerpoint/2010/main" xmlns="" val="3118696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Preparing endotracheal tube</a:t>
            </a:r>
          </a:p>
        </p:txBody>
      </p:sp>
      <p:sp>
        <p:nvSpPr>
          <p:cNvPr id="9219" name="Rectangle 3"/>
          <p:cNvSpPr>
            <a:spLocks noGrp="1" noChangeArrowheads="1"/>
          </p:cNvSpPr>
          <p:nvPr>
            <p:ph type="body" idx="1"/>
          </p:nvPr>
        </p:nvSpPr>
        <p:spPr/>
        <p:txBody>
          <a:bodyPr/>
          <a:lstStyle/>
          <a:p>
            <a:pPr eaLnBrk="1" hangingPunct="1"/>
            <a:r>
              <a:rPr lang="en-US" sz="3300" dirty="0" smtClean="0"/>
              <a:t>Shorten the tube to 13 cm</a:t>
            </a:r>
          </a:p>
          <a:p>
            <a:pPr eaLnBrk="1" hangingPunct="1"/>
            <a:r>
              <a:rPr lang="en-US" sz="3300" dirty="0" smtClean="0"/>
              <a:t>Replace ET tube connector</a:t>
            </a:r>
          </a:p>
          <a:p>
            <a:pPr eaLnBrk="1" hangingPunct="1"/>
            <a:r>
              <a:rPr lang="en-US" sz="3300" dirty="0" smtClean="0"/>
              <a:t>Insert </a:t>
            </a:r>
            <a:r>
              <a:rPr lang="en-US" sz="3300" dirty="0" err="1" smtClean="0"/>
              <a:t>stylet</a:t>
            </a:r>
            <a:r>
              <a:rPr lang="en-US" sz="3300" dirty="0" smtClean="0"/>
              <a:t> (optional)</a:t>
            </a:r>
          </a:p>
        </p:txBody>
      </p:sp>
      <p:pic>
        <p:nvPicPr>
          <p:cNvPr id="9220" name="Picture 4" descr="slide1"/>
          <p:cNvPicPr>
            <a:picLocks noChangeAspect="1" noChangeArrowheads="1"/>
          </p:cNvPicPr>
          <p:nvPr/>
        </p:nvPicPr>
        <p:blipFill>
          <a:blip r:embed="rId3">
            <a:lum bright="-24000" contrast="42000"/>
            <a:extLst>
              <a:ext uri="{28A0092B-C50C-407E-A947-70E740481C1C}">
                <a14:useLocalDpi xmlns:a14="http://schemas.microsoft.com/office/drawing/2010/main" xmlns="" val="0"/>
              </a:ext>
            </a:extLst>
          </a:blip>
          <a:srcRect l="63333" t="74062" r="12083" b="9306"/>
          <a:stretch>
            <a:fillRect/>
          </a:stretch>
        </p:blipFill>
        <p:spPr bwMode="auto">
          <a:xfrm>
            <a:off x="1752600" y="4105275"/>
            <a:ext cx="5638800" cy="267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272247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1988" y="176213"/>
            <a:ext cx="6992937" cy="1035050"/>
          </a:xfrm>
        </p:spPr>
        <p:txBody>
          <a:bodyPr/>
          <a:lstStyle/>
          <a:p>
            <a:pPr eaLnBrk="1" hangingPunct="1"/>
            <a:r>
              <a:rPr lang="en-US" dirty="0" smtClean="0"/>
              <a:t>Additional items</a:t>
            </a:r>
          </a:p>
        </p:txBody>
      </p:sp>
      <p:sp>
        <p:nvSpPr>
          <p:cNvPr id="10243" name="Rectangle 3"/>
          <p:cNvSpPr>
            <a:spLocks noGrp="1" noChangeArrowheads="1"/>
          </p:cNvSpPr>
          <p:nvPr>
            <p:ph type="body" idx="1"/>
          </p:nvPr>
        </p:nvSpPr>
        <p:spPr>
          <a:xfrm>
            <a:off x="533400" y="1524000"/>
            <a:ext cx="7772400" cy="3738563"/>
          </a:xfrm>
        </p:spPr>
        <p:txBody>
          <a:bodyPr/>
          <a:lstStyle/>
          <a:p>
            <a:pPr eaLnBrk="1" hangingPunct="1">
              <a:lnSpc>
                <a:spcPct val="90000"/>
              </a:lnSpc>
              <a:buFont typeface="Wingdings" pitchFamily="2" charset="2"/>
              <a:buNone/>
            </a:pPr>
            <a:r>
              <a:rPr lang="en-US" b="1" dirty="0" smtClean="0">
                <a:solidFill>
                  <a:srgbClr val="00FFFF"/>
                </a:solidFill>
              </a:rPr>
              <a:t>Tape</a:t>
            </a:r>
          </a:p>
          <a:p>
            <a:pPr eaLnBrk="1" hangingPunct="1">
              <a:lnSpc>
                <a:spcPct val="90000"/>
              </a:lnSpc>
            </a:pPr>
            <a:r>
              <a:rPr lang="en-US" sz="2600" i="1" dirty="0" smtClean="0"/>
              <a:t>For securing the tube</a:t>
            </a:r>
          </a:p>
          <a:p>
            <a:pPr eaLnBrk="1" hangingPunct="1">
              <a:lnSpc>
                <a:spcPct val="90000"/>
              </a:lnSpc>
              <a:buFont typeface="Wingdings" pitchFamily="2" charset="2"/>
              <a:buNone/>
            </a:pPr>
            <a:r>
              <a:rPr lang="en-US" b="1" dirty="0" smtClean="0">
                <a:solidFill>
                  <a:srgbClr val="00FFFF"/>
                </a:solidFill>
              </a:rPr>
              <a:t>Suction equipment</a:t>
            </a:r>
          </a:p>
          <a:p>
            <a:pPr eaLnBrk="1" hangingPunct="1">
              <a:lnSpc>
                <a:spcPct val="90000"/>
              </a:lnSpc>
            </a:pPr>
            <a:r>
              <a:rPr lang="en-US" sz="2600" i="1" dirty="0" err="1" smtClean="0"/>
              <a:t>DeLee</a:t>
            </a:r>
            <a:r>
              <a:rPr lang="en-US" sz="2600" i="1" dirty="0" smtClean="0"/>
              <a:t> mucus trap or mechanical suction</a:t>
            </a:r>
          </a:p>
          <a:p>
            <a:pPr eaLnBrk="1" hangingPunct="1">
              <a:lnSpc>
                <a:spcPct val="90000"/>
              </a:lnSpc>
              <a:buFont typeface="Wingdings" pitchFamily="2" charset="2"/>
              <a:buNone/>
            </a:pPr>
            <a:r>
              <a:rPr lang="en-US" b="1" dirty="0" smtClean="0">
                <a:solidFill>
                  <a:srgbClr val="00FFFF"/>
                </a:solidFill>
              </a:rPr>
              <a:t>Oxygen</a:t>
            </a:r>
          </a:p>
          <a:p>
            <a:pPr eaLnBrk="1" hangingPunct="1">
              <a:lnSpc>
                <a:spcPct val="90000"/>
              </a:lnSpc>
            </a:pPr>
            <a:r>
              <a:rPr lang="en-US" sz="2600" i="1" dirty="0" smtClean="0"/>
              <a:t>For free flow oxygen during intubation</a:t>
            </a:r>
          </a:p>
          <a:p>
            <a:pPr eaLnBrk="1" hangingPunct="1">
              <a:lnSpc>
                <a:spcPct val="90000"/>
              </a:lnSpc>
            </a:pPr>
            <a:r>
              <a:rPr lang="en-US" sz="2600" i="1" dirty="0" smtClean="0"/>
              <a:t>For Use with the resuscitation bag</a:t>
            </a:r>
          </a:p>
          <a:p>
            <a:pPr eaLnBrk="1" hangingPunct="1">
              <a:lnSpc>
                <a:spcPct val="90000"/>
              </a:lnSpc>
              <a:buFont typeface="Wingdings" pitchFamily="2" charset="2"/>
              <a:buNone/>
            </a:pPr>
            <a:r>
              <a:rPr lang="en-US" b="1" dirty="0" smtClean="0">
                <a:solidFill>
                  <a:srgbClr val="00FFFF"/>
                </a:solidFill>
              </a:rPr>
              <a:t>Resuscitation Bag and Mask</a:t>
            </a:r>
          </a:p>
          <a:p>
            <a:pPr eaLnBrk="1" hangingPunct="1">
              <a:lnSpc>
                <a:spcPct val="90000"/>
              </a:lnSpc>
            </a:pPr>
            <a:r>
              <a:rPr lang="en-US" sz="2600" i="1" dirty="0" smtClean="0"/>
              <a:t>To ventilate the infant in between intubation</a:t>
            </a:r>
          </a:p>
          <a:p>
            <a:pPr eaLnBrk="1" hangingPunct="1">
              <a:lnSpc>
                <a:spcPct val="90000"/>
              </a:lnSpc>
            </a:pPr>
            <a:r>
              <a:rPr lang="en-US" sz="2600" i="1" dirty="0" smtClean="0"/>
              <a:t>To check tube placement</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756627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Positioning the infant</a:t>
            </a:r>
          </a:p>
        </p:txBody>
      </p:sp>
      <p:sp>
        <p:nvSpPr>
          <p:cNvPr id="11267" name="Rectangle 3"/>
          <p:cNvSpPr>
            <a:spLocks noGrp="1" noChangeArrowheads="1"/>
          </p:cNvSpPr>
          <p:nvPr>
            <p:ph type="body" idx="1"/>
          </p:nvPr>
        </p:nvSpPr>
        <p:spPr/>
        <p:txBody>
          <a:bodyPr/>
          <a:lstStyle/>
          <a:p>
            <a:pPr eaLnBrk="1" hangingPunct="1"/>
            <a:r>
              <a:rPr lang="en-US" sz="3300" dirty="0" smtClean="0"/>
              <a:t>On a flat surface, head in midline and neck slightly extended</a:t>
            </a:r>
          </a:p>
          <a:p>
            <a:pPr eaLnBrk="1" hangingPunct="1"/>
            <a:r>
              <a:rPr lang="en-US" sz="3300" dirty="0" smtClean="0"/>
              <a:t>Optimal viewing of glottis</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88263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095375"/>
          </a:xfrm>
        </p:spPr>
        <p:txBody>
          <a:bodyPr/>
          <a:lstStyle/>
          <a:p>
            <a:pPr eaLnBrk="1" hangingPunct="1"/>
            <a:r>
              <a:rPr lang="en-US" sz="3500" b="0" dirty="0" smtClean="0"/>
              <a:t>Visualizing the Glottis with Laryngoscope</a:t>
            </a:r>
          </a:p>
        </p:txBody>
      </p:sp>
      <p:sp>
        <p:nvSpPr>
          <p:cNvPr id="12291" name="Rectangle 3"/>
          <p:cNvSpPr>
            <a:spLocks noGrp="1" noChangeArrowheads="1"/>
          </p:cNvSpPr>
          <p:nvPr>
            <p:ph type="body" idx="1"/>
          </p:nvPr>
        </p:nvSpPr>
        <p:spPr>
          <a:xfrm>
            <a:off x="457200" y="1752600"/>
            <a:ext cx="8382000" cy="3735388"/>
          </a:xfrm>
        </p:spPr>
        <p:txBody>
          <a:bodyPr/>
          <a:lstStyle/>
          <a:p>
            <a:pPr eaLnBrk="1" hangingPunct="1">
              <a:lnSpc>
                <a:spcPct val="90000"/>
              </a:lnSpc>
              <a:buFont typeface="Wingdings" pitchFamily="2" charset="2"/>
              <a:buNone/>
            </a:pPr>
            <a:r>
              <a:rPr lang="en-US" b="1" dirty="0" smtClean="0">
                <a:solidFill>
                  <a:srgbClr val="00FFFF"/>
                </a:solidFill>
              </a:rPr>
              <a:t>Preparing for insertion</a:t>
            </a:r>
          </a:p>
          <a:p>
            <a:pPr eaLnBrk="1" hangingPunct="1">
              <a:lnSpc>
                <a:spcPct val="90000"/>
              </a:lnSpc>
              <a:spcAft>
                <a:spcPct val="50000"/>
              </a:spcAft>
            </a:pPr>
            <a:r>
              <a:rPr lang="en-US" sz="2600" i="1" dirty="0" smtClean="0"/>
              <a:t>Stand at the head end of the infant</a:t>
            </a:r>
            <a:br>
              <a:rPr lang="en-US" sz="2600" i="1" dirty="0" smtClean="0"/>
            </a:br>
            <a:r>
              <a:rPr lang="en-US" sz="2600" i="1" dirty="0" smtClean="0"/>
              <a:t>Hold the laryngoscope in your left hand</a:t>
            </a:r>
            <a:br>
              <a:rPr lang="en-US" sz="2600" i="1" dirty="0" smtClean="0"/>
            </a:br>
            <a:r>
              <a:rPr lang="en-US" sz="2600" i="1" dirty="0" smtClean="0"/>
              <a:t>Stabilize the infant’s head with right hand</a:t>
            </a:r>
          </a:p>
          <a:p>
            <a:pPr eaLnBrk="1" hangingPunct="1">
              <a:lnSpc>
                <a:spcPct val="90000"/>
              </a:lnSpc>
              <a:buFont typeface="Wingdings" pitchFamily="2" charset="2"/>
              <a:buNone/>
            </a:pPr>
            <a:r>
              <a:rPr lang="en-US" b="1" dirty="0" smtClean="0">
                <a:solidFill>
                  <a:srgbClr val="00FFFF"/>
                </a:solidFill>
              </a:rPr>
              <a:t>Introducing Blade</a:t>
            </a:r>
          </a:p>
          <a:p>
            <a:pPr eaLnBrk="1" hangingPunct="1">
              <a:lnSpc>
                <a:spcPct val="90000"/>
              </a:lnSpc>
              <a:spcAft>
                <a:spcPct val="50000"/>
              </a:spcAft>
            </a:pPr>
            <a:r>
              <a:rPr lang="en-US" sz="2600" i="1" dirty="0" smtClean="0"/>
              <a:t>Slide it over the tongue with the tip of the blade resting on the </a:t>
            </a:r>
            <a:r>
              <a:rPr lang="en-US" sz="2600" i="1" dirty="0" err="1" smtClean="0"/>
              <a:t>vallecula</a:t>
            </a:r>
            <a:endParaRPr lang="en-US" sz="2600" i="1" dirty="0" smtClean="0"/>
          </a:p>
          <a:p>
            <a:pPr eaLnBrk="1" hangingPunct="1">
              <a:lnSpc>
                <a:spcPct val="90000"/>
              </a:lnSpc>
              <a:buFont typeface="Wingdings" pitchFamily="2" charset="2"/>
              <a:buNone/>
            </a:pPr>
            <a:r>
              <a:rPr lang="en-US" b="1" dirty="0" smtClean="0">
                <a:solidFill>
                  <a:srgbClr val="00FFFF"/>
                </a:solidFill>
              </a:rPr>
              <a:t>Visualizing Glottis : Lift Blade</a:t>
            </a:r>
          </a:p>
          <a:p>
            <a:pPr eaLnBrk="1" hangingPunct="1">
              <a:lnSpc>
                <a:spcPct val="90000"/>
              </a:lnSpc>
            </a:pPr>
            <a:r>
              <a:rPr lang="en-US" sz="2600" i="1" dirty="0" smtClean="0"/>
              <a:t>Lift it slightly, thus lifting the tongue out of the way to expose the pharyngeal area</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47183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lide3"/>
          <p:cNvPicPr>
            <a:picLocks noChangeAspect="1" noChangeArrowheads="1"/>
          </p:cNvPicPr>
          <p:nvPr/>
        </p:nvPicPr>
        <p:blipFill>
          <a:blip r:embed="rId3">
            <a:lum bright="-12000" contrast="12000"/>
            <a:extLst>
              <a:ext uri="{28A0092B-C50C-407E-A947-70E740481C1C}">
                <a14:useLocalDpi xmlns:a14="http://schemas.microsoft.com/office/drawing/2010/main" xmlns="" val="0"/>
              </a:ext>
            </a:extLst>
          </a:blip>
          <a:srcRect l="10417" t="60124" r="59999" b="10695"/>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1690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lide3"/>
          <p:cNvPicPr>
            <a:picLocks noChangeAspect="1" noChangeArrowheads="1"/>
          </p:cNvPicPr>
          <p:nvPr/>
        </p:nvPicPr>
        <p:blipFill>
          <a:blip r:embed="rId3">
            <a:lum bright="-24000" contrast="48000"/>
            <a:extLst>
              <a:ext uri="{28A0092B-C50C-407E-A947-70E740481C1C}">
                <a14:useLocalDpi xmlns:a14="http://schemas.microsoft.com/office/drawing/2010/main" xmlns="" val="0"/>
              </a:ext>
            </a:extLst>
          </a:blip>
          <a:srcRect l="12083" t="8337" r="63333" b="56526"/>
          <a:stretch>
            <a:fillRect/>
          </a:stretch>
        </p:blipFill>
        <p:spPr bwMode="auto">
          <a:xfrm>
            <a:off x="9144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2639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Vocal cord guide</a:t>
            </a:r>
          </a:p>
        </p:txBody>
      </p:sp>
      <p:pic>
        <p:nvPicPr>
          <p:cNvPr id="15363" name="Picture 3" descr="slide1"/>
          <p:cNvPicPr>
            <a:picLocks noChangeAspect="1" noChangeArrowheads="1"/>
          </p:cNvPicPr>
          <p:nvPr/>
        </p:nvPicPr>
        <p:blipFill>
          <a:blip r:embed="rId3">
            <a:lum bright="-18000" contrast="18000"/>
            <a:extLst>
              <a:ext uri="{28A0092B-C50C-407E-A947-70E740481C1C}">
                <a14:useLocalDpi xmlns:a14="http://schemas.microsoft.com/office/drawing/2010/main" xmlns="" val="0"/>
              </a:ext>
            </a:extLst>
          </a:blip>
          <a:srcRect l="56294" t="18990" r="6622" b="59644"/>
          <a:stretch>
            <a:fillRect/>
          </a:stretch>
        </p:blipFill>
        <p:spPr bwMode="auto">
          <a:xfrm>
            <a:off x="609600" y="2209800"/>
            <a:ext cx="7848600" cy="3176588"/>
          </a:xfrm>
          <a:prstGeom prst="rect">
            <a:avLst/>
          </a:prstGeom>
          <a:solidFill>
            <a:srgbClr val="333399"/>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379862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76213"/>
            <a:ext cx="7408863" cy="1035050"/>
          </a:xfrm>
        </p:spPr>
        <p:txBody>
          <a:bodyPr/>
          <a:lstStyle/>
          <a:p>
            <a:pPr eaLnBrk="1" hangingPunct="1"/>
            <a:r>
              <a:rPr lang="en-US" dirty="0" smtClean="0"/>
              <a:t>Tip to lip distance (6+wt. in kg)</a:t>
            </a:r>
          </a:p>
        </p:txBody>
      </p:sp>
      <p:graphicFrame>
        <p:nvGraphicFramePr>
          <p:cNvPr id="103427" name="Group 3"/>
          <p:cNvGraphicFramePr>
            <a:graphicFrameLocks noGrp="1"/>
          </p:cNvGraphicFramePr>
          <p:nvPr>
            <p:ph type="tbl" idx="1"/>
            <p:extLst>
              <p:ext uri="{D42A27DB-BD31-4B8C-83A1-F6EECF244321}">
                <p14:modId xmlns:p14="http://schemas.microsoft.com/office/powerpoint/2010/main" xmlns="" val="464665845"/>
              </p:ext>
            </p:extLst>
          </p:nvPr>
        </p:nvGraphicFramePr>
        <p:xfrm>
          <a:off x="1203158" y="2069430"/>
          <a:ext cx="6448926" cy="3176336"/>
        </p:xfrm>
        <a:graphic>
          <a:graphicData uri="http://schemas.openxmlformats.org/drawingml/2006/table">
            <a:tbl>
              <a:tblPr/>
              <a:tblGrid>
                <a:gridCol w="3224463"/>
                <a:gridCol w="3224463"/>
              </a:tblGrid>
              <a:tr h="7940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1" i="0" u="none" strike="noStrike" cap="none" normalizeH="0" baseline="0" smtClean="0">
                          <a:ln>
                            <a:noFill/>
                          </a:ln>
                          <a:solidFill>
                            <a:srgbClr val="00FFFF"/>
                          </a:solidFill>
                          <a:effectLst/>
                          <a:latin typeface="Arial" pitchFamily="34" charset="0"/>
                        </a:rPr>
                        <a:t>Weight</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1" i="0" u="none" strike="noStrike" cap="none" normalizeH="0" baseline="0" smtClean="0">
                          <a:ln>
                            <a:noFill/>
                          </a:ln>
                          <a:solidFill>
                            <a:srgbClr val="00FFFF"/>
                          </a:solidFill>
                          <a:effectLst/>
                          <a:latin typeface="Arial" pitchFamily="34" charset="0"/>
                        </a:rPr>
                        <a:t>Distance</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7940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pitchFamily="34" charset="0"/>
                        </a:rPr>
                        <a:t>1 kg</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pitchFamily="34" charset="0"/>
                        </a:rPr>
                        <a:t>7 cm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7940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pitchFamily="34" charset="0"/>
                        </a:rPr>
                        <a:t>2 kg</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pitchFamily="34" charset="0"/>
                        </a:rPr>
                        <a:t>8 cm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r h="7940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smtClean="0">
                          <a:ln>
                            <a:noFill/>
                          </a:ln>
                          <a:solidFill>
                            <a:schemeClr val="tx1"/>
                          </a:solidFill>
                          <a:effectLst/>
                          <a:latin typeface="Arial" pitchFamily="34" charset="0"/>
                        </a:rPr>
                        <a:t>3 kg</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000" b="0" i="0" u="none" strike="noStrike" cap="none" normalizeH="0" baseline="0" dirty="0" smtClean="0">
                          <a:ln>
                            <a:noFill/>
                          </a:ln>
                          <a:solidFill>
                            <a:schemeClr val="tx1"/>
                          </a:solidFill>
                          <a:effectLst/>
                          <a:latin typeface="Arial" pitchFamily="34" charset="0"/>
                        </a:rPr>
                        <a:t>9 cm</a:t>
                      </a:r>
                    </a:p>
                  </a:txBody>
                  <a:tcPr horzOverflow="overflow">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IN" altLang="en-US" smtClean="0"/>
              <a:t>Mrs. Vruti Patel, Asst. Professor, Sumandeep Nursing College, SVDU.</a:t>
            </a:r>
            <a:endParaRPr lang="en-US" altLang="en-US"/>
          </a:p>
        </p:txBody>
      </p:sp>
    </p:spTree>
    <p:extLst>
      <p:ext uri="{BB962C8B-B14F-4D97-AF65-F5344CB8AC3E}">
        <p14:creationId xmlns:p14="http://schemas.microsoft.com/office/powerpoint/2010/main" xmlns="" val="284335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spcBef>
                <a:spcPct val="50000"/>
              </a:spcBef>
            </a:pPr>
            <a:r>
              <a:rPr lang="en-GB" b="1" dirty="0" smtClean="0">
                <a:solidFill>
                  <a:srgbClr val="00B050"/>
                </a:solidFill>
              </a:rPr>
              <a:t>Evaluation of the newly born</a:t>
            </a:r>
            <a:endParaRPr lang="en-GB" b="1" dirty="0">
              <a:solidFill>
                <a:srgbClr val="00B050"/>
              </a:solidFill>
            </a:endParaRPr>
          </a:p>
        </p:txBody>
      </p:sp>
      <p:sp>
        <p:nvSpPr>
          <p:cNvPr id="77827" name="Rectangle 3"/>
          <p:cNvSpPr>
            <a:spLocks noGrp="1" noChangeArrowheads="1"/>
          </p:cNvSpPr>
          <p:nvPr>
            <p:ph type="body" idx="1"/>
          </p:nvPr>
        </p:nvSpPr>
        <p:spPr/>
        <p:txBody>
          <a:bodyPr/>
          <a:lstStyle/>
          <a:p>
            <a:pPr algn="just">
              <a:buClr>
                <a:schemeClr val="hlink"/>
              </a:buClr>
              <a:buSzPct val="130000"/>
            </a:pPr>
            <a:r>
              <a:rPr lang="en-GB" dirty="0" smtClean="0"/>
              <a:t>Most term </a:t>
            </a:r>
            <a:r>
              <a:rPr lang="en-GB" dirty="0" err="1" smtClean="0"/>
              <a:t>newborns</a:t>
            </a:r>
            <a:r>
              <a:rPr lang="en-GB" dirty="0" smtClean="0"/>
              <a:t> do not require any resuscitative intervention at birth </a:t>
            </a:r>
          </a:p>
          <a:p>
            <a:pPr algn="just">
              <a:buClr>
                <a:schemeClr val="hlink"/>
              </a:buClr>
              <a:buSzPct val="130000"/>
            </a:pPr>
            <a:r>
              <a:rPr lang="en-GB" dirty="0" smtClean="0"/>
              <a:t>Few essential steps are generally followed in every setting: </a:t>
            </a:r>
          </a:p>
          <a:p>
            <a:pPr algn="just"/>
            <a:endParaRPr lang="en-GB" dirty="0" smtClean="0">
              <a:solidFill>
                <a:srgbClr val="FFFF00"/>
              </a:solidFill>
            </a:endParaRPr>
          </a:p>
          <a:p>
            <a:endParaRPr lang="en-US" dirty="0"/>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776997"/>
            <a:ext cx="4876800" cy="271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7" descr="E:\DSCF003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3776997"/>
            <a:ext cx="3810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0"/>
            <a:ext cx="7772400" cy="1143000"/>
          </a:xfrm>
        </p:spPr>
        <p:txBody>
          <a:bodyPr/>
          <a:lstStyle/>
          <a:p>
            <a:pPr eaLnBrk="1" hangingPunct="1"/>
            <a:r>
              <a:rPr lang="en-US" dirty="0" smtClean="0"/>
              <a:t>Confirming ET tube placement</a:t>
            </a:r>
          </a:p>
        </p:txBody>
      </p:sp>
      <p:sp>
        <p:nvSpPr>
          <p:cNvPr id="17411" name="Rectangle 3"/>
          <p:cNvSpPr>
            <a:spLocks noGrp="1" noChangeArrowheads="1"/>
          </p:cNvSpPr>
          <p:nvPr>
            <p:ph type="body" idx="1"/>
          </p:nvPr>
        </p:nvSpPr>
        <p:spPr>
          <a:xfrm>
            <a:off x="457200" y="1219200"/>
            <a:ext cx="7772400" cy="5105400"/>
          </a:xfrm>
        </p:spPr>
        <p:txBody>
          <a:bodyPr/>
          <a:lstStyle/>
          <a:p>
            <a:pPr eaLnBrk="1" hangingPunct="1">
              <a:spcBef>
                <a:spcPct val="10000"/>
              </a:spcBef>
              <a:buFont typeface="Wingdings" pitchFamily="2" charset="2"/>
              <a:buNone/>
            </a:pPr>
            <a:r>
              <a:rPr lang="en-US" b="1" dirty="0" smtClean="0">
                <a:solidFill>
                  <a:srgbClr val="00FFFF"/>
                </a:solidFill>
              </a:rPr>
              <a:t>Correct placement</a:t>
            </a:r>
          </a:p>
          <a:p>
            <a:pPr eaLnBrk="1" hangingPunct="1">
              <a:spcBef>
                <a:spcPct val="10000"/>
              </a:spcBef>
              <a:spcAft>
                <a:spcPct val="25000"/>
              </a:spcAft>
            </a:pPr>
            <a:r>
              <a:rPr lang="en-US" sz="2600" i="1" dirty="0" smtClean="0"/>
              <a:t>ETCO</a:t>
            </a:r>
            <a:r>
              <a:rPr lang="en-US" sz="2600" i="1" baseline="-25000" dirty="0" smtClean="0"/>
              <a:t>2 </a:t>
            </a:r>
            <a:r>
              <a:rPr lang="en-US" sz="2600" i="1" dirty="0" smtClean="0"/>
              <a:t> -  the recommended method</a:t>
            </a:r>
            <a:endParaRPr lang="en-US" sz="2600" i="1" baseline="-25000" dirty="0" smtClean="0"/>
          </a:p>
          <a:p>
            <a:pPr eaLnBrk="1" hangingPunct="1">
              <a:spcBef>
                <a:spcPct val="10000"/>
              </a:spcBef>
              <a:buFont typeface="Wingdings" pitchFamily="2" charset="2"/>
              <a:buNone/>
            </a:pPr>
            <a:r>
              <a:rPr lang="en-US" b="1" dirty="0" smtClean="0">
                <a:solidFill>
                  <a:srgbClr val="00FFFF"/>
                </a:solidFill>
              </a:rPr>
              <a:t>Signs</a:t>
            </a:r>
          </a:p>
          <a:p>
            <a:pPr eaLnBrk="1" hangingPunct="1">
              <a:spcBef>
                <a:spcPct val="10000"/>
              </a:spcBef>
            </a:pPr>
            <a:r>
              <a:rPr lang="en-US" sz="2600" i="1" dirty="0" smtClean="0"/>
              <a:t>Bilateral breath sounds</a:t>
            </a:r>
          </a:p>
          <a:p>
            <a:pPr eaLnBrk="1" hangingPunct="1">
              <a:spcBef>
                <a:spcPct val="10000"/>
              </a:spcBef>
            </a:pPr>
            <a:r>
              <a:rPr lang="en-US" sz="2600" i="1" dirty="0" smtClean="0"/>
              <a:t>Equal breath sounds</a:t>
            </a:r>
          </a:p>
          <a:p>
            <a:pPr eaLnBrk="1" hangingPunct="1">
              <a:spcBef>
                <a:spcPct val="10000"/>
              </a:spcBef>
            </a:pPr>
            <a:r>
              <a:rPr lang="en-US" sz="2600" i="1" dirty="0" smtClean="0"/>
              <a:t>Rise of the chest with each ventilation</a:t>
            </a:r>
          </a:p>
          <a:p>
            <a:pPr eaLnBrk="1" hangingPunct="1">
              <a:spcBef>
                <a:spcPct val="10000"/>
              </a:spcBef>
            </a:pPr>
            <a:r>
              <a:rPr lang="en-US" sz="2600" i="1" dirty="0" smtClean="0"/>
              <a:t>No air heard entering stomach</a:t>
            </a:r>
          </a:p>
          <a:p>
            <a:pPr eaLnBrk="1" hangingPunct="1">
              <a:spcBef>
                <a:spcPct val="10000"/>
              </a:spcBef>
              <a:spcAft>
                <a:spcPct val="25000"/>
              </a:spcAft>
            </a:pPr>
            <a:r>
              <a:rPr lang="en-US" sz="2600" i="1" dirty="0" smtClean="0"/>
              <a:t>No gastric distention</a:t>
            </a:r>
          </a:p>
          <a:p>
            <a:pPr eaLnBrk="1" hangingPunct="1">
              <a:spcBef>
                <a:spcPct val="10000"/>
              </a:spcBef>
              <a:buFont typeface="Wingdings" pitchFamily="2" charset="2"/>
              <a:buNone/>
            </a:pPr>
            <a:r>
              <a:rPr lang="en-US" b="1" dirty="0" smtClean="0">
                <a:solidFill>
                  <a:srgbClr val="00FFFF"/>
                </a:solidFill>
              </a:rPr>
              <a:t>Confirmation of tip position in trachea</a:t>
            </a:r>
          </a:p>
          <a:p>
            <a:pPr eaLnBrk="1" hangingPunct="1">
              <a:spcBef>
                <a:spcPct val="10000"/>
              </a:spcBef>
            </a:pPr>
            <a:r>
              <a:rPr lang="en-US" sz="2600" i="1" dirty="0" smtClean="0"/>
              <a:t>Chest X-ray: tip at T</a:t>
            </a:r>
            <a:r>
              <a:rPr lang="en-US" sz="2600" i="1" baseline="-25000" dirty="0" smtClean="0"/>
              <a:t>2</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91812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6750" y="122238"/>
            <a:ext cx="7124700" cy="1079500"/>
          </a:xfrm>
        </p:spPr>
        <p:txBody>
          <a:bodyPr/>
          <a:lstStyle/>
          <a:p>
            <a:pPr eaLnBrk="1" hangingPunct="1"/>
            <a:r>
              <a:rPr lang="en-US" dirty="0" smtClean="0"/>
              <a:t>Tube in Rt. Main bronchus</a:t>
            </a:r>
          </a:p>
        </p:txBody>
      </p:sp>
      <p:sp>
        <p:nvSpPr>
          <p:cNvPr id="18435" name="Rectangle 3"/>
          <p:cNvSpPr>
            <a:spLocks noGrp="1" noChangeArrowheads="1"/>
          </p:cNvSpPr>
          <p:nvPr>
            <p:ph type="body" idx="1"/>
          </p:nvPr>
        </p:nvSpPr>
        <p:spPr>
          <a:xfrm>
            <a:off x="685800" y="1941513"/>
            <a:ext cx="7772400" cy="4006850"/>
          </a:xfrm>
        </p:spPr>
        <p:txBody>
          <a:bodyPr/>
          <a:lstStyle/>
          <a:p>
            <a:pPr eaLnBrk="1" hangingPunct="1"/>
            <a:r>
              <a:rPr lang="en-US" sz="3300" dirty="0" smtClean="0"/>
              <a:t>Breath sounds only on right chest</a:t>
            </a:r>
          </a:p>
          <a:p>
            <a:pPr eaLnBrk="1" hangingPunct="1"/>
            <a:r>
              <a:rPr lang="en-US" sz="3300" dirty="0" smtClean="0"/>
              <a:t>No air heard entering stomach</a:t>
            </a:r>
          </a:p>
          <a:p>
            <a:pPr eaLnBrk="1" hangingPunct="1"/>
            <a:r>
              <a:rPr lang="en-US" sz="3300" dirty="0" smtClean="0"/>
              <a:t>No gastric distention</a:t>
            </a:r>
          </a:p>
          <a:p>
            <a:pPr eaLnBrk="1" hangingPunct="1"/>
            <a:endParaRPr lang="en-US" sz="3300" dirty="0" smtClean="0"/>
          </a:p>
          <a:p>
            <a:pPr eaLnBrk="1" hangingPunct="1">
              <a:buFont typeface="Wingdings" pitchFamily="2" charset="2"/>
              <a:buNone/>
            </a:pPr>
            <a:r>
              <a:rPr lang="en-US" sz="2600" i="1" dirty="0" smtClean="0">
                <a:solidFill>
                  <a:srgbClr val="00FFFF"/>
                </a:solidFill>
              </a:rPr>
              <a:t>Action: Withdraw the tube, recheck</a:t>
            </a:r>
          </a:p>
          <a:p>
            <a:pPr eaLnBrk="1" hangingPunct="1">
              <a:buFont typeface="Wingdings" pitchFamily="2" charset="2"/>
              <a:buNone/>
            </a:pPr>
            <a:endParaRPr lang="en-US" sz="2600" i="1" dirty="0" smtClean="0">
              <a:solidFill>
                <a:srgbClr val="00FFFF"/>
              </a:solidFill>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235318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1988" y="176213"/>
            <a:ext cx="6992937" cy="1035050"/>
          </a:xfrm>
        </p:spPr>
        <p:txBody>
          <a:bodyPr/>
          <a:lstStyle/>
          <a:p>
            <a:pPr eaLnBrk="1" hangingPunct="1"/>
            <a:r>
              <a:rPr lang="en-US" dirty="0" smtClean="0"/>
              <a:t>Tube in esophagus</a:t>
            </a:r>
          </a:p>
        </p:txBody>
      </p:sp>
      <p:sp>
        <p:nvSpPr>
          <p:cNvPr id="19459" name="Rectangle 3"/>
          <p:cNvSpPr>
            <a:spLocks noGrp="1" noChangeArrowheads="1"/>
          </p:cNvSpPr>
          <p:nvPr>
            <p:ph type="body" idx="1"/>
          </p:nvPr>
        </p:nvSpPr>
        <p:spPr>
          <a:xfrm>
            <a:off x="609600" y="1752600"/>
            <a:ext cx="7772400" cy="3738563"/>
          </a:xfrm>
        </p:spPr>
        <p:txBody>
          <a:bodyPr/>
          <a:lstStyle/>
          <a:p>
            <a:pPr eaLnBrk="1" hangingPunct="1">
              <a:lnSpc>
                <a:spcPct val="80000"/>
              </a:lnSpc>
              <a:spcAft>
                <a:spcPct val="25000"/>
              </a:spcAft>
              <a:tabLst>
                <a:tab pos="0" algn="l"/>
              </a:tabLst>
            </a:pPr>
            <a:r>
              <a:rPr lang="en-US" sz="3300" dirty="0" smtClean="0"/>
              <a:t>No breath sounds heard</a:t>
            </a:r>
          </a:p>
          <a:p>
            <a:pPr eaLnBrk="1" hangingPunct="1">
              <a:lnSpc>
                <a:spcPct val="80000"/>
              </a:lnSpc>
              <a:spcAft>
                <a:spcPct val="25000"/>
              </a:spcAft>
              <a:tabLst>
                <a:tab pos="0" algn="l"/>
              </a:tabLst>
            </a:pPr>
            <a:r>
              <a:rPr lang="en-US" sz="3300" dirty="0" smtClean="0"/>
              <a:t>Air heard entering stomach</a:t>
            </a:r>
          </a:p>
          <a:p>
            <a:pPr eaLnBrk="1" hangingPunct="1">
              <a:lnSpc>
                <a:spcPct val="80000"/>
              </a:lnSpc>
              <a:spcAft>
                <a:spcPct val="25000"/>
              </a:spcAft>
              <a:tabLst>
                <a:tab pos="0" algn="l"/>
              </a:tabLst>
            </a:pPr>
            <a:r>
              <a:rPr lang="en-US" sz="3300" dirty="0" smtClean="0"/>
              <a:t>Gastric distention may be seen</a:t>
            </a:r>
          </a:p>
          <a:p>
            <a:pPr eaLnBrk="1" hangingPunct="1">
              <a:lnSpc>
                <a:spcPct val="80000"/>
              </a:lnSpc>
              <a:spcAft>
                <a:spcPct val="25000"/>
              </a:spcAft>
              <a:tabLst>
                <a:tab pos="0" algn="l"/>
              </a:tabLst>
            </a:pPr>
            <a:r>
              <a:rPr lang="en-US" sz="3300" dirty="0" smtClean="0"/>
              <a:t>No mist in tube</a:t>
            </a:r>
          </a:p>
          <a:p>
            <a:pPr eaLnBrk="1" hangingPunct="1">
              <a:lnSpc>
                <a:spcPct val="80000"/>
              </a:lnSpc>
              <a:tabLst>
                <a:tab pos="0" algn="l"/>
              </a:tabLst>
            </a:pPr>
            <a:r>
              <a:rPr lang="en-US" sz="3300" dirty="0" smtClean="0"/>
              <a:t>No CO</a:t>
            </a:r>
            <a:r>
              <a:rPr lang="en-US" sz="3300" baseline="-25000" dirty="0" smtClean="0"/>
              <a:t>2 </a:t>
            </a:r>
            <a:r>
              <a:rPr lang="en-US" sz="3300" dirty="0" smtClean="0"/>
              <a:t>in exhaled air</a:t>
            </a:r>
            <a:endParaRPr lang="en-US" sz="3300" baseline="-25000" dirty="0" smtClean="0"/>
          </a:p>
          <a:p>
            <a:pPr eaLnBrk="1" hangingPunct="1">
              <a:lnSpc>
                <a:spcPct val="80000"/>
              </a:lnSpc>
              <a:tabLst>
                <a:tab pos="0" algn="l"/>
              </a:tabLst>
            </a:pPr>
            <a:endParaRPr lang="en-US" sz="3300" dirty="0" smtClean="0"/>
          </a:p>
          <a:p>
            <a:pPr eaLnBrk="1" hangingPunct="1">
              <a:lnSpc>
                <a:spcPct val="80000"/>
              </a:lnSpc>
              <a:buFont typeface="Wingdings" pitchFamily="2" charset="2"/>
              <a:buNone/>
              <a:tabLst>
                <a:tab pos="0" algn="l"/>
              </a:tabLst>
            </a:pPr>
            <a:r>
              <a:rPr lang="en-US" dirty="0" smtClean="0"/>
              <a:t>   </a:t>
            </a:r>
            <a:r>
              <a:rPr lang="en-US" sz="2600" i="1" dirty="0" smtClean="0">
                <a:solidFill>
                  <a:srgbClr val="00FFFF"/>
                </a:solidFill>
              </a:rPr>
              <a:t>Action : Remove the tube, oxygen the infant with a bag and mask, reintroduce ET tube</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76180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1988" y="176213"/>
            <a:ext cx="6992937" cy="1035050"/>
          </a:xfrm>
        </p:spPr>
        <p:txBody>
          <a:bodyPr/>
          <a:lstStyle/>
          <a:p>
            <a:pPr eaLnBrk="1" hangingPunct="1"/>
            <a:r>
              <a:rPr lang="en-US" dirty="0" smtClean="0"/>
              <a:t>Three actions after intubation</a:t>
            </a:r>
          </a:p>
        </p:txBody>
      </p:sp>
      <p:sp>
        <p:nvSpPr>
          <p:cNvPr id="20483" name="Rectangle 3"/>
          <p:cNvSpPr>
            <a:spLocks noGrp="1" noChangeArrowheads="1"/>
          </p:cNvSpPr>
          <p:nvPr>
            <p:ph type="body" idx="1"/>
          </p:nvPr>
        </p:nvSpPr>
        <p:spPr>
          <a:xfrm>
            <a:off x="685800" y="1792288"/>
            <a:ext cx="7772400" cy="4008437"/>
          </a:xfrm>
        </p:spPr>
        <p:txBody>
          <a:bodyPr/>
          <a:lstStyle/>
          <a:p>
            <a:pPr marL="609600" indent="-609600" eaLnBrk="1" hangingPunct="1">
              <a:spcAft>
                <a:spcPct val="25000"/>
              </a:spcAft>
              <a:buFontTx/>
              <a:buNone/>
            </a:pPr>
            <a:r>
              <a:rPr lang="en-US" sz="3300" dirty="0" smtClean="0">
                <a:solidFill>
                  <a:srgbClr val="7030A0"/>
                </a:solidFill>
              </a:rPr>
              <a:t>1.</a:t>
            </a:r>
            <a:r>
              <a:rPr lang="en-US" sz="3300" dirty="0" smtClean="0">
                <a:solidFill>
                  <a:srgbClr val="FFCC00"/>
                </a:solidFill>
              </a:rPr>
              <a:t>	</a:t>
            </a:r>
            <a:r>
              <a:rPr lang="en-US" sz="3300" dirty="0" smtClean="0">
                <a:solidFill>
                  <a:srgbClr val="7030A0"/>
                </a:solidFill>
              </a:rPr>
              <a:t>Note the cm. Mark on the tube at level of the upper lip</a:t>
            </a:r>
          </a:p>
          <a:p>
            <a:pPr marL="609600" indent="-609600" eaLnBrk="1" hangingPunct="1">
              <a:spcAft>
                <a:spcPct val="25000"/>
              </a:spcAft>
              <a:buFontTx/>
              <a:buNone/>
            </a:pPr>
            <a:r>
              <a:rPr lang="en-US" sz="3300" dirty="0" smtClean="0">
                <a:solidFill>
                  <a:srgbClr val="7030A0"/>
                </a:solidFill>
              </a:rPr>
              <a:t>2.	Secure the tube to the infant’s face</a:t>
            </a:r>
          </a:p>
          <a:p>
            <a:pPr marL="609600" indent="-609600" eaLnBrk="1" hangingPunct="1">
              <a:buFontTx/>
              <a:buNone/>
            </a:pPr>
            <a:r>
              <a:rPr lang="en-US" sz="3300" dirty="0" smtClean="0">
                <a:solidFill>
                  <a:srgbClr val="7030A0"/>
                </a:solidFill>
              </a:rPr>
              <a:t>3.	Shorten tube 4 cm. from the lip margin</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826734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61988" y="176213"/>
            <a:ext cx="6992937" cy="1035050"/>
          </a:xfrm>
        </p:spPr>
        <p:txBody>
          <a:bodyPr/>
          <a:lstStyle/>
          <a:p>
            <a:pPr eaLnBrk="1" hangingPunct="1"/>
            <a:r>
              <a:rPr lang="en-US" sz="3600" b="1" dirty="0" smtClean="0">
                <a:solidFill>
                  <a:srgbClr val="7030A0"/>
                </a:solidFill>
              </a:rPr>
              <a:t>Complications of intubation</a:t>
            </a:r>
          </a:p>
        </p:txBody>
      </p:sp>
      <p:sp>
        <p:nvSpPr>
          <p:cNvPr id="21507" name="Rectangle 3"/>
          <p:cNvSpPr>
            <a:spLocks noGrp="1" noChangeArrowheads="1"/>
          </p:cNvSpPr>
          <p:nvPr>
            <p:ph type="body" idx="1"/>
          </p:nvPr>
        </p:nvSpPr>
        <p:spPr>
          <a:xfrm>
            <a:off x="533400" y="1905000"/>
            <a:ext cx="7772400" cy="3738563"/>
          </a:xfrm>
        </p:spPr>
        <p:txBody>
          <a:bodyPr/>
          <a:lstStyle/>
          <a:p>
            <a:pPr marL="2460625" eaLnBrk="1" hangingPunct="1">
              <a:spcAft>
                <a:spcPct val="25000"/>
              </a:spcAft>
            </a:pPr>
            <a:r>
              <a:rPr lang="en-US" sz="3300" dirty="0" smtClean="0"/>
              <a:t>Hypoxia</a:t>
            </a:r>
          </a:p>
          <a:p>
            <a:pPr marL="2460625" eaLnBrk="1" hangingPunct="1">
              <a:spcAft>
                <a:spcPct val="25000"/>
              </a:spcAft>
            </a:pPr>
            <a:r>
              <a:rPr lang="en-US" sz="3300" dirty="0" err="1" smtClean="0"/>
              <a:t>Bradycardia</a:t>
            </a:r>
            <a:endParaRPr lang="en-US" sz="3300" dirty="0" smtClean="0"/>
          </a:p>
          <a:p>
            <a:pPr marL="2460625" eaLnBrk="1" hangingPunct="1">
              <a:spcAft>
                <a:spcPct val="25000"/>
              </a:spcAft>
            </a:pPr>
            <a:r>
              <a:rPr lang="en-US" sz="3300" dirty="0" smtClean="0"/>
              <a:t>Apnea</a:t>
            </a:r>
          </a:p>
          <a:p>
            <a:pPr marL="2460625" eaLnBrk="1" hangingPunct="1">
              <a:spcAft>
                <a:spcPct val="25000"/>
              </a:spcAft>
            </a:pPr>
            <a:r>
              <a:rPr lang="en-US" sz="3300" dirty="0" smtClean="0"/>
              <a:t>Pneumothorax</a:t>
            </a:r>
          </a:p>
          <a:p>
            <a:pPr marL="2460625" eaLnBrk="1" hangingPunct="1">
              <a:spcAft>
                <a:spcPct val="25000"/>
              </a:spcAft>
            </a:pPr>
            <a:r>
              <a:rPr lang="en-US" sz="3300" dirty="0" smtClean="0"/>
              <a:t>Soft tissue injury</a:t>
            </a:r>
          </a:p>
          <a:p>
            <a:pPr marL="2460625" eaLnBrk="1" hangingPunct="1">
              <a:spcAft>
                <a:spcPct val="25000"/>
              </a:spcAft>
            </a:pPr>
            <a:r>
              <a:rPr lang="en-US" sz="3300" dirty="0" smtClean="0"/>
              <a:t>Infection</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766074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199" y="184150"/>
            <a:ext cx="7964905" cy="1187450"/>
          </a:xfrm>
        </p:spPr>
        <p:txBody>
          <a:bodyPr/>
          <a:lstStyle/>
          <a:p>
            <a:pPr eaLnBrk="1" hangingPunct="1"/>
            <a:r>
              <a:rPr lang="en-US" sz="3600" b="1" dirty="0" smtClean="0">
                <a:solidFill>
                  <a:srgbClr val="7030A0"/>
                </a:solidFill>
              </a:rPr>
              <a:t>Minimizing hypoxia during intubation</a:t>
            </a:r>
          </a:p>
        </p:txBody>
      </p:sp>
      <p:sp>
        <p:nvSpPr>
          <p:cNvPr id="22531" name="Rectangle 3"/>
          <p:cNvSpPr>
            <a:spLocks noGrp="1" noChangeArrowheads="1"/>
          </p:cNvSpPr>
          <p:nvPr>
            <p:ph type="body" idx="1"/>
          </p:nvPr>
        </p:nvSpPr>
        <p:spPr>
          <a:xfrm>
            <a:off x="685800" y="2017713"/>
            <a:ext cx="5486400" cy="4003675"/>
          </a:xfrm>
        </p:spPr>
        <p:txBody>
          <a:bodyPr/>
          <a:lstStyle/>
          <a:p>
            <a:pPr eaLnBrk="1" hangingPunct="1"/>
            <a:r>
              <a:rPr lang="en-US" dirty="0" smtClean="0"/>
              <a:t>Providing free-flow oxygen (Assistant’s responsibility)</a:t>
            </a:r>
          </a:p>
          <a:p>
            <a:pPr eaLnBrk="1" hangingPunct="1"/>
            <a:r>
              <a:rPr lang="en-US" dirty="0" smtClean="0"/>
              <a:t>Limiting each intubation attempt to 20 seconds</a:t>
            </a:r>
          </a:p>
        </p:txBody>
      </p:sp>
      <p:pic>
        <p:nvPicPr>
          <p:cNvPr id="22532" name="Picture 4" descr="slide5"/>
          <p:cNvPicPr>
            <a:picLocks noChangeAspect="1" noChangeArrowheads="1"/>
          </p:cNvPicPr>
          <p:nvPr/>
        </p:nvPicPr>
        <p:blipFill>
          <a:blip r:embed="rId3">
            <a:extLst>
              <a:ext uri="{28A0092B-C50C-407E-A947-70E740481C1C}">
                <a14:useLocalDpi xmlns:a14="http://schemas.microsoft.com/office/drawing/2010/main" xmlns="" val="0"/>
              </a:ext>
            </a:extLst>
          </a:blip>
          <a:srcRect l="81667" t="35840" r="4167" b="24858"/>
          <a:stretch>
            <a:fillRect/>
          </a:stretch>
        </p:blipFill>
        <p:spPr bwMode="auto">
          <a:xfrm>
            <a:off x="6172200" y="2133600"/>
            <a:ext cx="2776538"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548805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7543800" cy="812800"/>
          </a:xfrm>
        </p:spPr>
        <p:txBody>
          <a:bodyPr/>
          <a:lstStyle/>
          <a:p>
            <a:pPr eaLnBrk="1" hangingPunct="1"/>
            <a:r>
              <a:rPr lang="en-US" sz="3500" b="1" dirty="0" smtClean="0">
                <a:solidFill>
                  <a:srgbClr val="7030A0"/>
                </a:solidFill>
              </a:rPr>
              <a:t>LMA</a:t>
            </a:r>
            <a:r>
              <a:rPr lang="en-US" sz="3500" b="1" dirty="0">
                <a:solidFill>
                  <a:srgbClr val="7030A0"/>
                </a:solidFill>
              </a:rPr>
              <a:t>(</a:t>
            </a:r>
            <a:r>
              <a:rPr lang="en-US" sz="3500" b="1" dirty="0" err="1">
                <a:solidFill>
                  <a:srgbClr val="7030A0"/>
                </a:solidFill>
              </a:rPr>
              <a:t>Lyrangeal</a:t>
            </a:r>
            <a:r>
              <a:rPr lang="en-US" sz="3500" b="1" dirty="0">
                <a:solidFill>
                  <a:srgbClr val="7030A0"/>
                </a:solidFill>
              </a:rPr>
              <a:t> Mask Airway)</a:t>
            </a:r>
            <a:r>
              <a:rPr lang="en-US" sz="3500" b="1" dirty="0" smtClean="0">
                <a:solidFill>
                  <a:srgbClr val="7030A0"/>
                </a:solidFill>
              </a:rPr>
              <a:t> – its role in neonatal resuscitation</a:t>
            </a:r>
          </a:p>
        </p:txBody>
      </p:sp>
      <p:sp>
        <p:nvSpPr>
          <p:cNvPr id="23555" name="Rectangle 3"/>
          <p:cNvSpPr>
            <a:spLocks noGrp="1" noChangeArrowheads="1"/>
          </p:cNvSpPr>
          <p:nvPr>
            <p:ph type="body" idx="1"/>
          </p:nvPr>
        </p:nvSpPr>
        <p:spPr>
          <a:xfrm>
            <a:off x="228600" y="1828800"/>
            <a:ext cx="8686800" cy="4876800"/>
          </a:xfrm>
        </p:spPr>
        <p:txBody>
          <a:bodyPr/>
          <a:lstStyle/>
          <a:p>
            <a:pPr eaLnBrk="1" hangingPunct="1">
              <a:spcAft>
                <a:spcPct val="25000"/>
              </a:spcAft>
            </a:pPr>
            <a:r>
              <a:rPr lang="en-US" dirty="0" smtClean="0"/>
              <a:t>Effective for ventilation during resuscitation in term and near term newborns</a:t>
            </a:r>
          </a:p>
          <a:p>
            <a:pPr eaLnBrk="1" hangingPunct="1">
              <a:spcAft>
                <a:spcPct val="25000"/>
              </a:spcAft>
            </a:pPr>
            <a:r>
              <a:rPr lang="en-US" dirty="0" smtClean="0"/>
              <a:t>Used by trained care providers</a:t>
            </a:r>
          </a:p>
          <a:p>
            <a:pPr eaLnBrk="1" hangingPunct="1"/>
            <a:r>
              <a:rPr lang="en-US" sz="2600" dirty="0" smtClean="0"/>
              <a:t>NOT TO BE USED IN:</a:t>
            </a:r>
          </a:p>
          <a:p>
            <a:pPr lvl="1" eaLnBrk="1" hangingPunct="1"/>
            <a:r>
              <a:rPr lang="en-US" i="1" dirty="0" smtClean="0"/>
              <a:t>In the setting of meconium stained amniotic fluid</a:t>
            </a:r>
          </a:p>
          <a:p>
            <a:pPr lvl="1" eaLnBrk="1" hangingPunct="1"/>
            <a:r>
              <a:rPr lang="en-US" i="1" dirty="0" smtClean="0"/>
              <a:t>When chest compression is required</a:t>
            </a:r>
          </a:p>
          <a:p>
            <a:pPr lvl="1" eaLnBrk="1" hangingPunct="1"/>
            <a:r>
              <a:rPr lang="en-US" i="1" dirty="0" smtClean="0"/>
              <a:t>In VLBW babies</a:t>
            </a:r>
          </a:p>
          <a:p>
            <a:pPr lvl="1" eaLnBrk="1" hangingPunct="1"/>
            <a:r>
              <a:rPr lang="en-US" i="1" dirty="0" smtClean="0"/>
              <a:t>For delivery of medications</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560001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title"/>
          </p:nvPr>
        </p:nvSpPr>
        <p:spPr>
          <a:xfrm>
            <a:off x="455613" y="274638"/>
            <a:ext cx="8226425" cy="663825"/>
          </a:xfrm>
        </p:spPr>
        <p:txBody>
          <a:bodyPr/>
          <a:lstStyle/>
          <a:p>
            <a:pPr algn="ctr" eaLnBrk="1" hangingPunct="1"/>
            <a:r>
              <a:rPr lang="en-US" b="1" dirty="0" smtClean="0">
                <a:solidFill>
                  <a:srgbClr val="FF0000"/>
                </a:solidFill>
                <a:latin typeface="Algerian" pitchFamily="82" charset="0"/>
                <a:cs typeface="Times New Roman" pitchFamily="18" charset="0"/>
              </a:rPr>
              <a:t>PHOTOTHERAPY</a:t>
            </a:r>
            <a:r>
              <a:rPr lang="en-US" b="1" dirty="0" smtClean="0">
                <a:cs typeface="Times New Roman" pitchFamily="18" charset="0"/>
              </a:rPr>
              <a:t> </a:t>
            </a:r>
            <a:endParaRPr lang="ar-SA" b="1" dirty="0" smtClean="0"/>
          </a:p>
        </p:txBody>
      </p:sp>
      <p:sp>
        <p:nvSpPr>
          <p:cNvPr id="3075" name="عنصر نائب للمحتوى 2"/>
          <p:cNvSpPr>
            <a:spLocks noGrp="1"/>
          </p:cNvSpPr>
          <p:nvPr>
            <p:ph idx="1"/>
          </p:nvPr>
        </p:nvSpPr>
        <p:spPr>
          <a:xfrm>
            <a:off x="214313" y="2143125"/>
            <a:ext cx="4186237" cy="4525963"/>
          </a:xfrm>
        </p:spPr>
        <p:txBody>
          <a:bodyPr/>
          <a:lstStyle/>
          <a:p>
            <a:pPr algn="l" rtl="0" eaLnBrk="1" hangingPunct="1">
              <a:buFont typeface="Arial" charset="0"/>
              <a:buNone/>
            </a:pPr>
            <a:endParaRPr lang="en-US" smtClean="0">
              <a:latin typeface="Kristen ITC" pitchFamily="66" charset="0"/>
              <a:cs typeface="Arial" charset="0"/>
            </a:endParaRPr>
          </a:p>
        </p:txBody>
      </p:sp>
      <p:pic>
        <p:nvPicPr>
          <p:cNvPr id="3076" name="Picture 4" descr="neoBLUE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313" y="1214438"/>
            <a:ext cx="8715375" cy="564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73721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title"/>
          </p:nvPr>
        </p:nvSpPr>
        <p:spPr>
          <a:xfrm>
            <a:off x="455613" y="274638"/>
            <a:ext cx="8226425" cy="808204"/>
          </a:xfrm>
        </p:spPr>
        <p:txBody>
          <a:bodyPr/>
          <a:lstStyle/>
          <a:p>
            <a:r>
              <a:rPr lang="en-US" b="1" u="sng" dirty="0" smtClean="0">
                <a:cs typeface="Times New Roman" pitchFamily="18" charset="0"/>
              </a:rPr>
              <a:t>What is phototherapy?</a:t>
            </a:r>
            <a:endParaRPr lang="en-US" u="sng" dirty="0" smtClean="0">
              <a:cs typeface="Times New Roman" pitchFamily="18" charset="0"/>
            </a:endParaRPr>
          </a:p>
        </p:txBody>
      </p:sp>
      <p:sp>
        <p:nvSpPr>
          <p:cNvPr id="3" name="عنصر نائب للمحتوى 2"/>
          <p:cNvSpPr>
            <a:spLocks noGrp="1"/>
          </p:cNvSpPr>
          <p:nvPr>
            <p:ph idx="1"/>
          </p:nvPr>
        </p:nvSpPr>
        <p:spPr>
          <a:xfrm>
            <a:off x="457200" y="1828800"/>
            <a:ext cx="8229600" cy="5029200"/>
          </a:xfrm>
        </p:spPr>
        <p:txBody>
          <a:bodyPr/>
          <a:lstStyle/>
          <a:p>
            <a:pPr algn="just" rtl="0">
              <a:defRPr/>
            </a:pPr>
            <a:r>
              <a:rPr lang="en-US" sz="2800" b="1" dirty="0" smtClean="0">
                <a:latin typeface="+mj-lt"/>
                <a:ea typeface="+mj-ea"/>
                <a:cs typeface="+mj-cs"/>
              </a:rPr>
              <a:t>Phototherapy (light therapy) is a way of treating jaundice. Special lights help break down the bilirubin in your baby's skin so that it can be removed from his or her body. This lowers the bilirubin level in baby's blood</a:t>
            </a:r>
            <a:r>
              <a:rPr lang="en-US" sz="2800" dirty="0"/>
              <a:t>.</a:t>
            </a:r>
            <a:endParaRPr lang="en-US" sz="2800" dirty="0" smtClean="0"/>
          </a:p>
          <a:p>
            <a:pPr algn="just">
              <a:defRPr/>
            </a:pPr>
            <a:r>
              <a:rPr lang="en-US" sz="2800" b="1" dirty="0"/>
              <a:t>Application of fluorescent light to the infant’s exposed skin used to breakdown the bilirubin in the </a:t>
            </a:r>
            <a:r>
              <a:rPr lang="en-US" sz="2800" b="1" dirty="0" smtClean="0"/>
              <a:t>skin. </a:t>
            </a:r>
            <a:endParaRPr lang="en-US" sz="2800" b="1" dirty="0"/>
          </a:p>
          <a:p>
            <a:pPr algn="just" rtl="0">
              <a:defRPr/>
            </a:pPr>
            <a:endParaRPr lang="en-US" sz="1800" dirty="0" smtClean="0"/>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2397484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p:txBody>
          <a:bodyPr/>
          <a:lstStyle/>
          <a:p>
            <a:r>
              <a:rPr lang="en-US" b="1" dirty="0" smtClean="0">
                <a:solidFill>
                  <a:srgbClr val="FF0000"/>
                </a:solidFill>
                <a:cs typeface="Times New Roman" pitchFamily="18" charset="0"/>
              </a:rPr>
              <a:t>INDICATION OF PHOTOTHERAPY</a:t>
            </a:r>
          </a:p>
        </p:txBody>
      </p:sp>
      <p:sp>
        <p:nvSpPr>
          <p:cNvPr id="9219" name="عنصر نائب للمحتوى 2"/>
          <p:cNvSpPr>
            <a:spLocks noGrp="1"/>
          </p:cNvSpPr>
          <p:nvPr>
            <p:ph idx="1"/>
          </p:nvPr>
        </p:nvSpPr>
        <p:spPr/>
        <p:txBody>
          <a:bodyPr/>
          <a:lstStyle/>
          <a:p>
            <a:pPr algn="l" rtl="0"/>
            <a:r>
              <a:rPr lang="en-US" dirty="0" smtClean="0">
                <a:cs typeface="Arial" charset="0"/>
              </a:rPr>
              <a:t>Treatment of Hyperbilirubinemia</a:t>
            </a:r>
          </a:p>
          <a:p>
            <a:pPr algn="l" rtl="0"/>
            <a:r>
              <a:rPr lang="en-US" dirty="0" smtClean="0">
                <a:cs typeface="Arial" charset="0"/>
              </a:rPr>
              <a:t> The phototherapy will help the liver to process bilirubin, bringing your baby's level down to normal</a:t>
            </a:r>
          </a:p>
          <a:p>
            <a:pPr algn="l" rtl="0"/>
            <a:r>
              <a:rPr lang="en-US" dirty="0" smtClean="0">
                <a:cs typeface="Arial" charset="0"/>
              </a:rPr>
              <a:t>Prevent </a:t>
            </a:r>
            <a:r>
              <a:rPr lang="en-US" dirty="0" err="1" smtClean="0">
                <a:cs typeface="Arial" charset="0"/>
              </a:rPr>
              <a:t>Kernicturus</a:t>
            </a:r>
            <a:endParaRPr lang="en-US" dirty="0" smtClean="0">
              <a:cs typeface="Arial" charset="0"/>
            </a:endParaRPr>
          </a:p>
        </p:txBody>
      </p:sp>
      <p:pic>
        <p:nvPicPr>
          <p:cNvPr id="9220" name="Picture 4" descr="http://t0.gstatic.com/images?q=tbn:gRQoBIeBjy6gvM:http://upload.wikimedia.org/wikipedia/commons/b/b9/Newborn_IMG_1058.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4368" y="3838994"/>
            <a:ext cx="3711772" cy="280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54040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19175" y="228600"/>
            <a:ext cx="7086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b="1" dirty="0">
                <a:solidFill>
                  <a:srgbClr val="00B050"/>
                </a:solidFill>
              </a:rPr>
              <a:t>Prematurity</a:t>
            </a:r>
          </a:p>
        </p:txBody>
      </p:sp>
      <p:sp>
        <p:nvSpPr>
          <p:cNvPr id="35843" name="Text Box 3"/>
          <p:cNvSpPr>
            <a:spLocks noGrp="1" noChangeArrowheads="1"/>
          </p:cNvSpPr>
          <p:nvPr>
            <p:ph type="body" sz="half" idx="1"/>
          </p:nvPr>
        </p:nvSpPr>
        <p:spPr>
          <a:xfrm>
            <a:off x="457200" y="1143000"/>
            <a:ext cx="8305800" cy="2057400"/>
          </a:xfrm>
        </p:spPr>
        <p:txBody>
          <a:bodyPr/>
          <a:lstStyle/>
          <a:p>
            <a:pPr algn="just">
              <a:lnSpc>
                <a:spcPct val="90000"/>
              </a:lnSpc>
              <a:buClr>
                <a:schemeClr val="hlink"/>
              </a:buClr>
              <a:buSzPct val="130000"/>
            </a:pPr>
            <a:r>
              <a:rPr lang="en-GB" sz="2400" dirty="0" smtClean="0"/>
              <a:t>Increased likelihood of </a:t>
            </a:r>
            <a:r>
              <a:rPr lang="en-GB" sz="2400" dirty="0" smtClean="0">
                <a:solidFill>
                  <a:schemeClr val="accent2"/>
                </a:solidFill>
              </a:rPr>
              <a:t>need for resuscitation</a:t>
            </a:r>
            <a:endParaRPr lang="en-GB" sz="2400" dirty="0" smtClean="0"/>
          </a:p>
          <a:p>
            <a:pPr algn="just">
              <a:lnSpc>
                <a:spcPct val="90000"/>
              </a:lnSpc>
              <a:buClr>
                <a:schemeClr val="hlink"/>
              </a:buClr>
              <a:buSzPct val="130000"/>
            </a:pPr>
            <a:endParaRPr lang="en-GB" sz="2400" dirty="0" smtClean="0"/>
          </a:p>
          <a:p>
            <a:pPr algn="just">
              <a:lnSpc>
                <a:spcPct val="90000"/>
              </a:lnSpc>
              <a:buClr>
                <a:schemeClr val="hlink"/>
              </a:buClr>
              <a:buSzPct val="130000"/>
            </a:pPr>
            <a:r>
              <a:rPr lang="en-GB" sz="2400" dirty="0" smtClean="0">
                <a:solidFill>
                  <a:schemeClr val="accent2"/>
                </a:solidFill>
              </a:rPr>
              <a:t>Asphyxia</a:t>
            </a:r>
            <a:r>
              <a:rPr lang="en-GB" sz="2400" dirty="0" smtClean="0"/>
              <a:t> is much more frequent than the term neonate </a:t>
            </a:r>
          </a:p>
          <a:p>
            <a:pPr algn="just">
              <a:lnSpc>
                <a:spcPct val="90000"/>
              </a:lnSpc>
              <a:buClr>
                <a:schemeClr val="hlink"/>
              </a:buClr>
              <a:buSzPct val="130000"/>
            </a:pPr>
            <a:endParaRPr lang="en-GB" sz="2400" dirty="0" smtClean="0"/>
          </a:p>
          <a:p>
            <a:pPr algn="just">
              <a:lnSpc>
                <a:spcPct val="90000"/>
              </a:lnSpc>
              <a:buClr>
                <a:schemeClr val="hlink"/>
              </a:buClr>
              <a:buSzPct val="130000"/>
            </a:pPr>
            <a:r>
              <a:rPr lang="en-GB" sz="2400" dirty="0" smtClean="0"/>
              <a:t>Major risk of heat loss, </a:t>
            </a:r>
            <a:r>
              <a:rPr lang="en-GB" sz="2400" dirty="0" smtClean="0">
                <a:solidFill>
                  <a:schemeClr val="accent2"/>
                </a:solidFill>
              </a:rPr>
              <a:t>respiratory distress</a:t>
            </a:r>
            <a:r>
              <a:rPr lang="en-GB" sz="2400" dirty="0" smtClean="0"/>
              <a:t> and </a:t>
            </a:r>
            <a:r>
              <a:rPr lang="en-GB" sz="2400" dirty="0" err="1" smtClean="0">
                <a:solidFill>
                  <a:schemeClr val="accent2"/>
                </a:solidFill>
              </a:rPr>
              <a:t>intraventricular</a:t>
            </a:r>
            <a:r>
              <a:rPr lang="en-GB" sz="2400" dirty="0" smtClean="0">
                <a:solidFill>
                  <a:schemeClr val="accent2"/>
                </a:solidFill>
              </a:rPr>
              <a:t> haemorrhage</a:t>
            </a:r>
            <a:r>
              <a:rPr lang="en-GB" sz="2400" dirty="0" smtClean="0"/>
              <a:t> </a:t>
            </a:r>
          </a:p>
          <a:p>
            <a:pPr algn="just">
              <a:lnSpc>
                <a:spcPct val="90000"/>
              </a:lnSpc>
              <a:buClr>
                <a:schemeClr val="hlink"/>
              </a:buClr>
              <a:buSzPct val="130000"/>
            </a:pPr>
            <a:endParaRPr lang="en-GB" sz="2400" dirty="0" smtClean="0"/>
          </a:p>
          <a:p>
            <a:pPr algn="just">
              <a:lnSpc>
                <a:spcPct val="90000"/>
              </a:lnSpc>
              <a:buClr>
                <a:schemeClr val="hlink"/>
              </a:buClr>
              <a:buSzPct val="130000"/>
            </a:pPr>
            <a:r>
              <a:rPr lang="en-GB" sz="2400" dirty="0" smtClean="0">
                <a:solidFill>
                  <a:schemeClr val="accent2"/>
                </a:solidFill>
              </a:rPr>
              <a:t>Minimising heat loss</a:t>
            </a:r>
            <a:r>
              <a:rPr lang="en-GB" sz="2400" dirty="0" smtClean="0"/>
              <a:t> in preterm infants improves survival</a:t>
            </a:r>
          </a:p>
        </p:txBody>
      </p:sp>
      <p:sp>
        <p:nvSpPr>
          <p:cNvPr id="4" name="Footer Placeholder 3"/>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171612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out)">
                                      <p:cBhvr>
                                        <p:cTn id="7" dur="500"/>
                                        <p:tgtEl>
                                          <p:spTgt spid="35843">
                                            <p:txEl>
                                              <p:pRg st="0" end="0"/>
                                            </p:txEl>
                                          </p:spTgt>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35843">
                                            <p:txEl>
                                              <p:pRg st="2" end="2"/>
                                            </p:txEl>
                                          </p:spTgt>
                                        </p:tgtEl>
                                        <p:attrNameLst>
                                          <p:attrName>style.visibility</p:attrName>
                                        </p:attrNameLst>
                                      </p:cBhvr>
                                      <p:to>
                                        <p:strVal val="visible"/>
                                      </p:to>
                                    </p:set>
                                    <p:animEffect transition="in" filter="box(out)">
                                      <p:cBhvr>
                                        <p:cTn id="11" dur="500"/>
                                        <p:tgtEl>
                                          <p:spTgt spid="35843">
                                            <p:txEl>
                                              <p:pRg st="2" end="2"/>
                                            </p:txEl>
                                          </p:spTgt>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35843">
                                            <p:txEl>
                                              <p:pRg st="4" end="4"/>
                                            </p:txEl>
                                          </p:spTgt>
                                        </p:tgtEl>
                                        <p:attrNameLst>
                                          <p:attrName>style.visibility</p:attrName>
                                        </p:attrNameLst>
                                      </p:cBhvr>
                                      <p:to>
                                        <p:strVal val="visible"/>
                                      </p:to>
                                    </p:set>
                                    <p:animEffect transition="in" filter="box(out)">
                                      <p:cBhvr>
                                        <p:cTn id="15" dur="500"/>
                                        <p:tgtEl>
                                          <p:spTgt spid="35843">
                                            <p:txEl>
                                              <p:pRg st="4" end="4"/>
                                            </p:txEl>
                                          </p:spTgt>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35843">
                                            <p:txEl>
                                              <p:pRg st="6" end="6"/>
                                            </p:txEl>
                                          </p:spTgt>
                                        </p:tgtEl>
                                        <p:attrNameLst>
                                          <p:attrName>style.visibility</p:attrName>
                                        </p:attrNameLst>
                                      </p:cBhvr>
                                      <p:to>
                                        <p:strVal val="visible"/>
                                      </p:to>
                                    </p:set>
                                    <p:animEffect transition="in" filter="box(out)">
                                      <p:cBhvr>
                                        <p:cTn id="19"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advAuto="200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r>
              <a:rPr lang="en-US" b="1" dirty="0" smtClean="0">
                <a:solidFill>
                  <a:srgbClr val="FF0000"/>
                </a:solidFill>
                <a:cs typeface="Times New Roman" pitchFamily="18" charset="0"/>
              </a:rPr>
              <a:t>CAUSES OF JAUNDICE</a:t>
            </a:r>
          </a:p>
        </p:txBody>
      </p:sp>
      <p:sp>
        <p:nvSpPr>
          <p:cNvPr id="10243" name="عنصر نائب للمحتوى 2"/>
          <p:cNvSpPr>
            <a:spLocks noGrp="1"/>
          </p:cNvSpPr>
          <p:nvPr>
            <p:ph idx="1"/>
          </p:nvPr>
        </p:nvSpPr>
        <p:spPr/>
        <p:txBody>
          <a:bodyPr/>
          <a:lstStyle/>
          <a:p>
            <a:pPr algn="just" rtl="0"/>
            <a:r>
              <a:rPr lang="en-US" b="1" dirty="0" smtClean="0">
                <a:cs typeface="Arial" charset="0"/>
              </a:rPr>
              <a:t>Breast-feeding jaundice:</a:t>
            </a:r>
            <a:r>
              <a:rPr lang="en-US" dirty="0" smtClean="0">
                <a:cs typeface="Arial" charset="0"/>
              </a:rPr>
              <a:t> </a:t>
            </a:r>
          </a:p>
          <a:p>
            <a:pPr algn="just" rtl="0"/>
            <a:r>
              <a:rPr lang="en-US" dirty="0" smtClean="0">
                <a:cs typeface="Arial" charset="0"/>
              </a:rPr>
              <a:t>baby does not drink enough breast milk.</a:t>
            </a:r>
          </a:p>
          <a:p>
            <a:pPr algn="just" rtl="0"/>
            <a:r>
              <a:rPr lang="en-US" dirty="0" smtClean="0">
                <a:cs typeface="Arial" charset="0"/>
              </a:rPr>
              <a:t>It occurs in 5% to 10% of newborns. The jaundice symptoms are similar to those of physiological jaundice, just more pronounced. </a:t>
            </a:r>
          </a:p>
          <a:p>
            <a:pPr algn="just" rtl="0"/>
            <a:r>
              <a:rPr lang="en-US" dirty="0" smtClean="0">
                <a:cs typeface="Arial" charset="0"/>
              </a:rPr>
              <a:t>The jaundice indicates a need for help with breast-feeding.</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1221796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r>
              <a:rPr lang="en-US" b="1" dirty="0" smtClean="0">
                <a:cs typeface="Times New Roman" pitchFamily="18" charset="0"/>
              </a:rPr>
              <a:t>CONTI..</a:t>
            </a:r>
            <a:br>
              <a:rPr lang="en-US" b="1" dirty="0" smtClean="0">
                <a:cs typeface="Times New Roman" pitchFamily="18" charset="0"/>
              </a:rPr>
            </a:br>
            <a:endParaRPr lang="en-US" dirty="0" smtClean="0">
              <a:cs typeface="Times New Roman" pitchFamily="18" charset="0"/>
            </a:endParaRPr>
          </a:p>
        </p:txBody>
      </p:sp>
      <p:sp>
        <p:nvSpPr>
          <p:cNvPr id="11267" name="عنصر نائب للمحتوى 2"/>
          <p:cNvSpPr>
            <a:spLocks noGrp="1"/>
          </p:cNvSpPr>
          <p:nvPr>
            <p:ph idx="1"/>
          </p:nvPr>
        </p:nvSpPr>
        <p:spPr/>
        <p:txBody>
          <a:bodyPr/>
          <a:lstStyle/>
          <a:p>
            <a:pPr algn="l" rtl="0"/>
            <a:r>
              <a:rPr lang="en-US" b="1" dirty="0" smtClean="0">
                <a:cs typeface="Arial" charset="0"/>
              </a:rPr>
              <a:t>Physiological jaundice</a:t>
            </a:r>
            <a:endParaRPr lang="en-US" dirty="0" smtClean="0">
              <a:cs typeface="Arial" charset="0"/>
            </a:endParaRPr>
          </a:p>
          <a:p>
            <a:pPr algn="l" rtl="0"/>
            <a:r>
              <a:rPr lang="en-US" dirty="0" smtClean="0">
                <a:cs typeface="Arial" charset="0"/>
              </a:rPr>
              <a:t>most common cause of newborn jaundice </a:t>
            </a:r>
            <a:endParaRPr lang="en-US" dirty="0">
              <a:cs typeface="Arial" charset="0"/>
            </a:endParaRPr>
          </a:p>
          <a:p>
            <a:pPr algn="l" rtl="0"/>
            <a:r>
              <a:rPr lang="en-US" dirty="0" smtClean="0">
                <a:cs typeface="Arial" charset="0"/>
              </a:rPr>
              <a:t>occurs in more than 50% of babies. Because the baby has an immature liver, bilirubin is processed slower. </a:t>
            </a:r>
          </a:p>
          <a:p>
            <a:pPr algn="l" rtl="0"/>
            <a:r>
              <a:rPr lang="en-US" dirty="0" smtClean="0">
                <a:cs typeface="Arial" charset="0"/>
              </a:rPr>
              <a:t>The jaundice first appears at 2 to 3 days of age.</a:t>
            </a:r>
          </a:p>
          <a:p>
            <a:pPr algn="l" rtl="0"/>
            <a:r>
              <a:rPr lang="en-US" dirty="0" smtClean="0">
                <a:cs typeface="Arial" charset="0"/>
              </a:rPr>
              <a:t> It usually disappears by 1 to 2 weeks of age, and the levels of bilirubin are harmless.</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8288178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endParaRPr lang="en-US" dirty="0" smtClean="0">
              <a:cs typeface="Times New Roman" pitchFamily="18" charset="0"/>
            </a:endParaRPr>
          </a:p>
        </p:txBody>
      </p:sp>
      <p:sp>
        <p:nvSpPr>
          <p:cNvPr id="12291" name="عنصر نائب للمحتوى 2"/>
          <p:cNvSpPr>
            <a:spLocks noGrp="1"/>
          </p:cNvSpPr>
          <p:nvPr>
            <p:ph idx="1"/>
          </p:nvPr>
        </p:nvSpPr>
        <p:spPr>
          <a:xfrm>
            <a:off x="457200" y="1428750"/>
            <a:ext cx="8229600" cy="4697413"/>
          </a:xfrm>
        </p:spPr>
        <p:txBody>
          <a:bodyPr/>
          <a:lstStyle/>
          <a:p>
            <a:pPr algn="l" rtl="0"/>
            <a:r>
              <a:rPr lang="en-US" b="1" dirty="0" smtClean="0">
                <a:cs typeface="Arial" charset="0"/>
              </a:rPr>
              <a:t>Breast-milk jaundice</a:t>
            </a:r>
            <a:r>
              <a:rPr lang="en-US" dirty="0" smtClean="0">
                <a:cs typeface="Arial" charset="0"/>
              </a:rPr>
              <a:t> </a:t>
            </a:r>
          </a:p>
          <a:p>
            <a:pPr algn="l" rtl="0"/>
            <a:r>
              <a:rPr lang="en-US" dirty="0" smtClean="0">
                <a:cs typeface="Arial" charset="0"/>
              </a:rPr>
              <a:t>Breast-milk jaundice occurs in 1% to 2% of breast-fed babies. I</a:t>
            </a:r>
          </a:p>
          <a:p>
            <a:pPr algn="l" rtl="0"/>
            <a:r>
              <a:rPr lang="en-US" dirty="0" smtClean="0">
                <a:cs typeface="Arial" charset="0"/>
              </a:rPr>
              <a:t>caused by a special substance that some mothers produce in their milk. </a:t>
            </a:r>
          </a:p>
          <a:p>
            <a:pPr algn="l" rtl="0"/>
            <a:r>
              <a:rPr lang="en-US" dirty="0" smtClean="0">
                <a:cs typeface="Arial" charset="0"/>
              </a:rPr>
              <a:t>This substance causes your baby's intestine to absorb more bilirubin back into his body than normal. </a:t>
            </a:r>
          </a:p>
          <a:p>
            <a:pPr algn="l" rtl="0"/>
            <a:r>
              <a:rPr lang="en-US" dirty="0" smtClean="0">
                <a:cs typeface="Arial" charset="0"/>
              </a:rPr>
              <a:t>This type of jaundice starts at 4 to 7 days of age. It may last 3 to 10 weeks. It is not harmful. </a:t>
            </a:r>
          </a:p>
          <a:p>
            <a:endParaRPr lang="en-US"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2335423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a:xfrm>
            <a:off x="455613" y="274638"/>
            <a:ext cx="8226425" cy="808204"/>
          </a:xfrm>
        </p:spPr>
        <p:txBody>
          <a:bodyPr/>
          <a:lstStyle/>
          <a:p>
            <a:r>
              <a:rPr lang="en-US" b="1" dirty="0" smtClean="0">
                <a:cs typeface="Times New Roman" pitchFamily="18" charset="0"/>
              </a:rPr>
              <a:t> </a:t>
            </a:r>
            <a:br>
              <a:rPr lang="en-US" b="1" dirty="0" smtClean="0">
                <a:cs typeface="Times New Roman" pitchFamily="18" charset="0"/>
              </a:rPr>
            </a:br>
            <a:r>
              <a:rPr lang="en-US" b="1" dirty="0" smtClean="0">
                <a:cs typeface="Times New Roman" pitchFamily="18" charset="0"/>
              </a:rPr>
              <a:t> </a:t>
            </a:r>
            <a:endParaRPr lang="en-US" dirty="0" smtClean="0">
              <a:cs typeface="Times New Roman" pitchFamily="18" charset="0"/>
            </a:endParaRPr>
          </a:p>
        </p:txBody>
      </p:sp>
      <p:sp>
        <p:nvSpPr>
          <p:cNvPr id="13315" name="عنصر نائب للمحتوى 2"/>
          <p:cNvSpPr>
            <a:spLocks noGrp="1"/>
          </p:cNvSpPr>
          <p:nvPr>
            <p:ph idx="1"/>
          </p:nvPr>
        </p:nvSpPr>
        <p:spPr>
          <a:xfrm>
            <a:off x="409073" y="1233990"/>
            <a:ext cx="8229600" cy="4483100"/>
          </a:xfrm>
        </p:spPr>
        <p:txBody>
          <a:bodyPr/>
          <a:lstStyle/>
          <a:p>
            <a:pPr marL="0" indent="0" algn="l" rtl="0">
              <a:buNone/>
            </a:pPr>
            <a:r>
              <a:rPr lang="en-US" sz="2800" b="1" dirty="0" smtClean="0">
                <a:cs typeface="Arial" charset="0"/>
              </a:rPr>
              <a:t>Blood group incompatibility (Rh or ABO problems </a:t>
            </a:r>
          </a:p>
          <a:p>
            <a:pPr algn="l" rtl="0"/>
            <a:r>
              <a:rPr lang="en-US" sz="2800" dirty="0" smtClean="0">
                <a:cs typeface="Arial" charset="0"/>
              </a:rPr>
              <a:t>If a baby and mother have different blood types, sometimes the mother produces antibodies that destroy the newborn's red blood cells. </a:t>
            </a:r>
          </a:p>
          <a:p>
            <a:pPr algn="l" rtl="0"/>
            <a:r>
              <a:rPr lang="en-US" sz="2800" dirty="0" smtClean="0">
                <a:cs typeface="Arial" charset="0"/>
              </a:rPr>
              <a:t>Rh problems formerly caused the most severe form of jaundice. </a:t>
            </a:r>
          </a:p>
          <a:p>
            <a:pPr algn="l" rtl="0"/>
            <a:r>
              <a:rPr lang="en-US" sz="2800" dirty="0" smtClean="0">
                <a:cs typeface="Arial" charset="0"/>
              </a:rPr>
              <a:t>However, they are now preventable if the mother is given an injection of Rho GAM within 72 hours after delivery. This prevents her from forming antibodies that might endanger other babies she has in the future </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855586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pPr algn="ctr">
              <a:defRPr/>
            </a:pPr>
            <a:r>
              <a:rPr lang="en-US" b="1" dirty="0" smtClean="0">
                <a:solidFill>
                  <a:srgbClr val="FF0000"/>
                </a:solidFill>
                <a:cs typeface="Times New Roman" pitchFamily="18" charset="0"/>
              </a:rPr>
              <a:t>MECHANISM OF ACTION</a:t>
            </a:r>
          </a:p>
        </p:txBody>
      </p:sp>
      <p:sp>
        <p:nvSpPr>
          <p:cNvPr id="17411" name="عنصر نائب للمحتوى 2"/>
          <p:cNvSpPr>
            <a:spLocks noGrp="1"/>
          </p:cNvSpPr>
          <p:nvPr>
            <p:ph idx="1"/>
          </p:nvPr>
        </p:nvSpPr>
        <p:spPr/>
        <p:txBody>
          <a:bodyPr/>
          <a:lstStyle/>
          <a:p>
            <a:pPr algn="l" rtl="0"/>
            <a:r>
              <a:rPr lang="en-US" sz="3600" b="1" dirty="0" smtClean="0">
                <a:cs typeface="Arial" charset="0"/>
              </a:rPr>
              <a:t>Bilirubin</a:t>
            </a:r>
            <a:r>
              <a:rPr lang="en-US" sz="3600" dirty="0" smtClean="0">
                <a:cs typeface="Arial" charset="0"/>
              </a:rPr>
              <a:t> </a:t>
            </a:r>
            <a:r>
              <a:rPr lang="en-US" sz="3600" dirty="0" smtClean="0">
                <a:solidFill>
                  <a:srgbClr val="C00000"/>
                </a:solidFill>
                <a:cs typeface="Arial" charset="0"/>
              </a:rPr>
              <a:t>is a naturally occurring molecule of the red blood cells. It is released into the bloodstream when the red blood cells break down. This is normal and occurs often. Our livers break down the bilirubin and it is excreted</a:t>
            </a:r>
            <a:r>
              <a:rPr lang="en-US" sz="3600" dirty="0" smtClean="0">
                <a:cs typeface="Arial" charset="0"/>
              </a:rPr>
              <a:t>. </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7453365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b="1" dirty="0" smtClean="0">
                <a:solidFill>
                  <a:srgbClr val="FF0000"/>
                </a:solidFill>
                <a:cs typeface="Times New Roman" pitchFamily="18" charset="0"/>
              </a:rPr>
              <a:t>MECHANISM OF ACTION-CONTINUE</a:t>
            </a:r>
            <a:endParaRPr lang="en-US" b="1" dirty="0">
              <a:solidFill>
                <a:srgbClr val="FF0000"/>
              </a:solidFill>
            </a:endParaRPr>
          </a:p>
        </p:txBody>
      </p:sp>
      <p:sp>
        <p:nvSpPr>
          <p:cNvPr id="18435" name="عنصر نائب للمحتوى 2"/>
          <p:cNvSpPr>
            <a:spLocks noGrp="1"/>
          </p:cNvSpPr>
          <p:nvPr>
            <p:ph idx="1"/>
          </p:nvPr>
        </p:nvSpPr>
        <p:spPr>
          <a:xfrm>
            <a:off x="455613" y="1973179"/>
            <a:ext cx="8226425" cy="4152984"/>
          </a:xfrm>
        </p:spPr>
        <p:txBody>
          <a:bodyPr/>
          <a:lstStyle/>
          <a:p>
            <a:pPr algn="just" rtl="0"/>
            <a:r>
              <a:rPr lang="en-US" sz="2800" dirty="0" smtClean="0">
                <a:cs typeface="Arial" charset="0"/>
              </a:rPr>
              <a:t>Phototherapy (light treatment) is the process of using light to eliminate bilirubin in the blood.</a:t>
            </a:r>
          </a:p>
          <a:p>
            <a:pPr algn="just" rtl="0"/>
            <a:r>
              <a:rPr lang="en-US" sz="2800" dirty="0" smtClean="0">
                <a:cs typeface="Arial" charset="0"/>
              </a:rPr>
              <a:t>baby's skin and blood absorb these light waves. These light waves are absorbed by your baby's skin and blood and change bilirubin into products, which can pass through their system. </a:t>
            </a:r>
          </a:p>
          <a:p>
            <a:pPr algn="just"/>
            <a:r>
              <a:rPr lang="en-US" sz="2800" dirty="0">
                <a:cs typeface="Arial" charset="0"/>
              </a:rPr>
              <a:t>wavelength of 420-448 nm, oxidized the bilirubin to </a:t>
            </a:r>
            <a:r>
              <a:rPr lang="en-US" sz="2800" dirty="0" err="1">
                <a:cs typeface="Arial" charset="0"/>
              </a:rPr>
              <a:t>biliverdin</a:t>
            </a:r>
            <a:r>
              <a:rPr lang="en-US" sz="2800" dirty="0">
                <a:cs typeface="Arial" charset="0"/>
              </a:rPr>
              <a:t>, a soluble product that does not contribute to kernicterus</a:t>
            </a:r>
          </a:p>
          <a:p>
            <a:pPr algn="just" rtl="0"/>
            <a:endParaRPr lang="en-US" sz="2800"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926881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u="sng" dirty="0" smtClean="0">
                <a:cs typeface="Times New Roman" pitchFamily="18" charset="0"/>
              </a:rPr>
              <a:t>Mechanism  of  action</a:t>
            </a:r>
          </a:p>
        </p:txBody>
      </p:sp>
      <p:sp>
        <p:nvSpPr>
          <p:cNvPr id="20483" name="عنصر نائب للمحتوى 2"/>
          <p:cNvSpPr>
            <a:spLocks noGrp="1"/>
          </p:cNvSpPr>
          <p:nvPr>
            <p:ph idx="1"/>
          </p:nvPr>
        </p:nvSpPr>
        <p:spPr>
          <a:xfrm>
            <a:off x="457200" y="2021304"/>
            <a:ext cx="8229600" cy="4550945"/>
          </a:xfrm>
        </p:spPr>
        <p:txBody>
          <a:bodyPr/>
          <a:lstStyle/>
          <a:p>
            <a:pPr algn="just" rtl="0"/>
            <a:r>
              <a:rPr lang="en-US" sz="2800" dirty="0" smtClean="0">
                <a:cs typeface="Arial" charset="0"/>
              </a:rPr>
              <a:t>The phototherapy will help the liver to process bilirubin, bringing baby's level down to normal</a:t>
            </a:r>
          </a:p>
          <a:p>
            <a:pPr algn="just" rtl="0"/>
            <a:r>
              <a:rPr lang="en-US" sz="2800" dirty="0" smtClean="0">
                <a:cs typeface="Arial" charset="0"/>
              </a:rPr>
              <a:t>The light waves convert the bilirubin to water soluble nontoxic forms which are then easily excreted. </a:t>
            </a:r>
          </a:p>
          <a:p>
            <a:pPr algn="just" rtl="0"/>
            <a:r>
              <a:rPr lang="en-US" sz="2800" dirty="0" smtClean="0">
                <a:cs typeface="Arial" charset="0"/>
              </a:rPr>
              <a:t>The advantages of phototherapy are that it is noninvasive, effective, inexpensive and easy to use. </a:t>
            </a: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860822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eaLnBrk="1" fontAlgn="auto" hangingPunct="1">
              <a:spcAft>
                <a:spcPts val="0"/>
              </a:spcAft>
              <a:defRPr/>
            </a:pPr>
            <a:r>
              <a:rPr lang="en-US" b="1" dirty="0" smtClean="0">
                <a:solidFill>
                  <a:schemeClr val="accent6">
                    <a:lumMod val="75000"/>
                  </a:schemeClr>
                </a:solidFill>
                <a:latin typeface="Kristen ITC" pitchFamily="66" charset="0"/>
              </a:rPr>
              <a:t>MECHANISM OF WORKING </a:t>
            </a:r>
            <a:endParaRPr lang="ar-SA" b="1" dirty="0" smtClean="0">
              <a:solidFill>
                <a:schemeClr val="accent6">
                  <a:lumMod val="75000"/>
                </a:schemeClr>
              </a:solidFill>
              <a:latin typeface="Kristen ITC" pitchFamily="66" charset="0"/>
            </a:endParaRPr>
          </a:p>
        </p:txBody>
      </p:sp>
      <p:pic>
        <p:nvPicPr>
          <p:cNvPr id="21507" name="Picture 2" descr="C:\Documents and Settings\user\My Documents\My Pictures\mecanism of phototherapy.bmp"/>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500063" y="357188"/>
            <a:ext cx="8215312" cy="6215062"/>
          </a:xfrm>
          <a:noFill/>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7622356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p:txBody>
          <a:bodyPr/>
          <a:lstStyle/>
          <a:p>
            <a:pPr rtl="0"/>
            <a:r>
              <a:rPr lang="en-US" b="1" dirty="0" smtClean="0">
                <a:cs typeface="Times New Roman" pitchFamily="18" charset="0"/>
              </a:rPr>
              <a:t>What are the benefits of phototherapy? </a:t>
            </a:r>
            <a:endParaRPr lang="en-US" dirty="0" smtClean="0">
              <a:cs typeface="Times New Roman" pitchFamily="18" charset="0"/>
            </a:endParaRPr>
          </a:p>
        </p:txBody>
      </p:sp>
      <p:sp>
        <p:nvSpPr>
          <p:cNvPr id="22531" name="عنصر نائب للمحتوى 2"/>
          <p:cNvSpPr>
            <a:spLocks noGrp="1"/>
          </p:cNvSpPr>
          <p:nvPr>
            <p:ph idx="1"/>
          </p:nvPr>
        </p:nvSpPr>
        <p:spPr/>
        <p:txBody>
          <a:bodyPr/>
          <a:lstStyle/>
          <a:p>
            <a:pPr algn="just" rtl="0">
              <a:buFont typeface="Arial" charset="0"/>
              <a:buNone/>
            </a:pPr>
            <a:r>
              <a:rPr lang="en-US" dirty="0" smtClean="0">
                <a:cs typeface="Arial" charset="0"/>
              </a:rPr>
              <a:t> </a:t>
            </a:r>
            <a:r>
              <a:rPr lang="en-US" sz="2800" dirty="0" smtClean="0">
                <a:cs typeface="Arial" charset="0"/>
              </a:rPr>
              <a:t>• The jaundice can be treated</a:t>
            </a:r>
          </a:p>
          <a:p>
            <a:pPr algn="just" rtl="0"/>
            <a:r>
              <a:rPr lang="en-US" sz="2800" dirty="0" smtClean="0">
                <a:cs typeface="Arial" charset="0"/>
              </a:rPr>
              <a:t>preventing the need for more invasive treatment </a:t>
            </a:r>
            <a:endParaRPr lang="en-US" sz="2800" dirty="0">
              <a:cs typeface="Arial" charset="0"/>
            </a:endParaRPr>
          </a:p>
          <a:p>
            <a:pPr algn="just" rtl="0"/>
            <a:r>
              <a:rPr lang="en-US" sz="2800" dirty="0" smtClean="0">
                <a:cs typeface="Arial" charset="0"/>
              </a:rPr>
              <a:t>the serious complications, which can occur if excessive levels of bilirubin develop </a:t>
            </a:r>
          </a:p>
          <a:p>
            <a:pPr>
              <a:defRPr/>
            </a:pPr>
            <a:r>
              <a:rPr lang="en-US" sz="2800" dirty="0">
                <a:solidFill>
                  <a:schemeClr val="tx1">
                    <a:lumMod val="95000"/>
                    <a:lumOff val="5000"/>
                  </a:schemeClr>
                </a:solidFill>
              </a:rPr>
              <a:t>Phototherapy is a safe.</a:t>
            </a:r>
          </a:p>
          <a:p>
            <a:pPr>
              <a:defRPr/>
            </a:pPr>
            <a:r>
              <a:rPr lang="en-US" sz="2800" dirty="0">
                <a:solidFill>
                  <a:schemeClr val="tx1">
                    <a:lumMod val="95000"/>
                    <a:lumOff val="5000"/>
                  </a:schemeClr>
                </a:solidFill>
              </a:rPr>
              <a:t> Effective method of treatment. </a:t>
            </a:r>
          </a:p>
          <a:p>
            <a:pPr>
              <a:defRPr/>
            </a:pPr>
            <a:r>
              <a:rPr lang="en-US" sz="2800" dirty="0" smtClean="0">
                <a:solidFill>
                  <a:schemeClr val="tx1">
                    <a:lumMod val="95000"/>
                    <a:lumOff val="5000"/>
                  </a:schemeClr>
                </a:solidFill>
              </a:rPr>
              <a:t>provides </a:t>
            </a:r>
            <a:r>
              <a:rPr lang="en-US" sz="2800" dirty="0">
                <a:solidFill>
                  <a:schemeClr val="tx1">
                    <a:lumMod val="95000"/>
                    <a:lumOff val="5000"/>
                  </a:schemeClr>
                </a:solidFill>
              </a:rPr>
              <a:t>the highest level of therapeutic light available to treat </a:t>
            </a:r>
            <a:r>
              <a:rPr lang="en-US" sz="2800" dirty="0" smtClean="0">
                <a:solidFill>
                  <a:schemeClr val="tx1">
                    <a:lumMod val="95000"/>
                    <a:lumOff val="5000"/>
                  </a:schemeClr>
                </a:solidFill>
              </a:rPr>
              <a:t>baby</a:t>
            </a:r>
            <a:r>
              <a:rPr lang="en-US" sz="2800" dirty="0">
                <a:solidFill>
                  <a:schemeClr val="tx1">
                    <a:lumMod val="95000"/>
                    <a:lumOff val="5000"/>
                  </a:schemeClr>
                </a:solidFill>
              </a:rPr>
              <a:t>. This is the same form of light found in sunlight This is safer than sunlight though, because it filters out the harmful ultraviolet and infrared energy. </a:t>
            </a:r>
          </a:p>
          <a:p>
            <a:pPr algn="just" rtl="0"/>
            <a:endParaRPr lang="en-US" sz="2800" dirty="0" smtClean="0">
              <a:cs typeface="Arial" charset="0"/>
            </a:endParaRPr>
          </a:p>
          <a:p>
            <a:pPr>
              <a:buFont typeface="Arial" charset="0"/>
              <a:buNone/>
            </a:pPr>
            <a:endParaRPr lang="en-US"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3913732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p:txBody>
          <a:bodyPr/>
          <a:lstStyle/>
          <a:p>
            <a:pPr rtl="0"/>
            <a:r>
              <a:rPr lang="en-US" b="1" dirty="0" smtClean="0">
                <a:solidFill>
                  <a:srgbClr val="FF0000"/>
                </a:solidFill>
                <a:cs typeface="Times New Roman" pitchFamily="18" charset="0"/>
              </a:rPr>
              <a:t>FACTORS AFFECTING EFFICACY OF PHOTOTHERY</a:t>
            </a:r>
            <a:endParaRPr lang="en-US" dirty="0" smtClean="0">
              <a:solidFill>
                <a:srgbClr val="FF0000"/>
              </a:solidFill>
              <a:cs typeface="Times New Roman" pitchFamily="18" charset="0"/>
            </a:endParaRPr>
          </a:p>
        </p:txBody>
      </p:sp>
      <p:sp>
        <p:nvSpPr>
          <p:cNvPr id="24579" name="عنصر نائب للمحتوى 2"/>
          <p:cNvSpPr>
            <a:spLocks noGrp="1"/>
          </p:cNvSpPr>
          <p:nvPr>
            <p:ph idx="1"/>
          </p:nvPr>
        </p:nvSpPr>
        <p:spPr>
          <a:xfrm>
            <a:off x="455613" y="1804737"/>
            <a:ext cx="8226425" cy="4321426"/>
          </a:xfrm>
        </p:spPr>
        <p:txBody>
          <a:bodyPr/>
          <a:lstStyle/>
          <a:p>
            <a:pPr algn="l" rtl="0"/>
            <a:r>
              <a:rPr lang="en-US" sz="2800" dirty="0" smtClean="0">
                <a:cs typeface="Arial" charset="0"/>
              </a:rPr>
              <a:t>1- Type of light used</a:t>
            </a:r>
          </a:p>
          <a:p>
            <a:pPr algn="l" rtl="0"/>
            <a:r>
              <a:rPr lang="en-US" sz="2800" dirty="0" smtClean="0">
                <a:cs typeface="Arial" charset="0"/>
              </a:rPr>
              <a:t>2- Light intensity</a:t>
            </a:r>
          </a:p>
          <a:p>
            <a:pPr algn="l" rtl="0"/>
            <a:r>
              <a:rPr lang="en-US" sz="2800" dirty="0" smtClean="0">
                <a:cs typeface="Arial" charset="0"/>
              </a:rPr>
              <a:t>3- Surface area of skin exposed to light</a:t>
            </a:r>
          </a:p>
          <a:p>
            <a:pPr algn="l" rtl="0"/>
            <a:r>
              <a:rPr lang="en-US" sz="2800" dirty="0" smtClean="0">
                <a:cs typeface="Arial" charset="0"/>
              </a:rPr>
              <a:t>4- </a:t>
            </a:r>
            <a:r>
              <a:rPr lang="en-US" sz="2800" dirty="0">
                <a:cs typeface="Arial" charset="0"/>
              </a:rPr>
              <a:t>T</a:t>
            </a:r>
            <a:r>
              <a:rPr lang="en-US" sz="2800" dirty="0" smtClean="0">
                <a:cs typeface="Arial" charset="0"/>
              </a:rPr>
              <a:t>he distance of the light source from the baby, the optimum distance being 35 - 50 cm in conventional lights.</a:t>
            </a:r>
          </a:p>
          <a:p>
            <a:pPr algn="l" rtl="0"/>
            <a:endParaRPr lang="en-US" dirty="0" smtClean="0">
              <a:cs typeface="Arial" charset="0"/>
            </a:endParaRPr>
          </a:p>
          <a:p>
            <a:endParaRPr lang="en-US"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4815526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304800"/>
            <a:ext cx="8382000" cy="762000"/>
          </a:xfrm>
        </p:spPr>
        <p:txBody>
          <a:bodyPr/>
          <a:lstStyle/>
          <a:p>
            <a:pPr eaLnBrk="1" hangingPunct="1"/>
            <a:r>
              <a:rPr lang="en-GB" sz="4000" dirty="0" smtClean="0">
                <a:solidFill>
                  <a:srgbClr val="002060"/>
                </a:solidFill>
                <a:latin typeface="Arial Black" pitchFamily="34" charset="0"/>
              </a:rPr>
              <a:t>Steps of resuscitation</a:t>
            </a:r>
          </a:p>
        </p:txBody>
      </p:sp>
      <p:sp>
        <p:nvSpPr>
          <p:cNvPr id="10243" name="Rectangle 3"/>
          <p:cNvSpPr>
            <a:spLocks noGrp="1" noChangeArrowheads="1"/>
          </p:cNvSpPr>
          <p:nvPr>
            <p:ph idx="1"/>
          </p:nvPr>
        </p:nvSpPr>
        <p:spPr>
          <a:xfrm>
            <a:off x="609600" y="1447800"/>
            <a:ext cx="7772400" cy="4724400"/>
          </a:xfrm>
          <a:ln>
            <a:solidFill>
              <a:srgbClr val="0066FF"/>
            </a:solidFill>
            <a:miter lim="800000"/>
            <a:headEnd/>
            <a:tailEnd/>
          </a:ln>
        </p:spPr>
        <p:txBody>
          <a:bodyPr/>
          <a:lstStyle/>
          <a:p>
            <a:pPr marL="365125" indent="-255588" eaLnBrk="1" hangingPunct="1">
              <a:lnSpc>
                <a:spcPct val="80000"/>
              </a:lnSpc>
              <a:buFont typeface="Wingdings 3" pitchFamily="18" charset="2"/>
              <a:buChar char=""/>
            </a:pPr>
            <a:r>
              <a:rPr lang="en-GB" sz="3000" b="1" dirty="0" smtClean="0">
                <a:solidFill>
                  <a:srgbClr val="000066"/>
                </a:solidFill>
              </a:rPr>
              <a:t>If the baby is not breathing or gasping</a:t>
            </a:r>
          </a:p>
          <a:p>
            <a:pPr marL="365125" indent="-255588" eaLnBrk="1" hangingPunct="1">
              <a:lnSpc>
                <a:spcPct val="80000"/>
              </a:lnSpc>
              <a:buFont typeface="Wingdings" pitchFamily="2" charset="2"/>
              <a:buNone/>
            </a:pPr>
            <a:endParaRPr lang="en-GB" b="1" dirty="0" smtClean="0">
              <a:solidFill>
                <a:srgbClr val="000066"/>
              </a:solidFill>
            </a:endParaRPr>
          </a:p>
          <a:p>
            <a:pPr marL="620713" lvl="1" eaLnBrk="1" hangingPunct="1">
              <a:spcBef>
                <a:spcPts val="325"/>
              </a:spcBef>
              <a:buFont typeface="Verdana" pitchFamily="34" charset="0"/>
              <a:buChar char="◦"/>
            </a:pPr>
            <a:r>
              <a:rPr lang="en-GB" sz="2400" b="1" dirty="0" smtClean="0">
                <a:solidFill>
                  <a:srgbClr val="000066"/>
                </a:solidFill>
              </a:rPr>
              <a:t>Call for help!</a:t>
            </a:r>
          </a:p>
          <a:p>
            <a:pPr marL="620713" lvl="1" eaLnBrk="1" hangingPunct="1">
              <a:spcBef>
                <a:spcPts val="325"/>
              </a:spcBef>
              <a:buFont typeface="Verdana" pitchFamily="34" charset="0"/>
              <a:buChar char="◦"/>
            </a:pPr>
            <a:r>
              <a:rPr lang="en-GB" sz="2400" b="1" dirty="0" smtClean="0">
                <a:solidFill>
                  <a:srgbClr val="000066"/>
                </a:solidFill>
              </a:rPr>
              <a:t>Cut cord quickly, transfer to a firm, warm surface [under a radiant heater]</a:t>
            </a:r>
          </a:p>
          <a:p>
            <a:pPr marL="620713" lvl="1" eaLnBrk="1" hangingPunct="1">
              <a:spcBef>
                <a:spcPts val="325"/>
              </a:spcBef>
              <a:buFont typeface="Verdana" pitchFamily="34" charset="0"/>
              <a:buChar char="◦"/>
            </a:pPr>
            <a:r>
              <a:rPr lang="en-GB" sz="2400" b="1" dirty="0" smtClean="0">
                <a:solidFill>
                  <a:srgbClr val="000066"/>
                </a:solidFill>
              </a:rPr>
              <a:t>Inform the mother that baby has difficulty breathing and you will help the baby to breathe</a:t>
            </a:r>
          </a:p>
          <a:p>
            <a:pPr marL="620713" lvl="1" eaLnBrk="1" hangingPunct="1">
              <a:spcBef>
                <a:spcPts val="325"/>
              </a:spcBef>
              <a:buFont typeface="Verdana" pitchFamily="34" charset="0"/>
              <a:buChar char="◦"/>
            </a:pPr>
            <a:r>
              <a:rPr lang="en-GB" sz="2400" b="1" dirty="0" smtClean="0">
                <a:solidFill>
                  <a:srgbClr val="000066"/>
                </a:solidFill>
              </a:rPr>
              <a:t>Start newborn resuscitation </a:t>
            </a:r>
          </a:p>
          <a:p>
            <a:pPr marL="620713" lvl="1" eaLnBrk="1" hangingPunct="1">
              <a:lnSpc>
                <a:spcPct val="80000"/>
              </a:lnSpc>
              <a:spcBef>
                <a:spcPts val="325"/>
              </a:spcBef>
              <a:buFont typeface="Verdana" pitchFamily="34" charset="0"/>
              <a:buChar char="◦"/>
            </a:pPr>
            <a:endParaRPr lang="en-GB" sz="2000" b="1" dirty="0" smtClean="0">
              <a:solidFill>
                <a:srgbClr val="000066"/>
              </a:solidFill>
            </a:endParaRPr>
          </a:p>
          <a:p>
            <a:pPr marL="365125" indent="-255588" eaLnBrk="1" hangingPunct="1">
              <a:lnSpc>
                <a:spcPct val="80000"/>
              </a:lnSpc>
              <a:buFont typeface="Wingdings 3" pitchFamily="18" charset="2"/>
              <a:buChar char=""/>
            </a:pPr>
            <a:endParaRPr lang="en-GB" b="1" dirty="0" smtClean="0">
              <a:solidFill>
                <a:srgbClr val="000066"/>
              </a:solidFill>
            </a:endParaRPr>
          </a:p>
        </p:txBody>
      </p:sp>
      <p:sp>
        <p:nvSpPr>
          <p:cNvPr id="10244" name="Slide Number Placeholder 3"/>
          <p:cNvSpPr txBox="1">
            <a:spLocks/>
          </p:cNvSpPr>
          <p:nvPr/>
        </p:nvSpPr>
        <p:spPr bwMode="auto">
          <a:xfrm>
            <a:off x="8001000" y="6324600"/>
            <a:ext cx="4572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F128DD3-9264-4FE9-B4B4-DB8BF22BB1CF}" type="slidenum">
              <a:rPr lang="en-US" sz="1400" i="1">
                <a:solidFill>
                  <a:schemeClr val="bg1"/>
                </a:solidFill>
                <a:latin typeface="Arial" pitchFamily="34" charset="0"/>
                <a:cs typeface="Arial" pitchFamily="34" charset="0"/>
              </a:rPr>
              <a:pPr eaLnBrk="1" hangingPunct="1"/>
              <a:t>7</a:t>
            </a:fld>
            <a:endParaRPr lang="en-US" sz="1400" i="1">
              <a:solidFill>
                <a:schemeClr val="bg1"/>
              </a:solidFill>
              <a:latin typeface="Arial" pitchFamily="34" charset="0"/>
              <a:cs typeface="Arial" pitchFamily="34" charset="0"/>
            </a:endParaRPr>
          </a:p>
        </p:txBody>
      </p:sp>
      <p:pic>
        <p:nvPicPr>
          <p:cNvPr id="5" name="Picture 2" descr="C:\My Documents\My Pictures\JPEGS\Resus Be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0"/>
            <a:ext cx="8686800" cy="675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027932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p:txBody>
          <a:bodyPr/>
          <a:lstStyle/>
          <a:p>
            <a:r>
              <a:rPr lang="en-US" b="1" dirty="0" smtClean="0">
                <a:solidFill>
                  <a:srgbClr val="FF0000"/>
                </a:solidFill>
                <a:cs typeface="Times New Roman" pitchFamily="18" charset="0"/>
              </a:rPr>
              <a:t>ASSESSMENT SHOULD BE BEFORE PHOTOTHERAPY</a:t>
            </a:r>
          </a:p>
        </p:txBody>
      </p:sp>
      <p:sp>
        <p:nvSpPr>
          <p:cNvPr id="25603" name="عنصر نائب للمحتوى 2"/>
          <p:cNvSpPr>
            <a:spLocks noGrp="1"/>
          </p:cNvSpPr>
          <p:nvPr>
            <p:ph idx="1"/>
          </p:nvPr>
        </p:nvSpPr>
        <p:spPr/>
        <p:txBody>
          <a:bodyPr/>
          <a:lstStyle/>
          <a:p>
            <a:pPr algn="l" rtl="0"/>
            <a:r>
              <a:rPr lang="en-US" sz="2800" dirty="0" smtClean="0">
                <a:cs typeface="Arial" charset="0"/>
              </a:rPr>
              <a:t>GA Of the baby</a:t>
            </a:r>
          </a:p>
          <a:p>
            <a:pPr algn="l" rtl="0"/>
            <a:r>
              <a:rPr lang="en-US" sz="2800" dirty="0" smtClean="0">
                <a:cs typeface="Arial" charset="0"/>
              </a:rPr>
              <a:t>Weight The baby</a:t>
            </a:r>
          </a:p>
          <a:p>
            <a:pPr algn="l" rtl="0"/>
            <a:r>
              <a:rPr lang="en-US" sz="2800" dirty="0" smtClean="0">
                <a:cs typeface="Arial" charset="0"/>
              </a:rPr>
              <a:t>Postnatal Age</a:t>
            </a:r>
          </a:p>
          <a:p>
            <a:pPr algn="l" rtl="0"/>
            <a:r>
              <a:rPr lang="en-US" sz="2800" dirty="0" smtClean="0">
                <a:cs typeface="Arial" charset="0"/>
              </a:rPr>
              <a:t>Types of Jaundice</a:t>
            </a:r>
          </a:p>
          <a:p>
            <a:pPr algn="l" rtl="0"/>
            <a:r>
              <a:rPr lang="en-US" sz="2800" dirty="0" smtClean="0">
                <a:cs typeface="Arial" charset="0"/>
              </a:rPr>
              <a:t>the level of jaundice</a:t>
            </a:r>
          </a:p>
        </p:txBody>
      </p:sp>
      <p:pic>
        <p:nvPicPr>
          <p:cNvPr id="25605" name="Picture 2" descr="http://t1.gstatic.com/images?q=tbn:oha9SVa77kymqM:http://regalmok.files.wordpress.com/2009/02/img_0791.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3" y="4714875"/>
            <a:ext cx="3786187"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687611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457200" y="274638"/>
            <a:ext cx="8229600" cy="3358899"/>
          </a:xfrm>
        </p:spPr>
        <p:txBody>
          <a:bodyPr/>
          <a:lstStyle/>
          <a:p>
            <a:pPr algn="ctr"/>
            <a:r>
              <a:rPr lang="en-US" sz="5400" b="1" dirty="0" smtClean="0">
                <a:solidFill>
                  <a:srgbClr val="00B050"/>
                </a:solidFill>
                <a:latin typeface="Cooper Black" pitchFamily="18" charset="0"/>
                <a:cs typeface="Times New Roman" pitchFamily="18" charset="0"/>
              </a:rPr>
              <a:t>NURSING CARE FOR INFANT </a:t>
            </a:r>
            <a:br>
              <a:rPr lang="en-US" sz="5400" b="1" dirty="0" smtClean="0">
                <a:solidFill>
                  <a:srgbClr val="00B050"/>
                </a:solidFill>
                <a:latin typeface="Cooper Black" pitchFamily="18" charset="0"/>
                <a:cs typeface="Times New Roman" pitchFamily="18" charset="0"/>
              </a:rPr>
            </a:br>
            <a:r>
              <a:rPr lang="en-US" sz="5400" b="1" dirty="0" smtClean="0">
                <a:solidFill>
                  <a:srgbClr val="00B050"/>
                </a:solidFill>
                <a:latin typeface="Cooper Black" pitchFamily="18" charset="0"/>
                <a:cs typeface="Times New Roman" pitchFamily="18" charset="0"/>
              </a:rPr>
              <a:t>RECEIVING PHOTOTHERAPY</a:t>
            </a:r>
            <a:endParaRPr lang="en-US" sz="5400" dirty="0" smtClean="0">
              <a:solidFill>
                <a:srgbClr val="00B050"/>
              </a:solidFill>
              <a:latin typeface="Cooper Black" pitchFamily="18" charset="0"/>
              <a:cs typeface="Times New Roman" pitchFamily="18" charset="0"/>
            </a:endParaRPr>
          </a:p>
        </p:txBody>
      </p:sp>
      <p:pic>
        <p:nvPicPr>
          <p:cNvPr id="26627" name="Picture 4" descr="neoBLUE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3370" y="3777916"/>
            <a:ext cx="5651042" cy="3080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8694896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endParaRPr lang="en-US" dirty="0" smtClean="0">
              <a:cs typeface="Times New Roman" pitchFamily="18" charset="0"/>
            </a:endParaRPr>
          </a:p>
        </p:txBody>
      </p:sp>
      <p:sp>
        <p:nvSpPr>
          <p:cNvPr id="27651" name="عنصر نائب للمحتوى 2"/>
          <p:cNvSpPr>
            <a:spLocks noGrp="1"/>
          </p:cNvSpPr>
          <p:nvPr>
            <p:ph idx="1"/>
          </p:nvPr>
        </p:nvSpPr>
        <p:spPr/>
        <p:txBody>
          <a:bodyPr/>
          <a:lstStyle/>
          <a:p>
            <a:pPr algn="just" rtl="0"/>
            <a:r>
              <a:rPr lang="en-US" sz="2800" dirty="0" smtClean="0">
                <a:cs typeface="Arial" charset="0"/>
              </a:rPr>
              <a:t>Baby will need to be in an incubator whilst under photo therapy to keep warm, </a:t>
            </a:r>
          </a:p>
          <a:p>
            <a:pPr algn="just" rtl="0">
              <a:buFont typeface="Arial" charset="0"/>
              <a:buNone/>
            </a:pPr>
            <a:r>
              <a:rPr lang="en-US" sz="2800" dirty="0" smtClean="0">
                <a:cs typeface="Arial" charset="0"/>
              </a:rPr>
              <a:t>• The photo therapy unit will be placed over the top of the incubator occasionally more than one unit may be used. This can be switched off when your baby needs to come out to be fed </a:t>
            </a:r>
          </a:p>
          <a:p>
            <a:endParaRPr lang="en-US" dirty="0" smtClean="0">
              <a:cs typeface="Arial" charset="0"/>
            </a:endParaRPr>
          </a:p>
        </p:txBody>
      </p:sp>
      <p:pic>
        <p:nvPicPr>
          <p:cNvPr id="27652" name="Picture 5" descr="C:\Users\sony\Pictures\imagesCAR3PWQ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7891" y="4513725"/>
            <a:ext cx="5336005" cy="2001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6793438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rtlCol="1">
            <a:normAutofit/>
          </a:bodyPr>
          <a:lstStyle/>
          <a:p>
            <a:pPr eaLnBrk="1" fontAlgn="auto" hangingPunct="1">
              <a:spcAft>
                <a:spcPts val="0"/>
              </a:spcAft>
              <a:defRPr/>
            </a:pPr>
            <a:endParaRPr lang="ar-SA" b="1" dirty="0" smtClean="0">
              <a:solidFill>
                <a:srgbClr val="CC3399"/>
              </a:solidFill>
            </a:endParaRPr>
          </a:p>
        </p:txBody>
      </p:sp>
      <p:sp>
        <p:nvSpPr>
          <p:cNvPr id="3" name="عنصر نائب للمحتوى 2"/>
          <p:cNvSpPr>
            <a:spLocks noGrp="1"/>
          </p:cNvSpPr>
          <p:nvPr>
            <p:ph idx="1"/>
          </p:nvPr>
        </p:nvSpPr>
        <p:spPr/>
        <p:txBody>
          <a:bodyPr rtlCol="1">
            <a:normAutofit/>
          </a:bodyPr>
          <a:lstStyle/>
          <a:p>
            <a:pPr marL="457200" indent="-457200" algn="l" rtl="0" eaLnBrk="1" fontAlgn="auto" hangingPunct="1">
              <a:spcAft>
                <a:spcPts val="0"/>
              </a:spcAft>
              <a:buFont typeface="Arial" charset="0"/>
              <a:buNone/>
              <a:defRPr/>
            </a:pPr>
            <a:r>
              <a:rPr lang="en-US" sz="2800" dirty="0" smtClean="0">
                <a:latin typeface="+mj-lt"/>
                <a:ea typeface="+mj-ea"/>
                <a:cs typeface="+mj-cs"/>
              </a:rPr>
              <a:t>Proper covering and shielding of gonad </a:t>
            </a:r>
          </a:p>
          <a:p>
            <a:pPr marL="457200" indent="-457200" algn="l" rtl="0" eaLnBrk="1" fontAlgn="auto" hangingPunct="1">
              <a:spcAft>
                <a:spcPts val="0"/>
              </a:spcAft>
              <a:buFont typeface="Arial" charset="0"/>
              <a:buNone/>
              <a:defRPr/>
            </a:pPr>
            <a:r>
              <a:rPr lang="en-US" sz="2800" dirty="0" smtClean="0">
                <a:latin typeface="+mj-lt"/>
                <a:ea typeface="+mj-ea"/>
                <a:cs typeface="+mj-cs"/>
              </a:rPr>
              <a:t>Assess skin exposure </a:t>
            </a:r>
          </a:p>
          <a:p>
            <a:pPr marL="457200" indent="-457200" algn="l" rtl="0" eaLnBrk="1" fontAlgn="auto" hangingPunct="1">
              <a:spcAft>
                <a:spcPts val="0"/>
              </a:spcAft>
              <a:buFont typeface="Arial" charset="0"/>
              <a:buNone/>
              <a:defRPr/>
            </a:pPr>
            <a:r>
              <a:rPr lang="en-US" sz="2800" dirty="0" smtClean="0">
                <a:latin typeface="+mj-lt"/>
                <a:ea typeface="+mj-ea"/>
                <a:cs typeface="+mj-cs"/>
              </a:rPr>
              <a:t>Proper position </a:t>
            </a:r>
            <a:endParaRPr lang="en-US" sz="2800" dirty="0" smtClean="0">
              <a:latin typeface="Kristen ITC" pitchFamily="66" charset="0"/>
              <a:cs typeface="+mj-cs"/>
            </a:endParaRPr>
          </a:p>
          <a:p>
            <a:pPr marL="457200" indent="-457200" algn="l" rtl="0" eaLnBrk="1" fontAlgn="auto" hangingPunct="1">
              <a:spcAft>
                <a:spcPts val="0"/>
              </a:spcAft>
              <a:buFont typeface="Arial" pitchFamily="34" charset="0"/>
              <a:buNone/>
              <a:defRPr/>
            </a:pPr>
            <a:endParaRPr lang="en-US" sz="2400" dirty="0" smtClean="0">
              <a:cs typeface="+mj-cs"/>
            </a:endParaRPr>
          </a:p>
          <a:p>
            <a:pPr marL="457200" indent="-457200" algn="l" rtl="0" eaLnBrk="1" fontAlgn="auto" hangingPunct="1">
              <a:spcAft>
                <a:spcPts val="0"/>
              </a:spcAft>
              <a:buFont typeface="+mj-lt"/>
              <a:buAutoNum type="arabicPeriod" startAt="3"/>
              <a:defRPr/>
            </a:pPr>
            <a:endParaRPr lang="en-US" sz="2400" dirty="0" smtClean="0">
              <a:cs typeface="+mj-cs"/>
            </a:endParaRPr>
          </a:p>
          <a:p>
            <a:pPr marL="457200" indent="-457200" algn="l" rtl="0" eaLnBrk="1" fontAlgn="auto" hangingPunct="1">
              <a:spcAft>
                <a:spcPts val="0"/>
              </a:spcAft>
              <a:buFont typeface="+mj-lt"/>
              <a:buAutoNum type="arabicPeriod" startAt="3"/>
              <a:defRPr/>
            </a:pPr>
            <a:endParaRPr lang="ar-SA" sz="2400" dirty="0">
              <a:cs typeface="+mj-cs"/>
            </a:endParaRPr>
          </a:p>
        </p:txBody>
      </p:sp>
      <p:pic>
        <p:nvPicPr>
          <p:cNvPr id="28676" name="Picture 5" descr="C:\Users\sony\Pictures\imagesCAR3PWQ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7896" y="3801979"/>
            <a:ext cx="5930064" cy="2863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41547583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a:xfrm>
            <a:off x="455613" y="274638"/>
            <a:ext cx="8226425" cy="832267"/>
          </a:xfrm>
        </p:spPr>
        <p:txBody>
          <a:bodyPr rtlCol="1">
            <a:normAutofit/>
          </a:bodyPr>
          <a:lstStyle/>
          <a:p>
            <a:pPr eaLnBrk="1" fontAlgn="auto" hangingPunct="1">
              <a:spcAft>
                <a:spcPts val="0"/>
              </a:spcAft>
              <a:defRPr/>
            </a:pPr>
            <a:endParaRPr lang="ar-SA" b="1" dirty="0" smtClean="0">
              <a:solidFill>
                <a:srgbClr val="CC3399"/>
              </a:solidFill>
              <a:latin typeface="Kristen ITC" pitchFamily="66" charset="0"/>
            </a:endParaRPr>
          </a:p>
        </p:txBody>
      </p:sp>
      <p:sp>
        <p:nvSpPr>
          <p:cNvPr id="3" name="عنصر نائب للمحتوى 2"/>
          <p:cNvSpPr>
            <a:spLocks noGrp="1"/>
          </p:cNvSpPr>
          <p:nvPr>
            <p:ph idx="1"/>
          </p:nvPr>
        </p:nvSpPr>
        <p:spPr>
          <a:xfrm>
            <a:off x="457200" y="1600200"/>
            <a:ext cx="8472488" cy="4525963"/>
          </a:xfrm>
        </p:spPr>
        <p:txBody>
          <a:bodyPr rtlCol="1">
            <a:normAutofit/>
          </a:bodyPr>
          <a:lstStyle/>
          <a:p>
            <a:pPr marL="514350" indent="-514350" algn="l" rtl="0" eaLnBrk="1" fontAlgn="auto" hangingPunct="1">
              <a:spcAft>
                <a:spcPts val="0"/>
              </a:spcAft>
              <a:buFont typeface="Arial" charset="0"/>
              <a:buNone/>
              <a:defRPr/>
            </a:pPr>
            <a:r>
              <a:rPr lang="en-US" sz="2800" b="1" dirty="0" smtClean="0">
                <a:solidFill>
                  <a:schemeClr val="tx1">
                    <a:lumMod val="85000"/>
                    <a:lumOff val="15000"/>
                  </a:schemeClr>
                </a:solidFill>
                <a:latin typeface="+mj-lt"/>
                <a:ea typeface="+mj-ea"/>
                <a:cs typeface="+mj-cs"/>
              </a:rPr>
              <a:t>Assess and adjust thermoregulation device .</a:t>
            </a:r>
          </a:p>
          <a:p>
            <a:pPr marL="514350" indent="-514350" algn="l" rtl="0" eaLnBrk="1" fontAlgn="auto" hangingPunct="1">
              <a:spcAft>
                <a:spcPts val="0"/>
              </a:spcAft>
              <a:buFont typeface="Arial" charset="0"/>
              <a:buNone/>
              <a:defRPr/>
            </a:pPr>
            <a:r>
              <a:rPr lang="en-US" sz="2800" b="1" dirty="0" smtClean="0">
                <a:solidFill>
                  <a:schemeClr val="tx1">
                    <a:lumMod val="85000"/>
                    <a:lumOff val="15000"/>
                  </a:schemeClr>
                </a:solidFill>
                <a:latin typeface="+mj-lt"/>
                <a:ea typeface="+mj-ea"/>
                <a:cs typeface="+mj-cs"/>
              </a:rPr>
              <a:t>Promoting elimination and skin integrity .</a:t>
            </a:r>
          </a:p>
          <a:p>
            <a:pPr marL="514350" indent="-514350" algn="l" rtl="0" eaLnBrk="1" fontAlgn="auto" hangingPunct="1">
              <a:spcAft>
                <a:spcPts val="0"/>
              </a:spcAft>
              <a:buFont typeface="Arial" charset="0"/>
              <a:buNone/>
              <a:defRPr/>
            </a:pPr>
            <a:r>
              <a:rPr lang="en-US" sz="2800" b="1" dirty="0" smtClean="0">
                <a:solidFill>
                  <a:schemeClr val="tx1">
                    <a:lumMod val="85000"/>
                    <a:lumOff val="15000"/>
                  </a:schemeClr>
                </a:solidFill>
                <a:latin typeface="+mj-lt"/>
                <a:ea typeface="+mj-ea"/>
                <a:cs typeface="+mj-cs"/>
              </a:rPr>
              <a:t>Hydration.</a:t>
            </a:r>
          </a:p>
          <a:p>
            <a:pPr algn="l" rtl="0" eaLnBrk="1" fontAlgn="auto" hangingPunct="1">
              <a:spcAft>
                <a:spcPts val="0"/>
              </a:spcAft>
              <a:buFont typeface="Arial" pitchFamily="34" charset="0"/>
              <a:buNone/>
              <a:defRPr/>
            </a:pPr>
            <a:endParaRPr lang="ar-SA" dirty="0"/>
          </a:p>
        </p:txBody>
      </p:sp>
      <p:pic>
        <p:nvPicPr>
          <p:cNvPr id="29700" name="Picture 4" descr="neoBLUE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05065" y="3500438"/>
            <a:ext cx="6081748" cy="3020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723373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rtlCol="1">
            <a:normAutofit/>
          </a:bodyPr>
          <a:lstStyle/>
          <a:p>
            <a:pPr eaLnBrk="1" fontAlgn="auto" hangingPunct="1">
              <a:spcAft>
                <a:spcPts val="0"/>
              </a:spcAft>
              <a:defRPr/>
            </a:pPr>
            <a:endParaRPr lang="ar-SA" b="1" dirty="0" smtClean="0">
              <a:solidFill>
                <a:srgbClr val="CC3399"/>
              </a:solidFill>
              <a:latin typeface="Kristen ITC" pitchFamily="66" charset="0"/>
            </a:endParaRPr>
          </a:p>
        </p:txBody>
      </p:sp>
      <p:sp>
        <p:nvSpPr>
          <p:cNvPr id="9219" name="عنصر نائب للمحتوى 2"/>
          <p:cNvSpPr>
            <a:spLocks noGrp="1"/>
          </p:cNvSpPr>
          <p:nvPr>
            <p:ph idx="1"/>
          </p:nvPr>
        </p:nvSpPr>
        <p:spPr/>
        <p:txBody>
          <a:bodyPr rtlCol="1">
            <a:normAutofit/>
          </a:bodyPr>
          <a:lstStyle/>
          <a:p>
            <a:pPr algn="l" rtl="0" eaLnBrk="1" fontAlgn="auto" hangingPunct="1">
              <a:spcAft>
                <a:spcPts val="0"/>
              </a:spcAft>
              <a:buFont typeface="Arial" pitchFamily="34" charset="0"/>
              <a:buNone/>
              <a:defRPr/>
            </a:pPr>
            <a:r>
              <a:rPr lang="en-US" sz="2800" dirty="0" smtClean="0">
                <a:latin typeface="+mj-lt"/>
                <a:ea typeface="+mj-ea"/>
                <a:cs typeface="+mj-cs"/>
              </a:rPr>
              <a:t>-Assure effective of phototherapy</a:t>
            </a:r>
          </a:p>
          <a:p>
            <a:pPr algn="l" rtl="0" eaLnBrk="1" fontAlgn="auto" hangingPunct="1">
              <a:spcAft>
                <a:spcPts val="0"/>
              </a:spcAft>
              <a:buFont typeface="Arial" pitchFamily="34" charset="0"/>
              <a:buNone/>
              <a:defRPr/>
            </a:pPr>
            <a:r>
              <a:rPr lang="en-US" sz="2800" dirty="0" smtClean="0">
                <a:latin typeface="+mj-lt"/>
                <a:ea typeface="+mj-ea"/>
                <a:cs typeface="+mj-cs"/>
              </a:rPr>
              <a:t>-provide eye protection</a:t>
            </a:r>
            <a:r>
              <a:rPr lang="en-US" sz="2800" dirty="0" smtClean="0">
                <a:cs typeface="Arial" charset="0"/>
              </a:rPr>
              <a:t> Eyes are covered with eye-patches to prevent damage to the retina by the</a:t>
            </a:r>
            <a:r>
              <a:rPr lang="en-US" sz="2800" dirty="0" smtClean="0">
                <a:latin typeface="+mj-lt"/>
                <a:ea typeface="+mj-ea"/>
                <a:cs typeface="+mj-cs"/>
              </a:rPr>
              <a:t> .</a:t>
            </a:r>
          </a:p>
          <a:p>
            <a:pPr algn="l" rtl="0" eaLnBrk="1" fontAlgn="auto" hangingPunct="1">
              <a:spcAft>
                <a:spcPts val="0"/>
              </a:spcAft>
              <a:buFont typeface="Arial" pitchFamily="34" charset="0"/>
              <a:buNone/>
              <a:defRPr/>
            </a:pPr>
            <a:r>
              <a:rPr lang="en-US" sz="2800" dirty="0" smtClean="0">
                <a:latin typeface="+mj-lt"/>
                <a:ea typeface="+mj-ea"/>
                <a:cs typeface="+mj-cs"/>
              </a:rPr>
              <a:t> </a:t>
            </a:r>
            <a:endParaRPr lang="ar-SA" sz="2800" dirty="0" smtClean="0">
              <a:latin typeface="+mj-lt"/>
              <a:ea typeface="+mj-ea"/>
              <a:cs typeface="+mj-cs"/>
            </a:endParaRPr>
          </a:p>
        </p:txBody>
      </p:sp>
      <p:pic>
        <p:nvPicPr>
          <p:cNvPr id="30724" name="Picture 4" descr="C:\Users\sony\Pictures\imagesCA9DJA8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92317" y="3615034"/>
            <a:ext cx="3669632" cy="290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152168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428625" y="285750"/>
            <a:ext cx="8229600" cy="1143000"/>
          </a:xfrm>
        </p:spPr>
        <p:txBody>
          <a:bodyPr/>
          <a:lstStyle/>
          <a:p>
            <a:endParaRPr lang="en-US" dirty="0" smtClean="0">
              <a:cs typeface="Times New Roman" pitchFamily="18" charset="0"/>
            </a:endParaRPr>
          </a:p>
        </p:txBody>
      </p:sp>
      <p:sp>
        <p:nvSpPr>
          <p:cNvPr id="31747" name="عنصر نائب للمحتوى 2"/>
          <p:cNvSpPr>
            <a:spLocks noGrp="1"/>
          </p:cNvSpPr>
          <p:nvPr>
            <p:ph idx="1"/>
          </p:nvPr>
        </p:nvSpPr>
        <p:spPr/>
        <p:txBody>
          <a:bodyPr/>
          <a:lstStyle/>
          <a:p>
            <a:pPr algn="l" rtl="0"/>
            <a:r>
              <a:rPr lang="en-US" dirty="0" smtClean="0">
                <a:cs typeface="Arial" charset="0"/>
              </a:rPr>
              <a:t> </a:t>
            </a:r>
            <a:r>
              <a:rPr lang="en-US" sz="2800" dirty="0" smtClean="0">
                <a:cs typeface="Arial" charset="0"/>
              </a:rPr>
              <a:t>Baby is placed naked 45 cm away from the tube lights in a crib or incubator.</a:t>
            </a:r>
          </a:p>
          <a:p>
            <a:pPr algn="l" rtl="0"/>
            <a:r>
              <a:rPr lang="en-US" sz="2800" dirty="0" smtClean="0">
                <a:cs typeface="Arial" charset="0"/>
              </a:rPr>
              <a:t>If using closer, monitor temperature of the baby.</a:t>
            </a:r>
          </a:p>
          <a:p>
            <a:pPr algn="l" rtl="0"/>
            <a:r>
              <a:rPr lang="en-US" sz="2800" dirty="0" smtClean="0">
                <a:cs typeface="Arial" charset="0"/>
              </a:rPr>
              <a:t>Baby is turned every two hours or after each feed.</a:t>
            </a:r>
          </a:p>
          <a:p>
            <a:r>
              <a:rPr lang="en-US" sz="2800" dirty="0"/>
              <a:t>During phototherapy, the bilirubin level in your baby’s blood will be checked at least once every day. Phototherapy is stopped when the bilirubin level decreases.</a:t>
            </a:r>
          </a:p>
          <a:p>
            <a:pPr algn="l" rtl="0"/>
            <a:endParaRPr lang="en-US" sz="2800" dirty="0" smtClean="0">
              <a:cs typeface="Arial" charset="0"/>
            </a:endParaRPr>
          </a:p>
          <a:p>
            <a:endParaRPr lang="en-US"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565947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وان 1"/>
          <p:cNvSpPr>
            <a:spLocks noGrp="1"/>
          </p:cNvSpPr>
          <p:nvPr>
            <p:ph type="title"/>
          </p:nvPr>
        </p:nvSpPr>
        <p:spPr/>
        <p:txBody>
          <a:bodyPr/>
          <a:lstStyle/>
          <a:p>
            <a:endParaRPr lang="en-US" dirty="0" smtClean="0">
              <a:cs typeface="Times New Roman" pitchFamily="18" charset="0"/>
            </a:endParaRPr>
          </a:p>
        </p:txBody>
      </p:sp>
      <p:sp>
        <p:nvSpPr>
          <p:cNvPr id="33795" name="عنصر نائب للمحتوى 2"/>
          <p:cNvSpPr>
            <a:spLocks noGrp="1"/>
          </p:cNvSpPr>
          <p:nvPr>
            <p:ph idx="1"/>
          </p:nvPr>
        </p:nvSpPr>
        <p:spPr>
          <a:xfrm>
            <a:off x="455613" y="1828800"/>
            <a:ext cx="8226425" cy="4297363"/>
          </a:xfrm>
        </p:spPr>
        <p:txBody>
          <a:bodyPr/>
          <a:lstStyle/>
          <a:p>
            <a:pPr algn="just" rtl="0">
              <a:buFont typeface="Wingdings" pitchFamily="2" charset="2"/>
              <a:buChar char="§"/>
            </a:pPr>
            <a:r>
              <a:rPr lang="en-US" sz="2800" dirty="0" smtClean="0">
                <a:cs typeface="Arial" charset="0"/>
              </a:rPr>
              <a:t>Temperature is monitored every two to four hours.</a:t>
            </a:r>
            <a:endParaRPr lang="en-US" dirty="0">
              <a:cs typeface="Arial" charset="0"/>
            </a:endParaRPr>
          </a:p>
          <a:p>
            <a:pPr algn="just" rtl="0">
              <a:buFont typeface="Wingdings" pitchFamily="2" charset="2"/>
              <a:buChar char="§"/>
            </a:pPr>
            <a:r>
              <a:rPr lang="en-US" sz="2800" dirty="0" smtClean="0">
                <a:cs typeface="Arial" charset="0"/>
              </a:rPr>
              <a:t>Weight is taken at least once a day.</a:t>
            </a:r>
            <a:endParaRPr lang="en-US" sz="2000" dirty="0" smtClean="0">
              <a:cs typeface="Arial" charset="0"/>
            </a:endParaRPr>
          </a:p>
          <a:p>
            <a:pPr algn="just" rtl="0">
              <a:buFont typeface="Wingdings" pitchFamily="2" charset="2"/>
              <a:buChar char="§"/>
            </a:pPr>
            <a:r>
              <a:rPr lang="en-US" sz="2800" dirty="0" smtClean="0">
                <a:cs typeface="Arial" charset="0"/>
              </a:rPr>
              <a:t>More frequent breastfeeding or 10-20% extra fluid is provided.</a:t>
            </a:r>
            <a:endParaRPr lang="en-US" sz="2000" dirty="0">
              <a:cs typeface="Arial" charset="0"/>
            </a:endParaRPr>
          </a:p>
          <a:p>
            <a:pPr algn="just" rtl="0">
              <a:buFont typeface="Wingdings" pitchFamily="2" charset="2"/>
              <a:buChar char="§"/>
            </a:pPr>
            <a:r>
              <a:rPr lang="en-US" sz="2800" dirty="0" smtClean="0">
                <a:cs typeface="Arial" charset="0"/>
              </a:rPr>
              <a:t>Urine frequency is monitored daily.</a:t>
            </a:r>
            <a:endParaRPr lang="en-US" sz="2000" dirty="0" smtClean="0">
              <a:cs typeface="Arial" charset="0"/>
            </a:endParaRPr>
          </a:p>
          <a:p>
            <a:pPr algn="just" rtl="0">
              <a:buFont typeface="Wingdings" pitchFamily="2" charset="2"/>
              <a:buChar char="§"/>
            </a:pPr>
            <a:r>
              <a:rPr lang="en-US" sz="2800" dirty="0" smtClean="0">
                <a:cs typeface="Arial" charset="0"/>
              </a:rPr>
              <a:t>Serum bilirubin is monitored at least every 12 hours.</a:t>
            </a:r>
            <a:endParaRPr lang="en-US" dirty="0" smtClean="0">
              <a:cs typeface="Arial" charset="0"/>
            </a:endParaRPr>
          </a:p>
          <a:p>
            <a:pPr algn="just" rtl="0">
              <a:buFont typeface="Wingdings" pitchFamily="2" charset="2"/>
              <a:buChar char="§"/>
            </a:pPr>
            <a:r>
              <a:rPr lang="en-US" sz="2800" dirty="0" smtClean="0">
                <a:cs typeface="Arial" charset="0"/>
              </a:rPr>
              <a:t>Phototherapy is discontinued if two serum bilirubin values are &lt; 10 mg/dl.</a:t>
            </a:r>
            <a:endParaRPr lang="en-US" sz="2000" dirty="0" smtClean="0">
              <a:cs typeface="Arial" charset="0"/>
            </a:endParaRPr>
          </a:p>
          <a:p>
            <a:pPr rtl="0"/>
            <a:endParaRPr lang="en-US" sz="2000" dirty="0" smtClean="0">
              <a:cs typeface="Arial" charset="0"/>
            </a:endParaRPr>
          </a:p>
          <a:p>
            <a:endParaRPr lang="en-US" dirty="0" smtClean="0">
              <a:cs typeface="Arial" charset="0"/>
            </a:endParaRPr>
          </a:p>
        </p:txBody>
      </p:sp>
      <p:pic>
        <p:nvPicPr>
          <p:cNvPr id="33796" name="Picture 4" descr="neoBLUE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75158" y="0"/>
            <a:ext cx="2940217" cy="154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1861874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وان 1"/>
          <p:cNvSpPr>
            <a:spLocks noGrp="1"/>
          </p:cNvSpPr>
          <p:nvPr>
            <p:ph type="title"/>
          </p:nvPr>
        </p:nvSpPr>
        <p:spPr/>
        <p:txBody>
          <a:bodyPr/>
          <a:lstStyle/>
          <a:p>
            <a:endParaRPr lang="en-US" dirty="0" smtClean="0">
              <a:cs typeface="Times New Roman" pitchFamily="18" charset="0"/>
            </a:endParaRPr>
          </a:p>
        </p:txBody>
      </p:sp>
      <p:sp>
        <p:nvSpPr>
          <p:cNvPr id="34819" name="عنصر نائب للمحتوى 2"/>
          <p:cNvSpPr>
            <a:spLocks noGrp="1"/>
          </p:cNvSpPr>
          <p:nvPr>
            <p:ph idx="1"/>
          </p:nvPr>
        </p:nvSpPr>
        <p:spPr/>
        <p:txBody>
          <a:bodyPr/>
          <a:lstStyle/>
          <a:p>
            <a:pPr algn="just" rtl="0"/>
            <a:r>
              <a:rPr lang="en-US" sz="2800" dirty="0" smtClean="0">
                <a:cs typeface="Arial" charset="0"/>
              </a:rPr>
              <a:t>Baby should spend as much time as possible under the phototherapy lights for it to be most effective, baby can come out for feeding or cuddles if he or she is upset. </a:t>
            </a:r>
          </a:p>
          <a:p>
            <a:pPr algn="just" rtl="0"/>
            <a:r>
              <a:rPr lang="en-US" sz="2800" dirty="0" smtClean="0">
                <a:cs typeface="Arial" charset="0"/>
              </a:rPr>
              <a:t>Baby will need to have regular (usually daily) blood tests whilst under photo therapy to assess the levels of bilirubin and ensure the phototherapy is effective. </a:t>
            </a:r>
          </a:p>
          <a:p>
            <a:pPr algn="just"/>
            <a:endParaRPr lang="en-US" sz="2800" dirty="0" smtClean="0">
              <a:cs typeface="Arial" charset="0"/>
            </a:endParaRPr>
          </a:p>
        </p:txBody>
      </p:sp>
      <p:sp>
        <p:nvSpPr>
          <p:cNvPr id="4" name="Footer Placeholder 3"/>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5149136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rtlCol="1">
            <a:normAutofit/>
          </a:bodyPr>
          <a:lstStyle/>
          <a:p>
            <a:pPr eaLnBrk="1" fontAlgn="auto" hangingPunct="1">
              <a:spcAft>
                <a:spcPts val="0"/>
              </a:spcAft>
              <a:defRPr/>
            </a:pPr>
            <a:endParaRPr lang="ar-SA" sz="3600" dirty="0" smtClean="0">
              <a:latin typeface="+mn-lt"/>
              <a:ea typeface="+mn-ea"/>
              <a:cs typeface="Arial" charset="0"/>
            </a:endParaRPr>
          </a:p>
        </p:txBody>
      </p:sp>
      <p:sp>
        <p:nvSpPr>
          <p:cNvPr id="3" name="عنصر نائب للمحتوى 2"/>
          <p:cNvSpPr>
            <a:spLocks noGrp="1"/>
          </p:cNvSpPr>
          <p:nvPr>
            <p:ph idx="1"/>
          </p:nvPr>
        </p:nvSpPr>
        <p:spPr>
          <a:xfrm>
            <a:off x="500063" y="1928813"/>
            <a:ext cx="8229600" cy="4525962"/>
          </a:xfrm>
        </p:spPr>
        <p:txBody>
          <a:bodyPr rtlCol="1">
            <a:normAutofit/>
          </a:bodyPr>
          <a:lstStyle/>
          <a:p>
            <a:pPr marL="514350" indent="-514350" algn="l" rtl="0" eaLnBrk="1" fontAlgn="auto" hangingPunct="1">
              <a:spcAft>
                <a:spcPts val="0"/>
              </a:spcAft>
              <a:buFont typeface="Arial" charset="0"/>
              <a:buNone/>
              <a:defRPr/>
            </a:pPr>
            <a:r>
              <a:rPr lang="en-US" sz="2800" dirty="0" smtClean="0">
                <a:cs typeface="Arial" charset="0"/>
              </a:rPr>
              <a:t>Promoting infant parent interaction.</a:t>
            </a:r>
          </a:p>
          <a:p>
            <a:pPr algn="l" rtl="0" eaLnBrk="1" fontAlgn="auto" hangingPunct="1">
              <a:spcAft>
                <a:spcPts val="0"/>
              </a:spcAft>
              <a:buFont typeface="Arial" pitchFamily="34" charset="0"/>
              <a:buNone/>
              <a:defRPr/>
            </a:pPr>
            <a:endParaRPr lang="ar-SA" sz="2800" dirty="0"/>
          </a:p>
        </p:txBody>
      </p:sp>
      <p:pic>
        <p:nvPicPr>
          <p:cNvPr id="35844" name="Picture 2" descr="http://t3.gstatic.com/images?q=tbn:PdXjm4FgggPcLM:http://www.manorhousecentre.org.uk/assets/images/mumbaby1.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2479" y="3139489"/>
            <a:ext cx="5888706" cy="3405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2700331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6" descr="E:\aspirate mouth 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8956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 Box 3"/>
          <p:cNvSpPr>
            <a:spLocks noGrp="1" noChangeArrowheads="1"/>
          </p:cNvSpPr>
          <p:nvPr>
            <p:ph type="body" sz="half" idx="1"/>
          </p:nvPr>
        </p:nvSpPr>
        <p:spPr>
          <a:xfrm>
            <a:off x="381000" y="2667000"/>
            <a:ext cx="8305800" cy="3124200"/>
          </a:xfrm>
        </p:spPr>
        <p:txBody>
          <a:bodyPr/>
          <a:lstStyle/>
          <a:p>
            <a:pPr algn="just">
              <a:buClr>
                <a:schemeClr val="hlink"/>
              </a:buClr>
              <a:buSzPct val="130000"/>
            </a:pPr>
            <a:r>
              <a:rPr lang="en-GB" sz="2800" dirty="0" smtClean="0">
                <a:solidFill>
                  <a:schemeClr val="accent2"/>
                </a:solidFill>
                <a:latin typeface="Comic Sans MS" pitchFamily="66" charset="0"/>
              </a:rPr>
              <a:t>Positioning</a:t>
            </a:r>
            <a:r>
              <a:rPr lang="en-GB" sz="2800" dirty="0" smtClean="0">
                <a:latin typeface="Comic Sans MS" pitchFamily="66" charset="0"/>
              </a:rPr>
              <a:t> of the infant and </a:t>
            </a:r>
            <a:r>
              <a:rPr lang="en-GB" sz="2800" dirty="0" smtClean="0">
                <a:solidFill>
                  <a:schemeClr val="accent2"/>
                </a:solidFill>
                <a:latin typeface="Comic Sans MS" pitchFamily="66" charset="0"/>
              </a:rPr>
              <a:t>removal of secretions</a:t>
            </a:r>
            <a:r>
              <a:rPr lang="en-GB" sz="2800" dirty="0" smtClean="0">
                <a:latin typeface="Comic Sans MS" pitchFamily="66" charset="0"/>
              </a:rPr>
              <a:t> as needed </a:t>
            </a:r>
          </a:p>
          <a:p>
            <a:pPr>
              <a:buClr>
                <a:schemeClr val="hlink"/>
              </a:buClr>
              <a:buSzPct val="130000"/>
            </a:pPr>
            <a:r>
              <a:rPr lang="en-GB" sz="2800" dirty="0" smtClean="0">
                <a:latin typeface="Comic Sans MS" pitchFamily="66" charset="0"/>
              </a:rPr>
              <a:t>Secretions should be cleared first from the mouth and then from the nose</a:t>
            </a:r>
          </a:p>
          <a:p>
            <a:pPr>
              <a:buClr>
                <a:schemeClr val="hlink"/>
              </a:buClr>
              <a:buSzPct val="130000"/>
            </a:pPr>
            <a:r>
              <a:rPr lang="en-GB" sz="2800" dirty="0" smtClean="0">
                <a:solidFill>
                  <a:schemeClr val="accent2"/>
                </a:solidFill>
                <a:latin typeface="Comic Sans MS" pitchFamily="66" charset="0"/>
              </a:rPr>
              <a:t>Neutral or slightly extended</a:t>
            </a:r>
            <a:r>
              <a:rPr lang="en-GB" sz="2800" dirty="0" smtClean="0">
                <a:latin typeface="Comic Sans MS" pitchFamily="66" charset="0"/>
              </a:rPr>
              <a:t> position by placing a towel under the infant's shoulders</a:t>
            </a:r>
          </a:p>
          <a:p>
            <a:pPr algn="just">
              <a:buClr>
                <a:schemeClr val="hlink"/>
              </a:buClr>
              <a:buSzPct val="130000"/>
            </a:pPr>
            <a:endParaRPr lang="en-GB" sz="2800" dirty="0" smtClean="0">
              <a:latin typeface="Comic Sans MS" pitchFamily="66" charset="0"/>
            </a:endParaRPr>
          </a:p>
        </p:txBody>
      </p:sp>
      <p:pic>
        <p:nvPicPr>
          <p:cNvPr id="19460" name="Picture 7" descr="E:\aspirate nos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 Box 2"/>
          <p:cNvSpPr txBox="1">
            <a:spLocks noChangeArrowheads="1"/>
          </p:cNvSpPr>
          <p:nvPr/>
        </p:nvSpPr>
        <p:spPr bwMode="auto">
          <a:xfrm>
            <a:off x="990600" y="228600"/>
            <a:ext cx="7086600"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nSpc>
                <a:spcPct val="80000"/>
              </a:lnSpc>
              <a:spcBef>
                <a:spcPct val="50000"/>
              </a:spcBef>
            </a:pPr>
            <a:r>
              <a:rPr lang="en-GB" sz="4000" dirty="0" smtClean="0">
                <a:solidFill>
                  <a:schemeClr val="accent1"/>
                </a:solidFill>
              </a:rPr>
              <a:t>              A- </a:t>
            </a:r>
            <a:r>
              <a:rPr lang="en-GB" sz="4000" dirty="0">
                <a:solidFill>
                  <a:schemeClr val="accent1"/>
                </a:solidFill>
              </a:rPr>
              <a:t>AIRWAY</a:t>
            </a:r>
            <a:r>
              <a:rPr lang="en-GB" sz="4000" dirty="0">
                <a:solidFill>
                  <a:srgbClr val="FFFF00"/>
                </a:solidFill>
              </a:rPr>
              <a:t> </a:t>
            </a:r>
          </a:p>
          <a:p>
            <a:pPr>
              <a:lnSpc>
                <a:spcPct val="40000"/>
              </a:lnSpc>
              <a:spcBef>
                <a:spcPct val="50000"/>
              </a:spcBef>
            </a:pPr>
            <a:r>
              <a:rPr lang="en-GB" sz="4000" dirty="0" smtClean="0">
                <a:solidFill>
                  <a:srgbClr val="FFFF00"/>
                </a:solidFill>
              </a:rPr>
              <a:t>         Clearing </a:t>
            </a:r>
            <a:r>
              <a:rPr lang="en-GB" sz="4000" dirty="0">
                <a:solidFill>
                  <a:srgbClr val="FFFF00"/>
                </a:solidFill>
              </a:rPr>
              <a:t>the airway</a:t>
            </a:r>
            <a:endParaRPr lang="en-GB" sz="3600" b="1" dirty="0">
              <a:solidFill>
                <a:srgbClr val="FFFF00"/>
              </a:solidFill>
              <a:latin typeface="Comic Sans MS" pitchFamily="66" charset="0"/>
            </a:endParaRPr>
          </a:p>
        </p:txBody>
      </p:sp>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2065155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ou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ou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out)">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p:nvPr>
        </p:nvSpPr>
        <p:spPr>
          <a:xfrm>
            <a:off x="1708484" y="285750"/>
            <a:ext cx="7435516" cy="1206166"/>
          </a:xfrm>
        </p:spPr>
        <p:txBody>
          <a:bodyPr/>
          <a:lstStyle/>
          <a:p>
            <a:pPr eaLnBrk="1" hangingPunct="1"/>
            <a:r>
              <a:rPr lang="en-US" b="1" dirty="0" smtClean="0">
                <a:solidFill>
                  <a:srgbClr val="C00000"/>
                </a:solidFill>
                <a:cs typeface="Times New Roman" pitchFamily="18" charset="0"/>
              </a:rPr>
              <a:t>SIDE EFFECT OF PHOTOTHERAPY </a:t>
            </a:r>
            <a:endParaRPr lang="ar-SA" b="1" dirty="0" smtClean="0">
              <a:solidFill>
                <a:srgbClr val="C00000"/>
              </a:solidFill>
            </a:endParaRPr>
          </a:p>
        </p:txBody>
      </p:sp>
      <p:sp>
        <p:nvSpPr>
          <p:cNvPr id="20483" name="عنصر نائب للمحتوى 2"/>
          <p:cNvSpPr>
            <a:spLocks noGrp="1"/>
          </p:cNvSpPr>
          <p:nvPr>
            <p:ph idx="1"/>
          </p:nvPr>
        </p:nvSpPr>
        <p:spPr>
          <a:xfrm>
            <a:off x="1612231" y="1780674"/>
            <a:ext cx="7117431" cy="4816976"/>
          </a:xfrm>
        </p:spPr>
        <p:txBody>
          <a:bodyPr/>
          <a:lstStyle/>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Bronze – baby syndrome. </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Loss , greenish stool .</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Transient skin rashes.</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Hyperthermia .</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Increasing metabolic rate.</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Dehydration .</a:t>
            </a:r>
          </a:p>
          <a:p>
            <a:pPr marL="514350" indent="-514350" algn="l" rtl="0" eaLnBrk="1" hangingPunct="1">
              <a:buFont typeface="Calibri" pitchFamily="34" charset="0"/>
              <a:buAutoNum type="arabicPeriod"/>
              <a:defRPr/>
            </a:pPr>
            <a:r>
              <a:rPr lang="en-US" sz="2800" dirty="0" smtClean="0">
                <a:solidFill>
                  <a:schemeClr val="tx2">
                    <a:lumMod val="50000"/>
                  </a:schemeClr>
                </a:solidFill>
                <a:latin typeface="+mj-lt"/>
                <a:ea typeface="+mj-ea"/>
                <a:cs typeface="+mj-cs"/>
              </a:rPr>
              <a:t>Electrolyte disturbance </a:t>
            </a:r>
            <a:r>
              <a:rPr lang="en-US" sz="2800" dirty="0" smtClean="0">
                <a:solidFill>
                  <a:srgbClr val="0070C0"/>
                </a:solidFill>
                <a:latin typeface="Kristen ITC" pitchFamily="66" charset="0"/>
                <a:cs typeface="Arial" charset="0"/>
              </a:rPr>
              <a:t>.</a:t>
            </a:r>
          </a:p>
        </p:txBody>
      </p:sp>
      <p:pic>
        <p:nvPicPr>
          <p:cNvPr id="36868" name="Picture 2" descr="http://t3.gstatic.com/images?q=tbn:nw4jCH8bS8eJ2M:http://www.portlandnewbornbabyphotographer.com/images/babies/album/slides/newborn-pink-bonnet.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2358" y="4501315"/>
            <a:ext cx="2748463" cy="2164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39449796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وان 1"/>
          <p:cNvSpPr>
            <a:spLocks noGrp="1"/>
          </p:cNvSpPr>
          <p:nvPr>
            <p:ph type="title"/>
          </p:nvPr>
        </p:nvSpPr>
        <p:spPr/>
        <p:txBody>
          <a:bodyPr/>
          <a:lstStyle/>
          <a:p>
            <a:endParaRPr lang="en-US" dirty="0" smtClean="0">
              <a:cs typeface="Times New Roman" pitchFamily="18" charset="0"/>
            </a:endParaRPr>
          </a:p>
        </p:txBody>
      </p:sp>
      <p:sp>
        <p:nvSpPr>
          <p:cNvPr id="37891" name="عنصر نائب للمحتوى 2"/>
          <p:cNvSpPr>
            <a:spLocks noGrp="1"/>
          </p:cNvSpPr>
          <p:nvPr>
            <p:ph idx="1"/>
          </p:nvPr>
        </p:nvSpPr>
        <p:spPr/>
        <p:txBody>
          <a:bodyPr/>
          <a:lstStyle/>
          <a:p>
            <a:pPr algn="ctr" rtl="0"/>
            <a:r>
              <a:rPr lang="en-US" b="1" dirty="0" smtClean="0">
                <a:cs typeface="Arial" charset="0"/>
              </a:rPr>
              <a:t>Thank You For your Attention</a:t>
            </a:r>
          </a:p>
          <a:p>
            <a:pPr algn="ctr" rtl="0">
              <a:buFont typeface="Arial" charset="0"/>
              <a:buNone/>
            </a:pPr>
            <a:endParaRPr lang="en-US" b="1" dirty="0" smtClean="0">
              <a:cs typeface="Arial" charset="0"/>
            </a:endParaRPr>
          </a:p>
        </p:txBody>
      </p:sp>
      <p:pic>
        <p:nvPicPr>
          <p:cNvPr id="37893" name="Picture 4" descr="http://t0.gstatic.com/images?q=tbn:gRQoBIeBjy6gvM:http://upload.wikimedia.org/wikipedia/commons/b/b9/Newborn_IMG_1058.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25" y="2500313"/>
            <a:ext cx="600075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IN" smtClean="0"/>
              <a:t>Mrs. Vruti Patel, Asst. Professor, Sumandeep Nursing College, SVDU.</a:t>
            </a:r>
            <a:endParaRPr lang="en-IN"/>
          </a:p>
        </p:txBody>
      </p:sp>
    </p:spTree>
    <p:extLst>
      <p:ext uri="{BB962C8B-B14F-4D97-AF65-F5344CB8AC3E}">
        <p14:creationId xmlns:p14="http://schemas.microsoft.com/office/powerpoint/2010/main" xmlns="" val="16845761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441325"/>
            <a:ext cx="8382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GB" sz="4000" dirty="0">
                <a:solidFill>
                  <a:schemeClr val="accent1"/>
                </a:solidFill>
              </a:rPr>
              <a:t>B - BREATHING &amp; STIMULATION</a:t>
            </a:r>
          </a:p>
        </p:txBody>
      </p:sp>
      <p:sp>
        <p:nvSpPr>
          <p:cNvPr id="39939" name="Text Box 3"/>
          <p:cNvSpPr>
            <a:spLocks noGrp="1" noChangeArrowheads="1"/>
          </p:cNvSpPr>
          <p:nvPr>
            <p:ph type="body" sz="half" idx="1"/>
          </p:nvPr>
        </p:nvSpPr>
        <p:spPr>
          <a:xfrm>
            <a:off x="533400" y="1524000"/>
            <a:ext cx="8305800" cy="4114800"/>
          </a:xfrm>
        </p:spPr>
        <p:txBody>
          <a:bodyPr/>
          <a:lstStyle/>
          <a:p>
            <a:pPr algn="just">
              <a:buClr>
                <a:schemeClr val="hlink"/>
              </a:buClr>
            </a:pPr>
            <a:r>
              <a:rPr lang="en-GB" sz="2800" dirty="0" smtClean="0"/>
              <a:t>Routine </a:t>
            </a:r>
            <a:r>
              <a:rPr lang="en-GB" sz="2800" dirty="0" smtClean="0">
                <a:solidFill>
                  <a:schemeClr val="accent2"/>
                </a:solidFill>
              </a:rPr>
              <a:t>drying</a:t>
            </a:r>
            <a:r>
              <a:rPr lang="en-GB" sz="2800" dirty="0" smtClean="0">
                <a:solidFill>
                  <a:schemeClr val="bg1"/>
                </a:solidFill>
              </a:rPr>
              <a:t> </a:t>
            </a:r>
            <a:r>
              <a:rPr lang="en-GB" sz="2800" dirty="0" smtClean="0"/>
              <a:t>and</a:t>
            </a:r>
            <a:r>
              <a:rPr lang="en-GB" sz="2800" dirty="0" smtClean="0">
                <a:solidFill>
                  <a:schemeClr val="bg1"/>
                </a:solidFill>
              </a:rPr>
              <a:t> </a:t>
            </a:r>
            <a:r>
              <a:rPr lang="en-GB" sz="2800" dirty="0" smtClean="0">
                <a:solidFill>
                  <a:schemeClr val="accent2"/>
                </a:solidFill>
              </a:rPr>
              <a:t>suctioning</a:t>
            </a:r>
            <a:endParaRPr lang="en-GB" sz="2800" dirty="0" smtClean="0">
              <a:solidFill>
                <a:schemeClr val="bg1"/>
              </a:solidFill>
            </a:endParaRPr>
          </a:p>
          <a:p>
            <a:pPr algn="just">
              <a:buClr>
                <a:schemeClr val="hlink"/>
              </a:buClr>
            </a:pPr>
            <a:r>
              <a:rPr lang="en-GB" sz="2800" dirty="0" smtClean="0"/>
              <a:t>Alternative methods:</a:t>
            </a:r>
          </a:p>
          <a:p>
            <a:pPr lvl="1" algn="just">
              <a:buClr>
                <a:srgbClr val="66FF33"/>
              </a:buClr>
            </a:pPr>
            <a:r>
              <a:rPr lang="en-GB" sz="2400" dirty="0" smtClean="0">
                <a:solidFill>
                  <a:schemeClr val="accent2"/>
                </a:solidFill>
              </a:rPr>
              <a:t>rubbing the back </a:t>
            </a:r>
          </a:p>
          <a:p>
            <a:pPr lvl="1" algn="just">
              <a:buClr>
                <a:srgbClr val="66FF33"/>
              </a:buClr>
            </a:pPr>
            <a:r>
              <a:rPr lang="en-GB" sz="2400" dirty="0" smtClean="0">
                <a:solidFill>
                  <a:schemeClr val="accent2"/>
                </a:solidFill>
              </a:rPr>
              <a:t>flicking the soles of the feet</a:t>
            </a:r>
          </a:p>
          <a:p>
            <a:pPr algn="just">
              <a:buClr>
                <a:schemeClr val="hlink"/>
              </a:buClr>
            </a:pPr>
            <a:endParaRPr lang="en-GB" sz="2800" dirty="0" smtClean="0">
              <a:solidFill>
                <a:schemeClr val="bg1"/>
              </a:solidFill>
            </a:endParaRPr>
          </a:p>
          <a:p>
            <a:pPr algn="just">
              <a:buClr>
                <a:schemeClr val="hlink"/>
              </a:buClr>
            </a:pPr>
            <a:r>
              <a:rPr lang="en-GB" sz="2800" dirty="0" smtClean="0"/>
              <a:t>If no response to tactile stimulation occurs within few seconds:</a:t>
            </a:r>
            <a:endParaRPr lang="en-GB" sz="2800" dirty="0" smtClean="0">
              <a:solidFill>
                <a:schemeClr val="bg1"/>
              </a:solidFill>
            </a:endParaRPr>
          </a:p>
        </p:txBody>
      </p:sp>
      <p:sp>
        <p:nvSpPr>
          <p:cNvPr id="39940" name="AutoShape 4"/>
          <p:cNvSpPr>
            <a:spLocks noChangeArrowheads="1"/>
          </p:cNvSpPr>
          <p:nvPr/>
        </p:nvSpPr>
        <p:spPr bwMode="auto">
          <a:xfrm>
            <a:off x="2899611" y="4876800"/>
            <a:ext cx="5791200" cy="1752600"/>
          </a:xfrm>
          <a:prstGeom prst="wedgeRoundRectCallout">
            <a:avLst>
              <a:gd name="adj1" fmla="val -71356"/>
              <a:gd name="adj2" fmla="val -45560"/>
              <a:gd name="adj3" fmla="val 16667"/>
            </a:avLst>
          </a:prstGeom>
          <a:solidFill>
            <a:srgbClr val="C0C0C0"/>
          </a:solidFill>
          <a:ln w="12700">
            <a:solidFill>
              <a:srgbClr val="FF0000"/>
            </a:solidFill>
            <a:miter lim="800000"/>
            <a:headEnd/>
            <a:tailEnd/>
          </a:ln>
          <a:effectLst>
            <a:outerShdw dist="107763" dir="8100000" algn="ctr" rotWithShape="0">
              <a:schemeClr val="bg2"/>
            </a:outerShdw>
          </a:effectLst>
        </p:spPr>
        <p:txBody>
          <a:bodyPr wrap="none" anchor="ctr"/>
          <a:lstStyle/>
          <a:p>
            <a:pPr>
              <a:defRPr/>
            </a:pPr>
            <a:r>
              <a:rPr lang="en-GB" sz="3600" b="1" dirty="0">
                <a:effectLst>
                  <a:outerShdw blurRad="38100" dist="38100" dir="2700000" algn="tl">
                    <a:srgbClr val="FFFFFF"/>
                  </a:outerShdw>
                </a:effectLst>
                <a:latin typeface="Comic Sans MS" pitchFamily="66" charset="0"/>
              </a:rPr>
              <a:t>Bag and mask ventilation </a:t>
            </a:r>
          </a:p>
          <a:p>
            <a:pPr>
              <a:defRPr/>
            </a:pPr>
            <a:r>
              <a:rPr lang="en-GB" sz="3600" b="1" dirty="0">
                <a:effectLst>
                  <a:outerShdw blurRad="38100" dist="38100" dir="2700000" algn="tl">
                    <a:srgbClr val="FFFFFF"/>
                  </a:outerShdw>
                </a:effectLst>
                <a:latin typeface="Comic Sans MS" pitchFamily="66" charset="0"/>
              </a:rPr>
              <a:t>with 100% oxygen</a:t>
            </a:r>
            <a:endParaRPr lang="it-IT" b="1" dirty="0">
              <a:latin typeface="Times New Roman" pitchFamily="18" charset="0"/>
            </a:endParaRPr>
          </a:p>
        </p:txBody>
      </p:sp>
      <p:pic>
        <p:nvPicPr>
          <p:cNvPr id="20485" name="Picture 5" descr="E:\DSCF003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1066800"/>
            <a:ext cx="26670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IN" smtClean="0"/>
              <a:t>Mrs. Vruti Patel, Asst. Professor, Sumandeep Nursing College, SVDU.</a:t>
            </a:r>
            <a:endParaRPr lang="en-GB"/>
          </a:p>
        </p:txBody>
      </p:sp>
    </p:spTree>
    <p:extLst>
      <p:ext uri="{BB962C8B-B14F-4D97-AF65-F5344CB8AC3E}">
        <p14:creationId xmlns:p14="http://schemas.microsoft.com/office/powerpoint/2010/main" xmlns="" val="3341425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ox(out)">
                                      <p:cBhvr>
                                        <p:cTn id="15" dur="500"/>
                                        <p:tgtEl>
                                          <p:spTgt spid="39939">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ox(out)">
                                      <p:cBhvr>
                                        <p:cTn id="18" dur="500"/>
                                        <p:tgtEl>
                                          <p:spTgt spid="3993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Effect transition="in" filter="box(out)">
                                      <p:cBhvr>
                                        <p:cTn id="23" dur="500"/>
                                        <p:tgtEl>
                                          <p:spTgt spid="39939">
                                            <p:txEl>
                                              <p:pRg st="5" end="5"/>
                                            </p:txEl>
                                          </p:spTgt>
                                        </p:tgtEl>
                                      </p:cBhvr>
                                    </p:animEffect>
                                  </p:childTnLst>
                                </p:cTn>
                              </p:par>
                            </p:childTnLst>
                          </p:cTn>
                        </p:par>
                        <p:par>
                          <p:cTn id="24" fill="hold" nodeType="afterGroup">
                            <p:stCondLst>
                              <p:cond delay="500"/>
                            </p:stCondLst>
                            <p:childTnLst>
                              <p:par>
                                <p:cTn id="25" presetID="23" presetClass="entr" presetSubtype="528" fill="hold" grpId="0" nodeType="afterEffect">
                                  <p:stCondLst>
                                    <p:cond delay="2000"/>
                                  </p:stCondLst>
                                  <p:childTnLst>
                                    <p:set>
                                      <p:cBhvr>
                                        <p:cTn id="26" dur="1" fill="hold">
                                          <p:stCondLst>
                                            <p:cond delay="0"/>
                                          </p:stCondLst>
                                        </p:cTn>
                                        <p:tgtEl>
                                          <p:spTgt spid="39940"/>
                                        </p:tgtEl>
                                        <p:attrNameLst>
                                          <p:attrName>style.visibility</p:attrName>
                                        </p:attrNameLst>
                                      </p:cBhvr>
                                      <p:to>
                                        <p:strVal val="visible"/>
                                      </p:to>
                                    </p:set>
                                    <p:anim calcmode="lin" valueType="num">
                                      <p:cBhvr>
                                        <p:cTn id="27" dur="500" fill="hold"/>
                                        <p:tgtEl>
                                          <p:spTgt spid="39940"/>
                                        </p:tgtEl>
                                        <p:attrNameLst>
                                          <p:attrName>ppt_w</p:attrName>
                                        </p:attrNameLst>
                                      </p:cBhvr>
                                      <p:tavLst>
                                        <p:tav tm="0">
                                          <p:val>
                                            <p:fltVal val="0"/>
                                          </p:val>
                                        </p:tav>
                                        <p:tav tm="100000">
                                          <p:val>
                                            <p:strVal val="#ppt_w"/>
                                          </p:val>
                                        </p:tav>
                                      </p:tavLst>
                                    </p:anim>
                                    <p:anim calcmode="lin" valueType="num">
                                      <p:cBhvr>
                                        <p:cTn id="28" dur="500" fill="hold"/>
                                        <p:tgtEl>
                                          <p:spTgt spid="39940"/>
                                        </p:tgtEl>
                                        <p:attrNameLst>
                                          <p:attrName>ppt_h</p:attrName>
                                        </p:attrNameLst>
                                      </p:cBhvr>
                                      <p:tavLst>
                                        <p:tav tm="0">
                                          <p:val>
                                            <p:fltVal val="0"/>
                                          </p:val>
                                        </p:tav>
                                        <p:tav tm="100000">
                                          <p:val>
                                            <p:strVal val="#ppt_h"/>
                                          </p:val>
                                        </p:tav>
                                      </p:tavLst>
                                    </p:anim>
                                    <p:anim calcmode="lin" valueType="num">
                                      <p:cBhvr>
                                        <p:cTn id="29" dur="500" fill="hold"/>
                                        <p:tgtEl>
                                          <p:spTgt spid="39940"/>
                                        </p:tgtEl>
                                        <p:attrNameLst>
                                          <p:attrName>ppt_x</p:attrName>
                                        </p:attrNameLst>
                                      </p:cBhvr>
                                      <p:tavLst>
                                        <p:tav tm="0">
                                          <p:val>
                                            <p:fltVal val="0.5"/>
                                          </p:val>
                                        </p:tav>
                                        <p:tav tm="100000">
                                          <p:val>
                                            <p:strVal val="#ppt_x"/>
                                          </p:val>
                                        </p:tav>
                                      </p:tavLst>
                                    </p:anim>
                                    <p:anim calcmode="lin" valueType="num">
                                      <p:cBhvr>
                                        <p:cTn id="30" dur="500" fill="hold"/>
                                        <p:tgtEl>
                                          <p:spTgt spid="399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ed_0164_slide">
  <a:themeElements>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med_0164_slide</Template>
  <TotalTime>3100</TotalTime>
  <Words>3589</Words>
  <Application>Microsoft Office PowerPoint</Application>
  <PresentationFormat>On-screen Show (4:3)</PresentationFormat>
  <Paragraphs>581</Paragraphs>
  <Slides>81</Slides>
  <Notes>54</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med_0164_slide</vt:lpstr>
      <vt:lpstr>1_Default Design</vt:lpstr>
      <vt:lpstr>ADVANCED NEONATAL PROCEDURE</vt:lpstr>
      <vt:lpstr>RESUSCITATION OF THE NEWLY BORN </vt:lpstr>
      <vt:lpstr>Slide 3</vt:lpstr>
      <vt:lpstr>Slide 4</vt:lpstr>
      <vt:lpstr>Evaluation of the newly born</vt:lpstr>
      <vt:lpstr>Slide 6</vt:lpstr>
      <vt:lpstr>Steps of resuscitation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LARYNGEAL MASK AIRWAY</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Post resuscitation management  </vt:lpstr>
      <vt:lpstr>ENDOTRACHEAL INTUBATION</vt:lpstr>
      <vt:lpstr>Indications for intubation</vt:lpstr>
      <vt:lpstr>Intubation equipment</vt:lpstr>
      <vt:lpstr>Preparing laryngoscope</vt:lpstr>
      <vt:lpstr>Selecting endotracheal tube</vt:lpstr>
      <vt:lpstr>Preparing endotracheal tube</vt:lpstr>
      <vt:lpstr>Additional items</vt:lpstr>
      <vt:lpstr>Positioning the infant</vt:lpstr>
      <vt:lpstr>Visualizing the Glottis with Laryngoscope</vt:lpstr>
      <vt:lpstr>Slide 46</vt:lpstr>
      <vt:lpstr>Slide 47</vt:lpstr>
      <vt:lpstr>Vocal cord guide</vt:lpstr>
      <vt:lpstr>Tip to lip distance (6+wt. in kg)</vt:lpstr>
      <vt:lpstr>Confirming ET tube placement</vt:lpstr>
      <vt:lpstr>Tube in Rt. Main bronchus</vt:lpstr>
      <vt:lpstr>Tube in esophagus</vt:lpstr>
      <vt:lpstr>Three actions after intubation</vt:lpstr>
      <vt:lpstr>Complications of intubation</vt:lpstr>
      <vt:lpstr>Minimizing hypoxia during intubation</vt:lpstr>
      <vt:lpstr>LMA(Lyrangeal Mask Airway) – its role in neonatal resuscitation</vt:lpstr>
      <vt:lpstr>PHOTOTHERAPY </vt:lpstr>
      <vt:lpstr>What is phototherapy?</vt:lpstr>
      <vt:lpstr>INDICATION OF PHOTOTHERAPY</vt:lpstr>
      <vt:lpstr>CAUSES OF JAUNDICE</vt:lpstr>
      <vt:lpstr>CONTI.. </vt:lpstr>
      <vt:lpstr>Slide 62</vt:lpstr>
      <vt:lpstr>   </vt:lpstr>
      <vt:lpstr>MECHANISM OF ACTION</vt:lpstr>
      <vt:lpstr>MECHANISM OF ACTION-CONTINUE</vt:lpstr>
      <vt:lpstr>Mechanism  of  action</vt:lpstr>
      <vt:lpstr>MECHANISM OF WORKING </vt:lpstr>
      <vt:lpstr>What are the benefits of phototherapy? </vt:lpstr>
      <vt:lpstr>FACTORS AFFECTING EFFICACY OF PHOTOTHERY</vt:lpstr>
      <vt:lpstr>ASSESSMENT SHOULD BE BEFORE PHOTOTHERAPY</vt:lpstr>
      <vt:lpstr>NURSING CARE FOR INFANT  RECEIVING PHOTOTHERAPY</vt:lpstr>
      <vt:lpstr>Slide 72</vt:lpstr>
      <vt:lpstr>Slide 73</vt:lpstr>
      <vt:lpstr>Slide 74</vt:lpstr>
      <vt:lpstr>Slide 75</vt:lpstr>
      <vt:lpstr>Slide 76</vt:lpstr>
      <vt:lpstr>Slide 77</vt:lpstr>
      <vt:lpstr>Slide 78</vt:lpstr>
      <vt:lpstr>Slide 79</vt:lpstr>
      <vt:lpstr>SIDE EFFECT OF PHOTOTHERAPY </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NEONATAL PROCEDURE</dc:title>
  <dc:creator>Priyesh</dc:creator>
  <cp:lastModifiedBy>user</cp:lastModifiedBy>
  <cp:revision>87</cp:revision>
  <dcterms:created xsi:type="dcterms:W3CDTF">2014-05-11T07:49:57Z</dcterms:created>
  <dcterms:modified xsi:type="dcterms:W3CDTF">2020-08-13T10:00:18Z</dcterms:modified>
</cp:coreProperties>
</file>