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319" r:id="rId14"/>
    <p:sldId id="268" r:id="rId15"/>
    <p:sldId id="269" r:id="rId16"/>
    <p:sldId id="316" r:id="rId17"/>
    <p:sldId id="317" r:id="rId18"/>
    <p:sldId id="270" r:id="rId19"/>
    <p:sldId id="271" r:id="rId20"/>
    <p:sldId id="272" r:id="rId21"/>
    <p:sldId id="273" r:id="rId22"/>
    <p:sldId id="310" r:id="rId23"/>
    <p:sldId id="311" r:id="rId24"/>
    <p:sldId id="312" r:id="rId25"/>
    <p:sldId id="274" r:id="rId26"/>
    <p:sldId id="275" r:id="rId27"/>
    <p:sldId id="276" r:id="rId28"/>
    <p:sldId id="277" r:id="rId29"/>
    <p:sldId id="313" r:id="rId30"/>
    <p:sldId id="314" r:id="rId31"/>
    <p:sldId id="278" r:id="rId32"/>
    <p:sldId id="318" r:id="rId33"/>
    <p:sldId id="27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BE595D-9AA1-4FB5-8789-44BF69936273}" type="datetimeFigureOut">
              <a:rPr lang="en-IN" smtClean="0"/>
              <a:pPr/>
              <a:t>19-08-2020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727E7B-957F-4F0F-AB40-705BBCE9DCB0}" type="slidenum">
              <a:rPr lang="en-IN" smtClean="0"/>
              <a:pPr/>
              <a:t>‹#›</a:t>
            </a:fld>
            <a:endParaRPr lang="en-IN"/>
          </a:p>
        </p:txBody>
      </p:sp>
    </p:spTree>
    <p:extLst>
      <p:ext uri="{BB962C8B-B14F-4D97-AF65-F5344CB8AC3E}">
        <p14:creationId xmlns:p14="http://schemas.microsoft.com/office/powerpoint/2010/main" val="1885812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3727E7B-957F-4F0F-AB40-705BBCE9DCB0}" type="slidenum">
              <a:rPr lang="en-IN" smtClean="0"/>
              <a:pPr/>
              <a:t>9</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3727E7B-957F-4F0F-AB40-705BBCE9DCB0}" type="slidenum">
              <a:rPr lang="en-IN" smtClean="0"/>
              <a:pPr/>
              <a:t>12</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B89CCC7-0911-4D75-B7F4-D6D7CA42A08D}" type="datetime1">
              <a:rPr lang="en-IN" smtClean="0"/>
              <a:t>19-08-2020</a:t>
            </a:fld>
            <a:endParaRPr lang="en-IN"/>
          </a:p>
        </p:txBody>
      </p:sp>
      <p:sp>
        <p:nvSpPr>
          <p:cNvPr id="5" name="Footer Placeholder 4"/>
          <p:cNvSpPr>
            <a:spLocks noGrp="1"/>
          </p:cNvSpPr>
          <p:nvPr>
            <p:ph type="ftr" sz="quarter" idx="11"/>
          </p:nvPr>
        </p:nvSpPr>
        <p:spPr/>
        <p:txBody>
          <a:bodyPr/>
          <a:lstStyle/>
          <a:p>
            <a:r>
              <a:rPr lang="en-IN"/>
              <a:t>By: Tejas R. Chokshi</a:t>
            </a:r>
          </a:p>
        </p:txBody>
      </p:sp>
      <p:sp>
        <p:nvSpPr>
          <p:cNvPr id="6" name="Slide Number Placeholder 5"/>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8423E0B-12E3-40FF-809C-6BE8DBAAF6B8}" type="datetime1">
              <a:rPr lang="en-IN" smtClean="0"/>
              <a:t>19-08-2020</a:t>
            </a:fld>
            <a:endParaRPr lang="en-IN"/>
          </a:p>
        </p:txBody>
      </p:sp>
      <p:sp>
        <p:nvSpPr>
          <p:cNvPr id="5" name="Footer Placeholder 4"/>
          <p:cNvSpPr>
            <a:spLocks noGrp="1"/>
          </p:cNvSpPr>
          <p:nvPr>
            <p:ph type="ftr" sz="quarter" idx="11"/>
          </p:nvPr>
        </p:nvSpPr>
        <p:spPr/>
        <p:txBody>
          <a:bodyPr/>
          <a:lstStyle/>
          <a:p>
            <a:r>
              <a:rPr lang="en-IN"/>
              <a:t>By: Tejas R. Chokshi</a:t>
            </a:r>
          </a:p>
        </p:txBody>
      </p:sp>
      <p:sp>
        <p:nvSpPr>
          <p:cNvPr id="6" name="Slide Number Placeholder 5"/>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90A645E-4881-497F-A426-74778D3880BD}" type="datetime1">
              <a:rPr lang="en-IN" smtClean="0"/>
              <a:t>19-08-2020</a:t>
            </a:fld>
            <a:endParaRPr lang="en-IN"/>
          </a:p>
        </p:txBody>
      </p:sp>
      <p:sp>
        <p:nvSpPr>
          <p:cNvPr id="5" name="Footer Placeholder 4"/>
          <p:cNvSpPr>
            <a:spLocks noGrp="1"/>
          </p:cNvSpPr>
          <p:nvPr>
            <p:ph type="ftr" sz="quarter" idx="11"/>
          </p:nvPr>
        </p:nvSpPr>
        <p:spPr/>
        <p:txBody>
          <a:bodyPr/>
          <a:lstStyle/>
          <a:p>
            <a:r>
              <a:rPr lang="en-IN"/>
              <a:t>By: Tejas R. Chokshi</a:t>
            </a:r>
          </a:p>
        </p:txBody>
      </p:sp>
      <p:sp>
        <p:nvSpPr>
          <p:cNvPr id="6" name="Slide Number Placeholder 5"/>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E2B5998-71CA-4D71-8358-C7DC7904F9CA}" type="datetime1">
              <a:rPr lang="en-IN" smtClean="0"/>
              <a:t>19-08-2020</a:t>
            </a:fld>
            <a:endParaRPr lang="en-IN"/>
          </a:p>
        </p:txBody>
      </p:sp>
      <p:sp>
        <p:nvSpPr>
          <p:cNvPr id="5" name="Footer Placeholder 4"/>
          <p:cNvSpPr>
            <a:spLocks noGrp="1"/>
          </p:cNvSpPr>
          <p:nvPr>
            <p:ph type="ftr" sz="quarter" idx="11"/>
          </p:nvPr>
        </p:nvSpPr>
        <p:spPr/>
        <p:txBody>
          <a:bodyPr/>
          <a:lstStyle/>
          <a:p>
            <a:r>
              <a:rPr lang="en-IN"/>
              <a:t>By: Tejas R. Chokshi</a:t>
            </a:r>
          </a:p>
        </p:txBody>
      </p:sp>
      <p:sp>
        <p:nvSpPr>
          <p:cNvPr id="6" name="Slide Number Placeholder 5"/>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4C33BB-39A1-40C6-A0F2-0FEAEB770015}" type="datetime1">
              <a:rPr lang="en-IN" smtClean="0"/>
              <a:t>19-08-2020</a:t>
            </a:fld>
            <a:endParaRPr lang="en-IN"/>
          </a:p>
        </p:txBody>
      </p:sp>
      <p:sp>
        <p:nvSpPr>
          <p:cNvPr id="5" name="Footer Placeholder 4"/>
          <p:cNvSpPr>
            <a:spLocks noGrp="1"/>
          </p:cNvSpPr>
          <p:nvPr>
            <p:ph type="ftr" sz="quarter" idx="11"/>
          </p:nvPr>
        </p:nvSpPr>
        <p:spPr/>
        <p:txBody>
          <a:bodyPr/>
          <a:lstStyle/>
          <a:p>
            <a:r>
              <a:rPr lang="en-IN"/>
              <a:t>By: Tejas R. Chokshi</a:t>
            </a:r>
          </a:p>
        </p:txBody>
      </p:sp>
      <p:sp>
        <p:nvSpPr>
          <p:cNvPr id="6" name="Slide Number Placeholder 5"/>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9E6BC086-B522-4884-92C5-BAFCA11AB561}" type="datetime1">
              <a:rPr lang="en-IN" smtClean="0"/>
              <a:t>19-08-2020</a:t>
            </a:fld>
            <a:endParaRPr lang="en-IN"/>
          </a:p>
        </p:txBody>
      </p:sp>
      <p:sp>
        <p:nvSpPr>
          <p:cNvPr id="6" name="Footer Placeholder 5"/>
          <p:cNvSpPr>
            <a:spLocks noGrp="1"/>
          </p:cNvSpPr>
          <p:nvPr>
            <p:ph type="ftr" sz="quarter" idx="11"/>
          </p:nvPr>
        </p:nvSpPr>
        <p:spPr/>
        <p:txBody>
          <a:bodyPr/>
          <a:lstStyle/>
          <a:p>
            <a:r>
              <a:rPr lang="en-IN"/>
              <a:t>By: Tejas R. Chokshi</a:t>
            </a:r>
          </a:p>
        </p:txBody>
      </p:sp>
      <p:sp>
        <p:nvSpPr>
          <p:cNvPr id="7" name="Slide Number Placeholder 6"/>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D8D9CFD3-A679-4359-A641-5D0386BE1748}" type="datetime1">
              <a:rPr lang="en-IN" smtClean="0"/>
              <a:t>19-08-2020</a:t>
            </a:fld>
            <a:endParaRPr lang="en-IN"/>
          </a:p>
        </p:txBody>
      </p:sp>
      <p:sp>
        <p:nvSpPr>
          <p:cNvPr id="8" name="Footer Placeholder 7"/>
          <p:cNvSpPr>
            <a:spLocks noGrp="1"/>
          </p:cNvSpPr>
          <p:nvPr>
            <p:ph type="ftr" sz="quarter" idx="11"/>
          </p:nvPr>
        </p:nvSpPr>
        <p:spPr/>
        <p:txBody>
          <a:bodyPr/>
          <a:lstStyle/>
          <a:p>
            <a:r>
              <a:rPr lang="en-IN"/>
              <a:t>By: Tejas R. Chokshi</a:t>
            </a:r>
          </a:p>
        </p:txBody>
      </p:sp>
      <p:sp>
        <p:nvSpPr>
          <p:cNvPr id="9" name="Slide Number Placeholder 8"/>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5044DADE-1109-4BFC-B987-6EF6040F1B1F}" type="datetime1">
              <a:rPr lang="en-IN" smtClean="0"/>
              <a:t>19-08-2020</a:t>
            </a:fld>
            <a:endParaRPr lang="en-IN"/>
          </a:p>
        </p:txBody>
      </p:sp>
      <p:sp>
        <p:nvSpPr>
          <p:cNvPr id="4" name="Footer Placeholder 3"/>
          <p:cNvSpPr>
            <a:spLocks noGrp="1"/>
          </p:cNvSpPr>
          <p:nvPr>
            <p:ph type="ftr" sz="quarter" idx="11"/>
          </p:nvPr>
        </p:nvSpPr>
        <p:spPr/>
        <p:txBody>
          <a:bodyPr/>
          <a:lstStyle/>
          <a:p>
            <a:r>
              <a:rPr lang="en-IN"/>
              <a:t>By: Tejas R. Chokshi</a:t>
            </a:r>
          </a:p>
        </p:txBody>
      </p:sp>
      <p:sp>
        <p:nvSpPr>
          <p:cNvPr id="5" name="Slide Number Placeholder 4"/>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FF87E-95A7-4322-A1FC-D27DB813BBE9}" type="datetime1">
              <a:rPr lang="en-IN" smtClean="0"/>
              <a:t>19-08-2020</a:t>
            </a:fld>
            <a:endParaRPr lang="en-IN"/>
          </a:p>
        </p:txBody>
      </p:sp>
      <p:sp>
        <p:nvSpPr>
          <p:cNvPr id="3" name="Footer Placeholder 2"/>
          <p:cNvSpPr>
            <a:spLocks noGrp="1"/>
          </p:cNvSpPr>
          <p:nvPr>
            <p:ph type="ftr" sz="quarter" idx="11"/>
          </p:nvPr>
        </p:nvSpPr>
        <p:spPr/>
        <p:txBody>
          <a:bodyPr/>
          <a:lstStyle/>
          <a:p>
            <a:r>
              <a:rPr lang="en-IN"/>
              <a:t>By: Tejas R. Chokshi</a:t>
            </a:r>
          </a:p>
        </p:txBody>
      </p:sp>
      <p:sp>
        <p:nvSpPr>
          <p:cNvPr id="4" name="Slide Number Placeholder 3"/>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77B15B-1BEC-44C4-B2B2-D6ADB81984A8}" type="datetime1">
              <a:rPr lang="en-IN" smtClean="0"/>
              <a:t>19-08-2020</a:t>
            </a:fld>
            <a:endParaRPr lang="en-IN"/>
          </a:p>
        </p:txBody>
      </p:sp>
      <p:sp>
        <p:nvSpPr>
          <p:cNvPr id="6" name="Footer Placeholder 5"/>
          <p:cNvSpPr>
            <a:spLocks noGrp="1"/>
          </p:cNvSpPr>
          <p:nvPr>
            <p:ph type="ftr" sz="quarter" idx="11"/>
          </p:nvPr>
        </p:nvSpPr>
        <p:spPr/>
        <p:txBody>
          <a:bodyPr/>
          <a:lstStyle/>
          <a:p>
            <a:r>
              <a:rPr lang="en-IN"/>
              <a:t>By: Tejas R. Chokshi</a:t>
            </a:r>
          </a:p>
        </p:txBody>
      </p:sp>
      <p:sp>
        <p:nvSpPr>
          <p:cNvPr id="7" name="Slide Number Placeholder 6"/>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6B228D-C4FC-40D5-9998-EC6D8B847518}" type="datetime1">
              <a:rPr lang="en-IN" smtClean="0"/>
              <a:t>19-08-2020</a:t>
            </a:fld>
            <a:endParaRPr lang="en-IN"/>
          </a:p>
        </p:txBody>
      </p:sp>
      <p:sp>
        <p:nvSpPr>
          <p:cNvPr id="6" name="Footer Placeholder 5"/>
          <p:cNvSpPr>
            <a:spLocks noGrp="1"/>
          </p:cNvSpPr>
          <p:nvPr>
            <p:ph type="ftr" sz="quarter" idx="11"/>
          </p:nvPr>
        </p:nvSpPr>
        <p:spPr/>
        <p:txBody>
          <a:bodyPr/>
          <a:lstStyle/>
          <a:p>
            <a:r>
              <a:rPr lang="en-IN"/>
              <a:t>By: Tejas R. Chokshi</a:t>
            </a:r>
          </a:p>
        </p:txBody>
      </p:sp>
      <p:sp>
        <p:nvSpPr>
          <p:cNvPr id="7" name="Slide Number Placeholder 6"/>
          <p:cNvSpPr>
            <a:spLocks noGrp="1"/>
          </p:cNvSpPr>
          <p:nvPr>
            <p:ph type="sldNum" sz="quarter" idx="12"/>
          </p:nvPr>
        </p:nvSpPr>
        <p:spPr/>
        <p:txBody>
          <a:bodyPr/>
          <a:lstStyle/>
          <a:p>
            <a:fld id="{27042056-8B27-4202-99BA-49DF1C4530A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FFA323-7572-4082-8E06-A1752390EEC3}" type="datetime1">
              <a:rPr lang="en-IN" smtClean="0"/>
              <a:t>19-08-2020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By: Tejas R. Chokshi</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42056-8B27-4202-99BA-49DF1C4530A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a:t>Chronic Obstructive Pulmonary Disease</a:t>
            </a:r>
            <a:br>
              <a:rPr lang="en-IN" dirty="0"/>
            </a:br>
            <a:r>
              <a:rPr lang="en-IN" dirty="0"/>
              <a:t>(COPD)</a:t>
            </a:r>
          </a:p>
        </p:txBody>
      </p:sp>
      <p:sp>
        <p:nvSpPr>
          <p:cNvPr id="3" name="Subtitle 2"/>
          <p:cNvSpPr>
            <a:spLocks noGrp="1"/>
          </p:cNvSpPr>
          <p:nvPr>
            <p:ph type="subTitle" idx="1"/>
          </p:nvPr>
        </p:nvSpPr>
        <p:spPr/>
        <p:txBody>
          <a:bodyPr/>
          <a:lstStyle/>
          <a:p>
            <a:endParaRPr lang="en-IN" dirty="0"/>
          </a:p>
          <a:p>
            <a:endParaRPr lang="en-IN" dirty="0"/>
          </a:p>
        </p:txBody>
      </p:sp>
      <p:sp>
        <p:nvSpPr>
          <p:cNvPr id="4" name="TextBox 3">
            <a:extLst>
              <a:ext uri="{FF2B5EF4-FFF2-40B4-BE49-F238E27FC236}">
                <a16:creationId xmlns:a16="http://schemas.microsoft.com/office/drawing/2014/main" id="{AF99590B-746C-444B-92EE-287164562EF9}"/>
              </a:ext>
            </a:extLst>
          </p:cNvPr>
          <p:cNvSpPr txBox="1"/>
          <p:nvPr/>
        </p:nvSpPr>
        <p:spPr>
          <a:xfrm>
            <a:off x="4932040" y="5301208"/>
            <a:ext cx="2171364" cy="369332"/>
          </a:xfrm>
          <a:prstGeom prst="rect">
            <a:avLst/>
          </a:prstGeom>
          <a:noFill/>
        </p:spPr>
        <p:txBody>
          <a:bodyPr wrap="none" rtlCol="0">
            <a:spAutoFit/>
          </a:bodyPr>
          <a:lstStyle/>
          <a:p>
            <a:r>
              <a:rPr lang="en-US" dirty="0"/>
              <a:t>By, Dr. Kalpesh Satani</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457200" y="1196752"/>
            <a:ext cx="8229600" cy="5040560"/>
          </a:xfrm>
        </p:spPr>
        <p:txBody>
          <a:bodyPr>
            <a:normAutofit/>
          </a:bodyPr>
          <a:lstStyle/>
          <a:p>
            <a:pPr lvl="0">
              <a:buFont typeface="Wingdings" pitchFamily="2" charset="2"/>
              <a:buChar char="§"/>
            </a:pPr>
            <a:r>
              <a:rPr lang="en-IN" sz="2400" dirty="0"/>
              <a:t>In addition, signs of </a:t>
            </a:r>
            <a:r>
              <a:rPr lang="en-IN" sz="2400" b="1" dirty="0"/>
              <a:t>hyperinflation</a:t>
            </a:r>
            <a:r>
              <a:rPr lang="en-IN" sz="2400" dirty="0"/>
              <a:t> include a </a:t>
            </a:r>
            <a:r>
              <a:rPr lang="en-IN" sz="2400" b="1" dirty="0"/>
              <a:t>barrel chest</a:t>
            </a:r>
            <a:r>
              <a:rPr lang="en-IN" sz="2400" dirty="0"/>
              <a:t> and </a:t>
            </a:r>
            <a:r>
              <a:rPr lang="en-IN" sz="2400" b="1" dirty="0"/>
              <a:t>enlarged lung volumes</a:t>
            </a:r>
            <a:r>
              <a:rPr lang="en-IN" sz="2400" dirty="0"/>
              <a:t> with </a:t>
            </a:r>
            <a:r>
              <a:rPr lang="en-IN" sz="2400" b="1" dirty="0"/>
              <a:t>poor diaphragmatic excursion</a:t>
            </a:r>
            <a:r>
              <a:rPr lang="en-IN" sz="2400" dirty="0"/>
              <a:t>.</a:t>
            </a:r>
          </a:p>
          <a:p>
            <a:pPr lvl="0">
              <a:buFont typeface="Wingdings" pitchFamily="2" charset="2"/>
              <a:buChar char="§"/>
            </a:pPr>
            <a:endParaRPr lang="en-IN" sz="2400" dirty="0"/>
          </a:p>
          <a:p>
            <a:pPr>
              <a:buFont typeface="Wingdings" pitchFamily="2" charset="2"/>
              <a:buChar char="§"/>
            </a:pPr>
            <a:r>
              <a:rPr lang="en-IN" sz="2400" b="1" dirty="0"/>
              <a:t>Resting respiratory rate</a:t>
            </a:r>
            <a:r>
              <a:rPr lang="en-IN" sz="2400" dirty="0"/>
              <a:t> is often increased to </a:t>
            </a:r>
            <a:r>
              <a:rPr lang="en-IN" sz="2400" b="1" dirty="0"/>
              <a:t>more than 20 breaths</a:t>
            </a:r>
            <a:r>
              <a:rPr lang="en-IN" sz="2400" dirty="0"/>
              <a:t> per minutes and </a:t>
            </a:r>
            <a:r>
              <a:rPr lang="en-IN" sz="2400" b="1" dirty="0"/>
              <a:t>shallow</a:t>
            </a:r>
            <a:r>
              <a:rPr lang="en-IN" sz="2400" dirty="0"/>
              <a:t> </a:t>
            </a:r>
            <a:r>
              <a:rPr lang="en-IN" sz="2400" b="1" dirty="0"/>
              <a:t>breathing</a:t>
            </a:r>
            <a:r>
              <a:rPr lang="en-IN" sz="2400" dirty="0"/>
              <a:t>. </a:t>
            </a:r>
          </a:p>
          <a:p>
            <a:pPr>
              <a:buFont typeface="Wingdings" pitchFamily="2" charset="2"/>
              <a:buChar char="§"/>
            </a:pPr>
            <a:endParaRPr lang="en-IN" sz="2400" dirty="0"/>
          </a:p>
          <a:p>
            <a:pPr>
              <a:buFont typeface="Wingdings" pitchFamily="2" charset="2"/>
              <a:buChar char="§"/>
            </a:pPr>
            <a:r>
              <a:rPr lang="en-IN" sz="2400" dirty="0"/>
              <a:t>Patients with severe airflow obstruction may also exhibit </a:t>
            </a:r>
            <a:r>
              <a:rPr lang="en-IN" sz="2400" b="1" dirty="0"/>
              <a:t>use of accessory muscles of respiration</a:t>
            </a:r>
            <a:r>
              <a:rPr lang="en-IN" sz="2400" dirty="0"/>
              <a:t>, [</a:t>
            </a:r>
            <a:r>
              <a:rPr lang="en-IN" sz="2400" b="1" dirty="0"/>
              <a:t>sternocleidomastoid</a:t>
            </a:r>
            <a:r>
              <a:rPr lang="en-IN" sz="2400" dirty="0"/>
              <a:t>, </a:t>
            </a:r>
            <a:r>
              <a:rPr lang="en-IN" sz="2400" b="1" dirty="0"/>
              <a:t>scalene</a:t>
            </a:r>
            <a:r>
              <a:rPr lang="en-IN" sz="2400" dirty="0"/>
              <a:t>, and </a:t>
            </a:r>
            <a:r>
              <a:rPr lang="en-IN" sz="2400" b="1" dirty="0"/>
              <a:t>intercostal</a:t>
            </a:r>
            <a:r>
              <a:rPr lang="en-IN" sz="2400" dirty="0"/>
              <a:t> muscles]. </a:t>
            </a:r>
          </a:p>
          <a:p>
            <a:pPr>
              <a:buFont typeface="Wingdings" pitchFamily="2" charset="2"/>
              <a:buChar char="§"/>
            </a:pPr>
            <a:endParaRPr lang="en-IN" sz="2400" dirty="0"/>
          </a:p>
          <a:p>
            <a:pPr>
              <a:buFont typeface="Wingdings" pitchFamily="2" charset="2"/>
              <a:buChar char="§"/>
            </a:pPr>
            <a:r>
              <a:rPr lang="en-IN" sz="2400" dirty="0"/>
              <a:t>Patients may develop cyanosis (due to hypoxia), visible in nail beds.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graphicFrame>
        <p:nvGraphicFramePr>
          <p:cNvPr id="4" name="Content Placeholder 3"/>
          <p:cNvGraphicFramePr>
            <a:graphicFrameLocks noGrp="1"/>
          </p:cNvGraphicFramePr>
          <p:nvPr>
            <p:ph idx="1"/>
          </p:nvPr>
        </p:nvGraphicFramePr>
        <p:xfrm>
          <a:off x="467544" y="980728"/>
          <a:ext cx="8229600" cy="111252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IN" b="1" dirty="0"/>
                        <a:t>BLUE BLOATERS </a:t>
                      </a:r>
                    </a:p>
                  </a:txBody>
                  <a:tcPr/>
                </a:tc>
                <a:tc>
                  <a:txBody>
                    <a:bodyPr/>
                    <a:lstStyle/>
                    <a:p>
                      <a:pPr algn="ctr"/>
                      <a:r>
                        <a:rPr lang="en-IN" b="1" dirty="0"/>
                        <a:t>PINK PUFFER</a:t>
                      </a:r>
                    </a:p>
                  </a:txBody>
                  <a:tcPr/>
                </a:tc>
                <a:extLst>
                  <a:ext uri="{0D108BD9-81ED-4DB2-BD59-A6C34878D82A}">
                    <a16:rowId xmlns:a16="http://schemas.microsoft.com/office/drawing/2014/main" val="10000"/>
                  </a:ext>
                </a:extLst>
              </a:tr>
              <a:tr h="370840">
                <a:tc>
                  <a:txBody>
                    <a:bodyPr/>
                    <a:lstStyle/>
                    <a:p>
                      <a:pPr algn="ctr"/>
                      <a:r>
                        <a:rPr lang="en-IN" dirty="0"/>
                        <a:t>Heavy and </a:t>
                      </a:r>
                      <a:r>
                        <a:rPr lang="en-IN" dirty="0" err="1"/>
                        <a:t>cynotic</a:t>
                      </a:r>
                      <a:endParaRPr lang="en-IN" dirty="0"/>
                    </a:p>
                  </a:txBody>
                  <a:tcPr/>
                </a:tc>
                <a:tc>
                  <a:txBody>
                    <a:bodyPr/>
                    <a:lstStyle/>
                    <a:p>
                      <a:pPr algn="ctr"/>
                      <a:r>
                        <a:rPr lang="en-IN" dirty="0"/>
                        <a:t>Thin and non-</a:t>
                      </a:r>
                      <a:r>
                        <a:rPr lang="en-IN" dirty="0" err="1"/>
                        <a:t>cynotic</a:t>
                      </a:r>
                      <a:r>
                        <a:rPr lang="en-IN" dirty="0"/>
                        <a:t> </a:t>
                      </a:r>
                    </a:p>
                  </a:txBody>
                  <a:tcPr/>
                </a:tc>
                <a:extLst>
                  <a:ext uri="{0D108BD9-81ED-4DB2-BD59-A6C34878D82A}">
                    <a16:rowId xmlns:a16="http://schemas.microsoft.com/office/drawing/2014/main" val="10001"/>
                  </a:ext>
                </a:extLst>
              </a:tr>
              <a:tr h="370840">
                <a:tc>
                  <a:txBody>
                    <a:bodyPr/>
                    <a:lstStyle/>
                    <a:p>
                      <a:pPr algn="ctr"/>
                      <a:r>
                        <a:rPr lang="en-IN" dirty="0"/>
                        <a:t>Common in Chronic bronchitis</a:t>
                      </a:r>
                    </a:p>
                  </a:txBody>
                  <a:tcPr/>
                </a:tc>
                <a:tc>
                  <a:txBody>
                    <a:bodyPr/>
                    <a:lstStyle/>
                    <a:p>
                      <a:pPr algn="ctr"/>
                      <a:r>
                        <a:rPr lang="en-IN" dirty="0"/>
                        <a:t>Common in emphysema</a:t>
                      </a:r>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467544" y="2636912"/>
            <a:ext cx="8208912" cy="2677656"/>
          </a:xfrm>
          <a:prstGeom prst="rect">
            <a:avLst/>
          </a:prstGeom>
          <a:noFill/>
        </p:spPr>
        <p:txBody>
          <a:bodyPr wrap="square" rtlCol="0">
            <a:spAutoFit/>
          </a:bodyPr>
          <a:lstStyle/>
          <a:p>
            <a:r>
              <a:rPr lang="en-IN" sz="2400" dirty="0"/>
              <a:t>Advanced disease may be accompanied by </a:t>
            </a:r>
            <a:r>
              <a:rPr lang="en-IN" sz="2400" b="1" dirty="0"/>
              <a:t>systemic wasting</a:t>
            </a:r>
            <a:r>
              <a:rPr lang="en-IN" sz="2400" dirty="0"/>
              <a:t>,  with significant </a:t>
            </a:r>
            <a:r>
              <a:rPr lang="en-IN" sz="2400" b="1" dirty="0"/>
              <a:t>weight loss</a:t>
            </a:r>
            <a:r>
              <a:rPr lang="en-IN" sz="2400" dirty="0"/>
              <a:t>, and diffuse </a:t>
            </a:r>
            <a:r>
              <a:rPr lang="en-IN" sz="2400" b="1" dirty="0"/>
              <a:t>loss of subcutaneous adipose tissue</a:t>
            </a:r>
            <a:r>
              <a:rPr lang="en-IN" sz="2400" dirty="0"/>
              <a:t>.</a:t>
            </a:r>
          </a:p>
          <a:p>
            <a:pPr>
              <a:buFont typeface="Wingdings" pitchFamily="2" charset="2"/>
              <a:buChar char="§"/>
            </a:pPr>
            <a:endParaRPr lang="en-IN" sz="2400" dirty="0"/>
          </a:p>
          <a:p>
            <a:pPr lvl="0"/>
            <a:r>
              <a:rPr lang="en-IN" sz="2400" dirty="0"/>
              <a:t>Some patients with advanced disease have paradoxical </a:t>
            </a:r>
            <a:r>
              <a:rPr lang="en-IN" sz="2400" b="1" dirty="0"/>
              <a:t>inward movement of the rib cage with inspiration</a:t>
            </a:r>
            <a:r>
              <a:rPr lang="en-IN" sz="2400" dirty="0"/>
              <a:t> (‘</a:t>
            </a:r>
            <a:r>
              <a:rPr lang="en-IN" sz="2400" b="1" dirty="0"/>
              <a:t>Hoover’s sign’</a:t>
            </a:r>
            <a:r>
              <a:rPr lang="en-IN" sz="2400" dirty="0"/>
              <a:t>).</a:t>
            </a:r>
          </a:p>
          <a:p>
            <a:pPr algn="just">
              <a:buFont typeface="Wingdings" pitchFamily="2" charset="2"/>
              <a:buChar char="§"/>
            </a:pPr>
            <a:endParaRPr lang="en-IN"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457200" y="908720"/>
            <a:ext cx="8229600" cy="4680520"/>
          </a:xfrm>
        </p:spPr>
        <p:txBody>
          <a:bodyPr/>
          <a:lstStyle/>
          <a:p>
            <a:pPr>
              <a:buNone/>
            </a:pPr>
            <a:r>
              <a:rPr lang="en-IN" dirty="0"/>
              <a:t>AUSCULTATION </a:t>
            </a:r>
          </a:p>
          <a:p>
            <a:pPr lvl="1">
              <a:buFont typeface="Wingdings" pitchFamily="2" charset="2"/>
              <a:buChar char="§"/>
            </a:pPr>
            <a:r>
              <a:rPr lang="en-IN" sz="2400" dirty="0"/>
              <a:t>Patients with COPD often have reduced breath sound.</a:t>
            </a:r>
          </a:p>
          <a:p>
            <a:pPr lvl="1">
              <a:buFont typeface="Wingdings" pitchFamily="2" charset="2"/>
              <a:buChar char="§"/>
            </a:pPr>
            <a:r>
              <a:rPr lang="en-IN" sz="2400" dirty="0"/>
              <a:t>Presence of wheezing during quiet breathing is pointer to of airflow limitation. </a:t>
            </a:r>
          </a:p>
          <a:p>
            <a:pPr lvl="1">
              <a:buFont typeface="Wingdings" pitchFamily="2" charset="2"/>
              <a:buChar char="§"/>
            </a:pPr>
            <a:r>
              <a:rPr lang="en-IN" sz="2400" dirty="0"/>
              <a:t>Inspiratory crackles occur in some patient indicates presence of secretions.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t>Physical, psychological and social consequences of COPD</a:t>
            </a:r>
          </a:p>
          <a:p>
            <a:endParaRPr lang="en-IN" dirty="0"/>
          </a:p>
          <a:p>
            <a:endParaRPr lang="en-US" dirty="0"/>
          </a:p>
        </p:txBody>
      </p:sp>
      <p:sp>
        <p:nvSpPr>
          <p:cNvPr id="4" name="Footer Placeholder 3"/>
          <p:cNvSpPr>
            <a:spLocks noGrp="1"/>
          </p:cNvSpPr>
          <p:nvPr>
            <p:ph type="ftr" sz="quarter" idx="11"/>
          </p:nvPr>
        </p:nvSpPr>
        <p:spPr/>
        <p:txBody>
          <a:bodyPr/>
          <a:lstStyle/>
          <a:p>
            <a:r>
              <a:rPr lang="en-IN"/>
              <a:t>By: Tejas R. Chokshi</a:t>
            </a:r>
          </a:p>
        </p:txBody>
      </p:sp>
      <p:pic>
        <p:nvPicPr>
          <p:cNvPr id="5" name="Picture 4" descr="C:\Users\Tejas\AppData\Local\Microsoft\Windows\Temporary Internet Files\Content.Word\New Picture (9).bmp"/>
          <p:cNvPicPr/>
          <p:nvPr/>
        </p:nvPicPr>
        <p:blipFill>
          <a:blip r:embed="rId2" cstate="print">
            <a:lum contrast="30000"/>
          </a:blip>
          <a:srcRect/>
          <a:stretch>
            <a:fillRect/>
          </a:stretch>
        </p:blipFill>
        <p:spPr bwMode="auto">
          <a:xfrm>
            <a:off x="1763688" y="3356992"/>
            <a:ext cx="5112568" cy="1944216"/>
          </a:xfrm>
          <a:prstGeom prst="rect">
            <a:avLst/>
          </a:prstGeom>
          <a:noFill/>
          <a:ln w="9525">
            <a:noFill/>
            <a:miter lim="800000"/>
            <a:headEnd/>
            <a:tailEnd/>
          </a:ln>
        </p:spPr>
      </p:pic>
    </p:spTree>
    <p:extLst>
      <p:ext uri="{BB962C8B-B14F-4D97-AF65-F5344CB8AC3E}">
        <p14:creationId xmlns:p14="http://schemas.microsoft.com/office/powerpoint/2010/main" val="1039702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LABORATORY FINDINGS</a:t>
            </a:r>
          </a:p>
        </p:txBody>
      </p:sp>
      <p:sp>
        <p:nvSpPr>
          <p:cNvPr id="3" name="Content Placeholder 2"/>
          <p:cNvSpPr>
            <a:spLocks noGrp="1"/>
          </p:cNvSpPr>
          <p:nvPr>
            <p:ph idx="1"/>
          </p:nvPr>
        </p:nvSpPr>
        <p:spPr>
          <a:xfrm>
            <a:off x="457200" y="1412776"/>
            <a:ext cx="8229600" cy="4713387"/>
          </a:xfrm>
        </p:spPr>
        <p:txBody>
          <a:bodyPr>
            <a:normAutofit/>
          </a:bodyPr>
          <a:lstStyle/>
          <a:p>
            <a:pPr lvl="0" algn="just">
              <a:buFont typeface="Wingdings" pitchFamily="2" charset="2"/>
              <a:buChar char="§"/>
            </a:pPr>
            <a:r>
              <a:rPr lang="en-IN" sz="2400" dirty="0"/>
              <a:t>The hallmark of COPD is </a:t>
            </a:r>
            <a:r>
              <a:rPr lang="en-IN" sz="2400" b="1" dirty="0"/>
              <a:t>airflow obstruction</a:t>
            </a:r>
            <a:r>
              <a:rPr lang="en-IN" sz="2400" dirty="0"/>
              <a:t>. </a:t>
            </a:r>
          </a:p>
          <a:p>
            <a:pPr>
              <a:buFont typeface="Wingdings" pitchFamily="2" charset="2"/>
              <a:buChar char="§"/>
            </a:pPr>
            <a:r>
              <a:rPr lang="en-IN" sz="2400" b="1" dirty="0"/>
              <a:t>Pulmonary function testing</a:t>
            </a:r>
            <a:r>
              <a:rPr lang="en-IN" sz="2400" dirty="0"/>
              <a:t> shows airflow obstruction with </a:t>
            </a:r>
            <a:r>
              <a:rPr lang="en-IN" sz="2400" b="1" dirty="0"/>
              <a:t>a reduction in FEV</a:t>
            </a:r>
            <a:r>
              <a:rPr lang="en-IN" sz="2400" b="1" baseline="-25000" dirty="0"/>
              <a:t>1</a:t>
            </a:r>
            <a:r>
              <a:rPr lang="en-IN" sz="2400" b="1" dirty="0"/>
              <a:t>and FEV</a:t>
            </a:r>
            <a:r>
              <a:rPr lang="en-IN" sz="2400" b="1" baseline="-25000" dirty="0"/>
              <a:t>1</a:t>
            </a:r>
            <a:r>
              <a:rPr lang="en-IN" sz="2400" b="1" dirty="0"/>
              <a:t>/FVC</a:t>
            </a:r>
            <a:r>
              <a:rPr lang="en-IN" sz="2400" dirty="0"/>
              <a:t>. </a:t>
            </a:r>
          </a:p>
          <a:p>
            <a:pPr algn="just">
              <a:buFont typeface="Wingdings" pitchFamily="2" charset="2"/>
              <a:buChar char="§"/>
            </a:pPr>
            <a:r>
              <a:rPr lang="en-IN" sz="2400" b="1" dirty="0"/>
              <a:t>Spirometric classification of COPD </a:t>
            </a:r>
          </a:p>
          <a:p>
            <a:pPr algn="ctr">
              <a:buNone/>
            </a:pPr>
            <a:endParaRPr lang="en-IN" sz="2400" dirty="0"/>
          </a:p>
        </p:txBody>
      </p:sp>
      <p:pic>
        <p:nvPicPr>
          <p:cNvPr id="4" name="Picture 3" descr="C:\Users\Tejas\AppData\Local\Microsoft\Windows\Temporary Internet Files\Content.Word\New Picture (8).bmp"/>
          <p:cNvPicPr/>
          <p:nvPr/>
        </p:nvPicPr>
        <p:blipFill>
          <a:blip r:embed="rId2" cstate="print"/>
          <a:srcRect/>
          <a:stretch>
            <a:fillRect/>
          </a:stretch>
        </p:blipFill>
        <p:spPr bwMode="auto">
          <a:xfrm>
            <a:off x="1475656" y="3356992"/>
            <a:ext cx="5616624" cy="3168352"/>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467544" y="908720"/>
            <a:ext cx="8229600" cy="4525963"/>
          </a:xfrm>
        </p:spPr>
        <p:txBody>
          <a:bodyPr>
            <a:normAutofit/>
          </a:bodyPr>
          <a:lstStyle/>
          <a:p>
            <a:pPr lvl="0" algn="just">
              <a:buNone/>
            </a:pPr>
            <a:r>
              <a:rPr lang="en-IN" sz="2400" b="1" dirty="0"/>
              <a:t>ABG </a:t>
            </a:r>
            <a:r>
              <a:rPr lang="en-IN" sz="2400" dirty="0"/>
              <a:t>analysis shows, </a:t>
            </a:r>
          </a:p>
          <a:p>
            <a:pPr lvl="0">
              <a:buNone/>
            </a:pPr>
            <a:r>
              <a:rPr lang="en-IN" sz="2400" b="1" dirty="0"/>
              <a:t>	Ventilation/perfusion mismatch</a:t>
            </a:r>
            <a:r>
              <a:rPr lang="en-IN" sz="2400" dirty="0"/>
              <a:t> is expected in COPD and leads to a </a:t>
            </a:r>
            <a:r>
              <a:rPr lang="en-IN" sz="2400" b="1" dirty="0"/>
              <a:t>low arterial oxygen pressure </a:t>
            </a:r>
            <a:r>
              <a:rPr lang="en-IN" sz="2400" dirty="0"/>
              <a:t>(</a:t>
            </a:r>
            <a:r>
              <a:rPr lang="en-IN" sz="2400" b="1" dirty="0"/>
              <a:t>PaO</a:t>
            </a:r>
            <a:r>
              <a:rPr lang="en-IN" sz="2400" b="1" baseline="-25000" dirty="0"/>
              <a:t>2</a:t>
            </a:r>
            <a:r>
              <a:rPr lang="en-IN" sz="2400" dirty="0"/>
              <a:t>) with or without </a:t>
            </a:r>
            <a:r>
              <a:rPr lang="en-IN" sz="2400" b="1" dirty="0"/>
              <a:t>retention of carbon dioxide</a:t>
            </a:r>
            <a:r>
              <a:rPr lang="en-IN" sz="2400" dirty="0"/>
              <a:t> (CO</a:t>
            </a:r>
            <a:r>
              <a:rPr lang="en-IN" sz="2400" baseline="-25000" dirty="0"/>
              <a:t>2</a:t>
            </a:r>
            <a:r>
              <a:rPr lang="en-IN" sz="2400" dirty="0"/>
              <a:t>). As the disease becomes severe, the </a:t>
            </a:r>
            <a:r>
              <a:rPr lang="en-IN" sz="2400" b="1" dirty="0"/>
              <a:t>arterial carbon dioxide pressure</a:t>
            </a:r>
            <a:r>
              <a:rPr lang="en-IN" sz="2400" dirty="0"/>
              <a:t> (</a:t>
            </a:r>
            <a:r>
              <a:rPr lang="en-IN" sz="2400" b="1" dirty="0"/>
              <a:t>PaCO</a:t>
            </a:r>
            <a:r>
              <a:rPr lang="en-IN" sz="2400" b="1" baseline="-25000" dirty="0"/>
              <a:t>2</a:t>
            </a:r>
            <a:r>
              <a:rPr lang="en-IN" sz="2400" dirty="0"/>
              <a:t>) may </a:t>
            </a:r>
            <a:r>
              <a:rPr lang="en-IN" sz="2400" b="1" dirty="0"/>
              <a:t>rise</a:t>
            </a:r>
            <a:r>
              <a:rPr lang="en-IN" sz="2400" dirty="0"/>
              <a:t>. </a:t>
            </a:r>
          </a:p>
          <a:p>
            <a:pPr algn="just">
              <a:buNone/>
            </a:pPr>
            <a:r>
              <a:rPr lang="en-IN" sz="2400" dirty="0"/>
              <a:t> </a:t>
            </a:r>
          </a:p>
          <a:p>
            <a:pPr lvl="0" algn="just">
              <a:buNone/>
            </a:pPr>
            <a:r>
              <a:rPr lang="en-IN" sz="2400" b="1" dirty="0"/>
              <a:t>X-RAYS</a:t>
            </a:r>
            <a:endParaRPr lang="en-IN" sz="2400" dirty="0"/>
          </a:p>
          <a:p>
            <a:r>
              <a:rPr lang="en-IN" sz="2400" dirty="0"/>
              <a:t>No characteristic abnormality is seen in the early stages of the disease.</a:t>
            </a:r>
          </a:p>
          <a:p>
            <a:r>
              <a:rPr lang="en-IN" sz="2400" dirty="0"/>
              <a:t>If there is significant obstruction there may be signs of </a:t>
            </a:r>
            <a:r>
              <a:rPr lang="en-IN" sz="2400" b="1" dirty="0"/>
              <a:t>hyperinflation of chest, flattening of diaphragm</a:t>
            </a:r>
            <a:r>
              <a:rPr lang="en-IN" sz="2400" dirty="0"/>
              <a:t>. </a:t>
            </a:r>
          </a:p>
          <a:p>
            <a:pPr algn="just"/>
            <a:endParaRPr lang="en-IN"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505979514"/>
              </p:ext>
            </p:extLst>
          </p:nvPr>
        </p:nvGraphicFramePr>
        <p:xfrm>
          <a:off x="501647" y="1262944"/>
          <a:ext cx="8229600" cy="4996069"/>
        </p:xfrm>
        <a:graphic>
          <a:graphicData uri="http://schemas.openxmlformats.org/drawingml/2006/table">
            <a:tbl>
              <a:tblPr firstRow="1" bandRow="1">
                <a:tableStyleId>{5C22544A-7EE6-4342-B048-85BDC9FD1C3A}</a:tableStyleId>
              </a:tblPr>
              <a:tblGrid>
                <a:gridCol w="1046017">
                  <a:extLst>
                    <a:ext uri="{9D8B030D-6E8A-4147-A177-3AD203B41FA5}">
                      <a16:colId xmlns:a16="http://schemas.microsoft.com/office/drawing/2014/main" val="20000"/>
                    </a:ext>
                  </a:extLst>
                </a:gridCol>
                <a:gridCol w="7183583">
                  <a:extLst>
                    <a:ext uri="{9D8B030D-6E8A-4147-A177-3AD203B41FA5}">
                      <a16:colId xmlns:a16="http://schemas.microsoft.com/office/drawing/2014/main" val="20001"/>
                    </a:ext>
                  </a:extLst>
                </a:gridCol>
              </a:tblGrid>
              <a:tr h="509872">
                <a:tc>
                  <a:txBody>
                    <a:bodyPr/>
                    <a:lstStyle/>
                    <a:p>
                      <a:pPr algn="ctr"/>
                      <a:r>
                        <a:rPr lang="en-IN" sz="2400" dirty="0"/>
                        <a:t>Grade</a:t>
                      </a:r>
                    </a:p>
                  </a:txBody>
                  <a:tcPr/>
                </a:tc>
                <a:tc>
                  <a:txBody>
                    <a:bodyPr/>
                    <a:lstStyle/>
                    <a:p>
                      <a:pPr algn="ctr"/>
                      <a:r>
                        <a:rPr lang="en-IN" sz="2400" dirty="0"/>
                        <a:t>Description</a:t>
                      </a:r>
                    </a:p>
                  </a:txBody>
                  <a:tcPr/>
                </a:tc>
                <a:extLst>
                  <a:ext uri="{0D108BD9-81ED-4DB2-BD59-A6C34878D82A}">
                    <a16:rowId xmlns:a16="http://schemas.microsoft.com/office/drawing/2014/main" val="10000"/>
                  </a:ext>
                </a:extLst>
              </a:tr>
              <a:tr h="789248">
                <a:tc>
                  <a:txBody>
                    <a:bodyPr/>
                    <a:lstStyle/>
                    <a:p>
                      <a:r>
                        <a:rPr lang="en-IN" sz="2400" dirty="0">
                          <a:solidFill>
                            <a:schemeClr val="accent4">
                              <a:lumMod val="10000"/>
                            </a:schemeClr>
                          </a:solidFill>
                        </a:rPr>
                        <a:t> 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accent4">
                              <a:lumMod val="10000"/>
                            </a:schemeClr>
                          </a:solidFill>
                          <a:effectLst/>
                          <a:latin typeface="+mn-lt"/>
                          <a:ea typeface="+mn-ea"/>
                          <a:cs typeface="+mn-cs"/>
                        </a:rPr>
                        <a:t> None. Not troubled with breathlessness except with strenuous exercise.</a:t>
                      </a:r>
                      <a:endParaRPr lang="en-IN" sz="2400" kern="1200" dirty="0">
                        <a:solidFill>
                          <a:schemeClr val="accent4">
                            <a:lumMod val="10000"/>
                          </a:schemeClr>
                        </a:solidFill>
                        <a:effectLst/>
                        <a:latin typeface="+mn-lt"/>
                        <a:ea typeface="+mn-ea"/>
                        <a:cs typeface="+mn-cs"/>
                      </a:endParaRPr>
                    </a:p>
                  </a:txBody>
                  <a:tcPr/>
                </a:tc>
                <a:extLst>
                  <a:ext uri="{0D108BD9-81ED-4DB2-BD59-A6C34878D82A}">
                    <a16:rowId xmlns:a16="http://schemas.microsoft.com/office/drawing/2014/main" val="10001"/>
                  </a:ext>
                </a:extLst>
              </a:tr>
              <a:tr h="789248">
                <a:tc>
                  <a:txBody>
                    <a:bodyPr/>
                    <a:lstStyle/>
                    <a:p>
                      <a:r>
                        <a:rPr lang="en-IN" sz="2400" dirty="0">
                          <a:solidFill>
                            <a:schemeClr val="accent4">
                              <a:lumMod val="10000"/>
                            </a:schemeClr>
                          </a:solidFill>
                        </a:rPr>
                        <a:t> 1</a:t>
                      </a:r>
                    </a:p>
                  </a:txBody>
                  <a:tcPr/>
                </a:tc>
                <a:tc>
                  <a:txBody>
                    <a:bodyPr/>
                    <a:lstStyle/>
                    <a:p>
                      <a:r>
                        <a:rPr lang="en-US" sz="2400" kern="1200" dirty="0">
                          <a:solidFill>
                            <a:schemeClr val="accent4">
                              <a:lumMod val="10000"/>
                            </a:schemeClr>
                          </a:solidFill>
                          <a:effectLst/>
                          <a:latin typeface="+mn-lt"/>
                          <a:ea typeface="+mn-ea"/>
                          <a:cs typeface="+mn-cs"/>
                        </a:rPr>
                        <a:t>Slight. Troubled by shortness of breath when hurrying on the level or walking up a slight hill.</a:t>
                      </a:r>
                      <a:endParaRPr lang="en-IN" sz="2400" dirty="0">
                        <a:solidFill>
                          <a:schemeClr val="accent4">
                            <a:lumMod val="10000"/>
                          </a:schemeClr>
                        </a:solidFill>
                      </a:endParaRPr>
                    </a:p>
                  </a:txBody>
                  <a:tcPr/>
                </a:tc>
                <a:extLst>
                  <a:ext uri="{0D108BD9-81ED-4DB2-BD59-A6C34878D82A}">
                    <a16:rowId xmlns:a16="http://schemas.microsoft.com/office/drawing/2014/main" val="10002"/>
                  </a:ext>
                </a:extLst>
              </a:tr>
              <a:tr h="1140025">
                <a:tc>
                  <a:txBody>
                    <a:bodyPr/>
                    <a:lstStyle/>
                    <a:p>
                      <a:r>
                        <a:rPr lang="en-IN" sz="2400" dirty="0">
                          <a:solidFill>
                            <a:schemeClr val="accent4">
                              <a:lumMod val="10000"/>
                            </a:schemeClr>
                          </a:solidFill>
                        </a:rPr>
                        <a:t>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accent4">
                              <a:lumMod val="10000"/>
                            </a:schemeClr>
                          </a:solidFill>
                          <a:effectLst/>
                          <a:latin typeface="+mn-lt"/>
                          <a:ea typeface="+mn-ea"/>
                          <a:cs typeface="+mn-cs"/>
                        </a:rPr>
                        <a:t> Moderate. Walks slower than people of the same age on the level because of breathlessness or has to stop for breath when walking at own pace on the level.</a:t>
                      </a:r>
                      <a:endParaRPr lang="en-IN" sz="2400" kern="1200" dirty="0">
                        <a:solidFill>
                          <a:schemeClr val="accent4">
                            <a:lumMod val="10000"/>
                          </a:schemeClr>
                        </a:solidFill>
                        <a:effectLst/>
                        <a:latin typeface="+mn-lt"/>
                        <a:ea typeface="+mn-ea"/>
                        <a:cs typeface="+mn-cs"/>
                      </a:endParaRPr>
                    </a:p>
                  </a:txBody>
                  <a:tcPr/>
                </a:tc>
                <a:extLst>
                  <a:ext uri="{0D108BD9-81ED-4DB2-BD59-A6C34878D82A}">
                    <a16:rowId xmlns:a16="http://schemas.microsoft.com/office/drawing/2014/main" val="10003"/>
                  </a:ext>
                </a:extLst>
              </a:tr>
              <a:tr h="789248">
                <a:tc>
                  <a:txBody>
                    <a:bodyPr/>
                    <a:lstStyle/>
                    <a:p>
                      <a:r>
                        <a:rPr lang="en-IN" sz="2400" dirty="0">
                          <a:solidFill>
                            <a:schemeClr val="accent4">
                              <a:lumMod val="10000"/>
                            </a:schemeClr>
                          </a:solidFill>
                        </a:rPr>
                        <a:t> 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accent4">
                              <a:lumMod val="10000"/>
                            </a:schemeClr>
                          </a:solidFill>
                          <a:effectLst/>
                          <a:latin typeface="+mn-lt"/>
                          <a:ea typeface="+mn-ea"/>
                          <a:cs typeface="+mn-cs"/>
                        </a:rPr>
                        <a:t>Severe. Stops for breath after walking about a 100 yards or after a few minutes on the level.</a:t>
                      </a:r>
                      <a:endParaRPr lang="en-IN" sz="2400" kern="1200" dirty="0">
                        <a:solidFill>
                          <a:schemeClr val="accent4">
                            <a:lumMod val="10000"/>
                          </a:schemeClr>
                        </a:solidFill>
                        <a:effectLst/>
                        <a:latin typeface="+mn-lt"/>
                        <a:ea typeface="+mn-ea"/>
                        <a:cs typeface="+mn-cs"/>
                      </a:endParaRPr>
                    </a:p>
                  </a:txBody>
                  <a:tcPr/>
                </a:tc>
                <a:extLst>
                  <a:ext uri="{0D108BD9-81ED-4DB2-BD59-A6C34878D82A}">
                    <a16:rowId xmlns:a16="http://schemas.microsoft.com/office/drawing/2014/main" val="10004"/>
                  </a:ext>
                </a:extLst>
              </a:tr>
              <a:tr h="828597">
                <a:tc>
                  <a:txBody>
                    <a:bodyPr/>
                    <a:lstStyle/>
                    <a:p>
                      <a:r>
                        <a:rPr lang="en-IN" sz="2400" dirty="0">
                          <a:solidFill>
                            <a:schemeClr val="accent4">
                              <a:lumMod val="10000"/>
                            </a:schemeClr>
                          </a:solidFill>
                        </a:rPr>
                        <a:t> 4</a:t>
                      </a:r>
                    </a:p>
                  </a:txBody>
                  <a:tcPr/>
                </a:tc>
                <a:tc>
                  <a:txBody>
                    <a:bodyPr/>
                    <a:lstStyle/>
                    <a:p>
                      <a:r>
                        <a:rPr lang="en-US" sz="2400" kern="1200" dirty="0">
                          <a:solidFill>
                            <a:schemeClr val="accent4">
                              <a:lumMod val="10000"/>
                            </a:schemeClr>
                          </a:solidFill>
                          <a:effectLst/>
                          <a:latin typeface="+mn-lt"/>
                          <a:ea typeface="+mn-ea"/>
                          <a:cs typeface="+mn-cs"/>
                        </a:rPr>
                        <a:t>Very severe. Too breathless to leave the house or breathless when dressing or undressing.</a:t>
                      </a:r>
                      <a:endParaRPr lang="en-IN" sz="2400" dirty="0">
                        <a:solidFill>
                          <a:schemeClr val="accent4">
                            <a:lumMod val="10000"/>
                          </a:schemeClr>
                        </a:solidFill>
                      </a:endParaRPr>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467544" y="404664"/>
            <a:ext cx="8208912" cy="646331"/>
          </a:xfrm>
          <a:prstGeom prst="rect">
            <a:avLst/>
          </a:prstGeom>
          <a:noFill/>
        </p:spPr>
        <p:txBody>
          <a:bodyPr wrap="square" rtlCol="0">
            <a:spAutoFit/>
          </a:bodyPr>
          <a:lstStyle/>
          <a:p>
            <a:pPr algn="ctr"/>
            <a:r>
              <a:rPr lang="en-IN" sz="3600" dirty="0"/>
              <a:t>MRC grading for dyspnea </a:t>
            </a:r>
          </a:p>
        </p:txBody>
      </p:sp>
    </p:spTree>
    <p:extLst>
      <p:ext uri="{BB962C8B-B14F-4D97-AF65-F5344CB8AC3E}">
        <p14:creationId xmlns:p14="http://schemas.microsoft.com/office/powerpoint/2010/main" val="4079294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680" y="116632"/>
            <a:ext cx="8686800" cy="6552728"/>
          </a:xfrm>
        </p:spPr>
        <p:txBody>
          <a:bodyPr/>
          <a:lstStyle/>
          <a:p>
            <a:pPr marL="0" indent="0">
              <a:buNone/>
            </a:pPr>
            <a:r>
              <a:rPr lang="en-US" b="1" dirty="0"/>
              <a:t> </a:t>
            </a:r>
            <a:endParaRPr lang="en-IN" dirty="0"/>
          </a:p>
          <a:p>
            <a:endParaRPr lang="en-IN"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5856" y="116632"/>
            <a:ext cx="5182344" cy="6552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23528" y="1628800"/>
            <a:ext cx="2880320" cy="646331"/>
          </a:xfrm>
          <a:prstGeom prst="rect">
            <a:avLst/>
          </a:prstGeom>
        </p:spPr>
        <p:txBody>
          <a:bodyPr wrap="square">
            <a:spAutoFit/>
          </a:bodyPr>
          <a:lstStyle/>
          <a:p>
            <a:r>
              <a:rPr lang="en-US" sz="3600" b="1" dirty="0"/>
              <a:t>BORG’S Scale</a:t>
            </a:r>
            <a:endParaRPr lang="en-IN" sz="3600" b="1" dirty="0"/>
          </a:p>
        </p:txBody>
      </p:sp>
    </p:spTree>
    <p:extLst>
      <p:ext uri="{BB962C8B-B14F-4D97-AF65-F5344CB8AC3E}">
        <p14:creationId xmlns:p14="http://schemas.microsoft.com/office/powerpoint/2010/main" val="3616020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MANAGEMENT</a:t>
            </a:r>
            <a:endParaRPr lang="en-IN" dirty="0"/>
          </a:p>
        </p:txBody>
      </p:sp>
      <p:sp>
        <p:nvSpPr>
          <p:cNvPr id="3" name="Content Placeholder 2"/>
          <p:cNvSpPr>
            <a:spLocks noGrp="1"/>
          </p:cNvSpPr>
          <p:nvPr>
            <p:ph idx="1"/>
          </p:nvPr>
        </p:nvSpPr>
        <p:spPr/>
        <p:txBody>
          <a:bodyPr>
            <a:normAutofit/>
          </a:bodyPr>
          <a:lstStyle/>
          <a:p>
            <a:pPr algn="just">
              <a:buNone/>
            </a:pPr>
            <a:r>
              <a:rPr lang="en-IN" sz="2400" dirty="0"/>
              <a:t>Effective management should be aimed at following goals:</a:t>
            </a:r>
          </a:p>
          <a:p>
            <a:pPr lvl="1" algn="just"/>
            <a:r>
              <a:rPr lang="en-IN" sz="2400" dirty="0"/>
              <a:t>Relieve symptoms</a:t>
            </a:r>
          </a:p>
          <a:p>
            <a:pPr lvl="1" algn="just"/>
            <a:r>
              <a:rPr lang="en-IN" sz="2400" dirty="0"/>
              <a:t>Improve exercise tolerance</a:t>
            </a:r>
          </a:p>
          <a:p>
            <a:pPr lvl="1" algn="just"/>
            <a:r>
              <a:rPr lang="en-IN" sz="2400" dirty="0"/>
              <a:t>Improve health status</a:t>
            </a:r>
          </a:p>
          <a:p>
            <a:pPr lvl="1" algn="just"/>
            <a:r>
              <a:rPr lang="en-IN" sz="2400" dirty="0"/>
              <a:t>Prevent and treat exacerbations and complications</a:t>
            </a:r>
          </a:p>
          <a:p>
            <a:pPr lvl="1" algn="just"/>
            <a:r>
              <a:rPr lang="en-IN" sz="2400" dirty="0"/>
              <a:t>Prevent disease progression</a:t>
            </a:r>
          </a:p>
          <a:p>
            <a:pPr lvl="1" algn="just"/>
            <a:r>
              <a:rPr lang="en-IN" sz="2400" dirty="0"/>
              <a:t>Reduce mortality</a:t>
            </a:r>
          </a:p>
          <a:p>
            <a:pPr algn="just">
              <a:buNone/>
            </a:pPr>
            <a:endParaRPr lang="en-IN"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395536" y="620688"/>
            <a:ext cx="8352928" cy="5760640"/>
          </a:xfrm>
        </p:spPr>
        <p:txBody>
          <a:bodyPr>
            <a:normAutofit/>
          </a:bodyPr>
          <a:lstStyle/>
          <a:p>
            <a:pPr>
              <a:buNone/>
            </a:pPr>
            <a:r>
              <a:rPr lang="en-IN" dirty="0"/>
              <a:t>PHARMACOLOGICAL THERAPY (In brief)</a:t>
            </a:r>
          </a:p>
          <a:p>
            <a:pPr lvl="1" algn="just">
              <a:buFont typeface="Wingdings" pitchFamily="2" charset="2"/>
              <a:buChar char="§"/>
            </a:pPr>
            <a:r>
              <a:rPr lang="en-IN" sz="2600" dirty="0"/>
              <a:t>To reduce bronchospasm</a:t>
            </a:r>
          </a:p>
          <a:p>
            <a:pPr>
              <a:buNone/>
            </a:pPr>
            <a:r>
              <a:rPr lang="en-IN" dirty="0"/>
              <a:t>		</a:t>
            </a:r>
            <a:r>
              <a:rPr lang="en-IN" sz="2600" dirty="0"/>
              <a:t>Commonly used drugs are bronchodilators 		(e.g. salbutamol), anticholinergic 	(e.g.ipratropiumbrmide)  and corticosteroids.</a:t>
            </a:r>
            <a:endParaRPr lang="en-IN" dirty="0"/>
          </a:p>
          <a:p>
            <a:pPr lvl="1" algn="just">
              <a:buFont typeface="Wingdings" pitchFamily="2" charset="2"/>
              <a:buChar char="§"/>
            </a:pPr>
            <a:r>
              <a:rPr lang="en-IN" dirty="0"/>
              <a:t> </a:t>
            </a:r>
            <a:r>
              <a:rPr lang="en-IN" sz="2600" dirty="0"/>
              <a:t>To control or decrease amount of sputum</a:t>
            </a:r>
            <a:endParaRPr lang="en-IN" dirty="0"/>
          </a:p>
          <a:p>
            <a:pPr>
              <a:buNone/>
            </a:pPr>
            <a:r>
              <a:rPr lang="en-IN" dirty="0"/>
              <a:t>		</a:t>
            </a:r>
            <a:r>
              <a:rPr lang="en-IN" sz="2600" dirty="0" err="1"/>
              <a:t>Mucoactive</a:t>
            </a:r>
            <a:r>
              <a:rPr lang="en-IN" sz="2600" dirty="0"/>
              <a:t> agents (Drugs that promote the 	mobilisation and removal of secretions from 	respiratory tract are called </a:t>
            </a:r>
            <a:r>
              <a:rPr lang="en-IN" sz="2600" dirty="0" err="1"/>
              <a:t>mucoactive</a:t>
            </a:r>
            <a:r>
              <a:rPr lang="en-IN" sz="2600" dirty="0"/>
              <a:t> drugs.) </a:t>
            </a:r>
            <a:endParaRPr lang="en-IN" dirty="0"/>
          </a:p>
          <a:p>
            <a:pPr lvl="1" algn="just">
              <a:buFont typeface="Wingdings" pitchFamily="2" charset="2"/>
              <a:buChar char="§"/>
            </a:pPr>
            <a:r>
              <a:rPr lang="en-IN" dirty="0"/>
              <a:t> </a:t>
            </a:r>
            <a:r>
              <a:rPr lang="en-IN" sz="2600" dirty="0"/>
              <a:t>To control infection </a:t>
            </a:r>
          </a:p>
          <a:p>
            <a:pPr algn="just">
              <a:buNone/>
            </a:pPr>
            <a:r>
              <a:rPr lang="en-IN" sz="2600" dirty="0"/>
              <a:t>		Drugs like antibiotics</a:t>
            </a:r>
          </a:p>
          <a:p>
            <a:pPr>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Difference between Obstructive and restrictive pulmonary disease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6661588"/>
              </p:ext>
            </p:extLst>
          </p:nvPr>
        </p:nvGraphicFramePr>
        <p:xfrm>
          <a:off x="683568" y="1916832"/>
          <a:ext cx="7488832" cy="4209023"/>
        </p:xfrm>
        <a:graphic>
          <a:graphicData uri="http://schemas.openxmlformats.org/drawingml/2006/table">
            <a:tbl>
              <a:tblPr/>
              <a:tblGrid>
                <a:gridCol w="3816424">
                  <a:extLst>
                    <a:ext uri="{9D8B030D-6E8A-4147-A177-3AD203B41FA5}">
                      <a16:colId xmlns:a16="http://schemas.microsoft.com/office/drawing/2014/main" val="20000"/>
                    </a:ext>
                  </a:extLst>
                </a:gridCol>
                <a:gridCol w="3672408">
                  <a:extLst>
                    <a:ext uri="{9D8B030D-6E8A-4147-A177-3AD203B41FA5}">
                      <a16:colId xmlns:a16="http://schemas.microsoft.com/office/drawing/2014/main" val="20001"/>
                    </a:ext>
                  </a:extLst>
                </a:gridCol>
              </a:tblGrid>
              <a:tr h="784087">
                <a:tc>
                  <a:txBody>
                    <a:bodyPr/>
                    <a:lstStyle/>
                    <a:p>
                      <a:pPr marL="290513" indent="-55563" algn="ctr">
                        <a:lnSpc>
                          <a:spcPct val="115000"/>
                        </a:lnSpc>
                        <a:spcAft>
                          <a:spcPts val="0"/>
                        </a:spcAft>
                      </a:pPr>
                      <a:r>
                        <a:rPr lang="en-IN" sz="2000" b="1" dirty="0">
                          <a:latin typeface="Calibri"/>
                          <a:ea typeface="Calibri"/>
                          <a:cs typeface="Arial"/>
                        </a:rPr>
                        <a:t>OBSTRUCTIVE PULMONARY DISEASE</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6075" indent="-166688" algn="ctr">
                        <a:lnSpc>
                          <a:spcPct val="115000"/>
                        </a:lnSpc>
                        <a:spcAft>
                          <a:spcPts val="0"/>
                        </a:spcAft>
                      </a:pPr>
                      <a:r>
                        <a:rPr lang="en-IN" sz="2000" b="1" dirty="0">
                          <a:latin typeface="Calibri"/>
                          <a:ea typeface="Calibri"/>
                          <a:cs typeface="Arial"/>
                        </a:rPr>
                        <a:t>RESTRICTIVE PULMONARY DISEASE</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64185">
                <a:tc>
                  <a:txBody>
                    <a:bodyPr/>
                    <a:lstStyle/>
                    <a:p>
                      <a:pPr algn="l">
                        <a:lnSpc>
                          <a:spcPct val="115000"/>
                        </a:lnSpc>
                        <a:spcAft>
                          <a:spcPts val="0"/>
                        </a:spcAft>
                      </a:pPr>
                      <a:r>
                        <a:rPr lang="en-IN" sz="2200" dirty="0">
                          <a:latin typeface="Calibri"/>
                          <a:ea typeface="Calibri"/>
                          <a:cs typeface="Arial"/>
                        </a:rPr>
                        <a:t>It is a pulmonary condition, in which </a:t>
                      </a:r>
                      <a:r>
                        <a:rPr lang="en-IN" sz="2200" b="1" dirty="0">
                          <a:solidFill>
                            <a:srgbClr val="FF0000"/>
                          </a:solidFill>
                          <a:latin typeface="Calibri"/>
                          <a:ea typeface="Calibri"/>
                          <a:cs typeface="Arial"/>
                        </a:rPr>
                        <a:t>obstruction of the airflow</a:t>
                      </a:r>
                      <a:r>
                        <a:rPr lang="en-IN" sz="2200" dirty="0">
                          <a:solidFill>
                            <a:srgbClr val="FF0000"/>
                          </a:solidFill>
                          <a:latin typeface="Calibri"/>
                          <a:ea typeface="Calibri"/>
                          <a:cs typeface="Arial"/>
                        </a:rPr>
                        <a:t> </a:t>
                      </a:r>
                      <a:r>
                        <a:rPr lang="en-IN" sz="2200" dirty="0">
                          <a:latin typeface="Calibri"/>
                          <a:ea typeface="Calibri"/>
                          <a:cs typeface="Arial"/>
                        </a:rPr>
                        <a:t>in the conducting airways of the lower respiratory tract and alters ventilation and gas exchange.</a:t>
                      </a:r>
                      <a:endParaRPr lang="en-IN"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2200" dirty="0">
                          <a:latin typeface="Calibri"/>
                          <a:ea typeface="Calibri"/>
                          <a:cs typeface="Arial"/>
                        </a:rPr>
                        <a:t>It is characterized by the </a:t>
                      </a:r>
                      <a:r>
                        <a:rPr lang="en-IN" sz="2200" b="1" dirty="0">
                          <a:solidFill>
                            <a:srgbClr val="FF0000"/>
                          </a:solidFill>
                          <a:latin typeface="Calibri"/>
                          <a:ea typeface="Calibri"/>
                          <a:cs typeface="Arial"/>
                        </a:rPr>
                        <a:t>inability of the lungs to expand fully</a:t>
                      </a:r>
                      <a:r>
                        <a:rPr lang="en-IN" sz="2200" dirty="0">
                          <a:solidFill>
                            <a:srgbClr val="FF0000"/>
                          </a:solidFill>
                          <a:latin typeface="Calibri"/>
                          <a:ea typeface="Calibri"/>
                          <a:cs typeface="Arial"/>
                        </a:rPr>
                        <a:t> </a:t>
                      </a:r>
                      <a:r>
                        <a:rPr lang="en-IN" sz="2200" dirty="0">
                          <a:latin typeface="Calibri"/>
                          <a:ea typeface="Calibri"/>
                          <a:cs typeface="Arial"/>
                        </a:rPr>
                        <a:t>as a result of extra-pulmonary and/or pulmonary disease or restriction.</a:t>
                      </a:r>
                      <a:endParaRPr lang="en-IN"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84087">
                <a:tc>
                  <a:txBody>
                    <a:bodyPr/>
                    <a:lstStyle/>
                    <a:p>
                      <a:pPr algn="l">
                        <a:lnSpc>
                          <a:spcPct val="115000"/>
                        </a:lnSpc>
                        <a:spcAft>
                          <a:spcPts val="0"/>
                        </a:spcAft>
                      </a:pPr>
                      <a:r>
                        <a:rPr lang="en-IN" sz="2200" dirty="0">
                          <a:latin typeface="Calibri"/>
                          <a:ea typeface="Calibri"/>
                          <a:cs typeface="Arial"/>
                        </a:rPr>
                        <a:t>e.g. Chronic bronchitis, Emphysema, Bronchiectasis, Asthma</a:t>
                      </a:r>
                      <a:endParaRPr lang="en-IN"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2200" dirty="0">
                          <a:latin typeface="Calibri"/>
                          <a:ea typeface="Calibri"/>
                          <a:cs typeface="Arial"/>
                        </a:rPr>
                        <a:t>e.g. Pneumonia, Tuberculosis, Rib fracture</a:t>
                      </a:r>
                      <a:endParaRPr lang="en-IN"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944216"/>
          </a:xfrm>
        </p:spPr>
        <p:txBody>
          <a:bodyPr>
            <a:normAutofit fontScale="90000"/>
          </a:bodyPr>
          <a:lstStyle/>
          <a:p>
            <a:r>
              <a:rPr lang="en-IN" dirty="0"/>
              <a:t>Physiotherapy  management</a:t>
            </a:r>
            <a:br>
              <a:rPr lang="en-IN" dirty="0"/>
            </a:br>
            <a:r>
              <a:rPr lang="en-IN" dirty="0"/>
              <a:t>or </a:t>
            </a:r>
            <a:br>
              <a:rPr lang="en-IN" dirty="0"/>
            </a:br>
            <a:r>
              <a:rPr lang="en-IN" dirty="0"/>
              <a:t>Pulmonary rehabilitation for COPD</a:t>
            </a:r>
          </a:p>
        </p:txBody>
      </p:sp>
      <p:sp>
        <p:nvSpPr>
          <p:cNvPr id="3" name="Content Placeholder 2"/>
          <p:cNvSpPr>
            <a:spLocks noGrp="1"/>
          </p:cNvSpPr>
          <p:nvPr>
            <p:ph idx="1"/>
          </p:nvPr>
        </p:nvSpPr>
        <p:spPr>
          <a:xfrm>
            <a:off x="457200" y="2420888"/>
            <a:ext cx="8229600" cy="3744416"/>
          </a:xfrm>
        </p:spPr>
        <p:txBody>
          <a:bodyPr>
            <a:normAutofit fontScale="70000" lnSpcReduction="20000"/>
          </a:bodyPr>
          <a:lstStyle/>
          <a:p>
            <a:pPr lvl="0">
              <a:buNone/>
            </a:pPr>
            <a:r>
              <a:rPr lang="en-IN" b="1" dirty="0"/>
              <a:t>Goals</a:t>
            </a:r>
          </a:p>
          <a:p>
            <a:pPr lvl="0" algn="just">
              <a:buFont typeface="Wingdings" pitchFamily="2" charset="2"/>
              <a:buChar char="§"/>
            </a:pPr>
            <a:r>
              <a:rPr lang="en-IN" dirty="0"/>
              <a:t>To facilitate the removal of secretions</a:t>
            </a:r>
          </a:p>
          <a:p>
            <a:pPr lvl="0" algn="just">
              <a:buFont typeface="Wingdings" pitchFamily="2" charset="2"/>
              <a:buChar char="§"/>
            </a:pPr>
            <a:r>
              <a:rPr lang="en-IN" dirty="0"/>
              <a:t>To control dyspnea, to improve the pattern of breathing, breathing control</a:t>
            </a:r>
          </a:p>
          <a:p>
            <a:pPr lvl="0" algn="just">
              <a:buFont typeface="Wingdings" pitchFamily="2" charset="2"/>
              <a:buChar char="§"/>
            </a:pPr>
            <a:r>
              <a:rPr lang="en-IN" dirty="0"/>
              <a:t>To improve exercise tolerance, and ensure a long-term commitment to exercise.</a:t>
            </a:r>
          </a:p>
          <a:p>
            <a:pPr lvl="0" algn="just">
              <a:buFont typeface="Wingdings" pitchFamily="2" charset="2"/>
              <a:buChar char="§"/>
            </a:pPr>
            <a:r>
              <a:rPr lang="en-IN" dirty="0"/>
              <a:t>To teach local relaxation, improve posture and help allay fear and anxiety</a:t>
            </a:r>
          </a:p>
          <a:p>
            <a:pPr lvl="0" algn="just">
              <a:buFont typeface="Wingdings" pitchFamily="2" charset="2"/>
              <a:buChar char="§"/>
            </a:pPr>
            <a:r>
              <a:rPr lang="en-IN" dirty="0"/>
              <a:t>To increase knowledge of the patient's lung condition and control of the symptoms.</a:t>
            </a:r>
          </a:p>
          <a:p>
            <a:pPr algn="just">
              <a:buFont typeface="Wingdings" pitchFamily="2" charset="2"/>
              <a:buChar char="§"/>
            </a:pPr>
            <a:r>
              <a:rPr lang="en-IN" dirty="0"/>
              <a:t>To give advice about self management in activities of daily living.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To facilitate removal of secretions </a:t>
            </a:r>
          </a:p>
        </p:txBody>
      </p:sp>
      <p:sp>
        <p:nvSpPr>
          <p:cNvPr id="3" name="Content Placeholder 2"/>
          <p:cNvSpPr>
            <a:spLocks noGrp="1"/>
          </p:cNvSpPr>
          <p:nvPr>
            <p:ph idx="1"/>
          </p:nvPr>
        </p:nvSpPr>
        <p:spPr/>
        <p:txBody>
          <a:bodyPr>
            <a:normAutofit/>
          </a:bodyPr>
          <a:lstStyle/>
          <a:p>
            <a:pPr lvl="1"/>
            <a:r>
              <a:rPr lang="en-IN" dirty="0"/>
              <a:t>Postural drainage</a:t>
            </a:r>
          </a:p>
          <a:p>
            <a:pPr lvl="1"/>
            <a:r>
              <a:rPr lang="en-IN" dirty="0"/>
              <a:t>Percussion</a:t>
            </a:r>
          </a:p>
          <a:p>
            <a:pPr lvl="1"/>
            <a:r>
              <a:rPr lang="en-IN" dirty="0"/>
              <a:t>Vibration</a:t>
            </a:r>
          </a:p>
          <a:p>
            <a:pPr lvl="1"/>
            <a:r>
              <a:rPr lang="en-IN" dirty="0"/>
              <a:t>Active Cycle of Breathing Technique (ACBT)</a:t>
            </a:r>
          </a:p>
          <a:p>
            <a:pPr marL="457200" lvl="1" indent="0">
              <a:buNone/>
            </a:pPr>
            <a:r>
              <a:rPr lang="en-IN" dirty="0"/>
              <a:t>		3 phases</a:t>
            </a:r>
          </a:p>
          <a:p>
            <a:pPr marL="1200150" lvl="1" indent="406400">
              <a:buFont typeface="Arial" pitchFamily="34" charset="0"/>
              <a:buChar char="•"/>
            </a:pPr>
            <a:r>
              <a:rPr lang="en-IN" dirty="0"/>
              <a:t>	Breathing control</a:t>
            </a:r>
          </a:p>
          <a:p>
            <a:pPr marL="1200150" lvl="1" indent="406400">
              <a:buFont typeface="Arial" pitchFamily="34" charset="0"/>
              <a:buChar char="•"/>
            </a:pPr>
            <a:r>
              <a:rPr lang="en-IN" dirty="0"/>
              <a:t>	Thoracic expansion exercise</a:t>
            </a:r>
          </a:p>
          <a:p>
            <a:pPr marL="1200150" lvl="1" indent="406400">
              <a:buFont typeface="Arial" pitchFamily="34" charset="0"/>
              <a:buChar char="•"/>
            </a:pPr>
            <a:r>
              <a:rPr lang="en-IN" dirty="0"/>
              <a:t>	Force expiratory technique </a:t>
            </a:r>
          </a:p>
          <a:p>
            <a:pPr lvl="1"/>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457200" y="1600201"/>
            <a:ext cx="8229600" cy="2548880"/>
          </a:xfrm>
        </p:spPr>
        <p:txBody>
          <a:bodyPr/>
          <a:lstStyle/>
          <a:p>
            <a:pPr algn="ctr">
              <a:buNone/>
            </a:pPr>
            <a:r>
              <a:rPr lang="en-IN" dirty="0"/>
              <a:t>	</a:t>
            </a:r>
          </a:p>
          <a:p>
            <a:pPr algn="ctr">
              <a:buNone/>
            </a:pPr>
            <a:r>
              <a:rPr lang="en-IN" dirty="0"/>
              <a:t>An evidence of airway clearance techniques in patient with COPD who has excessive cough with expectoration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1267208"/>
              </p:ext>
            </p:extLst>
          </p:nvPr>
        </p:nvGraphicFramePr>
        <p:xfrm>
          <a:off x="755576" y="2420887"/>
          <a:ext cx="7776864" cy="3528393"/>
        </p:xfrm>
        <a:graphic>
          <a:graphicData uri="http://schemas.openxmlformats.org/drawingml/2006/table">
            <a:tbl>
              <a:tblPr/>
              <a:tblGrid>
                <a:gridCol w="1284083">
                  <a:extLst>
                    <a:ext uri="{9D8B030D-6E8A-4147-A177-3AD203B41FA5}">
                      <a16:colId xmlns:a16="http://schemas.microsoft.com/office/drawing/2014/main" val="20000"/>
                    </a:ext>
                  </a:extLst>
                </a:gridCol>
                <a:gridCol w="6492781">
                  <a:extLst>
                    <a:ext uri="{9D8B030D-6E8A-4147-A177-3AD203B41FA5}">
                      <a16:colId xmlns:a16="http://schemas.microsoft.com/office/drawing/2014/main" val="20001"/>
                    </a:ext>
                  </a:extLst>
                </a:gridCol>
              </a:tblGrid>
              <a:tr h="540637">
                <a:tc>
                  <a:txBody>
                    <a:bodyPr/>
                    <a:lstStyle/>
                    <a:p>
                      <a:pPr algn="just">
                        <a:lnSpc>
                          <a:spcPct val="115000"/>
                        </a:lnSpc>
                        <a:spcAft>
                          <a:spcPts val="0"/>
                        </a:spcAft>
                      </a:pPr>
                      <a:r>
                        <a:rPr lang="en-IN" sz="2000" dirty="0">
                          <a:latin typeface="Arial"/>
                          <a:ea typeface="Calibri"/>
                          <a:cs typeface="Times New Roman"/>
                        </a:rPr>
                        <a:t>P</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IN" sz="2000" dirty="0">
                          <a:latin typeface="Arial"/>
                          <a:ea typeface="Calibri"/>
                          <a:cs typeface="Times New Roman"/>
                        </a:rPr>
                        <a:t>A</a:t>
                      </a:r>
                      <a:r>
                        <a:rPr lang="en-IN" sz="2000" baseline="0" dirty="0">
                          <a:latin typeface="Arial"/>
                          <a:ea typeface="Calibri"/>
                          <a:cs typeface="Times New Roman"/>
                        </a:rPr>
                        <a:t> </a:t>
                      </a:r>
                      <a:r>
                        <a:rPr lang="en-IN" sz="2000" dirty="0">
                          <a:latin typeface="Arial"/>
                          <a:ea typeface="Calibri"/>
                          <a:cs typeface="Times New Roman"/>
                        </a:rPr>
                        <a:t>COPD patients who has complain of cough</a:t>
                      </a:r>
                      <a:r>
                        <a:rPr lang="en-IN" sz="2000" baseline="0" dirty="0">
                          <a:latin typeface="Arial"/>
                          <a:ea typeface="Calibri"/>
                          <a:cs typeface="Times New Roman"/>
                        </a:rPr>
                        <a:t> with expectoration.</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69223">
                <a:tc>
                  <a:txBody>
                    <a:bodyPr/>
                    <a:lstStyle/>
                    <a:p>
                      <a:pPr algn="just">
                        <a:lnSpc>
                          <a:spcPct val="115000"/>
                        </a:lnSpc>
                        <a:spcAft>
                          <a:spcPts val="0"/>
                        </a:spcAft>
                      </a:pPr>
                      <a:r>
                        <a:rPr lang="en-IN" sz="2000" dirty="0">
                          <a:latin typeface="Arial"/>
                          <a:ea typeface="Calibri"/>
                          <a:cs typeface="Times New Roman"/>
                        </a:rPr>
                        <a:t>I</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IN" sz="2000" dirty="0">
                          <a:latin typeface="Arial"/>
                          <a:ea typeface="Calibri"/>
                          <a:cs typeface="Times New Roman"/>
                        </a:rPr>
                        <a:t>Airway clearance techniques like </a:t>
                      </a:r>
                      <a:r>
                        <a:rPr lang="en-IN" sz="2400" dirty="0"/>
                        <a:t>postural drainage, percussion, vibrations, lung expansion therapy, assisted coughing technique</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40637">
                <a:tc>
                  <a:txBody>
                    <a:bodyPr/>
                    <a:lstStyle/>
                    <a:p>
                      <a:pPr algn="just">
                        <a:lnSpc>
                          <a:spcPct val="115000"/>
                        </a:lnSpc>
                        <a:spcAft>
                          <a:spcPts val="0"/>
                        </a:spcAft>
                      </a:pPr>
                      <a:r>
                        <a:rPr lang="en-IN" sz="2000">
                          <a:latin typeface="Arial"/>
                          <a:ea typeface="Calibri"/>
                          <a:cs typeface="Times New Roman"/>
                        </a:rPr>
                        <a:t>C</a:t>
                      </a:r>
                      <a:endParaRPr lang="en-IN"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IN" sz="2000" dirty="0">
                          <a:latin typeface="Arial"/>
                          <a:ea typeface="Calibri"/>
                          <a:cs typeface="Times New Roman"/>
                        </a:rPr>
                        <a:t>No treatment, cough or sham technique</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80876">
                <a:tc>
                  <a:txBody>
                    <a:bodyPr/>
                    <a:lstStyle/>
                    <a:p>
                      <a:pPr algn="just">
                        <a:lnSpc>
                          <a:spcPct val="115000"/>
                        </a:lnSpc>
                        <a:spcAft>
                          <a:spcPts val="0"/>
                        </a:spcAft>
                      </a:pPr>
                      <a:r>
                        <a:rPr lang="en-IN" sz="2000">
                          <a:latin typeface="Arial"/>
                          <a:ea typeface="Calibri"/>
                          <a:cs typeface="Times New Roman"/>
                        </a:rPr>
                        <a:t>O</a:t>
                      </a:r>
                      <a:endParaRPr lang="en-IN"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IN" sz="2000" dirty="0">
                          <a:latin typeface="Arial"/>
                          <a:ea typeface="Calibri"/>
                          <a:cs typeface="Times New Roman"/>
                        </a:rPr>
                        <a:t>Rate or time of acute exacerbation of COPD, sputum clearance and expectoration, Health related Quality of life, PFT, Exercise tolerance, Antibiotics used, Mortality 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467544" y="620688"/>
            <a:ext cx="8064896" cy="15388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Airway clearance techniques for COPD.</a:t>
            </a:r>
            <a:endParaRPr kumimoji="0" lang="en-US" sz="1200" b="0" i="0" u="none" strike="noStrike" cap="none" normalizeH="0" baseline="0" dirty="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lang="en-IN" sz="1600" dirty="0">
                <a:latin typeface="Arial" pitchFamily="34" charset="0"/>
                <a:ea typeface="Calibri" pitchFamily="34" charset="0"/>
                <a:cs typeface="Arial" pitchFamily="34" charset="0"/>
              </a:rPr>
              <a:t>Cochrane Database of Systematic Reviews 2012, Issue 3</a:t>
            </a:r>
          </a:p>
          <a:p>
            <a:pPr lvl="0" algn="r" eaLnBrk="0" fontAlgn="base" hangingPunct="0">
              <a:spcBef>
                <a:spcPct val="0"/>
              </a:spcBef>
              <a:spcAft>
                <a:spcPct val="0"/>
              </a:spcAft>
            </a:pPr>
            <a:endParaRPr lang="en-IN" sz="1600" dirty="0">
              <a:latin typeface="Arial" pitchFamily="34" charset="0"/>
              <a:ea typeface="Calibri" pitchFamily="34" charset="0"/>
              <a:cs typeface="Arial" pitchFamily="34" charset="0"/>
            </a:endParaRPr>
          </a:p>
          <a:p>
            <a:pPr lvl="0" eaLnBrk="0" fontAlgn="base" hangingPunct="0">
              <a:spcBef>
                <a:spcPct val="0"/>
              </a:spcBef>
              <a:spcAft>
                <a:spcPct val="0"/>
              </a:spcAft>
            </a:pPr>
            <a:r>
              <a:rPr lang="pt-BR" sz="1600" dirty="0">
                <a:latin typeface="Arial" pitchFamily="34" charset="0"/>
                <a:cs typeface="Arial" pitchFamily="34" charset="0"/>
              </a:rPr>
              <a:t>Osadnik C R, McDonald C F, Jones AP, Holland AE</a:t>
            </a:r>
            <a:endParaRPr lang="en-US" sz="1600" dirty="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p:txBody>
          <a:bodyPr/>
          <a:lstStyle/>
          <a:p>
            <a:pPr>
              <a:buNone/>
            </a:pPr>
            <a:r>
              <a:rPr lang="en-IN" dirty="0"/>
              <a:t> </a:t>
            </a:r>
          </a:p>
        </p:txBody>
      </p:sp>
      <p:graphicFrame>
        <p:nvGraphicFramePr>
          <p:cNvPr id="4" name="Table 3"/>
          <p:cNvGraphicFramePr>
            <a:graphicFrameLocks noGrp="1"/>
          </p:cNvGraphicFramePr>
          <p:nvPr>
            <p:extLst>
              <p:ext uri="{D42A27DB-BD31-4B8C-83A1-F6EECF244321}">
                <p14:modId xmlns:p14="http://schemas.microsoft.com/office/powerpoint/2010/main" val="3284691934"/>
              </p:ext>
            </p:extLst>
          </p:nvPr>
        </p:nvGraphicFramePr>
        <p:xfrm>
          <a:off x="539552" y="1900768"/>
          <a:ext cx="8208912" cy="4206240"/>
        </p:xfrm>
        <a:graphic>
          <a:graphicData uri="http://schemas.openxmlformats.org/drawingml/2006/table">
            <a:tbl>
              <a:tblPr firstRow="1" bandRow="1">
                <a:tableStyleId>{5940675A-B579-460E-94D1-54222C63F5DA}</a:tableStyleId>
              </a:tblPr>
              <a:tblGrid>
                <a:gridCol w="1368152">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30348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t>High level evidence (Systemic review)</a:t>
                      </a:r>
                    </a:p>
                    <a:p>
                      <a:endParaRPr lang="en-IN" dirty="0"/>
                    </a:p>
                  </a:txBody>
                  <a:tcPr/>
                </a:tc>
                <a:tc>
                  <a:txBody>
                    <a:bodyPr/>
                    <a:lstStyle/>
                    <a:p>
                      <a:pPr algn="ctr"/>
                      <a:r>
                        <a:rPr lang="en-IN" dirty="0"/>
                        <a:t>Aim of the review was </a:t>
                      </a:r>
                      <a:r>
                        <a:rPr lang="en-IN" sz="1800" dirty="0"/>
                        <a:t>to assess the safety and efficacy of airway clearance techniques for individuals with Acute Exacerbation COPD and stable COPD.</a:t>
                      </a:r>
                      <a:endParaRPr lang="en-IN" dirty="0"/>
                    </a:p>
                  </a:txBody>
                  <a:tcPr/>
                </a:tc>
                <a:tc>
                  <a:txBody>
                    <a:bodyPr/>
                    <a:lstStyle/>
                    <a:p>
                      <a:pPr algn="ctr"/>
                      <a:r>
                        <a:rPr lang="en-IN" sz="1800" dirty="0"/>
                        <a:t>28 articles including randomized controlled trial and randomized cross over trials for airway clearance techniques in COPD included in study</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t>Evidence from this review indicates that airway clearance techniques like postural drainage, percussion, vibrations, lung expansion therapy, assisted coughing are safe for individuals with COPD and confer small beniﬁcial effects on some clinical outcomes. </a:t>
                      </a:r>
                    </a:p>
                  </a:txBody>
                  <a:tcPr/>
                </a:tc>
                <a:extLst>
                  <a:ext uri="{0D108BD9-81ED-4DB2-BD59-A6C34878D82A}">
                    <a16:rowId xmlns:a16="http://schemas.microsoft.com/office/drawing/2014/main" val="10000"/>
                  </a:ext>
                </a:extLst>
              </a:tr>
            </a:tbl>
          </a:graphicData>
        </a:graphic>
      </p:graphicFrame>
      <p:sp>
        <p:nvSpPr>
          <p:cNvPr id="5" name="Rectangle 4"/>
          <p:cNvSpPr/>
          <p:nvPr/>
        </p:nvSpPr>
        <p:spPr>
          <a:xfrm>
            <a:off x="899592" y="428471"/>
            <a:ext cx="7776864" cy="1200329"/>
          </a:xfrm>
          <a:prstGeom prst="rect">
            <a:avLst/>
          </a:prstGeom>
        </p:spPr>
        <p:txBody>
          <a:bodyPr wrap="square">
            <a:spAutoFit/>
          </a:bodyPr>
          <a:lstStyle/>
          <a:p>
            <a:pPr lvl="0" algn="ctr" fontAlgn="base">
              <a:spcBef>
                <a:spcPct val="0"/>
              </a:spcBef>
              <a:spcAft>
                <a:spcPct val="0"/>
              </a:spcAft>
            </a:pPr>
            <a:r>
              <a:rPr lang="en-US" sz="2400" dirty="0">
                <a:latin typeface="Arial" pitchFamily="34" charset="0"/>
                <a:ea typeface="Calibri" pitchFamily="34" charset="0"/>
                <a:cs typeface="Arial" pitchFamily="34" charset="0"/>
              </a:rPr>
              <a:t>Airway clearance techniques for COPD</a:t>
            </a:r>
            <a:endParaRPr lang="en-US" sz="2000" dirty="0">
              <a:latin typeface="Arial" pitchFamily="34" charset="0"/>
              <a:ea typeface="Calibri" pitchFamily="34" charset="0"/>
              <a:cs typeface="Arial" pitchFamily="34" charset="0"/>
            </a:endParaRPr>
          </a:p>
          <a:p>
            <a:pPr lvl="0" algn="r" eaLnBrk="0" fontAlgn="base" hangingPunct="0">
              <a:spcBef>
                <a:spcPct val="0"/>
              </a:spcBef>
              <a:spcAft>
                <a:spcPct val="0"/>
              </a:spcAft>
            </a:pPr>
            <a:r>
              <a:rPr lang="en-IN" sz="1600" dirty="0">
                <a:latin typeface="Arial" pitchFamily="34" charset="0"/>
                <a:ea typeface="Calibri" pitchFamily="34" charset="0"/>
                <a:cs typeface="Arial" pitchFamily="34" charset="0"/>
              </a:rPr>
              <a:t>Cochrane Database of Systematic Reviews 2012, Issue 3</a:t>
            </a:r>
          </a:p>
          <a:p>
            <a:pPr lvl="0" algn="r" eaLnBrk="0" fontAlgn="base" hangingPunct="0">
              <a:spcBef>
                <a:spcPct val="0"/>
              </a:spcBef>
              <a:spcAft>
                <a:spcPct val="0"/>
              </a:spcAft>
            </a:pPr>
            <a:endParaRPr lang="en-IN" sz="1600" dirty="0">
              <a:latin typeface="Arial" pitchFamily="34" charset="0"/>
              <a:ea typeface="Calibri" pitchFamily="34" charset="0"/>
              <a:cs typeface="Arial" pitchFamily="34" charset="0"/>
            </a:endParaRPr>
          </a:p>
          <a:p>
            <a:pPr lvl="0" eaLnBrk="0" fontAlgn="base" hangingPunct="0">
              <a:spcBef>
                <a:spcPct val="0"/>
              </a:spcBef>
              <a:spcAft>
                <a:spcPct val="0"/>
              </a:spcAft>
            </a:pPr>
            <a:r>
              <a:rPr lang="pt-BR" sz="1600" dirty="0">
                <a:latin typeface="Arial" pitchFamily="34" charset="0"/>
                <a:cs typeface="Arial" pitchFamily="34" charset="0"/>
              </a:rPr>
              <a:t>Osadnik C R, McDonald C F, Jones AP, Holland AE</a:t>
            </a:r>
            <a:endParaRPr lang="en-US" sz="1600"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normAutofit/>
          </a:bodyPr>
          <a:lstStyle/>
          <a:p>
            <a:r>
              <a:rPr lang="en-IN" b="1" dirty="0"/>
              <a:t>To control dyspnea</a:t>
            </a:r>
            <a:endParaRPr lang="en-IN" dirty="0"/>
          </a:p>
        </p:txBody>
      </p:sp>
      <p:sp>
        <p:nvSpPr>
          <p:cNvPr id="3" name="Content Placeholder 2"/>
          <p:cNvSpPr>
            <a:spLocks noGrp="1"/>
          </p:cNvSpPr>
          <p:nvPr>
            <p:ph idx="1"/>
          </p:nvPr>
        </p:nvSpPr>
        <p:spPr>
          <a:xfrm>
            <a:off x="457200" y="1783357"/>
            <a:ext cx="8229600" cy="4525963"/>
          </a:xfrm>
        </p:spPr>
        <p:txBody>
          <a:bodyPr/>
          <a:lstStyle/>
          <a:p>
            <a:pPr lvl="0">
              <a:buFont typeface="Wingdings" pitchFamily="2" charset="2"/>
              <a:buChar char="§"/>
            </a:pPr>
            <a:r>
              <a:rPr lang="en-IN" sz="2400" dirty="0"/>
              <a:t>Pursed lip breathing (pursing the lips together during controlled exhalation)</a:t>
            </a:r>
          </a:p>
          <a:p>
            <a:pPr lvl="0" algn="just">
              <a:buNone/>
            </a:pPr>
            <a:endParaRPr lang="en-IN" sz="2400" dirty="0"/>
          </a:p>
          <a:p>
            <a:pPr>
              <a:buFont typeface="Wingdings" pitchFamily="2" charset="2"/>
              <a:buChar char="§"/>
            </a:pPr>
            <a:r>
              <a:rPr lang="en-IN" sz="2400" dirty="0"/>
              <a:t>Pacing Activities</a:t>
            </a:r>
          </a:p>
          <a:p>
            <a:pPr algn="just">
              <a:buFont typeface="Wingdings" pitchFamily="2" charset="2"/>
              <a:buChar char="§"/>
            </a:pPr>
            <a:endParaRPr lang="en-IN" sz="2400" dirty="0"/>
          </a:p>
          <a:p>
            <a:pPr>
              <a:buFont typeface="Wingdings" pitchFamily="2" charset="2"/>
              <a:buChar char="§"/>
            </a:pPr>
            <a:r>
              <a:rPr lang="en-IN" sz="2400" dirty="0"/>
              <a:t>Relaxed positioning</a:t>
            </a:r>
          </a:p>
        </p:txBody>
      </p:sp>
      <p:pic>
        <p:nvPicPr>
          <p:cNvPr id="4" name="Picture 3" descr="C:\Users\Tejas\AppData\Local\Microsoft\Windows\Temporary Internet Files\Content.Word\New Picture (11).bmp"/>
          <p:cNvPicPr/>
          <p:nvPr/>
        </p:nvPicPr>
        <p:blipFill>
          <a:blip r:embed="rId2" cstate="print"/>
          <a:srcRect/>
          <a:stretch>
            <a:fillRect/>
          </a:stretch>
        </p:blipFill>
        <p:spPr bwMode="auto">
          <a:xfrm>
            <a:off x="4355976" y="2780928"/>
            <a:ext cx="3686175" cy="21240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To improve exercise tolerance</a:t>
            </a:r>
          </a:p>
        </p:txBody>
      </p:sp>
      <p:sp>
        <p:nvSpPr>
          <p:cNvPr id="3" name="Content Placeholder 2"/>
          <p:cNvSpPr>
            <a:spLocks noGrp="1"/>
          </p:cNvSpPr>
          <p:nvPr>
            <p:ph idx="1"/>
          </p:nvPr>
        </p:nvSpPr>
        <p:spPr/>
        <p:txBody>
          <a:bodyPr/>
          <a:lstStyle/>
          <a:p>
            <a:pPr>
              <a:buNone/>
            </a:pPr>
            <a:endParaRPr lang="en-IN" dirty="0"/>
          </a:p>
        </p:txBody>
      </p:sp>
      <p:pic>
        <p:nvPicPr>
          <p:cNvPr id="4" name="Picture 3" descr="C:\Users\Tejas\AppData\Local\Microsoft\Windows\Temporary Internet Files\Content.Word\New Picture (13).bmp"/>
          <p:cNvPicPr/>
          <p:nvPr/>
        </p:nvPicPr>
        <p:blipFill>
          <a:blip r:embed="rId2" cstate="print"/>
          <a:srcRect/>
          <a:stretch>
            <a:fillRect/>
          </a:stretch>
        </p:blipFill>
        <p:spPr bwMode="auto">
          <a:xfrm>
            <a:off x="323528" y="1628800"/>
            <a:ext cx="8424936" cy="4608512"/>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p:txBody>
          <a:bodyPr/>
          <a:lstStyle/>
          <a:p>
            <a:pPr>
              <a:buNone/>
            </a:pPr>
            <a:r>
              <a:rPr lang="en-IN" dirty="0"/>
              <a:t> </a:t>
            </a:r>
          </a:p>
        </p:txBody>
      </p:sp>
      <p:pic>
        <p:nvPicPr>
          <p:cNvPr id="4" name="Picture 3" descr="C:\Users\Tejas\Pictures\New Picture (14).bmp"/>
          <p:cNvPicPr/>
          <p:nvPr/>
        </p:nvPicPr>
        <p:blipFill>
          <a:blip r:embed="rId2" cstate="print"/>
          <a:srcRect/>
          <a:stretch>
            <a:fillRect/>
          </a:stretch>
        </p:blipFill>
        <p:spPr bwMode="auto">
          <a:xfrm>
            <a:off x="611560" y="1484784"/>
            <a:ext cx="8064896" cy="4392488"/>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899592" y="3127089"/>
          <a:ext cx="7560840" cy="2606166"/>
        </p:xfrm>
        <a:graphic>
          <a:graphicData uri="http://schemas.openxmlformats.org/drawingml/2006/table">
            <a:tbl>
              <a:tblPr/>
              <a:tblGrid>
                <a:gridCol w="1943795">
                  <a:extLst>
                    <a:ext uri="{9D8B030D-6E8A-4147-A177-3AD203B41FA5}">
                      <a16:colId xmlns:a16="http://schemas.microsoft.com/office/drawing/2014/main" val="20000"/>
                    </a:ext>
                  </a:extLst>
                </a:gridCol>
                <a:gridCol w="5617045">
                  <a:extLst>
                    <a:ext uri="{9D8B030D-6E8A-4147-A177-3AD203B41FA5}">
                      <a16:colId xmlns:a16="http://schemas.microsoft.com/office/drawing/2014/main" val="20001"/>
                    </a:ext>
                  </a:extLst>
                </a:gridCol>
              </a:tblGrid>
              <a:tr h="434361">
                <a:tc>
                  <a:txBody>
                    <a:bodyPr/>
                    <a:lstStyle/>
                    <a:p>
                      <a:pPr algn="just">
                        <a:lnSpc>
                          <a:spcPct val="115000"/>
                        </a:lnSpc>
                        <a:spcAft>
                          <a:spcPts val="0"/>
                        </a:spcAft>
                      </a:pPr>
                      <a:r>
                        <a:rPr lang="en-IN" sz="2000" dirty="0">
                          <a:latin typeface="Calibri"/>
                          <a:ea typeface="Calibri"/>
                          <a:cs typeface="Arial"/>
                        </a:rPr>
                        <a:t>Frequency</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a:latin typeface="Calibri"/>
                          <a:ea typeface="Calibri"/>
                          <a:cs typeface="Arial"/>
                        </a:rPr>
                        <a:t>3 to 5 days per week</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68722">
                <a:tc>
                  <a:txBody>
                    <a:bodyPr/>
                    <a:lstStyle/>
                    <a:p>
                      <a:pPr algn="just">
                        <a:lnSpc>
                          <a:spcPct val="115000"/>
                        </a:lnSpc>
                        <a:spcAft>
                          <a:spcPts val="0"/>
                        </a:spcAft>
                      </a:pPr>
                      <a:r>
                        <a:rPr lang="en-IN" sz="2000" dirty="0">
                          <a:latin typeface="Calibri"/>
                          <a:ea typeface="Calibri"/>
                          <a:cs typeface="Arial"/>
                        </a:rPr>
                        <a:t>Intensity</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a:latin typeface="Calibri"/>
                          <a:ea typeface="Calibri"/>
                          <a:cs typeface="Arial"/>
                        </a:rPr>
                        <a:t>According to patient tolerance (Decide by exercise testing prior to exercise training)</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34361">
                <a:tc>
                  <a:txBody>
                    <a:bodyPr/>
                    <a:lstStyle/>
                    <a:p>
                      <a:pPr algn="just">
                        <a:lnSpc>
                          <a:spcPct val="115000"/>
                        </a:lnSpc>
                        <a:spcAft>
                          <a:spcPts val="0"/>
                        </a:spcAft>
                      </a:pPr>
                      <a:r>
                        <a:rPr lang="en-IN" sz="2000">
                          <a:latin typeface="Calibri"/>
                          <a:ea typeface="Calibri"/>
                          <a:cs typeface="Arial"/>
                        </a:rPr>
                        <a:t>Time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dirty="0">
                          <a:latin typeface="Calibri"/>
                          <a:ea typeface="Calibri"/>
                          <a:cs typeface="Arial"/>
                        </a:rPr>
                        <a:t>30-40 minutes per session </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68722">
                <a:tc>
                  <a:txBody>
                    <a:bodyPr/>
                    <a:lstStyle/>
                    <a:p>
                      <a:pPr algn="just">
                        <a:lnSpc>
                          <a:spcPct val="115000"/>
                        </a:lnSpc>
                        <a:spcAft>
                          <a:spcPts val="0"/>
                        </a:spcAft>
                      </a:pPr>
                      <a:r>
                        <a:rPr lang="en-IN" sz="2000">
                          <a:latin typeface="Calibri"/>
                          <a:ea typeface="Calibri"/>
                          <a:cs typeface="Arial"/>
                        </a:rPr>
                        <a:t>Type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dirty="0">
                          <a:latin typeface="Calibri"/>
                          <a:ea typeface="Calibri"/>
                          <a:cs typeface="Arial"/>
                        </a:rPr>
                        <a:t>Aerobic (endurance training) or Resistance (strength training). Continuous training or interval training.</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288680" y="1473263"/>
            <a:ext cx="856664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ea typeface="Calibri" pitchFamily="34" charset="0"/>
                <a:cs typeface="Arial" pitchFamily="34" charset="0"/>
              </a:rPr>
              <a:t>Exercise can be prescribed as a FITT principle</a:t>
            </a:r>
            <a:endParaRPr kumimoji="0" lang="en-US" sz="1600" b="0" i="0" u="none" strike="noStrike" cap="none" normalizeH="0" baseline="0" dirty="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ea typeface="Calibri" pitchFamily="34" charset="0"/>
                <a:cs typeface="Arial" pitchFamily="34" charset="0"/>
              </a:rPr>
              <a:t>For e.g. </a:t>
            </a:r>
            <a:endParaRPr kumimoji="0" lang="en-US" sz="4400" b="0" i="0" u="none" strike="noStrike" cap="none" normalizeH="0" baseline="0" dirty="0">
              <a:ln>
                <a:noFill/>
              </a:ln>
              <a:solidFill>
                <a:schemeClr val="tx1"/>
              </a:solidFill>
              <a:effectLst/>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467544" y="1124745"/>
            <a:ext cx="8229600" cy="2880320"/>
          </a:xfrm>
        </p:spPr>
        <p:txBody>
          <a:bodyPr/>
          <a:lstStyle/>
          <a:p>
            <a:pPr algn="ctr">
              <a:buNone/>
            </a:pPr>
            <a:endParaRPr lang="en-IN" dirty="0"/>
          </a:p>
          <a:p>
            <a:pPr algn="ctr">
              <a:buNone/>
            </a:pPr>
            <a:endParaRPr lang="en-IN" dirty="0"/>
          </a:p>
          <a:p>
            <a:pPr algn="ctr">
              <a:buNone/>
            </a:pPr>
            <a:r>
              <a:rPr lang="en-IN" sz="3600" dirty="0"/>
              <a:t>An evidence for exercise training in COPD patients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DEFINITION </a:t>
            </a:r>
          </a:p>
        </p:txBody>
      </p:sp>
      <p:sp>
        <p:nvSpPr>
          <p:cNvPr id="3" name="Content Placeholder 2"/>
          <p:cNvSpPr>
            <a:spLocks noGrp="1"/>
          </p:cNvSpPr>
          <p:nvPr>
            <p:ph idx="1"/>
          </p:nvPr>
        </p:nvSpPr>
        <p:spPr/>
        <p:txBody>
          <a:bodyPr>
            <a:normAutofit/>
          </a:bodyPr>
          <a:lstStyle/>
          <a:p>
            <a:pPr>
              <a:buFont typeface="Wingdings" pitchFamily="2" charset="2"/>
              <a:buChar char="§"/>
            </a:pPr>
            <a:r>
              <a:rPr lang="en-IN" sz="2400" dirty="0"/>
              <a:t>COPD is defined as a disease state characterized by </a:t>
            </a:r>
            <a:r>
              <a:rPr lang="en-IN" sz="2400" b="1" dirty="0">
                <a:solidFill>
                  <a:srgbClr val="FF0000"/>
                </a:solidFill>
              </a:rPr>
              <a:t>airflow limitation that is not fully reversible</a:t>
            </a:r>
            <a:r>
              <a:rPr lang="en-IN" sz="2400" dirty="0"/>
              <a:t>. </a:t>
            </a:r>
          </a:p>
          <a:p>
            <a:pPr>
              <a:buFont typeface="Wingdings" pitchFamily="2" charset="2"/>
              <a:buChar char="§"/>
            </a:pPr>
            <a:endParaRPr lang="en-IN" sz="2400" dirty="0"/>
          </a:p>
          <a:p>
            <a:pPr>
              <a:buFont typeface="Wingdings" pitchFamily="2" charset="2"/>
              <a:buChar char="§"/>
            </a:pPr>
            <a:r>
              <a:rPr lang="en-IN" sz="2400" dirty="0"/>
              <a:t>COPD mainly includes two diseases: </a:t>
            </a:r>
          </a:p>
          <a:p>
            <a:pPr lvl="1">
              <a:buFont typeface="Wingdings" pitchFamily="2" charset="2"/>
              <a:buChar char="Ø"/>
            </a:pPr>
            <a:r>
              <a:rPr lang="en-IN" sz="2400" dirty="0"/>
              <a:t>Chronic bronchitis</a:t>
            </a:r>
          </a:p>
          <a:p>
            <a:pPr lvl="1">
              <a:buFont typeface="Wingdings" pitchFamily="2" charset="2"/>
              <a:buChar char="Ø"/>
            </a:pPr>
            <a:r>
              <a:rPr lang="en-IN" sz="2400" dirty="0"/>
              <a:t>Emphysema</a:t>
            </a:r>
          </a:p>
          <a:p>
            <a:pPr>
              <a:buFont typeface="Wingdings" pitchFamily="2" charset="2"/>
              <a:buChar char="§"/>
            </a:pPr>
            <a:endParaRPr lang="en-IN"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p:txBody>
          <a:bodyPr/>
          <a:lstStyle/>
          <a:p>
            <a:pPr>
              <a:buNone/>
            </a:pPr>
            <a:r>
              <a:rPr lang="en-IN" dirty="0"/>
              <a:t>  </a:t>
            </a:r>
          </a:p>
        </p:txBody>
      </p:sp>
      <p:sp>
        <p:nvSpPr>
          <p:cNvPr id="4" name="Rectangle 3"/>
          <p:cNvSpPr/>
          <p:nvPr/>
        </p:nvSpPr>
        <p:spPr>
          <a:xfrm>
            <a:off x="0" y="44624"/>
            <a:ext cx="9144000" cy="1508105"/>
          </a:xfrm>
          <a:prstGeom prst="rect">
            <a:avLst/>
          </a:prstGeom>
        </p:spPr>
        <p:txBody>
          <a:bodyPr wrap="square">
            <a:spAutoFit/>
          </a:bodyPr>
          <a:lstStyle/>
          <a:p>
            <a:pPr algn="ctr"/>
            <a:r>
              <a:rPr lang="en-IN" sz="2400" dirty="0"/>
              <a:t>A clinical practice guideline for physiotherapists treating patients with chronic obstructive pulmonary disease based on a systematic review of available evidence</a:t>
            </a:r>
          </a:p>
          <a:p>
            <a:pPr algn="r">
              <a:buNone/>
            </a:pPr>
            <a:r>
              <a:rPr lang="fr-FR" sz="2000" dirty="0" err="1"/>
              <a:t>Clinical</a:t>
            </a:r>
            <a:r>
              <a:rPr lang="fr-FR" sz="2000" dirty="0"/>
              <a:t> </a:t>
            </a:r>
            <a:r>
              <a:rPr lang="fr-FR" sz="2000" dirty="0" err="1"/>
              <a:t>Rehabilitation</a:t>
            </a:r>
            <a:r>
              <a:rPr lang="fr-FR" sz="2000" dirty="0"/>
              <a:t> 2009; 23: 445–462</a:t>
            </a:r>
          </a:p>
        </p:txBody>
      </p:sp>
      <p:graphicFrame>
        <p:nvGraphicFramePr>
          <p:cNvPr id="5" name="Table 4"/>
          <p:cNvGraphicFramePr>
            <a:graphicFrameLocks noGrp="1"/>
          </p:cNvGraphicFramePr>
          <p:nvPr>
            <p:extLst>
              <p:ext uri="{D42A27DB-BD31-4B8C-83A1-F6EECF244321}">
                <p14:modId xmlns:p14="http://schemas.microsoft.com/office/powerpoint/2010/main" val="2100740920"/>
              </p:ext>
            </p:extLst>
          </p:nvPr>
        </p:nvGraphicFramePr>
        <p:xfrm>
          <a:off x="107503" y="1554480"/>
          <a:ext cx="8928993" cy="5029200"/>
        </p:xfrm>
        <a:graphic>
          <a:graphicData uri="http://schemas.openxmlformats.org/drawingml/2006/table">
            <a:tbl>
              <a:tblPr firstRow="1" bandRow="1">
                <a:tableStyleId>{5940675A-B579-460E-94D1-54222C63F5DA}</a:tableStyleId>
              </a:tblPr>
              <a:tblGrid>
                <a:gridCol w="1075843">
                  <a:extLst>
                    <a:ext uri="{9D8B030D-6E8A-4147-A177-3AD203B41FA5}">
                      <a16:colId xmlns:a16="http://schemas.microsoft.com/office/drawing/2014/main" val="20000"/>
                    </a:ext>
                  </a:extLst>
                </a:gridCol>
                <a:gridCol w="1378376">
                  <a:extLst>
                    <a:ext uri="{9D8B030D-6E8A-4147-A177-3AD203B41FA5}">
                      <a16:colId xmlns:a16="http://schemas.microsoft.com/office/drawing/2014/main" val="20001"/>
                    </a:ext>
                  </a:extLst>
                </a:gridCol>
                <a:gridCol w="1565330">
                  <a:extLst>
                    <a:ext uri="{9D8B030D-6E8A-4147-A177-3AD203B41FA5}">
                      <a16:colId xmlns:a16="http://schemas.microsoft.com/office/drawing/2014/main" val="20002"/>
                    </a:ext>
                  </a:extLst>
                </a:gridCol>
                <a:gridCol w="1849935">
                  <a:extLst>
                    <a:ext uri="{9D8B030D-6E8A-4147-A177-3AD203B41FA5}">
                      <a16:colId xmlns:a16="http://schemas.microsoft.com/office/drawing/2014/main" val="20003"/>
                    </a:ext>
                  </a:extLst>
                </a:gridCol>
                <a:gridCol w="3059509">
                  <a:extLst>
                    <a:ext uri="{9D8B030D-6E8A-4147-A177-3AD203B41FA5}">
                      <a16:colId xmlns:a16="http://schemas.microsoft.com/office/drawing/2014/main" val="20004"/>
                    </a:ext>
                  </a:extLst>
                </a:gridCol>
              </a:tblGrid>
              <a:tr h="45365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t>High level evidence (Systemic review)</a:t>
                      </a:r>
                    </a:p>
                    <a:p>
                      <a:pPr algn="ctr"/>
                      <a:endParaRPr lang="en-IN" dirty="0"/>
                    </a:p>
                  </a:txBody>
                  <a:tcPr/>
                </a:tc>
                <a:tc>
                  <a:txBody>
                    <a:bodyPr/>
                    <a:lstStyle/>
                    <a:p>
                      <a:pPr algn="ctr"/>
                      <a:r>
                        <a:rPr lang="fr-FR" sz="1800" dirty="0"/>
                        <a:t>Aim of the review was to </a:t>
                      </a:r>
                      <a:r>
                        <a:rPr lang="en-IN" sz="1800" dirty="0"/>
                        <a:t>Update of a clinical practice guideline for the physiotherapy management of patients with COPD</a:t>
                      </a:r>
                      <a:endParaRPr lang="en-IN" dirty="0"/>
                    </a:p>
                  </a:txBody>
                  <a:tcPr/>
                </a:tc>
                <a:tc>
                  <a:txBody>
                    <a:bodyPr/>
                    <a:lstStyle/>
                    <a:p>
                      <a:pPr algn="ctr"/>
                      <a:r>
                        <a:rPr lang="en-IN" sz="1800" dirty="0"/>
                        <a:t>A total of 103 studies were included in the systematic review, consisting of five meta-analyses of randomized controlled trials, 84 randomized controlled trials and 14 uncontrolled studies.</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solidFill>
                            <a:schemeClr val="tx1"/>
                          </a:solidFill>
                        </a:rPr>
                        <a:t>Evidence from this review indicates Strong recommendations support the use of physical exercise training to improve health-related quality of life and functional exercise capacity.</a:t>
                      </a:r>
                    </a:p>
                    <a:p>
                      <a:pPr marL="0" marR="0" indent="0" algn="ctr" defTabSz="914400" rtl="0" eaLnBrk="1" fontAlgn="auto" latinLnBrk="0" hangingPunct="1">
                        <a:lnSpc>
                          <a:spcPct val="100000"/>
                        </a:lnSpc>
                        <a:spcBef>
                          <a:spcPts val="0"/>
                        </a:spcBef>
                        <a:spcAft>
                          <a:spcPts val="0"/>
                        </a:spcAft>
                        <a:buClrTx/>
                        <a:buSzTx/>
                        <a:buFontTx/>
                        <a:buNone/>
                        <a:tabLst/>
                        <a:defRPr/>
                      </a:pPr>
                      <a:endParaRPr lang="en-IN" sz="1800" dirty="0"/>
                    </a:p>
                    <a:p>
                      <a:pPr algn="ctr"/>
                      <a:endParaRPr lang="en-IN" dirty="0"/>
                    </a:p>
                  </a:txBody>
                  <a:tcPr/>
                </a:tc>
                <a:tc>
                  <a:txBody>
                    <a:bodyPr/>
                    <a:lstStyle/>
                    <a:p>
                      <a:pPr algn="ctr">
                        <a:buNone/>
                      </a:pPr>
                      <a:r>
                        <a:rPr lang="en-IN" dirty="0">
                          <a:solidFill>
                            <a:schemeClr val="tx1"/>
                          </a:solidFill>
                        </a:rPr>
                        <a:t>Recommendation for training in COPD is </a:t>
                      </a:r>
                      <a:r>
                        <a:rPr lang="en-IN" sz="1800" dirty="0">
                          <a:solidFill>
                            <a:schemeClr val="tx1"/>
                          </a:solidFill>
                        </a:rPr>
                        <a:t>Supervised endurance training either on a treadmill or on a cycle ergometer </a:t>
                      </a:r>
                      <a:r>
                        <a:rPr lang="en-IN" dirty="0">
                          <a:solidFill>
                            <a:schemeClr val="tx1"/>
                          </a:solidFill>
                        </a:rPr>
                        <a:t>thrice a week at</a:t>
                      </a:r>
                      <a:r>
                        <a:rPr lang="en-IN" baseline="0" dirty="0">
                          <a:solidFill>
                            <a:schemeClr val="tx1"/>
                          </a:solidFill>
                        </a:rPr>
                        <a:t> initial phase</a:t>
                      </a:r>
                      <a:r>
                        <a:rPr lang="en-IN" dirty="0">
                          <a:solidFill>
                            <a:schemeClr val="tx1"/>
                          </a:solidFill>
                        </a:rPr>
                        <a:t>,</a:t>
                      </a:r>
                      <a:r>
                        <a:rPr lang="en-IN" baseline="0" dirty="0">
                          <a:solidFill>
                            <a:schemeClr val="tx1"/>
                          </a:solidFill>
                        </a:rPr>
                        <a:t> interval training for sever COPD patients, </a:t>
                      </a:r>
                      <a:r>
                        <a:rPr lang="en-IN" sz="1800" dirty="0">
                          <a:solidFill>
                            <a:schemeClr val="tx1"/>
                          </a:solidFill>
                        </a:rPr>
                        <a:t>lower limb resistance training for all patients 2 or 3 times a week</a:t>
                      </a:r>
                      <a:r>
                        <a:rPr lang="en-IN" sz="1800" baseline="0" dirty="0">
                          <a:solidFill>
                            <a:schemeClr val="tx1"/>
                          </a:solidFill>
                        </a:rPr>
                        <a:t> </a:t>
                      </a:r>
                      <a:r>
                        <a:rPr lang="en-IN" sz="1800" dirty="0">
                          <a:solidFill>
                            <a:schemeClr val="tx1"/>
                          </a:solidFill>
                        </a:rPr>
                        <a:t>at 60–80% of the 1RM using 8–15 repetitions, </a:t>
                      </a:r>
                      <a:r>
                        <a:rPr lang="en-IN" sz="1800" dirty="0"/>
                        <a:t>arm exercises as an adjunct to standard physical exercise training in selected patients with arm muscle weakness,</a:t>
                      </a:r>
                      <a:r>
                        <a:rPr lang="en-IN" sz="1800" baseline="0" dirty="0"/>
                        <a:t> inspiratory muscle training to improve inspiratory muscle strength at 30% of Pi max</a:t>
                      </a:r>
                      <a:endParaRPr lang="en-IN"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lstStyle/>
          <a:p>
            <a:r>
              <a:rPr lang="en-IN" b="1" dirty="0"/>
              <a:t>Nutritional Support </a:t>
            </a:r>
          </a:p>
        </p:txBody>
      </p:sp>
      <p:sp>
        <p:nvSpPr>
          <p:cNvPr id="3" name="Content Placeholder 2"/>
          <p:cNvSpPr>
            <a:spLocks noGrp="1"/>
          </p:cNvSpPr>
          <p:nvPr>
            <p:ph idx="1"/>
          </p:nvPr>
        </p:nvSpPr>
        <p:spPr/>
        <p:txBody>
          <a:bodyPr>
            <a:normAutofit/>
          </a:bodyPr>
          <a:lstStyle/>
          <a:p>
            <a:pPr lvl="0"/>
            <a:r>
              <a:rPr lang="en-IN" dirty="0"/>
              <a:t>Depending on the underlying cause of nutritional imbalance (decreased dietary intake or increased nutritional requirements), initial nutritional therapy may range from adaptations of the dietary behaviour and food pattern followed by implementation of nutritional supplements.</a:t>
            </a:r>
          </a:p>
          <a:p>
            <a:pPr algn="just">
              <a:buNone/>
            </a:pPr>
            <a:endParaRPr lang="en-IN" dirty="0"/>
          </a:p>
          <a:p>
            <a:pPr algn="just">
              <a:buNone/>
            </a:pPr>
            <a:endParaRPr lang="en-IN" dirty="0"/>
          </a:p>
          <a:p>
            <a:pPr>
              <a:buNone/>
            </a:pP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normAutofit/>
          </a:bodyPr>
          <a:lstStyle/>
          <a:p>
            <a:r>
              <a:rPr lang="en-IN" b="1" dirty="0"/>
              <a:t>Psychosocial Management</a:t>
            </a:r>
            <a:endParaRPr lang="en-US" dirty="0"/>
          </a:p>
        </p:txBody>
      </p:sp>
      <p:sp>
        <p:nvSpPr>
          <p:cNvPr id="3" name="Content Placeholder 2"/>
          <p:cNvSpPr>
            <a:spLocks noGrp="1"/>
          </p:cNvSpPr>
          <p:nvPr>
            <p:ph idx="1"/>
          </p:nvPr>
        </p:nvSpPr>
        <p:spPr/>
        <p:txBody>
          <a:bodyPr>
            <a:normAutofit/>
          </a:bodyPr>
          <a:lstStyle/>
          <a:p>
            <a:r>
              <a:rPr lang="en-IN" sz="2800" dirty="0"/>
              <a:t>Chronic respiratory disease is associated with increased risk of anxiety, depression and other mental health disorders. </a:t>
            </a:r>
          </a:p>
          <a:p>
            <a:r>
              <a:rPr lang="en-IN" sz="2800" dirty="0"/>
              <a:t>Psychological and social support provided within the pulmonary rehabilitation setting can facilitate the adjustment process by encouraging adaptive thought and behaviours helping patients to diminished negative emotion, and providing a socially supportive environment.</a:t>
            </a:r>
          </a:p>
          <a:p>
            <a:endParaRPr lang="en-US" dirty="0"/>
          </a:p>
        </p:txBody>
      </p:sp>
    </p:spTree>
    <p:extLst>
      <p:ext uri="{BB962C8B-B14F-4D97-AF65-F5344CB8AC3E}">
        <p14:creationId xmlns:p14="http://schemas.microsoft.com/office/powerpoint/2010/main" val="1203357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a:buNone/>
            </a:pPr>
            <a:r>
              <a:rPr lang="en-IN" sz="2400" b="1" dirty="0"/>
              <a:t>BENIFITS OF PULMONARY REHABILITATION IN PATIENT WITH COPD:</a:t>
            </a:r>
            <a:endParaRPr lang="en-IN" sz="2400" dirty="0"/>
          </a:p>
          <a:p>
            <a:pPr lvl="0"/>
            <a:r>
              <a:rPr lang="en-IN" sz="2400" dirty="0"/>
              <a:t>Improves the exercise capacity</a:t>
            </a:r>
          </a:p>
          <a:p>
            <a:pPr lvl="0"/>
            <a:r>
              <a:rPr lang="en-IN" sz="2400" dirty="0"/>
              <a:t>Reduces perceived intensity of breathlessness</a:t>
            </a:r>
          </a:p>
          <a:p>
            <a:pPr lvl="0"/>
            <a:r>
              <a:rPr lang="en-IN" sz="2400" dirty="0"/>
              <a:t>Reduces number of hospitalization and days of hospital stay</a:t>
            </a:r>
          </a:p>
          <a:p>
            <a:pPr lvl="0"/>
            <a:r>
              <a:rPr lang="en-IN" sz="2400" dirty="0"/>
              <a:t>Reduces anxiety and depression associated with COPD</a:t>
            </a:r>
          </a:p>
          <a:p>
            <a:pPr lvl="0"/>
            <a:r>
              <a:rPr lang="en-IN" sz="2400" dirty="0"/>
              <a:t>Improves the survival </a:t>
            </a:r>
          </a:p>
          <a:p>
            <a:pPr lvl="0"/>
            <a:r>
              <a:rPr lang="en-IN" sz="2400" dirty="0"/>
              <a:t>Improves the health related quality of life</a:t>
            </a:r>
          </a:p>
          <a:p>
            <a:pPr>
              <a:buNone/>
            </a:pPr>
            <a:endParaRPr lang="en-IN"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008112"/>
          </a:xfrm>
        </p:spPr>
        <p:txBody>
          <a:bodyPr anchor="b">
            <a:normAutofit/>
          </a:bodyPr>
          <a:lstStyle/>
          <a:p>
            <a:r>
              <a:rPr lang="en-IN" b="1" dirty="0"/>
              <a:t>CHRONIC BRONCHITIS</a:t>
            </a:r>
            <a:endParaRPr lang="en-IN" dirty="0"/>
          </a:p>
        </p:txBody>
      </p:sp>
      <p:sp>
        <p:nvSpPr>
          <p:cNvPr id="3" name="Content Placeholder 2"/>
          <p:cNvSpPr>
            <a:spLocks noGrp="1"/>
          </p:cNvSpPr>
          <p:nvPr>
            <p:ph idx="1"/>
          </p:nvPr>
        </p:nvSpPr>
        <p:spPr/>
        <p:txBody>
          <a:bodyPr>
            <a:normAutofit/>
          </a:bodyPr>
          <a:lstStyle/>
          <a:p>
            <a:pPr algn="just">
              <a:buFont typeface="Wingdings" pitchFamily="2" charset="2"/>
              <a:buChar char="§"/>
            </a:pPr>
            <a:r>
              <a:rPr lang="en-IN" sz="2400" dirty="0"/>
              <a:t>It is defined as the presence of </a:t>
            </a:r>
            <a:r>
              <a:rPr lang="en-IN" sz="2400" b="1" dirty="0">
                <a:solidFill>
                  <a:srgbClr val="FF0000"/>
                </a:solidFill>
              </a:rPr>
              <a:t>chronic productive cough on most days for 3 months, in each of two consecutive years</a:t>
            </a:r>
            <a:r>
              <a:rPr lang="en-IN" sz="2400" dirty="0"/>
              <a:t>, in a patient in whom other causes of chronic cough have been excluded. </a:t>
            </a:r>
          </a:p>
          <a:p>
            <a:pPr algn="just">
              <a:buFont typeface="Wingdings" pitchFamily="2" charset="2"/>
              <a:buChar char="§"/>
            </a:pPr>
            <a:endParaRPr lang="en-IN" sz="2400" dirty="0"/>
          </a:p>
          <a:p>
            <a:pPr lvl="1">
              <a:buFont typeface="Wingdings" pitchFamily="2" charset="2"/>
              <a:buChar char="Ø"/>
            </a:pPr>
            <a:r>
              <a:rPr lang="en-IN" sz="2000" dirty="0"/>
              <a:t>Simple bronchitis : Hyper-secretion of mucus</a:t>
            </a:r>
          </a:p>
          <a:p>
            <a:pPr lvl="1">
              <a:buFont typeface="Wingdings" pitchFamily="2" charset="2"/>
              <a:buChar char="Ø"/>
            </a:pPr>
            <a:r>
              <a:rPr lang="en-IN" sz="2000" dirty="0"/>
              <a:t>Chronic or recurrent muco-purulent bronchitis : Persistent  or intermittent muco-purulent sputum </a:t>
            </a:r>
          </a:p>
          <a:p>
            <a:pPr lvl="1">
              <a:buFont typeface="Wingdings" pitchFamily="2" charset="2"/>
              <a:buChar char="Ø"/>
            </a:pPr>
            <a:r>
              <a:rPr lang="en-IN" sz="2000" dirty="0"/>
              <a:t>Chronic obstructive bronchitis: chronic sputum production, associated with airflow obstruction. </a:t>
            </a:r>
          </a:p>
          <a:p>
            <a:pPr algn="just">
              <a:buFont typeface="Wingdings" pitchFamily="2" charset="2"/>
              <a:buChar char="§"/>
            </a:pPr>
            <a:endParaRPr lang="en-IN" sz="2400" dirty="0"/>
          </a:p>
          <a:p>
            <a:pPr algn="just">
              <a:buNone/>
            </a:pPr>
            <a:endParaRPr lang="en-IN" sz="2400" dirty="0"/>
          </a:p>
          <a:p>
            <a:pPr algn="just">
              <a:buNone/>
            </a:pPr>
            <a:endParaRPr lang="en-IN" sz="2400" dirty="0"/>
          </a:p>
          <a:p>
            <a:pPr algn="just">
              <a:buFont typeface="Wingdings" pitchFamily="2" charset="2"/>
              <a:buChar char="§"/>
            </a:pPr>
            <a:endParaRPr lang="en-IN"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IN" b="1" dirty="0"/>
              <a:t>EMPHYSEMA</a:t>
            </a:r>
            <a:endParaRPr lang="en-IN" dirty="0"/>
          </a:p>
        </p:txBody>
      </p:sp>
      <p:sp>
        <p:nvSpPr>
          <p:cNvPr id="3" name="Content Placeholder 2"/>
          <p:cNvSpPr>
            <a:spLocks noGrp="1"/>
          </p:cNvSpPr>
          <p:nvPr>
            <p:ph idx="1"/>
          </p:nvPr>
        </p:nvSpPr>
        <p:spPr>
          <a:xfrm>
            <a:off x="457200" y="1451917"/>
            <a:ext cx="8229600" cy="4857403"/>
          </a:xfrm>
        </p:spPr>
        <p:txBody>
          <a:bodyPr>
            <a:noAutofit/>
          </a:bodyPr>
          <a:lstStyle/>
          <a:p>
            <a:pPr algn="just">
              <a:buFont typeface="Wingdings" pitchFamily="2" charset="2"/>
              <a:buChar char="§"/>
            </a:pPr>
            <a:r>
              <a:rPr lang="en-IN" sz="2400" dirty="0"/>
              <a:t>It is defined as an </a:t>
            </a:r>
            <a:r>
              <a:rPr lang="en-IN" sz="2400" b="1" dirty="0">
                <a:solidFill>
                  <a:srgbClr val="FF0000"/>
                </a:solidFill>
              </a:rPr>
              <a:t>abnormal permanent enlargement of the airspaces, distal to the terminal bronchioles</a:t>
            </a:r>
            <a:r>
              <a:rPr lang="en-IN" sz="2400" dirty="0"/>
              <a:t>, accompanied by destruction of their walls and without obvious fibrosis. </a:t>
            </a:r>
          </a:p>
          <a:p>
            <a:pPr algn="just">
              <a:buFont typeface="Wingdings" pitchFamily="2" charset="2"/>
              <a:buChar char="§"/>
            </a:pPr>
            <a:endParaRPr lang="en-IN" sz="2400" dirty="0"/>
          </a:p>
          <a:p>
            <a:pPr algn="just">
              <a:buFont typeface="Wingdings" pitchFamily="2" charset="2"/>
              <a:buChar char="§"/>
            </a:pPr>
            <a:r>
              <a:rPr lang="en-IN" sz="2400" dirty="0"/>
              <a:t>Three types</a:t>
            </a:r>
          </a:p>
          <a:p>
            <a:pPr lvl="1">
              <a:buFont typeface="Wingdings" pitchFamily="2" charset="2"/>
              <a:buChar char="Ø"/>
            </a:pPr>
            <a:r>
              <a:rPr lang="en-IN" sz="2400" dirty="0"/>
              <a:t>Centrilobular</a:t>
            </a:r>
            <a:r>
              <a:rPr lang="en-IN" sz="1800" dirty="0"/>
              <a:t> </a:t>
            </a:r>
            <a:r>
              <a:rPr lang="en-IN" sz="2400" dirty="0"/>
              <a:t>emphysema - Enlarged airspaces are initially clustered </a:t>
            </a:r>
            <a:r>
              <a:rPr lang="en-IN" sz="2400" dirty="0">
                <a:solidFill>
                  <a:srgbClr val="FF0000"/>
                </a:solidFill>
              </a:rPr>
              <a:t>around the terminal bronchiole</a:t>
            </a:r>
            <a:r>
              <a:rPr lang="en-IN" sz="2400" dirty="0"/>
              <a:t>. </a:t>
            </a:r>
            <a:endParaRPr lang="en-IN" sz="1600" dirty="0"/>
          </a:p>
          <a:p>
            <a:pPr lvl="1">
              <a:buFont typeface="Wingdings" pitchFamily="2" charset="2"/>
              <a:buChar char="Ø"/>
            </a:pPr>
            <a:r>
              <a:rPr lang="en-IN" sz="2400" dirty="0"/>
              <a:t>Panacinar (panlobular) emphysema - Enlarged airspaces are distributed </a:t>
            </a:r>
            <a:r>
              <a:rPr lang="en-IN" sz="2400" dirty="0">
                <a:solidFill>
                  <a:srgbClr val="FF0000"/>
                </a:solidFill>
              </a:rPr>
              <a:t>throughout the acinar unit</a:t>
            </a:r>
            <a:r>
              <a:rPr lang="en-IN" sz="2400" dirty="0"/>
              <a:t>. </a:t>
            </a:r>
            <a:endParaRPr lang="en-IN" sz="1600" dirty="0"/>
          </a:p>
          <a:p>
            <a:pPr lvl="1">
              <a:buFont typeface="Wingdings" pitchFamily="2" charset="2"/>
              <a:buChar char="Ø"/>
            </a:pPr>
            <a:r>
              <a:rPr lang="en-IN" sz="2400" dirty="0"/>
              <a:t>Periacinar (paraseptal or distal acinar) emphysema enlarged airspaces are along the </a:t>
            </a:r>
            <a:r>
              <a:rPr lang="en-IN" sz="2400" dirty="0">
                <a:solidFill>
                  <a:srgbClr val="FF0000"/>
                </a:solidFill>
              </a:rPr>
              <a:t>edge of acinar unit</a:t>
            </a:r>
            <a:r>
              <a:rPr lang="en-IN" sz="2400" dirty="0"/>
              <a:t>.</a:t>
            </a:r>
            <a:endParaRPr lang="en-IN" sz="1600" dirty="0"/>
          </a:p>
          <a:p>
            <a:pPr lvl="1" algn="just">
              <a:buFont typeface="Wingdings" pitchFamily="2" charset="2"/>
              <a:buChar char="§"/>
            </a:pPr>
            <a:endParaRPr lang="en-IN"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r>
              <a:rPr lang="en-IN" dirty="0"/>
              <a:t>RISK FACTORS / ETIOLOGICAL FACTORS</a:t>
            </a:r>
          </a:p>
        </p:txBody>
      </p:sp>
      <p:sp>
        <p:nvSpPr>
          <p:cNvPr id="3" name="Content Placeholder 2"/>
          <p:cNvSpPr>
            <a:spLocks noGrp="1"/>
          </p:cNvSpPr>
          <p:nvPr>
            <p:ph idx="1"/>
          </p:nvPr>
        </p:nvSpPr>
        <p:spPr/>
        <p:txBody>
          <a:bodyPr>
            <a:normAutofit/>
          </a:bodyPr>
          <a:lstStyle/>
          <a:p>
            <a:pPr lvl="0">
              <a:buFont typeface="Wingdings" pitchFamily="2" charset="2"/>
              <a:buChar char="§"/>
            </a:pPr>
            <a:r>
              <a:rPr lang="en-IN" sz="2400" dirty="0"/>
              <a:t>Cigarette smoking: single most important identifiable aetiological factor in COPD.</a:t>
            </a:r>
          </a:p>
          <a:p>
            <a:pPr lvl="0">
              <a:buFont typeface="Wingdings" pitchFamily="2" charset="2"/>
              <a:buChar char="§"/>
            </a:pPr>
            <a:r>
              <a:rPr lang="en-IN" sz="2400" dirty="0"/>
              <a:t>Passive or second-hand smoking</a:t>
            </a:r>
          </a:p>
          <a:p>
            <a:pPr lvl="0">
              <a:buFont typeface="Wingdings" pitchFamily="2" charset="2"/>
              <a:buChar char="§"/>
            </a:pPr>
            <a:r>
              <a:rPr lang="en-IN" sz="2400" dirty="0"/>
              <a:t>Air pollution </a:t>
            </a:r>
          </a:p>
          <a:p>
            <a:pPr lvl="0">
              <a:buFont typeface="Wingdings" pitchFamily="2" charset="2"/>
              <a:buChar char="§"/>
            </a:pPr>
            <a:r>
              <a:rPr lang="en-IN" sz="2400" dirty="0"/>
              <a:t>Occupational dusts and chemicals: coal mining, cotton textile dust etc.</a:t>
            </a:r>
          </a:p>
          <a:p>
            <a:pPr lvl="0">
              <a:buFont typeface="Wingdings" pitchFamily="2" charset="2"/>
              <a:buChar char="§"/>
            </a:pPr>
            <a:r>
              <a:rPr lang="en-IN" sz="2400" dirty="0"/>
              <a:t>α</a:t>
            </a:r>
            <a:r>
              <a:rPr lang="en-IN" sz="2400" baseline="-25000" dirty="0"/>
              <a:t>1 </a:t>
            </a:r>
            <a:r>
              <a:rPr lang="en-IN" sz="2400" dirty="0"/>
              <a:t>Antitrypsin deficiency or α</a:t>
            </a:r>
            <a:r>
              <a:rPr lang="en-IN" sz="2400" baseline="-25000" dirty="0"/>
              <a:t>1 </a:t>
            </a:r>
            <a:r>
              <a:rPr lang="en-IN" sz="2400" dirty="0"/>
              <a:t>protease inhibitor (congenital emphysema) </a:t>
            </a:r>
          </a:p>
          <a:p>
            <a:pPr lvl="0">
              <a:buFont typeface="Wingdings" pitchFamily="2" charset="2"/>
              <a:buChar char="§"/>
            </a:pPr>
            <a:r>
              <a:rPr lang="en-IN" sz="2400" dirty="0"/>
              <a:t>Chronic broncho-pulmonary infection </a:t>
            </a:r>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13792"/>
            <a:ext cx="8229600" cy="1143000"/>
          </a:xfrm>
        </p:spPr>
        <p:txBody>
          <a:bodyPr/>
          <a:lstStyle/>
          <a:p>
            <a:r>
              <a:rPr lang="en-IN" dirty="0"/>
              <a:t>PATHOLOGY OF COPD</a:t>
            </a:r>
          </a:p>
        </p:txBody>
      </p:sp>
      <p:sp>
        <p:nvSpPr>
          <p:cNvPr id="3" name="Content Placeholder 2"/>
          <p:cNvSpPr>
            <a:spLocks noGrp="1"/>
          </p:cNvSpPr>
          <p:nvPr>
            <p:ph idx="1"/>
          </p:nvPr>
        </p:nvSpPr>
        <p:spPr>
          <a:xfrm>
            <a:off x="457200" y="1772816"/>
            <a:ext cx="8229600" cy="4353347"/>
          </a:xfrm>
        </p:spPr>
        <p:txBody>
          <a:bodyPr>
            <a:normAutofit/>
          </a:bodyPr>
          <a:lstStyle/>
          <a:p>
            <a:pPr>
              <a:buFont typeface="Wingdings" pitchFamily="2" charset="2"/>
              <a:buChar char="§"/>
            </a:pPr>
            <a:r>
              <a:rPr lang="en-IN" sz="2400" dirty="0"/>
              <a:t>Hallmark is hypertrophy of, and an increase in number of mucous glands in the larger bronchi and evidence of inflammatory changes in the small airways.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13792"/>
            <a:ext cx="8229600" cy="1143000"/>
          </a:xfrm>
        </p:spPr>
        <p:txBody>
          <a:bodyPr/>
          <a:lstStyle/>
          <a:p>
            <a:r>
              <a:rPr lang="en-IN" b="1" dirty="0"/>
              <a:t>CLINICAL FEATURES</a:t>
            </a:r>
            <a:endParaRPr lang="en-IN" dirty="0"/>
          </a:p>
        </p:txBody>
      </p:sp>
      <p:sp>
        <p:nvSpPr>
          <p:cNvPr id="3" name="Content Placeholder 2"/>
          <p:cNvSpPr>
            <a:spLocks noGrp="1"/>
          </p:cNvSpPr>
          <p:nvPr>
            <p:ph idx="1"/>
          </p:nvPr>
        </p:nvSpPr>
        <p:spPr>
          <a:xfrm>
            <a:off x="457200" y="1744216"/>
            <a:ext cx="8229600" cy="3989040"/>
          </a:xfrm>
        </p:spPr>
        <p:txBody>
          <a:bodyPr>
            <a:normAutofit/>
          </a:bodyPr>
          <a:lstStyle/>
          <a:p>
            <a:pPr algn="ctr">
              <a:buNone/>
            </a:pPr>
            <a:r>
              <a:rPr lang="en-IN" sz="8000" dirty="0"/>
              <a:t>History</a:t>
            </a:r>
            <a:r>
              <a:rPr lang="en-IN" sz="7200" dirty="0"/>
              <a:t> ???</a:t>
            </a:r>
            <a:endParaRPr lang="en-IN"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8032"/>
            <a:ext cx="8229600" cy="1124744"/>
          </a:xfrm>
        </p:spPr>
        <p:txBody>
          <a:bodyPr/>
          <a:lstStyle/>
          <a:p>
            <a:r>
              <a:rPr lang="en-IN" dirty="0"/>
              <a:t>PHYSICAL EXAMINATION</a:t>
            </a:r>
          </a:p>
        </p:txBody>
      </p:sp>
      <p:sp>
        <p:nvSpPr>
          <p:cNvPr id="3" name="Content Placeholder 2"/>
          <p:cNvSpPr>
            <a:spLocks noGrp="1"/>
          </p:cNvSpPr>
          <p:nvPr>
            <p:ph idx="1"/>
          </p:nvPr>
        </p:nvSpPr>
        <p:spPr/>
        <p:txBody>
          <a:bodyPr>
            <a:normAutofit/>
          </a:bodyPr>
          <a:lstStyle/>
          <a:p>
            <a:pPr lvl="0">
              <a:buFont typeface="Wingdings" pitchFamily="2" charset="2"/>
              <a:buChar char="§"/>
            </a:pPr>
            <a:r>
              <a:rPr lang="en-IN" sz="2400" dirty="0"/>
              <a:t>Most common features are </a:t>
            </a:r>
            <a:r>
              <a:rPr lang="en-IN" sz="2400" b="1" dirty="0"/>
              <a:t>Cough with expectoration</a:t>
            </a:r>
            <a:r>
              <a:rPr lang="en-IN" sz="2400" dirty="0"/>
              <a:t> and </a:t>
            </a:r>
            <a:r>
              <a:rPr lang="en-IN" sz="2400" b="1" dirty="0"/>
              <a:t>exertional</a:t>
            </a:r>
            <a:r>
              <a:rPr lang="en-IN" sz="2400" dirty="0"/>
              <a:t> </a:t>
            </a:r>
            <a:r>
              <a:rPr lang="en-IN" sz="2400" b="1" dirty="0"/>
              <a:t>dyspnea</a:t>
            </a:r>
            <a:r>
              <a:rPr lang="en-IN" sz="2400" dirty="0"/>
              <a:t> (difficulty in breathing during activity).</a:t>
            </a:r>
          </a:p>
          <a:p>
            <a:pPr>
              <a:buFont typeface="Wingdings" pitchFamily="2" charset="2"/>
              <a:buChar char="§"/>
            </a:pPr>
            <a:endParaRPr lang="en-IN" sz="2400" dirty="0"/>
          </a:p>
          <a:p>
            <a:pPr lvl="0">
              <a:buFont typeface="Wingdings" pitchFamily="2" charset="2"/>
              <a:buChar char="§"/>
            </a:pPr>
            <a:r>
              <a:rPr lang="en-IN" sz="2400" b="1" dirty="0"/>
              <a:t>Current smokers</a:t>
            </a:r>
            <a:r>
              <a:rPr lang="en-IN" sz="2400" dirty="0"/>
              <a:t> may have signs of active smoking, including an </a:t>
            </a:r>
            <a:r>
              <a:rPr lang="en-IN" sz="2400" b="1" dirty="0" err="1"/>
              <a:t>odor</a:t>
            </a:r>
            <a:r>
              <a:rPr lang="en-IN" sz="2400" b="1" dirty="0"/>
              <a:t> of smoke</a:t>
            </a:r>
            <a:r>
              <a:rPr lang="en-IN" sz="2400" dirty="0"/>
              <a:t> or </a:t>
            </a:r>
            <a:r>
              <a:rPr lang="en-IN" sz="2400" b="1" dirty="0"/>
              <a:t>nicotine staining of fingernails</a:t>
            </a:r>
            <a:r>
              <a:rPr lang="en-IN" sz="2400" dirty="0"/>
              <a:t>.</a:t>
            </a:r>
          </a:p>
          <a:p>
            <a:pPr>
              <a:buFont typeface="Wingdings" pitchFamily="2" charset="2"/>
              <a:buChar char="§"/>
            </a:pPr>
            <a:endParaRPr lang="en-IN" sz="2400" dirty="0"/>
          </a:p>
          <a:p>
            <a:pPr lvl="0">
              <a:buFont typeface="Wingdings" pitchFamily="2" charset="2"/>
              <a:buChar char="§"/>
            </a:pPr>
            <a:r>
              <a:rPr lang="en-IN" sz="2400" dirty="0"/>
              <a:t>In pts. with more severe disease, the physical examination is notable for a </a:t>
            </a:r>
            <a:r>
              <a:rPr lang="en-IN" sz="2400" b="1" dirty="0"/>
              <a:t>prolonged expiratory phase.</a:t>
            </a:r>
            <a:r>
              <a:rPr lang="en-IN" sz="2400" dirty="0"/>
              <a:t> (pursed lip breathing which may serve to slow expiratory flow and permit more efficient lung emptying). </a:t>
            </a:r>
          </a:p>
          <a:p>
            <a:pPr algn="just">
              <a:buFont typeface="Wingdings" pitchFamily="2" charset="2"/>
              <a:buChar char="§"/>
            </a:pPr>
            <a:endParaRPr lang="en-IN"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939</TotalTime>
  <Words>1743</Words>
  <Application>Microsoft Office PowerPoint</Application>
  <PresentationFormat>On-screen Show (4:3)</PresentationFormat>
  <Paragraphs>204</Paragraphs>
  <Slides>33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Wingdings</vt:lpstr>
      <vt:lpstr>Office Theme</vt:lpstr>
      <vt:lpstr>Chronic Obstructive Pulmonary Disease (COPD)</vt:lpstr>
      <vt:lpstr>Difference between Obstructive and restrictive pulmonary disease</vt:lpstr>
      <vt:lpstr>DEFINITION </vt:lpstr>
      <vt:lpstr>CHRONIC BRONCHITIS</vt:lpstr>
      <vt:lpstr>EMPHYSEMA</vt:lpstr>
      <vt:lpstr>RISK FACTORS / ETIOLOGICAL FACTORS</vt:lpstr>
      <vt:lpstr>PATHOLOGY OF COPD</vt:lpstr>
      <vt:lpstr>CLINICAL FEATURES</vt:lpstr>
      <vt:lpstr>PHYSICAL EXAMINATION</vt:lpstr>
      <vt:lpstr> </vt:lpstr>
      <vt:lpstr> </vt:lpstr>
      <vt:lpstr> </vt:lpstr>
      <vt:lpstr>PowerPoint Presentation</vt:lpstr>
      <vt:lpstr>LABORATORY FINDINGS</vt:lpstr>
      <vt:lpstr> </vt:lpstr>
      <vt:lpstr>PowerPoint Presentation</vt:lpstr>
      <vt:lpstr>PowerPoint Presentation</vt:lpstr>
      <vt:lpstr>MANAGEMENT</vt:lpstr>
      <vt:lpstr> </vt:lpstr>
      <vt:lpstr>Physiotherapy  management or  Pulmonary rehabilitation for COPD</vt:lpstr>
      <vt:lpstr>To facilitate removal of secretions </vt:lpstr>
      <vt:lpstr> </vt:lpstr>
      <vt:lpstr> </vt:lpstr>
      <vt:lpstr> </vt:lpstr>
      <vt:lpstr>To control dyspnea</vt:lpstr>
      <vt:lpstr>To improve exercise tolerance</vt:lpstr>
      <vt:lpstr> </vt:lpstr>
      <vt:lpstr>PowerPoint Presentation</vt:lpstr>
      <vt:lpstr> </vt:lpstr>
      <vt:lpstr> </vt:lpstr>
      <vt:lpstr>Nutritional Support </vt:lpstr>
      <vt:lpstr>Psychosocial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Obstructive Pulmonary Disease</dc:title>
  <dc:creator>kalpesh</dc:creator>
  <cp:lastModifiedBy>Poonam Devmurari</cp:lastModifiedBy>
  <cp:revision>90</cp:revision>
  <dcterms:created xsi:type="dcterms:W3CDTF">2013-10-20T07:22:16Z</dcterms:created>
  <dcterms:modified xsi:type="dcterms:W3CDTF">2020-08-19T06:21:41Z</dcterms:modified>
</cp:coreProperties>
</file>