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1" r:id="rId3"/>
    <p:sldId id="278" r:id="rId4"/>
    <p:sldId id="258" r:id="rId5"/>
    <p:sldId id="317" r:id="rId6"/>
    <p:sldId id="318" r:id="rId7"/>
    <p:sldId id="277" r:id="rId8"/>
    <p:sldId id="319" r:id="rId9"/>
    <p:sldId id="320" r:id="rId10"/>
    <p:sldId id="321" r:id="rId11"/>
    <p:sldId id="260" r:id="rId12"/>
    <p:sldId id="271" r:id="rId13"/>
    <p:sldId id="259" r:id="rId14"/>
    <p:sldId id="261" r:id="rId15"/>
    <p:sldId id="322" r:id="rId16"/>
    <p:sldId id="329" r:id="rId17"/>
    <p:sldId id="330" r:id="rId18"/>
    <p:sldId id="323" r:id="rId19"/>
    <p:sldId id="324" r:id="rId20"/>
    <p:sldId id="325" r:id="rId21"/>
    <p:sldId id="280" r:id="rId22"/>
    <p:sldId id="326" r:id="rId23"/>
    <p:sldId id="327" r:id="rId24"/>
    <p:sldId id="328" r:id="rId25"/>
    <p:sldId id="275" r:id="rId26"/>
    <p:sldId id="276" r:id="rId27"/>
    <p:sldId id="340" r:id="rId28"/>
    <p:sldId id="281" r:id="rId29"/>
    <p:sldId id="282" r:id="rId30"/>
    <p:sldId id="283" r:id="rId31"/>
    <p:sldId id="298" r:id="rId32"/>
    <p:sldId id="284" r:id="rId33"/>
    <p:sldId id="300" r:id="rId34"/>
    <p:sldId id="316" r:id="rId35"/>
    <p:sldId id="301" r:id="rId36"/>
    <p:sldId id="286" r:id="rId37"/>
    <p:sldId id="287" r:id="rId38"/>
    <p:sldId id="288" r:id="rId39"/>
    <p:sldId id="338" r:id="rId40"/>
    <p:sldId id="339" r:id="rId41"/>
    <p:sldId id="289" r:id="rId42"/>
    <p:sldId id="299" r:id="rId43"/>
    <p:sldId id="291" r:id="rId44"/>
    <p:sldId id="292" r:id="rId45"/>
    <p:sldId id="293" r:id="rId46"/>
    <p:sldId id="31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17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5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Mastectomy and </a:t>
            </a:r>
            <a:r>
              <a:rPr lang="en-IN"/>
              <a:t>Physiotherapy Management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/>
              <a:t>Dr. Parthkumar Devmurari</a:t>
            </a:r>
            <a:endParaRPr lang="en-I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/>
              <a:t>Additional tests</a:t>
            </a:r>
          </a:p>
          <a:p>
            <a:pPr>
              <a:buFont typeface="Wingdings" pitchFamily="2" charset="2"/>
              <a:buNone/>
            </a:pPr>
            <a:endParaRPr lang="en-US" sz="2400" b="1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/>
              <a:t>Chest x-ray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/>
              <a:t>Bone scan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sz="24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/>
              <a:t>(CT or CAT) scan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en-US" sz="2400" dirty="0"/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/>
              <a:t>Positron-emission tomography (PET)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</a:rPr>
              <a:t>TYPES OF BREAST CANCER SURGERY</a:t>
            </a:r>
            <a:br>
              <a:rPr lang="en-US" b="1" u="sng" dirty="0">
                <a:effectLst>
                  <a:outerShdw blurRad="50800" dist="38100" dir="13500000" algn="tl">
                    <a:srgbClr val="000000">
                      <a:alpha val="43000"/>
                    </a:srgbClr>
                  </a:outerShdw>
                </a:effectLst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Surgery</a:t>
            </a:r>
          </a:p>
          <a:p>
            <a:pPr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lumpectomy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Simple mastectomy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Total mastectomy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Radical Mastectomy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modified radical mastectomy </a:t>
            </a:r>
          </a:p>
          <a:p>
            <a:pPr marL="0" lvl="0" indent="0" defTabSz="457200">
              <a:spcBef>
                <a:spcPts val="0"/>
              </a:spcBef>
            </a:pPr>
            <a:endParaRPr lang="en-US" sz="2400" dirty="0">
              <a:solidFill>
                <a:prstClr val="black"/>
              </a:solidFill>
              <a:cs typeface="Arial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lumpectomy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is the removal of the cancerous breast tissue as well as a surrounding rim of healthy breast tissue. A lumpectomy is a breast-conserving surgery that is usually followed by radiation therapy (high-dose X-rays or other high-energy rays to kill cancer cells).</a:t>
            </a:r>
          </a:p>
          <a:p>
            <a:pPr algn="just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woman may decide to have a mastectomy versus a lumpectomy based on the following: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If 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is big and, after the lumpectomy, very little breast tissue would remain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If she does not want to undergo radiation therapy after the surgery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If she believes she will have less anxiety about a recurrence of breast cancer with a mastectomy</a:t>
            </a:r>
          </a:p>
          <a:p>
            <a:pPr algn="just"/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If the woman has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in more than one quadrant of the breast, most cancer doctors recommend a mastectomy.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Breast Sparing Surgery: Lumpectomy &amp; Partial Mastectomy</a:t>
            </a:r>
            <a:endParaRPr lang="en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159" y="1600200"/>
            <a:ext cx="59656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57200" y="777081"/>
          <a:ext cx="7924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77081"/>
                        <a:ext cx="7924800" cy="594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Simple or total mastectomy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The surgeon removes the entire breast tissue but does not remove the muscle tissue under the breast. </a:t>
            </a:r>
          </a:p>
          <a:p>
            <a:pPr algn="just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This mastectomy can be combined with a sentinel lymph node biopsy in any case of an early invasive cancer and in some cases of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ductal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carcinoma in-situ when a mastectomy is chosen as the treatment option. </a:t>
            </a:r>
          </a:p>
          <a:p>
            <a:pPr algn="just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Any of these can also be combined with an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lymph node dissection (which by convention turns the total mastectomy into a "modified radical mastectomy"). There are several subtypes of simple or total mastectomy depending on how much skin is removed.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Mastectomy </a:t>
            </a:r>
            <a:endParaRPr lang="en-IN" dirty="0"/>
          </a:p>
        </p:txBody>
      </p:sp>
      <p:pic>
        <p:nvPicPr>
          <p:cNvPr id="4" name="Picture 4" descr="simple_mastectomy[2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09750"/>
            <a:ext cx="3810000" cy="405765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4572000" y="2133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Woman with total (simple) mastectomy.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pink highlighted area indicates tissue removed at mastectomy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lymph nodes: levels I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lymph nodes: levels II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lymph nodes: levels III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IN" dirty="0"/>
              <a:t>Indications for breast conservative surgery are as follow ;</a:t>
            </a:r>
          </a:p>
          <a:p>
            <a:pPr algn="just">
              <a:buFontTx/>
              <a:buChar char="-"/>
            </a:pPr>
            <a:r>
              <a:rPr lang="en-IN" dirty="0"/>
              <a:t>If the tumour is more than 3 or 4 cm in diameter mastectomy should be recommended</a:t>
            </a:r>
          </a:p>
          <a:p>
            <a:pPr algn="just">
              <a:buFontTx/>
              <a:buChar char="-"/>
            </a:pPr>
            <a:endParaRPr lang="en-IN" dirty="0"/>
          </a:p>
          <a:p>
            <a:pPr algn="just">
              <a:buNone/>
            </a:pPr>
            <a:r>
              <a:rPr lang="en-IN" dirty="0"/>
              <a:t>Contraindication to breast Conservative Surgery:-</a:t>
            </a:r>
          </a:p>
          <a:p>
            <a:pPr algn="just">
              <a:buFontTx/>
              <a:buChar char="-"/>
            </a:pPr>
            <a:r>
              <a:rPr lang="en-IN" dirty="0"/>
              <a:t>Tumour more than 4cm in size.</a:t>
            </a:r>
          </a:p>
          <a:p>
            <a:pPr algn="just">
              <a:buFontTx/>
              <a:buChar char="-"/>
            </a:pPr>
            <a:r>
              <a:rPr lang="en-IN" dirty="0"/>
              <a:t>Extensive nodal metastasis, and distance metastasis.</a:t>
            </a:r>
          </a:p>
          <a:p>
            <a:pPr algn="just">
              <a:buFontTx/>
              <a:buChar char="-"/>
            </a:pPr>
            <a:r>
              <a:rPr lang="en-IN" dirty="0" err="1"/>
              <a:t>Multicentricity</a:t>
            </a:r>
            <a:r>
              <a:rPr lang="en-IN" dirty="0"/>
              <a:t> of tumour which was detected by </a:t>
            </a:r>
            <a:r>
              <a:rPr lang="en-IN" dirty="0" err="1"/>
              <a:t>mamography</a:t>
            </a:r>
            <a:r>
              <a:rPr lang="en-IN" dirty="0"/>
              <a:t>.</a:t>
            </a:r>
          </a:p>
          <a:p>
            <a:pPr algn="just">
              <a:buFontTx/>
              <a:buChar char="-"/>
            </a:pPr>
            <a:r>
              <a:rPr lang="en-IN" dirty="0"/>
              <a:t>Central lesion – when nipple has to be sacrificed total mastectomy has been performed.</a:t>
            </a:r>
          </a:p>
          <a:p>
            <a:pPr>
              <a:buFontTx/>
              <a:buChar char="-"/>
            </a:pP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Radical mastectomy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surgeon removes the entire breast tissue, all the lymph nodes in the armpit, and the muscles of the chest wall (pectoral muscles) that lie under the affected breast. </a:t>
            </a:r>
          </a:p>
          <a:p>
            <a:pPr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Radical mastectomy was common in the past; however, it is rarely performed now.</a:t>
            </a:r>
          </a:p>
          <a:p>
            <a:pPr>
              <a:buNone/>
            </a:pPr>
            <a:endParaRPr lang="en-IN" dirty="0"/>
          </a:p>
          <a:p>
            <a:pPr algn="just"/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Radical Mastectomy ( Halsted Procedure)</a:t>
            </a:r>
            <a:endParaRPr lang="en-IN" sz="3600" dirty="0"/>
          </a:p>
        </p:txBody>
      </p:sp>
      <p:pic>
        <p:nvPicPr>
          <p:cNvPr id="4" name="Picture 4" descr="Radical Mastectom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600200"/>
            <a:ext cx="3810000" cy="4124325"/>
          </a:xfrm>
          <a:noFill/>
        </p:spPr>
      </p:pic>
      <p:sp>
        <p:nvSpPr>
          <p:cNvPr id="5" name="Rectangle 4"/>
          <p:cNvSpPr/>
          <p:nvPr/>
        </p:nvSpPr>
        <p:spPr>
          <a:xfrm>
            <a:off x="4572000" y="1676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Woman with radical mastectomy.</a:t>
            </a:r>
          </a:p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pink highlighted area indicates tissue removed at mastectomy</a:t>
            </a:r>
          </a:p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axillary lymph nodes: levels I</a:t>
            </a:r>
          </a:p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axillary lymph nodes: levels II</a:t>
            </a:r>
          </a:p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axillary lymph nodes: levels III</a:t>
            </a:r>
          </a:p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supraclavicular lymph nodes</a:t>
            </a:r>
          </a:p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 internal mammary lymph nodes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16A8-2EFB-4635-A961-6E0D30EC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8BB77-D81E-403A-AE10-FB4946C80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of Breast cancer and stages of breast cancer</a:t>
            </a:r>
          </a:p>
          <a:p>
            <a:r>
              <a:rPr lang="en-US" dirty="0"/>
              <a:t>What is Mastectomy</a:t>
            </a:r>
          </a:p>
          <a:p>
            <a:r>
              <a:rPr lang="en-US" dirty="0"/>
              <a:t>Types of Mastectomy</a:t>
            </a:r>
          </a:p>
          <a:p>
            <a:r>
              <a:rPr lang="en-US" dirty="0"/>
              <a:t>Pre and post Physiotherapy </a:t>
            </a:r>
            <a:r>
              <a:rPr lang="en-US"/>
              <a:t>management in mastectomy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589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was developed and first performed by </a:t>
            </a: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William Stewart Halsted </a:t>
            </a: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1882. </a:t>
            </a:r>
          </a:p>
          <a:p>
            <a:pPr algn="just"/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 Structures are removed ;</a:t>
            </a:r>
          </a:p>
          <a:p>
            <a:pPr algn="just">
              <a:buFontTx/>
              <a:buChar char="-"/>
            </a:pP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whole breast</a:t>
            </a:r>
          </a:p>
          <a:p>
            <a:pPr algn="just">
              <a:buFontTx/>
              <a:buChar char="-"/>
            </a:pP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portion of the skin overlying the tumour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included nipple,</a:t>
            </a:r>
          </a:p>
          <a:p>
            <a:pPr algn="just">
              <a:buFontTx/>
              <a:buChar char="-"/>
            </a:pP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subcutanious</a:t>
            </a: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fat &amp; deep fascia</a:t>
            </a:r>
          </a:p>
          <a:p>
            <a:pPr algn="just">
              <a:buFontTx/>
              <a:buChar char="-"/>
            </a:pP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Surrounding Lymph nodes</a:t>
            </a:r>
          </a:p>
          <a:p>
            <a:pPr algn="just">
              <a:buFontTx/>
              <a:buChar char="-"/>
            </a:pP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major, </a:t>
            </a:r>
            <a:r>
              <a:rPr lang="en-IN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minor</a:t>
            </a:r>
            <a:r>
              <a:rPr lang="en-IN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buNone/>
            </a:pPr>
            <a:endParaRPr lang="en-IN" dirty="0">
              <a:solidFill>
                <a:srgbClr val="000000"/>
              </a:solidFill>
              <a:latin typeface="Arial"/>
            </a:endParaRPr>
          </a:p>
          <a:p>
            <a:pPr>
              <a:buFontTx/>
              <a:buChar char="-"/>
            </a:pPr>
            <a:endParaRPr lang="en-IN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Modified radical mastectomy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	This combines a simple or total mastectomy, including the skin of the nipple and the areola, and includes removal of most of the lymph nodes in the armpit (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nodes) using a 6- to 8-inch incision. A woman undergoing a modified radical mastectomy can have immediate or delayed breast reconstruction.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Radical Mastectomy </a:t>
            </a:r>
            <a:endParaRPr lang="en-IN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2418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WHAT IS IT?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*Removal of the breast and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axillary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lymph nodes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*Preservation of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pectoralis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muscle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*Most commonly used with large sized tumors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*Breast reconstructive surgery is an option.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276600"/>
            <a:ext cx="25393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SIDE EFFECTS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*Chest wall tightness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*Phantom breast sensations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*Arm swelling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*Sensory 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953000"/>
            <a:ext cx="21467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PATIENTS</a:t>
            </a:r>
            <a:r>
              <a:rPr kumimoji="0" lang="en-US" sz="1600" b="1" i="0" u="sng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PROBLEM</a:t>
            </a: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*Loss of breast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*Incision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*Body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*Impaired arm mobility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5812" y="1619745"/>
            <a:ext cx="3550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POTENTIAL COMPLICATIONS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*Short-term: Skin flap, necrosis,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seroma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hematoma, infection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*Long-term: Sensory loss, muscle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weakness,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lymphedema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8782" y="3583411"/>
            <a:ext cx="4892553" cy="2535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Radical Mastectomy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572000" y="1524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Woman with modified radical mastectomy.</a:t>
            </a:r>
          </a:p>
          <a:p>
            <a:r>
              <a:rPr lang="en-IN" b="1" dirty="0"/>
              <a:t>A</a:t>
            </a:r>
            <a:r>
              <a:rPr lang="en-IN" dirty="0"/>
              <a:t> pink highlighted area indicates tissue removed at mastectomy</a:t>
            </a:r>
          </a:p>
          <a:p>
            <a:r>
              <a:rPr lang="en-IN" b="1" dirty="0"/>
              <a:t>B</a:t>
            </a:r>
            <a:r>
              <a:rPr lang="en-IN" dirty="0"/>
              <a:t> </a:t>
            </a:r>
            <a:r>
              <a:rPr lang="en-IN" dirty="0" err="1"/>
              <a:t>axillary</a:t>
            </a:r>
            <a:r>
              <a:rPr lang="en-IN" dirty="0"/>
              <a:t> lymph nodes: levels I</a:t>
            </a:r>
          </a:p>
          <a:p>
            <a:r>
              <a:rPr lang="en-IN" b="1" dirty="0"/>
              <a:t>C</a:t>
            </a:r>
            <a:r>
              <a:rPr lang="en-IN" dirty="0"/>
              <a:t> </a:t>
            </a:r>
            <a:r>
              <a:rPr lang="en-IN" dirty="0" err="1"/>
              <a:t>axillary</a:t>
            </a:r>
            <a:r>
              <a:rPr lang="en-IN" dirty="0"/>
              <a:t> lymph nodes: levels II</a:t>
            </a:r>
          </a:p>
          <a:p>
            <a:r>
              <a:rPr lang="en-IN" b="1" dirty="0"/>
              <a:t>D</a:t>
            </a:r>
            <a:r>
              <a:rPr lang="en-IN" dirty="0"/>
              <a:t> </a:t>
            </a:r>
            <a:r>
              <a:rPr lang="en-IN" dirty="0" err="1"/>
              <a:t>axillary</a:t>
            </a:r>
            <a:r>
              <a:rPr lang="en-IN" dirty="0"/>
              <a:t> lymph nodes: levels III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2400" y="4116387"/>
            <a:ext cx="4191000" cy="2438400"/>
          </a:xfrm>
        </p:spPr>
        <p:txBody>
          <a:bodyPr/>
          <a:lstStyle/>
          <a:p>
            <a:r>
              <a:rPr lang="en-IN" dirty="0"/>
              <a:t>   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810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This modification was design to reduce the cosmetic deformity produced by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halsted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radical mastectomy.</a:t>
            </a:r>
          </a:p>
          <a:p>
            <a:pPr algn="just">
              <a:buFontTx/>
              <a:buChar char="-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It preserves pectoralis major muscles and remove level –I, II, &amp; III lymph nodes.</a:t>
            </a:r>
          </a:p>
          <a:p>
            <a:pPr algn="just">
              <a:buFontTx/>
              <a:buChar char="-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major remains intact, so that it avoids a hollow defect inferior to the clavicle.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blue highlighted area </a:t>
            </a:r>
          </a:p>
          <a:p>
            <a:pPr algn="just">
              <a:buNone/>
            </a:pP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indicates breast tissue removed</a:t>
            </a:r>
          </a:p>
          <a:p>
            <a:pPr algn="just">
              <a:buNone/>
            </a:pPr>
            <a:r>
              <a:rPr lang="en-IN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during </a:t>
            </a:r>
            <a:r>
              <a:rPr lang="en-IN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total (simple) mastectomy</a:t>
            </a:r>
          </a:p>
          <a:p>
            <a:pPr algn="just">
              <a:buNone/>
            </a:pPr>
            <a:r>
              <a:rPr lang="en-IN" sz="2800" dirty="0"/>
              <a:t>   </a:t>
            </a:r>
          </a:p>
          <a:p>
            <a:pPr algn="just">
              <a:buNone/>
            </a:pPr>
            <a:endParaRPr lang="en-IN" sz="2800" dirty="0"/>
          </a:p>
          <a:p>
            <a:pPr algn="just">
              <a:buNone/>
            </a:pPr>
            <a:r>
              <a:rPr lang="en-IN" sz="2400" dirty="0"/>
              <a:t>The blue highlighted area </a:t>
            </a:r>
          </a:p>
          <a:p>
            <a:pPr algn="just">
              <a:buNone/>
            </a:pPr>
            <a:r>
              <a:rPr lang="en-IN" sz="2400" dirty="0"/>
              <a:t>indicates breast and lymphatic tissue </a:t>
            </a:r>
          </a:p>
          <a:p>
            <a:pPr algn="just">
              <a:buNone/>
            </a:pPr>
            <a:r>
              <a:rPr lang="en-IN" sz="2400" dirty="0"/>
              <a:t>removed during </a:t>
            </a:r>
            <a:r>
              <a:rPr lang="en-IN" sz="2400" b="1" dirty="0"/>
              <a:t>modified </a:t>
            </a:r>
          </a:p>
          <a:p>
            <a:pPr algn="just">
              <a:buNone/>
            </a:pPr>
            <a:r>
              <a:rPr lang="en-IN" sz="2400" b="1" dirty="0"/>
              <a:t>radical mastectomy</a:t>
            </a:r>
            <a:r>
              <a:rPr lang="en-IN" sz="2400" dirty="0"/>
              <a:t>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lick to view original f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66800"/>
            <a:ext cx="3463634" cy="2667000"/>
          </a:xfrm>
          <a:prstGeom prst="rect">
            <a:avLst/>
          </a:prstGeom>
          <a:noFill/>
        </p:spPr>
      </p:pic>
      <p:pic>
        <p:nvPicPr>
          <p:cNvPr id="19460" name="Picture 4" descr="Click to view original 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3364673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7677" y="1600200"/>
            <a:ext cx="314632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600200"/>
            <a:ext cx="525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blue highlighted area indicates breast and lymphatic tissue and the red highlighted area indicates muscle removed during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radical mastectomy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0CB8-DD44-4DDA-826B-80CBD9D29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436F7-A483-4215-BA46-720FC0CAB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E3F32-78F7-4CD5-9DEF-FD799BF0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14427" r="8333" b="11463"/>
          <a:stretch/>
        </p:blipFill>
        <p:spPr>
          <a:xfrm>
            <a:off x="152400" y="289878"/>
            <a:ext cx="8839200" cy="62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98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Physiotherapy has an important role in the rehabilitation of breast cancer patients.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Through rehabilitation physiotherapists promote independence and a return to normal activities, ultimately improving the quality of life of the patients.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Pre operative physiotherapy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Full assessment  of any existing shoulder or neck problems that may affects post operative outcomes.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Identification of any risk factors.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Information and educational advices, including a leaflet on post operative exercise routines.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>
                <a:latin typeface="Times New Roman" pitchFamily="18" charset="0"/>
                <a:cs typeface="Times New Roman" pitchFamily="18" charset="0"/>
              </a:rPr>
              <a:t>Prevention of complication like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lymphodema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chest tightness, other secondary respiratory complications, Psychological counselling.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b="1" dirty="0"/>
          </a:p>
          <a:p>
            <a:pPr algn="just">
              <a:buNone/>
            </a:pPr>
            <a:r>
              <a:rPr lang="en-IN" dirty="0"/>
              <a:t>	Mastectomy is an operation in which the entire breast tissues, usually including the nipple and the areola, is removed. </a:t>
            </a:r>
          </a:p>
          <a:p>
            <a:pPr algn="just">
              <a:buNone/>
            </a:pPr>
            <a:endParaRPr lang="en-IN" dirty="0"/>
          </a:p>
          <a:p>
            <a:pPr algn="just">
              <a:buNone/>
            </a:pPr>
            <a:r>
              <a:rPr lang="en-IN" dirty="0"/>
              <a:t>	Mastectomy is usually performed as a treatment of breast cancer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Post operative physiotherapy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Post operative assessment &amp; examination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Identification of problem list.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Development of Aims &amp; Goals.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Associated treatment.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Aim :-</a:t>
            </a:r>
          </a:p>
          <a:p>
            <a:pPr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Pain management.</a:t>
            </a:r>
          </a:p>
          <a:p>
            <a:pPr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Prevention of shoulder and neck stiffness.</a:t>
            </a:r>
          </a:p>
          <a:p>
            <a:pPr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Preventing muscle weakness</a:t>
            </a:r>
          </a:p>
          <a:p>
            <a:pPr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Postural advices.</a:t>
            </a:r>
          </a:p>
          <a:p>
            <a:pPr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Prevention of chest wall stiffness.</a:t>
            </a:r>
          </a:p>
          <a:p>
            <a:pPr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Prevention of secondary respiratory complication.</a:t>
            </a:r>
          </a:p>
          <a:p>
            <a:pPr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Prevention of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Lymphodema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Incision care </a:t>
            </a:r>
          </a:p>
          <a:p>
            <a:pPr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Psychological support.</a:t>
            </a:r>
          </a:p>
          <a:p>
            <a:pPr>
              <a:buFontTx/>
              <a:buChar char="-"/>
            </a:pPr>
            <a:endParaRPr lang="en-IN" dirty="0"/>
          </a:p>
          <a:p>
            <a:pPr>
              <a:buFontTx/>
              <a:buChar char="-"/>
            </a:pP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Pain Management  :-</a:t>
            </a:r>
          </a:p>
          <a:p>
            <a:pPr algn="just">
              <a:buFontTx/>
              <a:buChar char="-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It is usual for patients to experiences post operative pain and this is relieved by medication.</a:t>
            </a:r>
          </a:p>
          <a:p>
            <a:pPr algn="just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Some patients may go on to the chronic pain, which may be far more complex due to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biomecahnical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behavioural, emotional and socio cultural influences.</a:t>
            </a:r>
          </a:p>
          <a:p>
            <a:pPr algn="just">
              <a:buFontTx/>
              <a:buChar char="-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PT : - TENS, soft tissue &amp; joint mobilisations, relaxation techniques and alternative and cognitive therapies can all help.</a:t>
            </a:r>
          </a:p>
          <a:p>
            <a:pPr algn="just">
              <a:buFontTx/>
              <a:buChar char="-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Prevention of shoulder &amp; neck stiffness :-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Shoulder &amp; neck mobility exercise.</a:t>
            </a:r>
          </a:p>
          <a:p>
            <a:pPr>
              <a:buFontTx/>
              <a:buChar char="-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Emphasis on Shoulder  girdle specific movements.</a:t>
            </a:r>
          </a:p>
          <a:p>
            <a:pPr>
              <a:buFontTx/>
              <a:buChar char="-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Shoulder overhead abduction/ flexion, lateral rotation retraction etc.</a:t>
            </a:r>
          </a:p>
          <a:p>
            <a:pPr>
              <a:buFontTx/>
              <a:buChar char="-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stretching.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Preventing muscle weakness :-</a:t>
            </a:r>
          </a:p>
          <a:p>
            <a:pPr algn="just"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Self Stretching of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muscle within the pain free range .</a:t>
            </a:r>
          </a:p>
          <a:p>
            <a:pPr algn="just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Shoulder joint Active Range of  motion  in the available ROM.</a:t>
            </a:r>
          </a:p>
          <a:p>
            <a:pPr algn="just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Gradually progression towards the strengthening  exercise of shoulder joint.</a:t>
            </a:r>
          </a:p>
          <a:p>
            <a:pPr>
              <a:buFontTx/>
              <a:buChar char="-"/>
            </a:pPr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Prevention of chest wall stiffness :-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- Chest mobility exercise</a:t>
            </a:r>
          </a:p>
          <a:p>
            <a:pPr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- Butterfly exercise</a:t>
            </a:r>
          </a:p>
          <a:p>
            <a:pPr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	- B/L shoulder abduction </a:t>
            </a:r>
          </a:p>
          <a:p>
            <a:pPr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- Breathing associated with flexion &amp;     </a:t>
            </a:r>
          </a:p>
          <a:p>
            <a:pPr>
              <a:buNone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    extension of trunk.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Char char="-"/>
            </a:pP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Prevention of </a:t>
            </a:r>
            <a:r>
              <a:rPr lang="en-IN" sz="4500" dirty="0" err="1">
                <a:latin typeface="Times New Roman" pitchFamily="18" charset="0"/>
                <a:cs typeface="Times New Roman" pitchFamily="18" charset="0"/>
              </a:rPr>
              <a:t>lymphodema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PT :-</a:t>
            </a:r>
          </a:p>
          <a:p>
            <a:pPr algn="just">
              <a:buFontTx/>
              <a:buChar char="-"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Skin care :-</a:t>
            </a: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Daily application of emollient cream &amp; advises of skin care .</a:t>
            </a:r>
          </a:p>
          <a:p>
            <a:pPr algn="just">
              <a:buFontTx/>
              <a:buChar char="-"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Compression Garments :-</a:t>
            </a: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These are used to limit &amp; control swelling in the limb.</a:t>
            </a: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In breast cancer, a glove, a sleeve or combined glove and sleeve can be used depending upon the extent of the swelling.</a:t>
            </a: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Garments are usually worn during the day, especially for exercise and when working.</a:t>
            </a: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In some cases a bandaging system described as multilayer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lymphodema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bandaging. (MLLB) is used in combination with lymphatic massage to reverse complications such as severe swelling or distorted limb shape, prior to the introduction of compression garments.</a:t>
            </a:r>
          </a:p>
          <a:p>
            <a:pPr>
              <a:buFontTx/>
              <a:buChar char="-"/>
            </a:pP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IN" b="1" dirty="0"/>
              <a:t> 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Dynamic exercise :-</a:t>
            </a: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This is important as lymphatic drainage is enhanced by the effect of muscle pump, particularly when compression garment is worn.</a:t>
            </a:r>
          </a:p>
          <a:p>
            <a:pPr algn="just">
              <a:buFontTx/>
              <a:buChar char="-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Gentle stretching exercise also helps to maintain or improve range of movement and to facilitate good posture.</a:t>
            </a:r>
          </a:p>
          <a:p>
            <a:pPr algn="just">
              <a:buFontTx/>
              <a:buChar char="-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Excessive exercise can increase the lymphatic load an results in further swelling, so patients are warned to introduce any new activity gradually.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Lymphatic massage :-</a:t>
            </a:r>
          </a:p>
          <a:p>
            <a:pPr algn="just">
              <a:buNone/>
            </a:pP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Manual Lymphatic Drainage (MLD) is characterised by the pressure and sequence of the technique, designed to stimulate drainage through the functioning lymphatic .</a:t>
            </a: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This is usually the only method of care available to treat midline oedema.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400" dirty="0"/>
              <a:t>Effects of manual lymphatic drainage on breast cancer-related </a:t>
            </a:r>
            <a:r>
              <a:rPr lang="en-IN" sz="2400" dirty="0" err="1"/>
              <a:t>lymphedema</a:t>
            </a:r>
            <a:r>
              <a:rPr lang="en-IN" sz="2400" dirty="0"/>
              <a:t>: a systematic review and meta-analysis of randomized controlled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 algn="r">
              <a:buNone/>
            </a:pPr>
            <a:r>
              <a:rPr lang="en-IN" dirty="0"/>
              <a:t> </a:t>
            </a:r>
            <a:r>
              <a:rPr lang="en-IN" sz="2400" dirty="0"/>
              <a:t>World Journal of Surgical Oncology 2013, 11:15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3352800"/>
          <a:ext cx="60960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 patient with breast-cancer-related </a:t>
                      </a:r>
                      <a:r>
                        <a:rPr lang="en-IN" dirty="0" err="1"/>
                        <a:t>lymphedema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Manual lymphatic</a:t>
                      </a:r>
                      <a:r>
                        <a:rPr lang="en-IN" baseline="0" dirty="0"/>
                        <a:t> drainage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Sleeve and glove compression, Exercise,</a:t>
                      </a:r>
                      <a:r>
                        <a:rPr lang="en-IN" baseline="0" dirty="0"/>
                        <a:t> 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Incidence of </a:t>
                      </a:r>
                      <a:r>
                        <a:rPr lang="en-IN" dirty="0" err="1"/>
                        <a:t>lymphedema</a:t>
                      </a:r>
                      <a:r>
                        <a:rPr lang="en-IN" dirty="0"/>
                        <a:t> and the reduction in the volume of the patient’s arm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Risk factors for breast cancer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11763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Age ; women over age 50</a:t>
            </a:r>
          </a:p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Previous history of breast cancer</a:t>
            </a:r>
          </a:p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A family history of breast cancer </a:t>
            </a:r>
          </a:p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A genetic predisposition </a:t>
            </a:r>
          </a:p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Estrogen exposure</a:t>
            </a:r>
          </a:p>
          <a:p>
            <a:pPr lvl="1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Women who began to menstruate before age 12 and/ or experienced menopause after age 50</a:t>
            </a:r>
          </a:p>
          <a:p>
            <a:pPr lvl="1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Having a first child after age 30</a:t>
            </a:r>
          </a:p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Oral contraceptive </a:t>
            </a:r>
          </a:p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Hormone replacement therapy</a:t>
            </a:r>
          </a:p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Life style factors</a:t>
            </a:r>
          </a:p>
          <a:p>
            <a:pPr lvl="1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Obesity</a:t>
            </a:r>
          </a:p>
          <a:p>
            <a:pPr lvl="1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Lack of exercise </a:t>
            </a:r>
          </a:p>
          <a:p>
            <a:pPr lvl="1"/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Alcohol use</a:t>
            </a:r>
          </a:p>
          <a:p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Radiation  </a:t>
            </a:r>
          </a:p>
          <a:p>
            <a:pPr lvl="1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381000"/>
          <a:ext cx="8915400" cy="617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0">
                <a:tc>
                  <a:txBody>
                    <a:bodyPr/>
                    <a:lstStyle/>
                    <a:p>
                      <a:r>
                        <a:rPr lang="en-IN" dirty="0"/>
                        <a:t>Manual lymphatic drainage on breast cancer-related </a:t>
                      </a:r>
                      <a:r>
                        <a:rPr lang="en-IN" dirty="0" err="1"/>
                        <a:t>lymphedema</a:t>
                      </a:r>
                      <a:r>
                        <a:rPr lang="en-IN" dirty="0"/>
                        <a:t>: a systematic review and meta-analysis of randomized controlled trials.</a:t>
                      </a:r>
                    </a:p>
                    <a:p>
                      <a:endParaRPr lang="en-IN" dirty="0"/>
                    </a:p>
                    <a:p>
                      <a:r>
                        <a:rPr lang="en-IN" dirty="0"/>
                        <a:t>High level evidence 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Systemic review was done to evaluate the effectiveness of MLD in the prevention and treatment of breast-cancer-related </a:t>
                      </a:r>
                      <a:r>
                        <a:rPr lang="en-IN" dirty="0" err="1"/>
                        <a:t>lymphedema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Included RCTs or quasi-RCTs from the literature that evaluated the outcome of MLD in preventing and treating breast-cancer-related </a:t>
                      </a:r>
                      <a:r>
                        <a:rPr lang="en-IN" dirty="0" err="1"/>
                        <a:t>lymphedema</a:t>
                      </a:r>
                      <a:r>
                        <a:rPr lang="en-IN" dirty="0"/>
                        <a:t>. </a:t>
                      </a:r>
                    </a:p>
                    <a:p>
                      <a:r>
                        <a:rPr lang="en-IN" dirty="0"/>
                        <a:t>For inclusion in study, the trials were required to describe: 1) the inclusion and exclusion criteria used for patient selection, 2) the MLD technique used, 3) the compression strategy used, 4) the definition of </a:t>
                      </a:r>
                      <a:r>
                        <a:rPr lang="en-IN" dirty="0" err="1"/>
                        <a:t>lymphedema</a:t>
                      </a:r>
                      <a:r>
                        <a:rPr lang="en-IN" dirty="0"/>
                        <a:t>, and 5) the evaluation of </a:t>
                      </a:r>
                      <a:r>
                        <a:rPr lang="en-IN" dirty="0" err="1"/>
                        <a:t>lymphedema</a:t>
                      </a:r>
                      <a:r>
                        <a:rPr lang="en-IN" dirty="0"/>
                        <a:t> severity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 significant difference in the incidence of </a:t>
                      </a:r>
                      <a:r>
                        <a:rPr lang="en-IN" dirty="0" err="1"/>
                        <a:t>lymphedema</a:t>
                      </a:r>
                      <a:r>
                        <a:rPr lang="en-IN" dirty="0"/>
                        <a:t> in patients treated with or without MLD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Scaring :-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Surgical scar may become adhere to underlying structure ,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fascia, resulting in tightness and discomfort in the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axilla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and chest wall regions.</a:t>
            </a:r>
          </a:p>
          <a:p>
            <a:pPr algn="just">
              <a:buFontTx/>
              <a:buChar char="-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Friction massage can be given.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Prevention of cording/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web syndrome:-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- Tender cord like structure, thought to be a results of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lymphangitis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or lymphatic thrombosis, may arise from the chest wall to the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axilla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sometimes extending down the arm itself.</a:t>
            </a:r>
          </a:p>
          <a:p>
            <a:pPr algn="just">
              <a:buFontTx/>
              <a:buChar char="-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These cord restrict movement and cause significant pain.</a:t>
            </a:r>
          </a:p>
          <a:p>
            <a:pPr algn="just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PT :-</a:t>
            </a:r>
          </a:p>
          <a:p>
            <a:pPr algn="just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It is mobilised gently with soft tissue massage </a:t>
            </a:r>
          </a:p>
          <a:p>
            <a:pPr algn="just">
              <a:buFontTx/>
              <a:buChar char="-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Encourage active &amp; passive movement.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IN" dirty="0"/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Numbness :-</a:t>
            </a:r>
          </a:p>
          <a:p>
            <a:pPr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axillary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surgery the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cutanious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nerves are incised, resulting in sensory loss in the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axilla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, lateral chest wall and upper arm.</a:t>
            </a:r>
          </a:p>
          <a:p>
            <a:pPr algn="just">
              <a:buFontTx/>
              <a:buChar char="-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- 	It is not uncommon for patients to experience pain and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paresthesia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as sensory recovery occurs.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Radiotherapy treatment :-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Prior to radiotherapy shoulder mobilization is again important to facilitate radiotherapy positioning.</a:t>
            </a:r>
          </a:p>
          <a:p>
            <a:pPr algn="just">
              <a:buFontTx/>
              <a:buChar char="-"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Post radiotherapy patients should be encouraged to continue their  shoulder mobility exercise as treatment can cause delayed onset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stifness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Return to function :-</a:t>
            </a: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All patients can encouraged to lead an active and normal life after having breast surgery that could improve quality of life.</a:t>
            </a:r>
          </a:p>
          <a:p>
            <a:pPr algn="just"/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	 Psychological support.</a:t>
            </a:r>
          </a:p>
          <a:p>
            <a:pPr>
              <a:buFontTx/>
              <a:buChar char="-"/>
            </a:pP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IN" sz="16600" dirty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woman's best chance of surviving breast cancer is early detection through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Regular self-breast examinations,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Clinical breast examinations, and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Mammography </a:t>
            </a:r>
            <a:endParaRPr lang="en-A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Symptoms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New lumps  or a thickening in the breast or under the arm</a:t>
            </a:r>
          </a:p>
          <a:p>
            <a:pPr>
              <a:lnSpc>
                <a:spcPct val="9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Nipple tenderness, discharge, or physical changes (such as a turned inward nipple or a persistent sore)</a:t>
            </a:r>
          </a:p>
          <a:p>
            <a:pPr>
              <a:lnSpc>
                <a:spcPct val="9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Skin irritation or changes, such as dimples,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scaliness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or new creases</a:t>
            </a:r>
          </a:p>
          <a:p>
            <a:pPr>
              <a:lnSpc>
                <a:spcPct val="90000"/>
              </a:lnSpc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Warm, red, swollen breasts with a rash resembling the skin of an orange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peau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d'orange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Pain in the breast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Stages of breast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Stage –I  - 	Tumour up to 2 cm, No lymph node 				affected, No evidence of spread 				beyond the breast.</a:t>
            </a:r>
          </a:p>
          <a:p>
            <a:pPr algn="just"/>
            <a:r>
              <a:rPr lang="en-IN" sz="2400" dirty="0"/>
              <a:t>Stage – II – Tumour between 2 cm and 5 cm and /or lymph 		node in armpit is affected, No evidence of spreads 		beyond armpit.</a:t>
            </a:r>
          </a:p>
          <a:p>
            <a:pPr algn="just"/>
            <a:r>
              <a:rPr lang="en-IN" sz="2400" dirty="0"/>
              <a:t>Stage – III – Tumour more than 5 cm, Lymph node in armpit is 		affected, No evidence of spread beyond armpit.</a:t>
            </a:r>
          </a:p>
          <a:p>
            <a:pPr algn="just"/>
            <a:r>
              <a:rPr lang="en-IN" sz="2400" dirty="0"/>
              <a:t>Stage – IV – Tumour of any size, Lymph node in armpit often 		affected, cancer has spread to other part of the 		body.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17513"/>
            <a:ext cx="8637588" cy="1066800"/>
          </a:xfrm>
        </p:spPr>
        <p:txBody>
          <a:bodyPr/>
          <a:lstStyle/>
          <a:p>
            <a:r>
              <a:rPr lang="en-US" sz="3200" b="1" dirty="0"/>
              <a:t>Diagnosis: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Diagnostic Mammography</a:t>
            </a:r>
          </a:p>
        </p:txBody>
      </p:sp>
      <p:pic>
        <p:nvPicPr>
          <p:cNvPr id="10244" name="Picture 4" descr="mammogram_side_d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5562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08963" cy="4114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MRI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/>
              <a:t>Ultrasound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/>
              <a:t> </a:t>
            </a:r>
            <a:r>
              <a:rPr lang="en-US" sz="2800" b="1" i="1" u="sng" dirty="0"/>
              <a:t>Surgical tests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i="1" u="sng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   Core biopsy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28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   Stereotactic fine needle biopsy (S- FNAC)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800" dirty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/>
              <a:t>   Fine needle biopsy (FNAC)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2198</Words>
  <Application>Microsoft Office PowerPoint</Application>
  <PresentationFormat>On-screen Show (4:3)</PresentationFormat>
  <Paragraphs>308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Office Theme</vt:lpstr>
      <vt:lpstr>Slide</vt:lpstr>
      <vt:lpstr>Mastectomy and Physiotherapy Management</vt:lpstr>
      <vt:lpstr>Objectives</vt:lpstr>
      <vt:lpstr>Definition </vt:lpstr>
      <vt:lpstr>Risk factors for breast cancer </vt:lpstr>
      <vt:lpstr>Prevention</vt:lpstr>
      <vt:lpstr>Symptoms </vt:lpstr>
      <vt:lpstr>Stages of breast cancer</vt:lpstr>
      <vt:lpstr>Diagnosis: </vt:lpstr>
      <vt:lpstr>PowerPoint Presentation</vt:lpstr>
      <vt:lpstr>PowerPoint Presentation</vt:lpstr>
      <vt:lpstr>TYPES OF BREAST CANCER SURGERY </vt:lpstr>
      <vt:lpstr> </vt:lpstr>
      <vt:lpstr>Breast Sparing Surgery: Lumpectomy &amp; Partial Mastectomy</vt:lpstr>
      <vt:lpstr>PowerPoint Presentation</vt:lpstr>
      <vt:lpstr>Simple or total mastectomy</vt:lpstr>
      <vt:lpstr>Total Mastectomy </vt:lpstr>
      <vt:lpstr>PowerPoint Presentation</vt:lpstr>
      <vt:lpstr>Radical mastectomy</vt:lpstr>
      <vt:lpstr>Radical Mastectomy ( Halsted Procedure)</vt:lpstr>
      <vt:lpstr>PowerPoint Presentation</vt:lpstr>
      <vt:lpstr>Modified radical mastectomy</vt:lpstr>
      <vt:lpstr>Modified Radical Mastectomy </vt:lpstr>
      <vt:lpstr>Modified Radical Mastectomy</vt:lpstr>
      <vt:lpstr>PowerPoint Presentation</vt:lpstr>
      <vt:lpstr> </vt:lpstr>
      <vt:lpstr> </vt:lpstr>
      <vt:lpstr>PowerPoint Presentation</vt:lpstr>
      <vt:lpstr>PowerPoint Presentation</vt:lpstr>
      <vt:lpstr>Pre operative physiotherapy</vt:lpstr>
      <vt:lpstr>Post operative physiotherapy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Effects of manual lymphatic drainage on breast cancer-related lymphedema: a systematic review and meta-analysis of randomized controlled trials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Mastectomy</dc:title>
  <dc:creator>Dr. Anjum</dc:creator>
  <cp:lastModifiedBy>Poonam Devmurari</cp:lastModifiedBy>
  <cp:revision>118</cp:revision>
  <dcterms:created xsi:type="dcterms:W3CDTF">2006-08-16T00:00:00Z</dcterms:created>
  <dcterms:modified xsi:type="dcterms:W3CDTF">2020-08-19T04:28:30Z</dcterms:modified>
</cp:coreProperties>
</file>