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6" r:id="rId2"/>
    <p:sldId id="307" r:id="rId3"/>
    <p:sldId id="257" r:id="rId4"/>
    <p:sldId id="258" r:id="rId5"/>
    <p:sldId id="270" r:id="rId6"/>
    <p:sldId id="259" r:id="rId7"/>
    <p:sldId id="260" r:id="rId8"/>
    <p:sldId id="294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302" r:id="rId20"/>
    <p:sldId id="304" r:id="rId21"/>
    <p:sldId id="303" r:id="rId22"/>
    <p:sldId id="305" r:id="rId23"/>
    <p:sldId id="272" r:id="rId24"/>
    <p:sldId id="274" r:id="rId25"/>
    <p:sldId id="275" r:id="rId26"/>
    <p:sldId id="276" r:id="rId27"/>
    <p:sldId id="277" r:id="rId28"/>
    <p:sldId id="278" r:id="rId29"/>
    <p:sldId id="279" r:id="rId30"/>
    <p:sldId id="289" r:id="rId31"/>
    <p:sldId id="290" r:id="rId32"/>
    <p:sldId id="288" r:id="rId33"/>
    <p:sldId id="293" r:id="rId34"/>
    <p:sldId id="280" r:id="rId35"/>
    <p:sldId id="281" r:id="rId36"/>
    <p:sldId id="292" r:id="rId37"/>
    <p:sldId id="282" r:id="rId38"/>
    <p:sldId id="283" r:id="rId39"/>
    <p:sldId id="301" r:id="rId40"/>
    <p:sldId id="291" r:id="rId41"/>
    <p:sldId id="284" r:id="rId42"/>
    <p:sldId id="285" r:id="rId43"/>
    <p:sldId id="286" r:id="rId44"/>
    <p:sldId id="287" r:id="rId45"/>
    <p:sldId id="306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4660"/>
  </p:normalViewPr>
  <p:slideViewPr>
    <p:cSldViewPr>
      <p:cViewPr varScale="1">
        <p:scale>
          <a:sx n="73" d="100"/>
          <a:sy n="73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B7A3C-DEFE-443C-A746-9E41E4CB6EE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39BA0-3939-426B-987D-6FCD48D871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5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39BA0-3939-426B-987D-6FCD48D871D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638800"/>
          </a:xfrm>
        </p:spPr>
        <p:txBody>
          <a:bodyPr>
            <a:noAutofit/>
          </a:bodyPr>
          <a:lstStyle/>
          <a:p>
            <a:r>
              <a:rPr lang="en-US" sz="6600" dirty="0" smtClean="0"/>
              <a:t>Peripheral Vascular Disease</a:t>
            </a:r>
            <a:br>
              <a:rPr lang="en-US" sz="6600" dirty="0" smtClean="0"/>
            </a:br>
            <a:r>
              <a:rPr lang="en-US" sz="6600" dirty="0" smtClean="0"/>
              <a:t>-</a:t>
            </a:r>
            <a:r>
              <a:rPr lang="en-US" sz="4400" dirty="0" smtClean="0"/>
              <a:t>Assessment </a:t>
            </a:r>
            <a:br>
              <a:rPr lang="en-US" sz="4400" dirty="0" smtClean="0"/>
            </a:br>
            <a:r>
              <a:rPr lang="en-US" sz="4400" dirty="0" smtClean="0"/>
              <a:t>&amp;</a:t>
            </a:r>
            <a:br>
              <a:rPr lang="en-US" sz="4400" dirty="0" smtClean="0"/>
            </a:br>
            <a:r>
              <a:rPr lang="en-US" sz="4400" dirty="0" smtClean="0"/>
              <a:t>Management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276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H/o Onset of symptoms.</a:t>
            </a:r>
          </a:p>
          <a:p>
            <a:pPr>
              <a:buNone/>
            </a:pPr>
            <a:r>
              <a:rPr lang="en-US" dirty="0" smtClean="0"/>
              <a:t>        Mechanism of injury.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H/o Individuals work environment</a:t>
            </a:r>
          </a:p>
          <a:p>
            <a:pPr>
              <a:buNone/>
            </a:pPr>
            <a:r>
              <a:rPr lang="en-US" dirty="0" smtClean="0"/>
              <a:t>         Job skills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858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Examination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060448"/>
            <a:ext cx="8183880" cy="4187952"/>
          </a:xfrm>
        </p:spPr>
        <p:txBody>
          <a:bodyPr/>
          <a:lstStyle/>
          <a:p>
            <a:r>
              <a:rPr lang="en-US" u="sng" dirty="0" smtClean="0"/>
              <a:t>Subjective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Current symptoms including presentations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Behavior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Factors that increases or decreasing symptoms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Questions concerning intermittent claudication, rest pain and L/E positioning.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Objective </a:t>
            </a:r>
          </a:p>
          <a:p>
            <a:pPr>
              <a:buFont typeface="Wingdings" pitchFamily="2" charset="2"/>
              <a:buChar char="Ø"/>
            </a:pPr>
            <a:endParaRPr lang="en-US" u="sng" dirty="0" smtClean="0"/>
          </a:p>
          <a:p>
            <a:pPr>
              <a:buFont typeface="Wingdings" pitchFamily="2" charset="2"/>
              <a:buChar char="Ø"/>
            </a:pPr>
            <a:r>
              <a:rPr lang="en-US" u="sng" dirty="0" smtClean="0"/>
              <a:t>Observation</a:t>
            </a:r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Any evidence of oedema/cellulitis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Any discoloration of skin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Cyanosis or pallor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Loss of hairs distal to circulation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Evidence of any wound or previous  amputation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Gait pattern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458200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u="sng" dirty="0" smtClean="0"/>
              <a:t>Motor sensory status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/>
              <a:t>Gross motor</a:t>
            </a:r>
            <a:r>
              <a:rPr lang="en-US" sz="2400" dirty="0" smtClean="0"/>
              <a:t>- R.O.M</a:t>
            </a:r>
          </a:p>
          <a:p>
            <a:pPr>
              <a:buNone/>
            </a:pPr>
            <a:r>
              <a:rPr lang="en-US" sz="2400" dirty="0" smtClean="0"/>
              <a:t>                    - Strength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/>
              <a:t>Sensory testing</a:t>
            </a:r>
            <a:r>
              <a:rPr lang="en-US" sz="2400" dirty="0" smtClean="0"/>
              <a:t> – light touch and pressure</a:t>
            </a:r>
          </a:p>
          <a:p>
            <a:pPr>
              <a:buNone/>
            </a:pPr>
            <a:r>
              <a:rPr lang="en-US" sz="2400" dirty="0" smtClean="0"/>
              <a:t>                          - Use of semmes-weinstein  			            monofilaments.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Temperature</a:t>
            </a:r>
            <a:r>
              <a:rPr lang="en-US" sz="2400" dirty="0" smtClean="0"/>
              <a:t> – radiometer</a:t>
            </a:r>
          </a:p>
          <a:p>
            <a:pPr>
              <a:buNone/>
            </a:pPr>
            <a:r>
              <a:rPr lang="en-US" sz="2400" dirty="0" smtClean="0"/>
              <a:t>                     - thermister/ electronic thermometer</a:t>
            </a:r>
          </a:p>
          <a:p>
            <a:pPr>
              <a:buNone/>
            </a:pPr>
            <a:r>
              <a:rPr lang="en-US" sz="2400" dirty="0" smtClean="0"/>
              <a:t>                             - test tubes</a:t>
            </a:r>
          </a:p>
          <a:p>
            <a:pPr>
              <a:buNone/>
            </a:pPr>
            <a:r>
              <a:rPr lang="en-US" sz="2400" dirty="0" smtClean="0"/>
              <a:t>                             - palpation skills</a:t>
            </a:r>
          </a:p>
          <a:p>
            <a:pPr>
              <a:buFont typeface="Wingdings" pitchFamily="2" charset="2"/>
              <a:buChar char="Ø"/>
            </a:pPr>
            <a:r>
              <a:rPr lang="en-US" u="sng" dirty="0" smtClean="0"/>
              <a:t>Girth (circumferential) measurement</a:t>
            </a:r>
          </a:p>
          <a:p>
            <a:pPr>
              <a:buNone/>
            </a:pPr>
            <a:r>
              <a:rPr lang="en-US" sz="2400" dirty="0" smtClean="0"/>
              <a:t>     Volumetric assessment can also be used.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u="sng" dirty="0" smtClean="0"/>
              <a:t>Vascular examinations</a:t>
            </a:r>
            <a:endParaRPr lang="en-US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/>
              <a:t>Pulses</a:t>
            </a:r>
            <a:r>
              <a:rPr lang="en-US" sz="2400" dirty="0" smtClean="0"/>
              <a:t>- normal </a:t>
            </a:r>
          </a:p>
          <a:p>
            <a:pPr>
              <a:buNone/>
            </a:pPr>
            <a:r>
              <a:rPr lang="en-US" sz="2400" dirty="0" smtClean="0"/>
              <a:t>		      - diminished</a:t>
            </a:r>
          </a:p>
          <a:p>
            <a:pPr>
              <a:buNone/>
            </a:pPr>
            <a:r>
              <a:rPr lang="en-US" sz="2400" dirty="0" smtClean="0"/>
              <a:t>		      - absent, distal to the insufficiency.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/>
              <a:t>Auscultation</a:t>
            </a:r>
            <a:r>
              <a:rPr lang="en-US" sz="2400" dirty="0" smtClean="0"/>
              <a:t> – listening the vessels with     	    		         stethoscope.</a:t>
            </a:r>
          </a:p>
          <a:p>
            <a:pPr>
              <a:buNone/>
            </a:pPr>
            <a:r>
              <a:rPr lang="en-US" sz="2400" dirty="0" smtClean="0"/>
              <a:t>			      - useful in identifying turbulent 			blood flow in the vessel ( Bruit )</a:t>
            </a:r>
          </a:p>
          <a:p>
            <a:pPr>
              <a:buNone/>
            </a:pPr>
            <a:r>
              <a:rPr lang="en-US" sz="2400" dirty="0" smtClean="0"/>
              <a:t>			      - it indicates possibility of partial 			blockage of that artery.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737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Doppler ultrasound.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Most useful diagnostic tool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Provides quick assessment of both arterial     and venous systems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Most common test is Ankle-Brachial Index (ABI).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048000"/>
          <a:ext cx="6934202" cy="3294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1"/>
                <a:gridCol w="5105401"/>
              </a:tblGrid>
              <a:tr h="364622">
                <a:tc>
                  <a:txBody>
                    <a:bodyPr/>
                    <a:lstStyle/>
                    <a:p>
                      <a:r>
                        <a:rPr lang="en-US" dirty="0" smtClean="0"/>
                        <a:t>ABI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 indications</a:t>
                      </a:r>
                      <a:endParaRPr lang="en-US" dirty="0"/>
                    </a:p>
                  </a:txBody>
                  <a:tcPr/>
                </a:tc>
              </a:tr>
              <a:tr h="364622">
                <a:tc>
                  <a:txBody>
                    <a:bodyPr/>
                    <a:lstStyle/>
                    <a:p>
                      <a:r>
                        <a:rPr lang="en-US" dirty="0" smtClean="0"/>
                        <a:t>&gt; 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Falsely elevated</a:t>
                      </a:r>
                      <a:endParaRPr lang="en-US" dirty="0"/>
                    </a:p>
                  </a:txBody>
                  <a:tcPr/>
                </a:tc>
              </a:tr>
              <a:tr h="3646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Arterial dz.</a:t>
                      </a:r>
                      <a:endParaRPr lang="en-US" dirty="0"/>
                    </a:p>
                  </a:txBody>
                  <a:tcPr/>
                </a:tc>
              </a:tr>
              <a:tr h="3646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</a:tr>
              <a:tr h="364622">
                <a:tc>
                  <a:txBody>
                    <a:bodyPr/>
                    <a:lstStyle/>
                    <a:p>
                      <a:r>
                        <a:rPr lang="en-US" dirty="0" smtClean="0"/>
                        <a:t>1.19-0.95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  <a:tr h="629347">
                <a:tc>
                  <a:txBody>
                    <a:bodyPr/>
                    <a:lstStyle/>
                    <a:p>
                      <a:r>
                        <a:rPr lang="en-US" dirty="0" smtClean="0"/>
                        <a:t>0.94-0.75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Mild Arterial dz</a:t>
                      </a:r>
                      <a:r>
                        <a:rPr lang="en-US" baseline="0" dirty="0" smtClean="0"/>
                        <a:t> + Intermittent claudication</a:t>
                      </a:r>
                      <a:endParaRPr lang="en-US" dirty="0" smtClean="0"/>
                    </a:p>
                  </a:txBody>
                  <a:tcPr/>
                </a:tc>
              </a:tr>
              <a:tr h="364622">
                <a:tc>
                  <a:txBody>
                    <a:bodyPr/>
                    <a:lstStyle/>
                    <a:p>
                      <a:r>
                        <a:rPr lang="en-US" dirty="0" smtClean="0"/>
                        <a:t>0.74-0.50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 arterial dz. + Rest pain</a:t>
                      </a:r>
                      <a:endParaRPr lang="en-US" dirty="0"/>
                    </a:p>
                  </a:txBody>
                  <a:tcPr/>
                </a:tc>
              </a:tr>
              <a:tr h="459523">
                <a:tc>
                  <a:txBody>
                    <a:bodyPr/>
                    <a:lstStyle/>
                    <a:p>
                      <a:r>
                        <a:rPr lang="en-US" dirty="0" smtClean="0"/>
                        <a:t>&lt;0.50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Severe arterial dz.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382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Special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667000"/>
          </a:xfrm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Rubor of dependency/ reactive hyperaemia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Claudication tests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Arteriography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914400"/>
          </a:xfrm>
        </p:spPr>
        <p:txBody>
          <a:bodyPr/>
          <a:lstStyle/>
          <a:p>
            <a:pPr algn="ctr"/>
            <a:r>
              <a:rPr lang="en-US" dirty="0" smtClean="0"/>
              <a:t>Assessment-Venous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648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Girth measurement.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Percussion test ( competency test for the    great saphenous vein 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Phlebography ( venography 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Tests for DVT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 Homan’s sign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 Cuff test ( BP Cuff test )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 Moses’ sign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Trendelenburg</a:t>
            </a:r>
            <a:r>
              <a:rPr lang="en-US" dirty="0" smtClean="0"/>
              <a:t>’ test.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Air plethysmography ( APG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864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Assessment-Lymphatic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057400"/>
            <a:ext cx="8183880" cy="3810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Girth measurement of the extremity.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Volumetric measurement.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Palpation to differentiate pitting from hard (non-pitting) oedema.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Stemmer’s test.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Lymphoscintigraphy.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Bio-impedance analysis (BIA ).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9120" y="457200"/>
            <a:ext cx="8183880" cy="1524000"/>
          </a:xfrm>
        </p:spPr>
        <p:txBody>
          <a:bodyPr>
            <a:normAutofit/>
          </a:bodyPr>
          <a:lstStyle/>
          <a:p>
            <a:r>
              <a:rPr lang="en-US" dirty="0" err="1"/>
              <a:t>Thromboangitis</a:t>
            </a:r>
            <a:r>
              <a:rPr lang="en-US" dirty="0"/>
              <a:t> </a:t>
            </a:r>
            <a:r>
              <a:rPr lang="en-US" dirty="0" err="1"/>
              <a:t>Obliterans</a:t>
            </a:r>
            <a:r>
              <a:rPr lang="en-US" dirty="0"/>
              <a:t> (</a:t>
            </a:r>
            <a:r>
              <a:rPr lang="en-US" dirty="0" err="1"/>
              <a:t>Beurger’s</a:t>
            </a:r>
            <a:r>
              <a:rPr lang="en-US" dirty="0"/>
              <a:t> disease</a:t>
            </a:r>
            <a:r>
              <a:rPr lang="en-US" dirty="0" smtClean="0"/>
              <a:t>)</a:t>
            </a:r>
            <a:endParaRPr lang="en-US" sz="3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" y="2054352"/>
            <a:ext cx="8183880" cy="3127248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Occlusive </a:t>
            </a:r>
            <a:r>
              <a:rPr lang="en-US" sz="2400" dirty="0"/>
              <a:t>arterial disease of small vessels of extremities</a:t>
            </a:r>
          </a:p>
          <a:p>
            <a:pPr lvl="1"/>
            <a:r>
              <a:rPr lang="en-US" sz="2400" dirty="0"/>
              <a:t>Begins distally and moves proximally</a:t>
            </a:r>
          </a:p>
          <a:p>
            <a:pPr lvl="1"/>
            <a:r>
              <a:rPr lang="en-US" sz="2400" dirty="0"/>
              <a:t>Direct correlation between cigarette smoking and disease manifestation</a:t>
            </a:r>
          </a:p>
          <a:p>
            <a:pPr lvl="1"/>
            <a:r>
              <a:rPr lang="en-US" sz="2400" dirty="0"/>
              <a:t>Inflammatory reaction due to increased sensitivity to </a:t>
            </a:r>
            <a:r>
              <a:rPr lang="en-US" sz="2400" dirty="0" smtClean="0"/>
              <a:t>nicotine</a:t>
            </a:r>
          </a:p>
          <a:p>
            <a:pPr lvl="1"/>
            <a:r>
              <a:rPr lang="en-US" dirty="0" smtClean="0"/>
              <a:t>Age – 20-40 years of 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938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Objectives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Classification of PVD</a:t>
            </a:r>
          </a:p>
          <a:p>
            <a:r>
              <a:rPr lang="en-US" dirty="0" smtClean="0"/>
              <a:t>Assessment and special tests</a:t>
            </a:r>
          </a:p>
          <a:p>
            <a:r>
              <a:rPr lang="en-US" dirty="0" smtClean="0"/>
              <a:t>Physiotherapy </a:t>
            </a:r>
            <a:r>
              <a:rPr lang="en-US" dirty="0" err="1" smtClean="0"/>
              <a:t>Managemnt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57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239000" cy="1203960"/>
          </a:xfrm>
        </p:spPr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Skin changes – pallor, </a:t>
            </a:r>
            <a:r>
              <a:rPr lang="en-US" dirty="0" err="1" smtClean="0"/>
              <a:t>chocky</a:t>
            </a:r>
            <a:r>
              <a:rPr lang="en-US" dirty="0" smtClean="0"/>
              <a:t> white appearance of skin</a:t>
            </a:r>
          </a:p>
          <a:p>
            <a:r>
              <a:rPr lang="en-US" dirty="0" smtClean="0"/>
              <a:t>Decrease temperature below the occlusion</a:t>
            </a:r>
          </a:p>
          <a:p>
            <a:r>
              <a:rPr lang="en-US" dirty="0" smtClean="0"/>
              <a:t>Decrease hair growth below the occlusion</a:t>
            </a:r>
          </a:p>
          <a:p>
            <a:r>
              <a:rPr lang="en-US" dirty="0" smtClean="0"/>
              <a:t>Dry skin</a:t>
            </a:r>
          </a:p>
          <a:p>
            <a:r>
              <a:rPr lang="en-US" dirty="0" smtClean="0"/>
              <a:t>Decrease or absent arterial pulses based on the severity</a:t>
            </a:r>
          </a:p>
          <a:p>
            <a:r>
              <a:rPr lang="en-US" dirty="0" smtClean="0"/>
              <a:t>Paraesthesia &amp; tingling sensation</a:t>
            </a:r>
          </a:p>
          <a:p>
            <a:r>
              <a:rPr lang="en-US" dirty="0" smtClean="0"/>
              <a:t>Pain – intermittent claudication (cramping, burning kind of pain)</a:t>
            </a:r>
          </a:p>
          <a:p>
            <a:r>
              <a:rPr lang="en-US" dirty="0" smtClean="0"/>
              <a:t>Muscle atrophy – muscle weakness</a:t>
            </a:r>
          </a:p>
          <a:p>
            <a:r>
              <a:rPr lang="en-US" dirty="0" smtClean="0"/>
              <a:t>Gangrene and ulceration in late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186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183880" cy="685800"/>
          </a:xfrm>
        </p:spPr>
        <p:txBody>
          <a:bodyPr>
            <a:normAutofit/>
          </a:bodyPr>
          <a:lstStyle/>
          <a:p>
            <a:r>
              <a:rPr lang="en-US" dirty="0"/>
              <a:t>Raynaud’s syndrome</a:t>
            </a:r>
            <a:r>
              <a:rPr lang="en-US" dirty="0" smtClean="0"/>
              <a:t>:</a:t>
            </a:r>
            <a:endParaRPr lang="en-US" sz="36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01000" cy="4419600"/>
          </a:xfrm>
        </p:spPr>
        <p:txBody>
          <a:bodyPr>
            <a:noAutofit/>
          </a:bodyPr>
          <a:lstStyle/>
          <a:p>
            <a:pPr lvl="1"/>
            <a:r>
              <a:rPr lang="en-US" dirty="0" smtClean="0"/>
              <a:t>It is a vasomotor disorder characterized by intermittent spasm in digital arterioles.</a:t>
            </a:r>
          </a:p>
          <a:p>
            <a:pPr lvl="1"/>
            <a:r>
              <a:rPr lang="en-US" dirty="0" smtClean="0"/>
              <a:t>Pts. are unduly sensitive to cold, even in mild degree, causes excessive contraction  of the arterioles</a:t>
            </a:r>
          </a:p>
          <a:p>
            <a:pPr lvl="1"/>
            <a:r>
              <a:rPr lang="en-US" dirty="0" smtClean="0"/>
              <a:t>Spasm </a:t>
            </a:r>
            <a:r>
              <a:rPr lang="en-US" dirty="0"/>
              <a:t>of arterioles in </a:t>
            </a:r>
            <a:r>
              <a:rPr lang="en-US" dirty="0" smtClean="0"/>
              <a:t>digits</a:t>
            </a:r>
          </a:p>
          <a:p>
            <a:pPr lvl="1"/>
            <a:r>
              <a:rPr lang="en-US" dirty="0" smtClean="0"/>
              <a:t>Emotional disturbances aggravates the symptoms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Etiology: idiopathic</a:t>
            </a:r>
          </a:p>
          <a:p>
            <a:pPr lvl="1"/>
            <a:r>
              <a:rPr lang="en-US" dirty="0"/>
              <a:t>Secondary to RA, SLE, Scleroderma</a:t>
            </a:r>
          </a:p>
        </p:txBody>
      </p:sp>
    </p:spTree>
    <p:extLst>
      <p:ext uri="{BB962C8B-B14F-4D97-AF65-F5344CB8AC3E}">
        <p14:creationId xmlns:p14="http://schemas.microsoft.com/office/powerpoint/2010/main" val="41217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83880" cy="1051560"/>
          </a:xfrm>
        </p:spPr>
        <p:txBody>
          <a:bodyPr/>
          <a:lstStyle/>
          <a:p>
            <a:r>
              <a:rPr lang="en-US" dirty="0" smtClean="0"/>
              <a:t>Symptoms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83880" cy="3051048"/>
          </a:xfrm>
        </p:spPr>
        <p:txBody>
          <a:bodyPr/>
          <a:lstStyle/>
          <a:p>
            <a:r>
              <a:rPr lang="en-US" dirty="0" smtClean="0"/>
              <a:t>Attacks are intermittent, affecting both the hands</a:t>
            </a:r>
          </a:p>
          <a:p>
            <a:r>
              <a:rPr lang="en-US" dirty="0" smtClean="0"/>
              <a:t>On exposure to cold, fingers becomes numb and appear white and shiny</a:t>
            </a:r>
          </a:p>
          <a:p>
            <a:r>
              <a:rPr lang="en-US" dirty="0" smtClean="0"/>
              <a:t>On rewarming, they become pink with a burning sensation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12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286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</a:t>
            </a:r>
            <a:r>
              <a:rPr lang="en-US" sz="3200" dirty="0" smtClean="0"/>
              <a:t>anagement</a:t>
            </a:r>
            <a:r>
              <a:rPr lang="en-US" dirty="0" smtClean="0"/>
              <a:t> of arterial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447800"/>
            <a:ext cx="818388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u="sng" dirty="0" smtClean="0"/>
              <a:t>Medical or conservative </a:t>
            </a:r>
            <a:r>
              <a:rPr lang="en-US" u="sng" dirty="0" err="1" smtClean="0"/>
              <a:t>M</a:t>
            </a:r>
            <a:r>
              <a:rPr lang="en-US" sz="2400" u="sng" dirty="0" err="1" smtClean="0"/>
              <a:t>x</a:t>
            </a:r>
            <a:endParaRPr lang="en-US" sz="2400" u="sng" dirty="0" smtClean="0"/>
          </a:p>
          <a:p>
            <a:pPr marL="854964" lvl="1" indent="-571500">
              <a:buFont typeface="Wingdings" pitchFamily="2" charset="2"/>
              <a:buChar char="Ø"/>
            </a:pPr>
            <a:r>
              <a:rPr lang="en-US" dirty="0" smtClean="0"/>
              <a:t>Adjustment of lifestyle / lifestyle modification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sz="2400" dirty="0" smtClean="0"/>
              <a:t>Stop smoking, alcohol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sz="2400" dirty="0" smtClean="0"/>
              <a:t>Regular exercise like walking, jogging.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sz="2400" dirty="0" smtClean="0"/>
              <a:t>Healthy diet and diet control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sz="2400" dirty="0" smtClean="0"/>
              <a:t>Control hyperlipidemia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sz="2400" dirty="0" smtClean="0"/>
              <a:t>Reduce weight in obese pt.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sz="2400" dirty="0" smtClean="0"/>
              <a:t>Control DM, HT.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sz="2400" dirty="0" smtClean="0"/>
              <a:t>Increase fiber content of the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67348"/>
            <a:ext cx="8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itchFamily="2" charset="2"/>
              <a:buChar char="v"/>
            </a:pPr>
            <a:r>
              <a:rPr lang="en-US" sz="2400" dirty="0" smtClean="0"/>
              <a:t>Pharmacologic Management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2400" dirty="0" smtClean="0"/>
              <a:t>Drugs like vasodilators are ineffective 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2400" dirty="0" err="1" smtClean="0"/>
              <a:t>Praxilene</a:t>
            </a:r>
            <a:r>
              <a:rPr lang="en-US" sz="2400" dirty="0" smtClean="0"/>
              <a:t> may alter tissue metabolism thereby increasing claudication distance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2400" dirty="0" err="1" smtClean="0"/>
              <a:t>Trendal</a:t>
            </a:r>
            <a:r>
              <a:rPr lang="en-US" sz="2400" dirty="0" smtClean="0"/>
              <a:t> has some effect on blood viscosity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2400" dirty="0" err="1" smtClean="0"/>
              <a:t>Prostacyclin</a:t>
            </a:r>
            <a:r>
              <a:rPr lang="en-US" sz="2400" dirty="0" smtClean="0"/>
              <a:t> for critically </a:t>
            </a:r>
            <a:r>
              <a:rPr lang="en-US" sz="2400" dirty="0" err="1" smtClean="0"/>
              <a:t>ischaemic</a:t>
            </a:r>
            <a:r>
              <a:rPr lang="en-US" sz="2400" dirty="0" smtClean="0"/>
              <a:t> limb.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400" dirty="0" smtClean="0"/>
              <a:t>DM &amp; HT taken care by standard methods.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400" dirty="0" smtClean="0"/>
              <a:t>Analgesics and aspirin (150mg/day)</a:t>
            </a:r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400" dirty="0" smtClean="0"/>
              <a:t>Care of the feet </a:t>
            </a:r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400" dirty="0" smtClean="0"/>
              <a:t>Heel raise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04800"/>
            <a:ext cx="818388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en-US" u="sng" dirty="0" smtClean="0"/>
          </a:p>
          <a:p>
            <a:pPr>
              <a:buFont typeface="Wingdings" pitchFamily="2" charset="2"/>
              <a:buChar char="Ø"/>
            </a:pPr>
            <a:r>
              <a:rPr lang="en-US" u="sng" dirty="0" smtClean="0"/>
              <a:t>Surgical management</a:t>
            </a:r>
          </a:p>
          <a:p>
            <a:pPr lvl="2">
              <a:buFont typeface="Wingdings" pitchFamily="2" charset="2"/>
              <a:buChar char="ü"/>
            </a:pPr>
            <a:endParaRPr lang="en-US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Sympathectomy</a:t>
            </a:r>
            <a:endParaRPr lang="en-US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Transeluminal</a:t>
            </a:r>
            <a:r>
              <a:rPr lang="en-US" dirty="0" smtClean="0"/>
              <a:t> angioplasty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Direct suture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Embolectomy</a:t>
            </a:r>
            <a:endParaRPr lang="en-US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Endarterectomy</a:t>
            </a:r>
            <a:endParaRPr lang="en-US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Arterial grafts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Amputation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adrenalectomy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9144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PT M</a:t>
            </a:r>
            <a:r>
              <a:rPr lang="en-US" sz="2000" dirty="0" smtClean="0"/>
              <a:t>X</a:t>
            </a:r>
            <a:r>
              <a:rPr lang="en-US" dirty="0" smtClean="0"/>
              <a:t> for arterial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95400"/>
            <a:ext cx="8183880" cy="4648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300" b="1" u="sng" dirty="0" smtClean="0">
                <a:latin typeface="Times New Roman" pitchFamily="18" charset="0"/>
                <a:cs typeface="Times New Roman" pitchFamily="18" charset="0"/>
              </a:rPr>
              <a:t>For acute arterial disorders</a:t>
            </a: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v"/>
            </a:pPr>
            <a:r>
              <a:rPr lang="en-US" dirty="0" smtClean="0"/>
              <a:t>To improve blood flow or blood circulation &amp; to prevent oedema.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dirty="0" smtClean="0"/>
              <a:t>Bed rest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dirty="0" smtClean="0"/>
              <a:t>Complete systemic anticoagulant therapy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dirty="0" smtClean="0"/>
              <a:t>Reflex heating of torso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dirty="0" smtClean="0"/>
              <a:t>Positioning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protect the limb or to prevent further complication.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dirty="0" smtClean="0"/>
              <a:t>Pressure on skin must be minimized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dirty="0" smtClean="0"/>
              <a:t>Periodic repositioning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dirty="0" smtClean="0"/>
              <a:t>Avoid restrictive clothing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762000"/>
            <a:ext cx="8183880" cy="54864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For Chronic arterial disorders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improve or restore blood circulation</a:t>
            </a:r>
          </a:p>
          <a:p>
            <a:pPr marL="854964" lvl="1" indent="-571500">
              <a:buFont typeface="Wingdings" pitchFamily="2" charset="2"/>
              <a:buChar char="ü"/>
            </a:pPr>
            <a:r>
              <a:rPr lang="en-US" dirty="0" smtClean="0"/>
              <a:t>Buerger’s ex.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improve ex tolerance for ADL &amp; to decrease the incidence of IC.- </a:t>
            </a:r>
          </a:p>
          <a:p>
            <a:pPr marL="854964" lvl="1" indent="-571500">
              <a:buFont typeface="Wingdings" pitchFamily="2" charset="2"/>
              <a:buChar char="ü"/>
            </a:pPr>
            <a:r>
              <a:rPr lang="en-US" dirty="0" smtClean="0"/>
              <a:t>Buerger’s ex.</a:t>
            </a:r>
          </a:p>
          <a:p>
            <a:pPr marL="854964" lvl="1" indent="-571500">
              <a:buFont typeface="Wingdings" pitchFamily="2" charset="2"/>
              <a:buChar char="ü"/>
            </a:pPr>
            <a:r>
              <a:rPr lang="en-US" dirty="0" smtClean="0"/>
              <a:t>Regular gradual aerobic exercise program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improve vasodilatation-</a:t>
            </a:r>
          </a:p>
          <a:p>
            <a:pPr marL="854964" lvl="1" indent="-571500">
              <a:buFont typeface="Wingdings" pitchFamily="2" charset="2"/>
              <a:buChar char="ü"/>
            </a:pPr>
            <a:r>
              <a:rPr lang="en-US" dirty="0" err="1" smtClean="0"/>
              <a:t>Iontophoresis</a:t>
            </a:r>
            <a:r>
              <a:rPr lang="en-US" dirty="0" smtClean="0"/>
              <a:t>- reflex heating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relieve pain at rest- </a:t>
            </a:r>
          </a:p>
          <a:p>
            <a:pPr marL="854964" lvl="1" indent="-571500">
              <a:buFont typeface="Wingdings" pitchFamily="2" charset="2"/>
              <a:buChar char="ü"/>
            </a:pPr>
            <a:r>
              <a:rPr lang="en-US" dirty="0" smtClean="0"/>
              <a:t>Sleep with leg in dependant position</a:t>
            </a:r>
          </a:p>
          <a:p>
            <a:pPr marL="854964" lvl="1" indent="-571500">
              <a:buFont typeface="Wingdings" pitchFamily="2" charset="2"/>
              <a:buChar char="ü"/>
            </a:pPr>
            <a:r>
              <a:rPr lang="en-US" dirty="0" smtClean="0"/>
              <a:t>Head is elevated.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83880" cy="4648200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prevent contracture and muscle atrophy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dirty="0" smtClean="0"/>
              <a:t>active or mild resistive ex.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prevent skin ulceration- proper education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dirty="0" smtClean="0"/>
              <a:t>proper shoe selection and fitting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dirty="0" smtClean="0"/>
              <a:t>avoid use of support hose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To improve healing of any skin ulceration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dirty="0" smtClean="0"/>
              <a:t>electrical stimulation- </a:t>
            </a:r>
          </a:p>
          <a:p>
            <a:pPr marL="1092708" lvl="2" indent="-571500">
              <a:buFont typeface="Wingdings" pitchFamily="2" charset="2"/>
              <a:buChar char="ü"/>
            </a:pPr>
            <a:r>
              <a:rPr lang="en-US" dirty="0" smtClean="0"/>
              <a:t>UVR therapy.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228600"/>
            <a:ext cx="8183880" cy="1158240"/>
          </a:xfrm>
        </p:spPr>
        <p:txBody>
          <a:bodyPr>
            <a:normAutofit/>
          </a:bodyPr>
          <a:lstStyle/>
          <a:p>
            <a:r>
              <a:rPr lang="en-US" dirty="0"/>
              <a:t>Buerger’s </a:t>
            </a:r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524000"/>
            <a:ext cx="8183880" cy="4800600"/>
          </a:xfrm>
        </p:spPr>
        <p:txBody>
          <a:bodyPr/>
          <a:lstStyle/>
          <a:p>
            <a:r>
              <a:rPr lang="en-US" dirty="0" smtClean="0"/>
              <a:t>The main exercise for PVD are the passive movements developed by buerger who theorized that blood vessels would accept a greater function in blood transfer if they are alternately emptied &amp; distended.</a:t>
            </a:r>
          </a:p>
          <a:p>
            <a:r>
              <a:rPr lang="en-US" dirty="0" smtClean="0"/>
              <a:t>It causes the formation of new collaterals which was attempted by a series of exercises i.e</a:t>
            </a:r>
            <a:r>
              <a:rPr lang="en-US" dirty="0"/>
              <a:t>.</a:t>
            </a:r>
            <a:r>
              <a:rPr lang="en-US" dirty="0" smtClean="0"/>
              <a:t> Buerger's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83880" cy="4261104"/>
          </a:xfrm>
        </p:spPr>
        <p:txBody>
          <a:bodyPr/>
          <a:lstStyle/>
          <a:p>
            <a:r>
              <a:rPr lang="en-US" dirty="0" smtClean="0"/>
              <a:t>Any obstruction in the circulation of U/L and/or L/L.</a:t>
            </a:r>
          </a:p>
          <a:p>
            <a:r>
              <a:rPr lang="en-US" dirty="0" smtClean="0"/>
              <a:t>Causes disturbances of circulation to the extremities which leads to significant loss of function.</a:t>
            </a:r>
          </a:p>
          <a:p>
            <a:r>
              <a:rPr lang="en-US" dirty="0" smtClean="0"/>
              <a:t>PVD can affect Arterial, venous &amp; lymphatic systems.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96240"/>
            <a:ext cx="8183880" cy="1051560"/>
          </a:xfrm>
        </p:spPr>
        <p:txBody>
          <a:bodyPr/>
          <a:lstStyle/>
          <a:p>
            <a:r>
              <a:rPr lang="en-US" dirty="0" smtClean="0"/>
              <a:t>Sequence of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114800"/>
          </a:xfrm>
        </p:spPr>
        <p:txBody>
          <a:bodyPr/>
          <a:lstStyle/>
          <a:p>
            <a:r>
              <a:rPr lang="en-US" dirty="0" smtClean="0"/>
              <a:t>Limbs were supported in an elevated position at an angle of 60-90 degree for 30-180 seconds or minimum time required to produce blanching.</a:t>
            </a:r>
          </a:p>
          <a:p>
            <a:r>
              <a:rPr lang="en-US" dirty="0" smtClean="0"/>
              <a:t>Following the onset of blanching, feet were permitted to hang down over the edge of the bed for 2-5 mins or as long as necessary to produce reactive </a:t>
            </a:r>
            <a:r>
              <a:rPr lang="en-US" dirty="0" err="1" smtClean="0"/>
              <a:t>hyperaemia</a:t>
            </a:r>
            <a:r>
              <a:rPr lang="en-US" dirty="0" smtClean="0"/>
              <a:t> or rubor plus additional minute.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95400"/>
            <a:ext cx="8183880" cy="4187952"/>
          </a:xfrm>
        </p:spPr>
        <p:txBody>
          <a:bodyPr/>
          <a:lstStyle/>
          <a:p>
            <a:r>
              <a:rPr lang="en-US" dirty="0" smtClean="0"/>
              <a:t>Legs were placed in a horizontal position for 3-5 minutes</a:t>
            </a:r>
          </a:p>
          <a:p>
            <a:r>
              <a:rPr lang="en-US" dirty="0" smtClean="0"/>
              <a:t>This cycle is repeated 6 or 7 times &amp; entire sequence is repeated several times during the day.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- Oscillating beds were also used to alternately fill the limb with blood &amp; then drain it by positional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620000" cy="1005840"/>
          </a:xfrm>
        </p:spPr>
        <p:txBody>
          <a:bodyPr>
            <a:normAutofit/>
          </a:bodyPr>
          <a:lstStyle/>
          <a:p>
            <a:r>
              <a:rPr lang="en-US" dirty="0"/>
              <a:t>Exercise </a:t>
            </a:r>
            <a:r>
              <a:rPr lang="en-US" dirty="0" smtClean="0"/>
              <a:t>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905000"/>
            <a:ext cx="8183880" cy="2590800"/>
          </a:xfrm>
        </p:spPr>
        <p:txBody>
          <a:bodyPr/>
          <a:lstStyle/>
          <a:p>
            <a:r>
              <a:rPr lang="en-US" dirty="0" smtClean="0"/>
              <a:t>The exercise program must be individualized &amp; the usual prescription is 30-60 minutes, 3-5 days a week at a pace or intensity of 2 miles per hour as allowed by cardiac precaution.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6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552"/>
            <a:ext cx="8183880" cy="3965448"/>
          </a:xfrm>
        </p:spPr>
        <p:txBody>
          <a:bodyPr/>
          <a:lstStyle/>
          <a:p>
            <a:r>
              <a:rPr lang="en-US" dirty="0" smtClean="0"/>
              <a:t>Appropriate warm-up and cool-down periods along with flexibility ex are used to decrease the risk of musculoskeletal injury.</a:t>
            </a:r>
          </a:p>
          <a:p>
            <a:r>
              <a:rPr lang="en-US" dirty="0" smtClean="0"/>
              <a:t>The pt. walks until a moderate level of pain is reached, rest until the pain subsides &amp; resume walking again until a mild or moderate level of pain re-occurs.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82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9144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 M</a:t>
            </a:r>
            <a:r>
              <a:rPr lang="en-US" sz="2000" dirty="0" smtClean="0"/>
              <a:t>X</a:t>
            </a:r>
            <a:r>
              <a:rPr lang="en-US" dirty="0" smtClean="0"/>
              <a:t> for venous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95400"/>
            <a:ext cx="8183880" cy="4876800"/>
          </a:xfrm>
        </p:spPr>
        <p:txBody>
          <a:bodyPr/>
          <a:lstStyle/>
          <a:p>
            <a:r>
              <a:rPr lang="en-US" u="sng" dirty="0" smtClean="0"/>
              <a:t>Prevention</a:t>
            </a:r>
            <a:r>
              <a:rPr lang="en-US" dirty="0" smtClean="0"/>
              <a:t> is better than cure.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Active/ passive movement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Ankle toe movements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General breathing exercise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Elastic bandages or stockings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TED ( anti-embolic ) stockings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Encourage walking, but avoid standing for prolonged periods.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Drugs </a:t>
            </a:r>
            <a:r>
              <a:rPr lang="en-US" u="sng" dirty="0" err="1" smtClean="0"/>
              <a:t>M</a:t>
            </a:r>
            <a:r>
              <a:rPr lang="en-US" sz="1800" u="sng" dirty="0" err="1" smtClean="0"/>
              <a:t>x</a:t>
            </a:r>
            <a:endParaRPr lang="en-US" sz="1800" u="sng" dirty="0" smtClean="0"/>
          </a:p>
          <a:p>
            <a:pPr lvl="1">
              <a:buFont typeface="Wingdings" pitchFamily="2" charset="2"/>
              <a:buChar char="ü"/>
            </a:pPr>
            <a:r>
              <a:rPr lang="en-US" sz="2000" dirty="0" err="1" smtClean="0"/>
              <a:t>Atico-agulant</a:t>
            </a:r>
            <a:r>
              <a:rPr lang="en-US" sz="2000" dirty="0" smtClean="0"/>
              <a:t> therapy-low dose heparin, </a:t>
            </a:r>
            <a:r>
              <a:rPr lang="en-US" sz="2000" dirty="0" err="1" smtClean="0"/>
              <a:t>warfarin</a:t>
            </a:r>
            <a:endParaRPr lang="en-US" sz="2000" dirty="0" smtClean="0"/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Injection </a:t>
            </a:r>
            <a:r>
              <a:rPr lang="en-US" sz="2000" dirty="0" err="1" smtClean="0"/>
              <a:t>sclerotherapy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83880" cy="43464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Surgical </a:t>
            </a:r>
            <a:r>
              <a:rPr lang="en-US" dirty="0" err="1" smtClean="0"/>
              <a:t>M</a:t>
            </a:r>
            <a:r>
              <a:rPr lang="en-US" sz="2000" dirty="0" err="1" smtClean="0"/>
              <a:t>x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 is required when severe pain is there or is in a occupation which involves prolonged standing.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Ligation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Types- </a:t>
            </a:r>
            <a:r>
              <a:rPr lang="en-US" dirty="0" err="1" smtClean="0"/>
              <a:t>Sapheno</a:t>
            </a:r>
            <a:r>
              <a:rPr lang="en-US" dirty="0" smtClean="0"/>
              <a:t>-Femoral junction ligation</a:t>
            </a:r>
          </a:p>
          <a:p>
            <a:pPr>
              <a:buNone/>
            </a:pPr>
            <a:r>
              <a:rPr lang="en-US" dirty="0" smtClean="0"/>
              <a:t>	         - </a:t>
            </a:r>
            <a:r>
              <a:rPr lang="en-US" sz="2400" dirty="0" err="1" smtClean="0"/>
              <a:t>Sapheno-Popliteal</a:t>
            </a:r>
            <a:r>
              <a:rPr lang="en-US" sz="2400" dirty="0" smtClean="0"/>
              <a:t> junction ligation</a:t>
            </a:r>
          </a:p>
          <a:p>
            <a:pPr>
              <a:buNone/>
            </a:pPr>
            <a:r>
              <a:rPr lang="en-US" sz="2400" dirty="0" smtClean="0"/>
              <a:t>		     - Venous reconstruction surgery</a:t>
            </a:r>
          </a:p>
          <a:p>
            <a:pPr>
              <a:buNone/>
            </a:pPr>
            <a:r>
              <a:rPr lang="en-US" sz="2400" dirty="0" smtClean="0"/>
              <a:t>		     - </a:t>
            </a:r>
            <a:r>
              <a:rPr lang="en-US" sz="2400" dirty="0" err="1" smtClean="0"/>
              <a:t>Thrombolectomy</a:t>
            </a:r>
            <a:r>
              <a:rPr lang="en-US" sz="2400" dirty="0" smtClean="0"/>
              <a:t> or </a:t>
            </a:r>
            <a:r>
              <a:rPr lang="en-US" sz="2400" dirty="0" err="1" smtClean="0"/>
              <a:t>embolectomy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     - </a:t>
            </a:r>
            <a:r>
              <a:rPr lang="en-US" sz="2400" dirty="0" err="1" smtClean="0"/>
              <a:t>Sclerotherapy</a:t>
            </a:r>
            <a:r>
              <a:rPr lang="en-US" sz="2400" dirty="0" smtClean="0"/>
              <a:t> or </a:t>
            </a:r>
            <a:r>
              <a:rPr lang="en-US" sz="2400" dirty="0" err="1" smtClean="0"/>
              <a:t>valvuloplasty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96240"/>
            <a:ext cx="8183880" cy="1051560"/>
          </a:xfrm>
        </p:spPr>
        <p:txBody>
          <a:bodyPr/>
          <a:lstStyle/>
          <a:p>
            <a:r>
              <a:rPr lang="en-US" dirty="0" smtClean="0"/>
              <a:t>M</a:t>
            </a:r>
            <a:r>
              <a:rPr lang="en-US" sz="2000" dirty="0" smtClean="0"/>
              <a:t>X</a:t>
            </a:r>
            <a:r>
              <a:rPr lang="en-US" dirty="0" smtClean="0"/>
              <a:t> </a:t>
            </a:r>
            <a:r>
              <a:rPr lang="en-US" dirty="0"/>
              <a:t>for venous </a:t>
            </a:r>
            <a:r>
              <a:rPr lang="en-US" dirty="0" smtClean="0"/>
              <a:t>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25752"/>
            <a:ext cx="8183880" cy="3736848"/>
          </a:xfrm>
        </p:spPr>
        <p:txBody>
          <a:bodyPr/>
          <a:lstStyle/>
          <a:p>
            <a:r>
              <a:rPr lang="en-US" dirty="0" smtClean="0"/>
              <a:t>Physical therapy in acute arterial and venous </a:t>
            </a:r>
            <a:r>
              <a:rPr lang="en-US" dirty="0" err="1" smtClean="0"/>
              <a:t>dz</a:t>
            </a:r>
            <a:r>
              <a:rPr lang="en-US" dirty="0" smtClean="0"/>
              <a:t> is frequently not needed, may actually contraindicated.</a:t>
            </a:r>
          </a:p>
          <a:p>
            <a:r>
              <a:rPr lang="en-US" dirty="0" smtClean="0"/>
              <a:t>After surgery, DVT prophylaxis by PROM.</a:t>
            </a:r>
          </a:p>
          <a:p>
            <a:r>
              <a:rPr lang="en-US" dirty="0" smtClean="0"/>
              <a:t>In acute DVT</a:t>
            </a:r>
          </a:p>
          <a:p>
            <a:pPr lvl="2"/>
            <a:r>
              <a:rPr lang="en-US" dirty="0" smtClean="0"/>
              <a:t>Bed rest</a:t>
            </a:r>
          </a:p>
          <a:p>
            <a:pPr lvl="2"/>
            <a:r>
              <a:rPr lang="en-US" dirty="0" smtClean="0"/>
              <a:t>Anticoagulants</a:t>
            </a:r>
          </a:p>
          <a:p>
            <a:pPr lvl="2"/>
            <a:r>
              <a:rPr lang="en-US" dirty="0" smtClean="0"/>
              <a:t>Surgery.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9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9144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PT M</a:t>
            </a:r>
            <a:r>
              <a:rPr lang="en-US" sz="2000" dirty="0" smtClean="0"/>
              <a:t>X</a:t>
            </a:r>
            <a:r>
              <a:rPr lang="en-US" dirty="0" smtClean="0"/>
              <a:t> for venous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95400"/>
            <a:ext cx="8183880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u="sng" dirty="0" smtClean="0"/>
              <a:t>Acute or thrombophlebitis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en-US" u="sng" dirty="0" smtClean="0"/>
              <a:t>To relieve pain during acute inflammatory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Application of moist heat to the entire length of involved extremity </a:t>
            </a:r>
          </a:p>
          <a:p>
            <a:pPr>
              <a:buFont typeface="Wingdings" pitchFamily="2" charset="2"/>
              <a:buChar char="ü"/>
            </a:pPr>
            <a:r>
              <a:rPr lang="en-US" u="sng" dirty="0" smtClean="0"/>
              <a:t>To regain functional mobility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Graded ambulation with leg wrapped in elastic bandages or pressure garments</a:t>
            </a:r>
          </a:p>
          <a:p>
            <a:pPr>
              <a:buFont typeface="Wingdings" pitchFamily="2" charset="2"/>
              <a:buChar char="ü"/>
            </a:pPr>
            <a:r>
              <a:rPr lang="en-US" u="sng" dirty="0" smtClean="0"/>
              <a:t>To prevent recurrence of acute disorders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Avoid sitting or standing for prolonged period of time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Resting with legs elevated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Graded walking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418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u="sng" dirty="0" smtClean="0"/>
              <a:t>Chronic venous disorders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u="sng" dirty="0" smtClean="0"/>
              <a:t>To increase venous return</a:t>
            </a:r>
          </a:p>
          <a:p>
            <a:pPr>
              <a:buFont typeface="Wingdings" pitchFamily="2" charset="2"/>
              <a:buChar char="ü"/>
            </a:pPr>
            <a:r>
              <a:rPr lang="en-US" u="sng" dirty="0" smtClean="0"/>
              <a:t>To reduce oedema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Individually tailored pressure garment support stocking should be worn during ambulation.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Manual massage of the extremity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Use of IC pump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Regular ambulation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Cycling or active ex program.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Avoid prolonged period of standing or sitting with legs dependant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dirty="0" smtClean="0"/>
              <a:t>Elevate the foot end of the bed.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066800"/>
            <a:ext cx="8183880" cy="2289048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u="sng" dirty="0"/>
              <a:t>To prevent skin ulceration &amp; wound healing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Proper </a:t>
            </a:r>
            <a:r>
              <a:rPr lang="en-US" dirty="0"/>
              <a:t>skin care</a:t>
            </a:r>
          </a:p>
        </p:txBody>
      </p:sp>
    </p:spTree>
    <p:extLst>
      <p:ext uri="{BB962C8B-B14F-4D97-AF65-F5344CB8AC3E}">
        <p14:creationId xmlns:p14="http://schemas.microsoft.com/office/powerpoint/2010/main" val="223712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864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Classification- Arterial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74837"/>
            <a:ext cx="8229600" cy="4144963"/>
          </a:xfrm>
        </p:spPr>
        <p:txBody>
          <a:bodyPr/>
          <a:lstStyle/>
          <a:p>
            <a:r>
              <a:rPr lang="en-US" dirty="0" smtClean="0"/>
              <a:t>Acute arterial occlusive dz. – arterial thrombosis and embolism.</a:t>
            </a:r>
          </a:p>
          <a:p>
            <a:r>
              <a:rPr lang="en-US" dirty="0" smtClean="0"/>
              <a:t>Chronic arterial insufficiency. – Atherosclerosis</a:t>
            </a:r>
          </a:p>
          <a:p>
            <a:r>
              <a:rPr lang="en-US" dirty="0" smtClean="0"/>
              <a:t>Thromboangitis obliterance / Buerger’s Dz.</a:t>
            </a:r>
          </a:p>
          <a:p>
            <a:r>
              <a:rPr lang="en-US" dirty="0" smtClean="0"/>
              <a:t>Functional arterial disorders.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1051560"/>
          </a:xfrm>
        </p:spPr>
        <p:txBody>
          <a:bodyPr/>
          <a:lstStyle/>
          <a:p>
            <a:r>
              <a:rPr lang="en-US" dirty="0" smtClean="0"/>
              <a:t>Exercise and walking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52600"/>
            <a:ext cx="8183880" cy="3733800"/>
          </a:xfrm>
        </p:spPr>
        <p:txBody>
          <a:bodyPr/>
          <a:lstStyle/>
          <a:p>
            <a:r>
              <a:rPr lang="en-US" dirty="0" smtClean="0"/>
              <a:t>Isometric exercises for quadriceps and hamstrings.</a:t>
            </a:r>
          </a:p>
          <a:p>
            <a:r>
              <a:rPr lang="en-US" dirty="0" smtClean="0"/>
              <a:t>AROM and resistive exercises</a:t>
            </a:r>
          </a:p>
          <a:p>
            <a:pPr lvl="2"/>
            <a:r>
              <a:rPr lang="en-US" dirty="0" smtClean="0"/>
              <a:t>Ankle pumps</a:t>
            </a:r>
          </a:p>
          <a:p>
            <a:pPr lvl="2"/>
            <a:r>
              <a:rPr lang="en-US" dirty="0" smtClean="0"/>
              <a:t>Short arc quadriceps ex</a:t>
            </a:r>
          </a:p>
          <a:p>
            <a:pPr lvl="2"/>
            <a:r>
              <a:rPr lang="en-US" dirty="0" smtClean="0"/>
              <a:t>Heel cord stretches (PROM)</a:t>
            </a:r>
          </a:p>
          <a:p>
            <a:pPr lvl="2"/>
            <a:r>
              <a:rPr lang="en-US" dirty="0" smtClean="0"/>
              <a:t>Sitting and standing, toe and heel raised.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40080"/>
            <a:ext cx="8183880" cy="807720"/>
          </a:xfrm>
        </p:spPr>
        <p:txBody>
          <a:bodyPr/>
          <a:lstStyle/>
          <a:p>
            <a:pPr algn="ctr"/>
            <a:r>
              <a:rPr lang="en-US" dirty="0" smtClean="0"/>
              <a:t>M</a:t>
            </a:r>
            <a:r>
              <a:rPr lang="en-US" sz="2000" dirty="0" smtClean="0"/>
              <a:t>X</a:t>
            </a:r>
            <a:r>
              <a:rPr lang="en-US" dirty="0" smtClean="0"/>
              <a:t> for Lymphoedema.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52600"/>
            <a:ext cx="8183880" cy="3505200"/>
          </a:xfrm>
        </p:spPr>
        <p:txBody>
          <a:bodyPr/>
          <a:lstStyle/>
          <a:p>
            <a:r>
              <a:rPr lang="en-US" u="sng" dirty="0" smtClean="0"/>
              <a:t>Conservative treatment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Limb elevation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Application of glycerin max (mgso</a:t>
            </a:r>
            <a:r>
              <a:rPr lang="en-US" sz="1400" dirty="0" smtClean="0"/>
              <a:t>4 </a:t>
            </a:r>
            <a:r>
              <a:rPr lang="en-US" dirty="0" smtClean="0"/>
              <a:t>) &amp; then bandages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Compressive or elastic stockings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Drug management- diuretics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9144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PTM</a:t>
            </a:r>
            <a:r>
              <a:rPr lang="en-US" sz="2000" dirty="0" smtClean="0"/>
              <a:t>X</a:t>
            </a:r>
            <a:r>
              <a:rPr lang="en-US" dirty="0" smtClean="0"/>
              <a:t> for Lymphoedema.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71600"/>
            <a:ext cx="81838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To decrease lymphoedema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Intermittent mechanical compression with a pneumatic pump &amp; sleeve for several hours daily.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Elevation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Manual </a:t>
            </a:r>
            <a:r>
              <a:rPr lang="en-US" dirty="0" err="1" smtClean="0"/>
              <a:t>massaga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CPDT</a:t>
            </a:r>
          </a:p>
          <a:p>
            <a:r>
              <a:rPr lang="en-US" u="sng" dirty="0" smtClean="0"/>
              <a:t>To prevent further oedema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Elastic support sleeve or stocking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Avoid static dependent position of the limb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Local application of heat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Regular exercise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70448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To prevent infection &amp; </a:t>
            </a:r>
            <a:r>
              <a:rPr lang="en-US" u="sng" dirty="0" err="1" smtClean="0"/>
              <a:t>cellulitis</a:t>
            </a:r>
            <a:endParaRPr lang="en-US" u="sng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Care of skin abrasions, small burns &amp; insect bites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Avoidance of harsh chemicals &amp; detergent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Frequent application of moisturizers to the skin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Use of antibiotics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u="sng" dirty="0" smtClean="0"/>
              <a:t>CPT ( CDPT ) ( CPDT )</a:t>
            </a:r>
            <a:r>
              <a:rPr lang="en-US" dirty="0" smtClean="0"/>
              <a:t> – It includes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Manual lymph drainage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Compressive bandages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Hygienic measures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Decongestive exercise ( for bandaged extremity )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18048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Lymphoedema compression garment classification</a:t>
            </a:r>
          </a:p>
          <a:p>
            <a:pPr algn="ctr">
              <a:buNone/>
            </a:pPr>
            <a:endParaRPr lang="en-US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057400"/>
          <a:ext cx="777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8194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20-30 mmHg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Varicose veins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Phlebitis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Oedema during pregnancy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30-40 mmHg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Venous insufficiency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Mild lymphoedema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40-50 mmHg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Developed lymphoedema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Post-thrombotic</a:t>
                      </a:r>
                      <a:r>
                        <a:rPr lang="en-US" baseline="0" dirty="0" smtClean="0"/>
                        <a:t> syndrome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mmHg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Severe lymphoedema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		  Thank you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0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28800" y="990600"/>
            <a:ext cx="5562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864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Classification- Venous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31848"/>
            <a:ext cx="8183880" cy="4187952"/>
          </a:xfrm>
        </p:spPr>
        <p:txBody>
          <a:bodyPr/>
          <a:lstStyle/>
          <a:p>
            <a:r>
              <a:rPr lang="en-US" dirty="0" smtClean="0"/>
              <a:t>Acute venous dz.- Venous Thrombosis</a:t>
            </a:r>
          </a:p>
          <a:p>
            <a:pPr>
              <a:buNone/>
            </a:pPr>
            <a:r>
              <a:rPr lang="en-US" dirty="0" smtClean="0"/>
              <a:t>    SVD and DVT.</a:t>
            </a:r>
          </a:p>
          <a:p>
            <a:pPr>
              <a:buNone/>
            </a:pPr>
            <a:r>
              <a:rPr lang="en-US" dirty="0" smtClean="0"/>
              <a:t>				    - Thromboembolism</a:t>
            </a:r>
          </a:p>
          <a:p>
            <a:r>
              <a:rPr lang="en-US" dirty="0" smtClean="0"/>
              <a:t>Varicose veins</a:t>
            </a:r>
          </a:p>
          <a:p>
            <a:r>
              <a:rPr lang="en-US" dirty="0" smtClean="0"/>
              <a:t>Chronic venous insufficiency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096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Classification- Lymphatic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136648"/>
            <a:ext cx="8183880" cy="2282952"/>
          </a:xfrm>
        </p:spPr>
        <p:txBody>
          <a:bodyPr/>
          <a:lstStyle/>
          <a:p>
            <a:r>
              <a:rPr lang="en-US" dirty="0" smtClean="0"/>
              <a:t>lymphoedema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83880" cy="4419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Diet – rich in animal fat raises serum cholesterol level</a:t>
            </a:r>
          </a:p>
          <a:p>
            <a:r>
              <a:rPr lang="en-US" sz="2200" dirty="0" smtClean="0"/>
              <a:t>Hyperlipidemia</a:t>
            </a:r>
          </a:p>
          <a:p>
            <a:r>
              <a:rPr lang="en-US" sz="2200" dirty="0" smtClean="0"/>
              <a:t>Diabetes – arteries becomes narrow in DM</a:t>
            </a:r>
          </a:p>
          <a:p>
            <a:r>
              <a:rPr lang="en-US" sz="2200" dirty="0" smtClean="0"/>
              <a:t>Cigarette smoking – </a:t>
            </a:r>
            <a:r>
              <a:rPr lang="en-US" sz="2200" dirty="0" err="1" smtClean="0"/>
              <a:t>nicotin</a:t>
            </a:r>
            <a:r>
              <a:rPr lang="en-US" sz="2200" dirty="0" smtClean="0"/>
              <a:t> causes vasoconstriction in small peripheral vessels – main cause of </a:t>
            </a:r>
            <a:r>
              <a:rPr lang="en-US" sz="2200" dirty="0" err="1" smtClean="0"/>
              <a:t>raynaud’s</a:t>
            </a:r>
            <a:r>
              <a:rPr lang="en-US" sz="2200" dirty="0" smtClean="0"/>
              <a:t> dz.</a:t>
            </a:r>
          </a:p>
          <a:p>
            <a:r>
              <a:rPr lang="en-US" sz="2200" dirty="0" smtClean="0"/>
              <a:t>Hypertension</a:t>
            </a:r>
          </a:p>
          <a:p>
            <a:r>
              <a:rPr lang="en-US" sz="2200" dirty="0" smtClean="0"/>
              <a:t>Other factors – Obesity, Lack of exercise, High alcohol intake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Assessment-Arterial dz.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5648"/>
            <a:ext cx="8183880" cy="456895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Pt history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Interview with the pt.</a:t>
            </a:r>
          </a:p>
          <a:p>
            <a:pPr>
              <a:buNone/>
            </a:pPr>
            <a:r>
              <a:rPr lang="en-US" dirty="0" smtClean="0"/>
              <a:t>    Which includes 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 smtClean="0"/>
              <a:t>Past medical history- h/o DM, HT, any cardiac dz.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 smtClean="0"/>
              <a:t>About medications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 smtClean="0"/>
              <a:t>Any prior r</a:t>
            </a:r>
            <a:r>
              <a:rPr lang="en-US" sz="1600" dirty="0" smtClean="0"/>
              <a:t>x</a:t>
            </a:r>
            <a:r>
              <a:rPr lang="en-US" dirty="0" smtClean="0"/>
              <a:t> of the current problem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 smtClean="0"/>
              <a:t>h/o relevant surgical or medical r</a:t>
            </a:r>
            <a:r>
              <a:rPr lang="en-US" sz="1600" dirty="0" smtClean="0"/>
              <a:t>x</a:t>
            </a:r>
            <a:r>
              <a:rPr lang="en-US" dirty="0" smtClean="0"/>
              <a:t> procedures involving vascular systems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 smtClean="0"/>
              <a:t>Social history- which gives info about life style patterns like use of tobacco, dietary habits, use of alcohol.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411</TotalTime>
  <Words>1640</Words>
  <Application>Microsoft Office PowerPoint</Application>
  <PresentationFormat>On-screen Show (4:3)</PresentationFormat>
  <Paragraphs>355</Paragraphs>
  <Slides>45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Aspect</vt:lpstr>
      <vt:lpstr>Peripheral Vascular Disease -Assessment  &amp; Management</vt:lpstr>
      <vt:lpstr>PowerPoint Presentation</vt:lpstr>
      <vt:lpstr>PowerPoint Presentation</vt:lpstr>
      <vt:lpstr>Classification- Arterial dz.</vt:lpstr>
      <vt:lpstr>PowerPoint Presentation</vt:lpstr>
      <vt:lpstr>Classification- Venous dz.</vt:lpstr>
      <vt:lpstr>Classification- Lymphatic dz.</vt:lpstr>
      <vt:lpstr>Risk factors</vt:lpstr>
      <vt:lpstr>Assessment-Arterial dz.</vt:lpstr>
      <vt:lpstr>PowerPoint Presentation</vt:lpstr>
      <vt:lpstr>Examination </vt:lpstr>
      <vt:lpstr>PowerPoint Presentation</vt:lpstr>
      <vt:lpstr>PowerPoint Presentation</vt:lpstr>
      <vt:lpstr>PowerPoint Presentation</vt:lpstr>
      <vt:lpstr>PowerPoint Presentation</vt:lpstr>
      <vt:lpstr>Special tests</vt:lpstr>
      <vt:lpstr>Assessment-Venous dz.</vt:lpstr>
      <vt:lpstr>Assessment-Lymphatic dz.</vt:lpstr>
      <vt:lpstr>Thromboangitis Obliterans (Beurger’s disease)</vt:lpstr>
      <vt:lpstr>Symptoms</vt:lpstr>
      <vt:lpstr>Raynaud’s syndrome:</vt:lpstr>
      <vt:lpstr>Symptoms </vt:lpstr>
      <vt:lpstr>Management of arterial disorders</vt:lpstr>
      <vt:lpstr>PowerPoint Presentation</vt:lpstr>
      <vt:lpstr>PowerPoint Presentation</vt:lpstr>
      <vt:lpstr>PT MX for arterial dz.</vt:lpstr>
      <vt:lpstr>PowerPoint Presentation</vt:lpstr>
      <vt:lpstr>PowerPoint Presentation</vt:lpstr>
      <vt:lpstr>Buerger’s exercise</vt:lpstr>
      <vt:lpstr>Sequence of exercise</vt:lpstr>
      <vt:lpstr>PowerPoint Presentation</vt:lpstr>
      <vt:lpstr>Exercise protocols</vt:lpstr>
      <vt:lpstr>PowerPoint Presentation</vt:lpstr>
      <vt:lpstr> MX for venous dz.</vt:lpstr>
      <vt:lpstr>PowerPoint Presentation</vt:lpstr>
      <vt:lpstr>MX for venous dz.</vt:lpstr>
      <vt:lpstr>PT MX for venous dz.</vt:lpstr>
      <vt:lpstr>PowerPoint Presentation</vt:lpstr>
      <vt:lpstr>PowerPoint Presentation</vt:lpstr>
      <vt:lpstr>Exercise and walking program</vt:lpstr>
      <vt:lpstr>MX for Lymphoedema.</vt:lpstr>
      <vt:lpstr>PTMX for Lymphoedema.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Vascular Disease</dc:title>
  <dc:creator>Kalpesh</dc:creator>
  <cp:lastModifiedBy>kalpesh</cp:lastModifiedBy>
  <cp:revision>51</cp:revision>
  <dcterms:created xsi:type="dcterms:W3CDTF">2006-08-16T00:00:00Z</dcterms:created>
  <dcterms:modified xsi:type="dcterms:W3CDTF">2020-08-18T06:44:11Z</dcterms:modified>
</cp:coreProperties>
</file>